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667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5BEB26-C3BC-4506-9F6F-FF7694BA9D2C}" type="datetimeFigureOut">
              <a:rPr lang="fa-IR" smtClean="0"/>
              <a:pPr/>
              <a:t>1435/05/06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D72AEF0-10AA-429C-8333-3F89B37DB80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2AEF0-10AA-429C-8333-3F89B37DB808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94C7B1-096E-469F-B42C-7E051176AF1E}" type="datetime8">
              <a:rPr lang="fa-IR" smtClean="0"/>
              <a:pPr/>
              <a:t>14/مارس/7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7EFBFF-58C5-4306-BA6E-5F791801F8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F68A-384B-4154-BEB4-A51F7DFB53FC}" type="datetime8">
              <a:rPr lang="fa-IR" smtClean="0"/>
              <a:pPr/>
              <a:t>14/مارس/7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E6A4-736C-4FFD-8EBF-315B1DCFF438}" type="datetime8">
              <a:rPr lang="fa-IR" smtClean="0"/>
              <a:pPr/>
              <a:t>14/مارس/7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F0E103-6BE5-4A58-90BF-B2C4829787CD}" type="datetime8">
              <a:rPr lang="fa-IR" smtClean="0"/>
              <a:pPr/>
              <a:t>14/مارس/7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7EFBFF-58C5-4306-BA6E-5F791801F83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153CC4-E455-475D-891E-6B47D90C555C}" type="datetime8">
              <a:rPr lang="fa-IR" smtClean="0"/>
              <a:pPr/>
              <a:t>14/مارس/7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7EFBFF-58C5-4306-BA6E-5F791801F8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D3C2-1834-4832-9A79-72F28717B575}" type="datetime8">
              <a:rPr lang="fa-IR" smtClean="0"/>
              <a:pPr/>
              <a:t>14/مارس/7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5072-36FD-4C6C-B382-0023C9E04ADB}" type="datetime8">
              <a:rPr lang="fa-IR" smtClean="0"/>
              <a:pPr/>
              <a:t>14/مارس/7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36904A-029C-4B72-B8C7-2B390668122F}" type="datetime8">
              <a:rPr lang="fa-IR" smtClean="0"/>
              <a:pPr/>
              <a:t>14/مارس/7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7EFBFF-58C5-4306-BA6E-5F791801F83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E59-84C6-42E3-A52A-BCA7D5DEA4CE}" type="datetime8">
              <a:rPr lang="fa-IR" smtClean="0"/>
              <a:pPr/>
              <a:t>14/مارس/7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2C299F-1AF6-4C6C-B99E-5AC7C9E229D2}" type="datetime8">
              <a:rPr lang="fa-IR" smtClean="0"/>
              <a:pPr/>
              <a:t>14/مارس/7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7EFBFF-58C5-4306-BA6E-5F791801F83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12EB30-D635-4099-8FA7-AE556E7FEA5C}" type="datetime8">
              <a:rPr lang="fa-IR" smtClean="0"/>
              <a:pPr/>
              <a:t>14/مارس/7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7EFBFF-58C5-4306-BA6E-5F791801F83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BE53DA-079D-4A28-95E5-E68C836ED124}" type="datetime8">
              <a:rPr lang="fa-IR" smtClean="0"/>
              <a:pPr/>
              <a:t>14/مارس/7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7EFBFF-58C5-4306-BA6E-5F791801F83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71600"/>
            <a:ext cx="6934200" cy="14478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ROUTING TECHNIQUES IN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WIRELESS SENSOR NETWORKS: A </a:t>
            </a:r>
            <a:r>
              <a:rPr lang="fa-IR" sz="3200" dirty="0" smtClean="0">
                <a:solidFill>
                  <a:schemeClr val="tx1"/>
                </a:solidFill>
              </a:rPr>
              <a:t/>
            </a:r>
            <a:br>
              <a:rPr lang="fa-IR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SURVEY</a:t>
            </a:r>
            <a:endParaRPr lang="fa-IR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343400"/>
            <a:ext cx="6172200" cy="1371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Presented By: </a:t>
            </a:r>
            <a:r>
              <a:rPr lang="en-US" dirty="0" err="1" smtClean="0">
                <a:solidFill>
                  <a:schemeClr val="tx1"/>
                </a:solidFill>
              </a:rPr>
              <a:t>Abbas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Kazerouni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EE 360 paper presentation, winter 2014,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EE Department, Stanford University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971800"/>
            <a:ext cx="594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/>
              <a:t>JAMAL N. AL-KARAKI</a:t>
            </a:r>
            <a:r>
              <a:rPr lang="en-US" b="1" dirty="0" smtClean="0"/>
              <a:t>, </a:t>
            </a:r>
            <a:r>
              <a:rPr lang="en-US" b="1" dirty="0"/>
              <a:t>AHMED E. </a:t>
            </a:r>
            <a:r>
              <a:rPr lang="en-US" b="1" dirty="0" smtClean="0"/>
              <a:t>KAMAL, 2004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10</a:t>
            </a:fld>
            <a:endParaRPr lang="fa-I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Hierarchical Routing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7EFBFF-58C5-4306-BA6E-5F791801F833}" type="slidenum">
              <a:rPr kumimoji="0" lang="fa-I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a-I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153400" cy="5486400"/>
          </a:xfrm>
        </p:spPr>
        <p:txBody>
          <a:bodyPr>
            <a:normAutofit/>
          </a:bodyPr>
          <a:lstStyle/>
          <a:p>
            <a:pPr marL="457200" indent="-457200" algn="l" rtl="0">
              <a:buNone/>
            </a:pPr>
            <a:r>
              <a:rPr lang="en-US" dirty="0" smtClean="0"/>
              <a:t>3. Virtual Grid Architecture</a:t>
            </a:r>
          </a:p>
          <a:p>
            <a:pPr marL="457200" indent="-457200" algn="l" rtl="0">
              <a:buClrTx/>
              <a:buFont typeface="Arial" pitchFamily="34" charset="0"/>
              <a:buChar char="•"/>
            </a:pPr>
            <a:r>
              <a:rPr lang="en-US" sz="1800" dirty="0" smtClean="0"/>
              <a:t>Symmetric, non-overlapping clusters with optimal CH</a:t>
            </a:r>
          </a:p>
          <a:p>
            <a:pPr marL="457200" indent="-457200" algn="l" rtl="0">
              <a:buClrTx/>
              <a:buFont typeface="Arial" charset="0"/>
              <a:buChar char="•"/>
            </a:pPr>
            <a:r>
              <a:rPr lang="en-US" sz="1800" dirty="0" smtClean="0"/>
              <a:t>Local and global data aggregation </a:t>
            </a:r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2000" dirty="0" smtClean="0"/>
              <a:t>NP-hard to find the optimal </a:t>
            </a:r>
            <a:endParaRPr lang="en-US" sz="2000" dirty="0" smtClean="0"/>
          </a:p>
          <a:p>
            <a:pPr marL="457200" indent="-457200" algn="l" rtl="0">
              <a:buClrTx/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</a:t>
            </a:r>
            <a:r>
              <a:rPr lang="en-US" sz="2000" dirty="0" smtClean="0"/>
              <a:t>global </a:t>
            </a:r>
            <a:r>
              <a:rPr lang="en-US" sz="2000" dirty="0" smtClean="0"/>
              <a:t>aggregators</a:t>
            </a:r>
          </a:p>
          <a:p>
            <a:pPr marL="457200" indent="-457200" algn="l" rtl="0">
              <a:buClrTx/>
              <a:buNone/>
            </a:pPr>
            <a:endParaRPr lang="en-US" sz="2000" dirty="0" smtClean="0"/>
          </a:p>
          <a:p>
            <a:pPr marL="457200" indent="-457200" algn="l" rtl="0">
              <a:buClrTx/>
              <a:buFont typeface="Wingdings" pitchFamily="2" charset="2"/>
              <a:buChar char="v"/>
            </a:pPr>
            <a:endParaRPr lang="en-US" sz="2000" dirty="0" smtClean="0"/>
          </a:p>
          <a:p>
            <a:pPr marL="457200" indent="-457200" algn="l" rtl="0">
              <a:buClrTx/>
              <a:buNone/>
            </a:pPr>
            <a:r>
              <a:rPr lang="en-US" dirty="0" smtClean="0"/>
              <a:t>4. Hierarchical power-aware routing</a:t>
            </a:r>
            <a:endParaRPr lang="en-US" sz="1800" dirty="0" smtClean="0"/>
          </a:p>
          <a:p>
            <a:pPr marL="457200" indent="-457200" algn="l" rtl="0">
              <a:buClrTx/>
              <a:buFont typeface="Arial" pitchFamily="34" charset="0"/>
              <a:buChar char="•"/>
            </a:pPr>
            <a:r>
              <a:rPr lang="en-US" sz="1800" dirty="0" smtClean="0"/>
              <a:t>Proximate nodes form zones</a:t>
            </a:r>
          </a:p>
          <a:p>
            <a:pPr marL="457200" indent="-457200" algn="l" rtl="0">
              <a:buClrTx/>
              <a:buFont typeface="Arial" charset="0"/>
              <a:buChar char="•"/>
            </a:pPr>
            <a:r>
              <a:rPr lang="en-US" sz="1800" dirty="0" smtClean="0"/>
              <a:t>Routes through the zones which has </a:t>
            </a:r>
          </a:p>
          <a:p>
            <a:pPr marL="457200" indent="-457200" algn="l" rtl="0">
              <a:buClrTx/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 maximum minimum residual energy</a:t>
            </a:r>
            <a:endParaRPr lang="en-US" sz="1800" dirty="0" smtClean="0"/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2000" dirty="0" err="1" smtClean="0"/>
              <a:t>Dijkstra</a:t>
            </a:r>
            <a:r>
              <a:rPr lang="en-US" sz="2000" dirty="0" smtClean="0"/>
              <a:t> algorithm can be exploited</a:t>
            </a:r>
          </a:p>
          <a:p>
            <a:pPr marL="457200" indent="-457200" algn="l" rtl="0">
              <a:buClrTx/>
              <a:buNone/>
            </a:pPr>
            <a:endParaRPr lang="en-US" sz="2000" dirty="0" smtClean="0"/>
          </a:p>
          <a:p>
            <a:pPr marL="457200" indent="-457200" algn="l" rtl="0">
              <a:buNone/>
            </a:pPr>
            <a:endParaRPr lang="fa-I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981200"/>
            <a:ext cx="3733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11</a:t>
            </a:fld>
            <a:endParaRPr lang="fa-IR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7EFBFF-58C5-4306-BA6E-5F791801F833}" type="slidenum">
              <a:rPr kumimoji="0" lang="fa-I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a-I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Network Structure Categorization 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7EFBFF-58C5-4306-BA6E-5F791801F833}" type="slidenum">
              <a:rPr kumimoji="0" lang="fa-I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a-I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43200" y="1600200"/>
            <a:ext cx="3200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Routing Protocols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3505200"/>
            <a:ext cx="2743200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Flat-Based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24200" y="3505200"/>
            <a:ext cx="2667000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Hierarchical-Based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67400" y="3505200"/>
            <a:ext cx="2667000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Location-Based</a:t>
            </a:r>
            <a:endParaRPr lang="fa-IR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>
          <a:xfrm flipH="1">
            <a:off x="1676400" y="2514600"/>
            <a:ext cx="26670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</p:cNvCxnSpPr>
          <p:nvPr/>
        </p:nvCxnSpPr>
        <p:spPr>
          <a:xfrm>
            <a:off x="4343400" y="2514600"/>
            <a:ext cx="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11" idx="0"/>
          </p:cNvCxnSpPr>
          <p:nvPr/>
        </p:nvCxnSpPr>
        <p:spPr>
          <a:xfrm>
            <a:off x="4343400" y="2514600"/>
            <a:ext cx="28575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648200"/>
            <a:ext cx="8077200" cy="1295400"/>
          </a:xfrm>
        </p:spPr>
        <p:txBody>
          <a:bodyPr>
            <a:normAutofit/>
          </a:bodyPr>
          <a:lstStyle/>
          <a:p>
            <a:pPr algn="l" rtl="0"/>
            <a:r>
              <a:rPr lang="en-US" sz="1800" dirty="0" smtClean="0"/>
              <a:t>Sensor nodes are addressed based on their location</a:t>
            </a:r>
          </a:p>
          <a:p>
            <a:pPr algn="l" rtl="0"/>
            <a:r>
              <a:rPr lang="en-US" sz="1800" dirty="0" smtClean="0"/>
              <a:t>Location are acquired by GPS or via coordination among nodes</a:t>
            </a:r>
            <a:endParaRPr lang="fa-I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12</a:t>
            </a:fld>
            <a:endParaRPr lang="fa-I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Location-Based Routing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7EFBFF-58C5-4306-BA6E-5F791801F833}" type="slidenum">
              <a:rPr kumimoji="0" lang="fa-I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a-I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153400" cy="5486400"/>
          </a:xfrm>
        </p:spPr>
        <p:txBody>
          <a:bodyPr/>
          <a:lstStyle/>
          <a:p>
            <a:pPr marL="457200" indent="-457200" algn="l" rtl="0">
              <a:buNone/>
            </a:pPr>
            <a:r>
              <a:rPr lang="en-US" dirty="0" smtClean="0"/>
              <a:t>1. Geographical Adaptive Fidelity (GAF):</a:t>
            </a:r>
          </a:p>
          <a:p>
            <a:pPr marL="457200" indent="-457200" algn="l" rtl="0">
              <a:buClrTx/>
              <a:buFont typeface="Arial" pitchFamily="34" charset="0"/>
              <a:buChar char="•"/>
            </a:pPr>
            <a:r>
              <a:rPr lang="en-US" sz="1800" dirty="0" smtClean="0"/>
              <a:t>Network divided </a:t>
            </a:r>
            <a:r>
              <a:rPr lang="en-US" sz="1800" dirty="0" smtClean="0"/>
              <a:t> into </a:t>
            </a:r>
            <a:r>
              <a:rPr lang="en-US" sz="1800" dirty="0" smtClean="0"/>
              <a:t>zones</a:t>
            </a:r>
          </a:p>
          <a:p>
            <a:pPr marL="457200" indent="-457200" algn="l" rtl="0">
              <a:buClrTx/>
              <a:buFont typeface="Arial" charset="0"/>
              <a:buChar char="•"/>
            </a:pPr>
            <a:r>
              <a:rPr lang="en-US" sz="1800" dirty="0" smtClean="0"/>
              <a:t>Only one node is awake in each zone, the rest sleep</a:t>
            </a:r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2000" dirty="0" smtClean="0"/>
              <a:t>Conserves energy by turning off unnecessary nodes</a:t>
            </a:r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2000" dirty="0" smtClean="0"/>
              <a:t>Increases the network life time</a:t>
            </a:r>
          </a:p>
          <a:p>
            <a:pPr marL="457200" indent="-457200" algn="l" rtl="0">
              <a:buClrTx/>
              <a:buNone/>
            </a:pPr>
            <a:endParaRPr lang="en-US" sz="2000" dirty="0" smtClean="0"/>
          </a:p>
          <a:p>
            <a:pPr marL="457200" indent="-457200" algn="l" rtl="0">
              <a:buClrTx/>
              <a:buNone/>
            </a:pPr>
            <a:endParaRPr lang="en-US" sz="2000" dirty="0" smtClean="0"/>
          </a:p>
          <a:p>
            <a:pPr marL="457200" indent="-457200" algn="l" rtl="0">
              <a:buClrTx/>
              <a:buNone/>
            </a:pPr>
            <a:r>
              <a:rPr lang="en-US" dirty="0" smtClean="0"/>
              <a:t>2. SPAN:</a:t>
            </a:r>
            <a:endParaRPr lang="en-US" sz="1800" dirty="0" smtClean="0"/>
          </a:p>
          <a:p>
            <a:pPr marL="457200" indent="-457200" algn="l" rtl="0">
              <a:buClrTx/>
              <a:buFont typeface="Arial" pitchFamily="34" charset="0"/>
              <a:buChar char="•"/>
            </a:pPr>
            <a:r>
              <a:rPr lang="en-US" sz="1800" dirty="0" smtClean="0"/>
              <a:t>Some nodes are selected as </a:t>
            </a:r>
            <a:r>
              <a:rPr lang="en-US" sz="1800" dirty="0" smtClean="0"/>
              <a:t>coordinators based on their positions</a:t>
            </a:r>
            <a:endParaRPr lang="en-US" sz="1800" dirty="0" smtClean="0"/>
          </a:p>
          <a:p>
            <a:pPr marL="457200" indent="-457200" algn="l" rtl="0">
              <a:buClrTx/>
              <a:buFont typeface="Arial" charset="0"/>
              <a:buChar char="•"/>
            </a:pPr>
            <a:r>
              <a:rPr lang="en-US" sz="1800" dirty="0" smtClean="0"/>
              <a:t>Enough coordinators such that network is three-hop reachable</a:t>
            </a:r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2000" dirty="0" smtClean="0"/>
              <a:t>Not </a:t>
            </a:r>
            <a:r>
              <a:rPr lang="en-US" sz="2000" dirty="0" smtClean="0"/>
              <a:t>energy </a:t>
            </a:r>
            <a:r>
              <a:rPr lang="en-US" sz="2000" dirty="0" smtClean="0"/>
              <a:t>efficient as the others</a:t>
            </a:r>
          </a:p>
          <a:p>
            <a:pPr marL="457200" indent="-457200" algn="l" rtl="0">
              <a:buClrTx/>
              <a:buNone/>
            </a:pPr>
            <a:endParaRPr lang="en-US" sz="2000" dirty="0" smtClean="0"/>
          </a:p>
          <a:p>
            <a:pPr marL="457200" indent="-457200" algn="l" rtl="0">
              <a:buClrTx/>
              <a:buNone/>
            </a:pPr>
            <a:endParaRPr lang="en-US" sz="2000" dirty="0" smtClean="0"/>
          </a:p>
          <a:p>
            <a:pPr marL="457200" indent="-457200" algn="l" rtl="0"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9906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Routing Protocols based on Protocol Operation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848600" cy="5486400"/>
          </a:xfrm>
        </p:spPr>
        <p:txBody>
          <a:bodyPr>
            <a:normAutofit/>
          </a:bodyPr>
          <a:lstStyle/>
          <a:p>
            <a:pPr marL="457200" indent="-457200" algn="l" rtl="0">
              <a:buNone/>
            </a:pPr>
            <a:r>
              <a:rPr lang="en-US" sz="2000" dirty="0" smtClean="0"/>
              <a:t>1. Multipath routing</a:t>
            </a:r>
          </a:p>
          <a:p>
            <a:pPr marL="457200" indent="-457200" algn="l" rtl="0">
              <a:buClrTx/>
              <a:buFont typeface="Arial" pitchFamily="34" charset="0"/>
              <a:buChar char="•"/>
            </a:pPr>
            <a:r>
              <a:rPr lang="en-US" sz="1800" dirty="0" smtClean="0"/>
              <a:t>Increases fault tolerance</a:t>
            </a:r>
          </a:p>
          <a:p>
            <a:pPr marL="457200" indent="-457200" algn="l" rtl="0">
              <a:buClrTx/>
              <a:buFont typeface="Arial" pitchFamily="34" charset="0"/>
              <a:buChar char="•"/>
            </a:pPr>
            <a:r>
              <a:rPr lang="en-US" sz="1800" dirty="0" smtClean="0"/>
              <a:t>Sophisticated case: have back up paths</a:t>
            </a:r>
          </a:p>
          <a:p>
            <a:pPr marL="457200" indent="-457200" algn="l" rtl="0">
              <a:buClrTx/>
              <a:buFont typeface="Arial" pitchFamily="34" charset="0"/>
              <a:buChar char="•"/>
            </a:pPr>
            <a:endParaRPr lang="en-US" sz="1800" dirty="0" smtClean="0"/>
          </a:p>
          <a:p>
            <a:pPr marL="457200" indent="-457200" algn="l" rtl="0">
              <a:buClrTx/>
              <a:buNone/>
            </a:pPr>
            <a:r>
              <a:rPr lang="en-US" sz="2000" dirty="0" smtClean="0"/>
              <a:t>2. Query-based routing</a:t>
            </a:r>
          </a:p>
          <a:p>
            <a:pPr marL="457200" indent="-457200" algn="l" rtl="0">
              <a:buClrTx/>
              <a:buFont typeface="Arial" charset="0"/>
              <a:buChar char="•"/>
            </a:pPr>
            <a:r>
              <a:rPr lang="en-US" sz="1800" dirty="0" smtClean="0"/>
              <a:t>Query transmitted and the date is sent back</a:t>
            </a:r>
          </a:p>
          <a:p>
            <a:pPr marL="457200" indent="-457200" algn="l" rtl="0">
              <a:buClrTx/>
              <a:buFont typeface="Arial" charset="0"/>
              <a:buChar char="•"/>
            </a:pPr>
            <a:endParaRPr lang="en-US" sz="1800" dirty="0" smtClean="0"/>
          </a:p>
          <a:p>
            <a:pPr marL="457200" indent="-457200" algn="l" rtl="0">
              <a:buClrTx/>
              <a:buNone/>
            </a:pPr>
            <a:r>
              <a:rPr lang="en-US" sz="2000" dirty="0" smtClean="0"/>
              <a:t>3. Negotiation-based routing</a:t>
            </a:r>
          </a:p>
          <a:p>
            <a:pPr marL="457200" indent="-457200" algn="l" rtl="0">
              <a:buClrTx/>
              <a:buFont typeface="Arial" charset="0"/>
              <a:buChar char="•"/>
            </a:pPr>
            <a:r>
              <a:rPr lang="en-US" sz="1800" dirty="0" smtClean="0"/>
              <a:t>High-level data description</a:t>
            </a:r>
          </a:p>
          <a:p>
            <a:pPr marL="457200" indent="-457200" algn="l" rtl="0">
              <a:buClrTx/>
              <a:buFont typeface="Arial" charset="0"/>
              <a:buChar char="•"/>
            </a:pPr>
            <a:r>
              <a:rPr lang="en-US" sz="1800" dirty="0" smtClean="0"/>
              <a:t>Elimination of redundant data transmission</a:t>
            </a:r>
          </a:p>
          <a:p>
            <a:pPr marL="457200" indent="-457200" algn="l" rtl="0">
              <a:buClrTx/>
              <a:buNone/>
            </a:pPr>
            <a:endParaRPr lang="en-US" sz="2000" dirty="0" smtClean="0"/>
          </a:p>
          <a:p>
            <a:pPr marL="457200" indent="-457200" algn="l" rtl="0">
              <a:buClrTx/>
              <a:buNone/>
            </a:pPr>
            <a:r>
              <a:rPr lang="en-US" sz="2000" dirty="0" smtClean="0"/>
              <a:t>4. </a:t>
            </a:r>
            <a:r>
              <a:rPr lang="en-US" sz="2000" dirty="0" err="1" smtClean="0"/>
              <a:t>QoS-baed</a:t>
            </a:r>
            <a:r>
              <a:rPr lang="en-US" sz="2000" dirty="0" smtClean="0"/>
              <a:t> routing</a:t>
            </a:r>
          </a:p>
          <a:p>
            <a:pPr marL="457200" indent="-457200" algn="l" rtl="0">
              <a:buClrTx/>
              <a:buFont typeface="Arial" charset="0"/>
              <a:buChar char="•"/>
            </a:pPr>
            <a:r>
              <a:rPr lang="en-US" sz="1800" dirty="0" smtClean="0"/>
              <a:t>Balance between data quality and energy consumption</a:t>
            </a:r>
          </a:p>
          <a:p>
            <a:pPr marL="457200" indent="-457200" algn="l" rtl="0">
              <a:buClrTx/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Summary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200000"/>
              </a:lnSpc>
            </a:pPr>
            <a:r>
              <a:rPr lang="en-US" sz="2000" dirty="0" smtClean="0"/>
              <a:t>WSNs needs have specific characteristics.</a:t>
            </a:r>
          </a:p>
          <a:p>
            <a:pPr algn="l" rtl="0">
              <a:lnSpc>
                <a:spcPct val="200000"/>
              </a:lnSpc>
            </a:pPr>
            <a:r>
              <a:rPr lang="en-US" sz="2000" dirty="0" smtClean="0"/>
              <a:t>WSNs need specific routing algorithm.</a:t>
            </a:r>
          </a:p>
          <a:p>
            <a:pPr algn="l" rtl="0">
              <a:lnSpc>
                <a:spcPct val="200000"/>
              </a:lnSpc>
            </a:pPr>
            <a:r>
              <a:rPr lang="en-US" sz="2000" dirty="0" smtClean="0"/>
              <a:t>Large number of algorithms has been designed, but no optimal one!</a:t>
            </a:r>
          </a:p>
          <a:p>
            <a:pPr algn="l" rtl="0">
              <a:lnSpc>
                <a:spcPct val="200000"/>
              </a:lnSpc>
            </a:pPr>
            <a:r>
              <a:rPr lang="en-US" sz="2000" dirty="0" smtClean="0"/>
              <a:t>Based on the network structure, routing algorithms can be categorized into 3 main groups.</a:t>
            </a:r>
          </a:p>
          <a:p>
            <a:pPr algn="l" rtl="0">
              <a:lnSpc>
                <a:spcPct val="200000"/>
              </a:lnSpc>
            </a:pPr>
            <a:r>
              <a:rPr lang="en-US" sz="2000" dirty="0" smtClean="0"/>
              <a:t>We briefly discussed some examples of each group.</a:t>
            </a:r>
          </a:p>
          <a:p>
            <a:pPr algn="l" rtl="0">
              <a:lnSpc>
                <a:spcPct val="200000"/>
              </a:lnSpc>
            </a:pPr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200000"/>
              </a:lnSpc>
            </a:pPr>
            <a:r>
              <a:rPr lang="en-US" sz="1800" dirty="0" smtClean="0"/>
              <a:t>Challenges in WSNs</a:t>
            </a:r>
          </a:p>
          <a:p>
            <a:pPr algn="l" rtl="0">
              <a:lnSpc>
                <a:spcPct val="200000"/>
              </a:lnSpc>
            </a:pPr>
            <a:r>
              <a:rPr lang="en-US" sz="1800" dirty="0" smtClean="0"/>
              <a:t>Categorization based on Network Structure</a:t>
            </a:r>
          </a:p>
          <a:p>
            <a:pPr algn="l" rtl="0">
              <a:lnSpc>
                <a:spcPct val="200000"/>
              </a:lnSpc>
            </a:pPr>
            <a:r>
              <a:rPr lang="en-US" sz="1800" dirty="0" smtClean="0"/>
              <a:t>Flat-Based Routing</a:t>
            </a:r>
          </a:p>
          <a:p>
            <a:pPr algn="l" rtl="0">
              <a:lnSpc>
                <a:spcPct val="200000"/>
              </a:lnSpc>
            </a:pPr>
            <a:r>
              <a:rPr lang="en-US" sz="1800" dirty="0" smtClean="0"/>
              <a:t>Hierarchical-Based Routing</a:t>
            </a:r>
          </a:p>
          <a:p>
            <a:pPr algn="l" rtl="0">
              <a:lnSpc>
                <a:spcPct val="200000"/>
              </a:lnSpc>
            </a:pPr>
            <a:r>
              <a:rPr lang="en-US" sz="1800" dirty="0" smtClean="0"/>
              <a:t>Location-Based Routing</a:t>
            </a:r>
          </a:p>
          <a:p>
            <a:pPr algn="l" rtl="0">
              <a:lnSpc>
                <a:spcPct val="200000"/>
              </a:lnSpc>
            </a:pPr>
            <a:r>
              <a:rPr lang="en-US" sz="1800" dirty="0" smtClean="0"/>
              <a:t>Categorization based on Protocol Operation</a:t>
            </a:r>
          </a:p>
          <a:p>
            <a:pPr algn="l" rtl="0">
              <a:lnSpc>
                <a:spcPct val="200000"/>
              </a:lnSpc>
            </a:pPr>
            <a:r>
              <a:rPr lang="en-US" sz="1800" dirty="0" smtClean="0"/>
              <a:t>Summary </a:t>
            </a:r>
            <a:endParaRPr lang="fa-I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Challenges in WSNs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7772400" cy="4873752"/>
          </a:xfrm>
        </p:spPr>
        <p:txBody>
          <a:bodyPr>
            <a:normAutofit/>
          </a:bodyPr>
          <a:lstStyle/>
          <a:p>
            <a:pPr algn="l" rtl="0">
              <a:lnSpc>
                <a:spcPct val="200000"/>
              </a:lnSpc>
            </a:pPr>
            <a:r>
              <a:rPr lang="en-US" sz="2000" dirty="0" smtClean="0"/>
              <a:t>No global ID addressing</a:t>
            </a:r>
          </a:p>
          <a:p>
            <a:pPr algn="l" rtl="0">
              <a:lnSpc>
                <a:spcPct val="200000"/>
              </a:lnSpc>
            </a:pPr>
            <a:r>
              <a:rPr lang="en-US" sz="2000" dirty="0" smtClean="0"/>
              <a:t>IP-based protocols do not apply</a:t>
            </a:r>
          </a:p>
          <a:p>
            <a:pPr algn="l" rtl="0">
              <a:lnSpc>
                <a:spcPct val="200000"/>
              </a:lnSpc>
            </a:pPr>
            <a:r>
              <a:rPr lang="en-US" sz="2000" dirty="0" smtClean="0"/>
              <a:t>Stationary nodes</a:t>
            </a:r>
          </a:p>
          <a:p>
            <a:pPr algn="l" rtl="0">
              <a:lnSpc>
                <a:spcPct val="200000"/>
              </a:lnSpc>
            </a:pPr>
            <a:r>
              <a:rPr lang="en-US" sz="2000" dirty="0" smtClean="0"/>
              <a:t>Constraints on energy, storage and processing capacity </a:t>
            </a:r>
          </a:p>
          <a:p>
            <a:pPr algn="l" rtl="0">
              <a:lnSpc>
                <a:spcPct val="200000"/>
              </a:lnSpc>
            </a:pPr>
            <a:r>
              <a:rPr lang="en-US" sz="2000" dirty="0" smtClean="0"/>
              <a:t>High redundancy in different sensors’ data</a:t>
            </a:r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Network Structure Categorization 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4</a:t>
            </a:fld>
            <a:endParaRPr lang="fa-IR"/>
          </a:p>
        </p:txBody>
      </p:sp>
      <p:sp>
        <p:nvSpPr>
          <p:cNvPr id="5" name="Rounded Rectangle 4"/>
          <p:cNvSpPr/>
          <p:nvPr/>
        </p:nvSpPr>
        <p:spPr>
          <a:xfrm>
            <a:off x="2743200" y="1600200"/>
            <a:ext cx="3200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Routing Protocols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3505200"/>
            <a:ext cx="27432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Flat-Based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24200" y="3505200"/>
            <a:ext cx="26670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Hierarchical-Based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67400" y="3505200"/>
            <a:ext cx="26670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Location-Based</a:t>
            </a:r>
            <a:endParaRPr lang="fa-IR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 flipH="1">
            <a:off x="1676400" y="2514600"/>
            <a:ext cx="26670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</p:cNvCxnSpPr>
          <p:nvPr/>
        </p:nvCxnSpPr>
        <p:spPr>
          <a:xfrm>
            <a:off x="4343400" y="2514600"/>
            <a:ext cx="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8" idx="0"/>
          </p:cNvCxnSpPr>
          <p:nvPr/>
        </p:nvCxnSpPr>
        <p:spPr>
          <a:xfrm>
            <a:off x="4343400" y="2514600"/>
            <a:ext cx="28575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5</a:t>
            </a:fld>
            <a:endParaRPr lang="fa-I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Network Structure Categorization 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7EFBFF-58C5-4306-BA6E-5F791801F833}" type="slidenum">
              <a:rPr kumimoji="0" lang="fa-I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a-I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743200" y="1600200"/>
            <a:ext cx="3200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Routing Protocols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505200"/>
            <a:ext cx="2743200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Flat-Based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24200" y="3505200"/>
            <a:ext cx="26670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Hierarchical-Based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67400" y="3505200"/>
            <a:ext cx="26670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Location-Based</a:t>
            </a:r>
            <a:endParaRPr lang="fa-IR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 flipH="1">
            <a:off x="1676400" y="2514600"/>
            <a:ext cx="26670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</p:cNvCxnSpPr>
          <p:nvPr/>
        </p:nvCxnSpPr>
        <p:spPr>
          <a:xfrm>
            <a:off x="4343400" y="2514600"/>
            <a:ext cx="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  <a:endCxn id="10" idx="0"/>
          </p:cNvCxnSpPr>
          <p:nvPr/>
        </p:nvCxnSpPr>
        <p:spPr>
          <a:xfrm>
            <a:off x="4343400" y="2514600"/>
            <a:ext cx="28575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800600"/>
            <a:ext cx="7086600" cy="1066800"/>
          </a:xfrm>
        </p:spPr>
        <p:txBody>
          <a:bodyPr/>
          <a:lstStyle/>
          <a:p>
            <a:pPr algn="l" rtl="0"/>
            <a:r>
              <a:rPr lang="en-US" sz="1800" dirty="0" smtClean="0"/>
              <a:t>All the nodes are treated equally and have the same functionality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467600" cy="685800"/>
          </a:xfrm>
        </p:spPr>
        <p:txBody>
          <a:bodyPr>
            <a:normAutofit/>
          </a:bodyPr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Flat-Based Routing Protocols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/>
          <a:lstStyle/>
          <a:p>
            <a:pPr marL="457200" indent="-457200" algn="l" rtl="0">
              <a:buClrTx/>
              <a:buNone/>
            </a:pPr>
            <a:r>
              <a:rPr lang="en-US" dirty="0" smtClean="0"/>
              <a:t>1. Sensor Protocol for Information Negotiation (SPIN):</a:t>
            </a:r>
          </a:p>
          <a:p>
            <a:pPr marL="457200" indent="-457200" algn="l" rtl="0">
              <a:buClrTx/>
              <a:buFont typeface="Arial" pitchFamily="34" charset="0"/>
              <a:buChar char="•"/>
            </a:pPr>
            <a:r>
              <a:rPr lang="en-US" sz="1800" dirty="0" smtClean="0"/>
              <a:t>Sending meta-data to neighboring nodes, instead of data</a:t>
            </a:r>
          </a:p>
          <a:p>
            <a:pPr marL="457200" indent="-457200" algn="l" rtl="0">
              <a:buClrTx/>
              <a:buFont typeface="Arial" charset="0"/>
              <a:buChar char="•"/>
            </a:pPr>
            <a:r>
              <a:rPr lang="en-US" sz="1800" dirty="0" smtClean="0"/>
              <a:t>Requesting for the desired data</a:t>
            </a:r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1800" dirty="0" smtClean="0"/>
              <a:t> </a:t>
            </a:r>
            <a:r>
              <a:rPr lang="en-US" sz="2000" dirty="0" smtClean="0"/>
              <a:t>Avoid redundant data transmission</a:t>
            </a:r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2000" dirty="0" smtClean="0"/>
              <a:t>Adaptation to remaining energy        increase network lifetime</a:t>
            </a:r>
          </a:p>
          <a:p>
            <a:pPr marL="457200" indent="-457200" algn="l" rtl="0">
              <a:buClrTx/>
              <a:buFont typeface="Wingdings" pitchFamily="2" charset="2"/>
              <a:buChar char="v"/>
            </a:pPr>
            <a:endParaRPr lang="en-US" sz="2000" dirty="0" smtClean="0"/>
          </a:p>
          <a:p>
            <a:pPr marL="457200" indent="-457200" algn="l" rtl="0">
              <a:buClrTx/>
              <a:buNone/>
            </a:pPr>
            <a:r>
              <a:rPr lang="en-US" dirty="0" smtClean="0"/>
              <a:t>2.  Directed Diffusion:</a:t>
            </a:r>
          </a:p>
          <a:p>
            <a:pPr marL="457200" indent="-457200" algn="l" rtl="0">
              <a:buClrTx/>
              <a:buFont typeface="Arial" pitchFamily="34" charset="0"/>
              <a:buChar char="•"/>
            </a:pPr>
            <a:r>
              <a:rPr lang="en-US" sz="1800" dirty="0" smtClean="0"/>
              <a:t>BS continuously sends query to the neighboring nodes</a:t>
            </a:r>
          </a:p>
          <a:p>
            <a:pPr marL="457200" indent="-457200" algn="l" rtl="0">
              <a:buClrTx/>
              <a:buFont typeface="Arial" charset="0"/>
              <a:buChar char="•"/>
            </a:pPr>
            <a:r>
              <a:rPr lang="en-US" sz="1800" dirty="0" smtClean="0"/>
              <a:t>Node with the desired data transmit all the way back to BS</a:t>
            </a:r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1800" dirty="0" smtClean="0"/>
              <a:t> </a:t>
            </a:r>
            <a:r>
              <a:rPr lang="en-US" sz="2000" dirty="0" smtClean="0"/>
              <a:t>Saving energy by selecting the optimal return path</a:t>
            </a:r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2000" dirty="0" smtClean="0"/>
              <a:t>Not practical for continuous data demand cases</a:t>
            </a:r>
          </a:p>
          <a:p>
            <a:pPr marL="457200" indent="-457200" algn="l" rtl="0">
              <a:buAutoNum type="arabicPeriod"/>
            </a:pPr>
            <a:endParaRPr lang="en-US" sz="2000" dirty="0" smtClean="0"/>
          </a:p>
          <a:p>
            <a:pPr algn="l" rtl="0">
              <a:buNone/>
            </a:pPr>
            <a:endParaRPr lang="en-US" sz="2000" dirty="0" smtClean="0"/>
          </a:p>
          <a:p>
            <a:pPr algn="l" rtl="0"/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6</a:t>
            </a:fld>
            <a:endParaRPr lang="fa-IR"/>
          </a:p>
        </p:txBody>
      </p:sp>
      <p:sp>
        <p:nvSpPr>
          <p:cNvPr id="5" name="Right Arrow 4"/>
          <p:cNvSpPr/>
          <p:nvPr/>
        </p:nvSpPr>
        <p:spPr>
          <a:xfrm>
            <a:off x="4876800" y="3276600"/>
            <a:ext cx="3810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7</a:t>
            </a:fld>
            <a:endParaRPr lang="fa-I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467600" cy="685800"/>
          </a:xfrm>
        </p:spPr>
        <p:txBody>
          <a:bodyPr>
            <a:normAutofit/>
          </a:bodyPr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Flat-Based Routing Protocols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/>
          <a:lstStyle/>
          <a:p>
            <a:pPr marL="457200" indent="-457200" algn="l" rtl="0">
              <a:buClrTx/>
              <a:buNone/>
            </a:pPr>
            <a:r>
              <a:rPr lang="en-US" dirty="0" smtClean="0"/>
              <a:t>3. Rumor Routing:</a:t>
            </a:r>
          </a:p>
          <a:p>
            <a:pPr marL="457200" indent="-457200" algn="l" rtl="0">
              <a:buClrTx/>
              <a:buFont typeface="Arial" pitchFamily="34" charset="0"/>
              <a:buChar char="•"/>
            </a:pPr>
            <a:r>
              <a:rPr lang="en-US" sz="1800" dirty="0" smtClean="0"/>
              <a:t>Variation  of Directed Diffusion</a:t>
            </a:r>
          </a:p>
          <a:p>
            <a:pPr marL="457200" indent="-457200" algn="l" rtl="0">
              <a:buClrTx/>
              <a:buFont typeface="Arial" charset="0"/>
              <a:buChar char="•"/>
            </a:pPr>
            <a:r>
              <a:rPr lang="en-US" sz="1800" dirty="0" smtClean="0"/>
              <a:t>Each node has an event table</a:t>
            </a:r>
          </a:p>
          <a:p>
            <a:pPr marL="457200" indent="-457200" algn="l" rtl="0">
              <a:buClrTx/>
              <a:buFont typeface="Arial" charset="0"/>
              <a:buChar char="•"/>
            </a:pPr>
            <a:r>
              <a:rPr lang="en-US" sz="1800" dirty="0" smtClean="0"/>
              <a:t>Event agent flooding instead of query flooding</a:t>
            </a:r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1800" dirty="0" smtClean="0"/>
              <a:t> </a:t>
            </a:r>
            <a:r>
              <a:rPr lang="en-US" sz="2000" dirty="0" smtClean="0"/>
              <a:t>Significant energy saving</a:t>
            </a:r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2000" dirty="0" smtClean="0"/>
              <a:t>Good for when number of events is less than queries</a:t>
            </a:r>
          </a:p>
          <a:p>
            <a:pPr marL="457200" indent="-457200" algn="l" rtl="0">
              <a:buClrTx/>
              <a:buNone/>
            </a:pPr>
            <a:endParaRPr lang="en-US" sz="2000" dirty="0" smtClean="0"/>
          </a:p>
          <a:p>
            <a:pPr marL="457200" indent="-457200" algn="l" rtl="0">
              <a:buClrTx/>
              <a:buNone/>
            </a:pPr>
            <a:r>
              <a:rPr lang="en-US" dirty="0" smtClean="0"/>
              <a:t>4.  Minimum Cost Forwarding Algorithm (MCFA):</a:t>
            </a:r>
          </a:p>
          <a:p>
            <a:pPr marL="457200" indent="-457200" algn="l" rtl="0">
              <a:buClrTx/>
              <a:buFont typeface="Arial" pitchFamily="34" charset="0"/>
              <a:buChar char="•"/>
            </a:pPr>
            <a:r>
              <a:rPr lang="en-US" sz="1800" dirty="0" smtClean="0"/>
              <a:t>Each node knows the least cost path between itself and BS</a:t>
            </a:r>
          </a:p>
          <a:p>
            <a:pPr marL="457200" indent="-457200" algn="l" rtl="0">
              <a:buClrTx/>
              <a:buFont typeface="Arial" charset="0"/>
              <a:buChar char="•"/>
            </a:pPr>
            <a:r>
              <a:rPr lang="en-US" sz="1800" dirty="0" smtClean="0"/>
              <a:t>Least cost path can be acquired via initialization</a:t>
            </a:r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1800" dirty="0" smtClean="0"/>
              <a:t> </a:t>
            </a:r>
            <a:r>
              <a:rPr lang="en-US" sz="2000" dirty="0" smtClean="0"/>
              <a:t>Saving energy by selecting the optimal return path</a:t>
            </a:r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2000" dirty="0" smtClean="0"/>
              <a:t>Good for small </a:t>
            </a:r>
            <a:r>
              <a:rPr lang="en-US" sz="2000" dirty="0" smtClean="0"/>
              <a:t>networks</a:t>
            </a:r>
            <a:endParaRPr lang="en-US" sz="2000" dirty="0" smtClean="0"/>
          </a:p>
          <a:p>
            <a:pPr marL="457200" indent="-457200" algn="l" rtl="0">
              <a:buAutoNum type="arabicPeriod"/>
            </a:pPr>
            <a:endParaRPr lang="en-US" sz="2000" dirty="0" smtClean="0"/>
          </a:p>
          <a:p>
            <a:pPr algn="l" rtl="0">
              <a:buNone/>
            </a:pPr>
            <a:endParaRPr lang="en-US" sz="2000" dirty="0" smtClean="0"/>
          </a:p>
          <a:p>
            <a:pPr algn="l" rtl="0"/>
            <a:endParaRPr lang="fa-IR" sz="2000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7EFBFF-58C5-4306-BA6E-5F791801F833}" type="slidenum">
              <a:rPr kumimoji="0" lang="fa-I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a-I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8764" y="914400"/>
            <a:ext cx="354099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8</a:t>
            </a:fld>
            <a:endParaRPr lang="fa-I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Network Structure Categorization 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7EFBFF-58C5-4306-BA6E-5F791801F833}" type="slidenum">
              <a:rPr kumimoji="0" lang="fa-I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a-I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743200" y="1600200"/>
            <a:ext cx="3200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Routing Protocols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505200"/>
            <a:ext cx="2743200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Flat-Based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24200" y="3505200"/>
            <a:ext cx="2667000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Hierarchical-Based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67400" y="3505200"/>
            <a:ext cx="26670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Location-Based</a:t>
            </a:r>
            <a:endParaRPr lang="fa-IR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 flipH="1">
            <a:off x="1676400" y="2514600"/>
            <a:ext cx="26670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</p:cNvCxnSpPr>
          <p:nvPr/>
        </p:nvCxnSpPr>
        <p:spPr>
          <a:xfrm>
            <a:off x="4343400" y="2514600"/>
            <a:ext cx="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  <a:endCxn id="10" idx="0"/>
          </p:cNvCxnSpPr>
          <p:nvPr/>
        </p:nvCxnSpPr>
        <p:spPr>
          <a:xfrm>
            <a:off x="4343400" y="2514600"/>
            <a:ext cx="28575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648200"/>
            <a:ext cx="8077200" cy="1295400"/>
          </a:xfrm>
        </p:spPr>
        <p:txBody>
          <a:bodyPr>
            <a:normAutofit/>
          </a:bodyPr>
          <a:lstStyle/>
          <a:p>
            <a:pPr algn="l" rtl="0"/>
            <a:r>
              <a:rPr lang="en-US" sz="1800" dirty="0" smtClean="0"/>
              <a:t>Higher energy nodes for transmission, lower energy nodes for sensing</a:t>
            </a:r>
          </a:p>
          <a:p>
            <a:pPr algn="l" rtl="0"/>
            <a:r>
              <a:rPr lang="en-US" sz="1800" dirty="0" smtClean="0"/>
              <a:t>Two layer routing</a:t>
            </a:r>
          </a:p>
          <a:p>
            <a:pPr algn="l" rtl="0"/>
            <a:r>
              <a:rPr lang="en-US" sz="1800" dirty="0" smtClean="0"/>
              <a:t>Increasing the life time</a:t>
            </a:r>
            <a:endParaRPr lang="fa-I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Hierarchical Routing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7EFBFF-58C5-4306-BA6E-5F791801F833}" type="slidenum">
              <a:rPr lang="fa-IR" smtClean="0"/>
              <a:pPr/>
              <a:t>9</a:t>
            </a:fld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153400" cy="5486400"/>
          </a:xfrm>
        </p:spPr>
        <p:txBody>
          <a:bodyPr/>
          <a:lstStyle/>
          <a:p>
            <a:pPr marL="457200" indent="-457200" algn="l" rtl="0">
              <a:buNone/>
            </a:pPr>
            <a:r>
              <a:rPr lang="en-US" dirty="0" smtClean="0"/>
              <a:t>1. Low Energy Adaptive Clustering Hierarchy(LEACH):</a:t>
            </a:r>
          </a:p>
          <a:p>
            <a:pPr marL="457200" indent="-457200" algn="l" rtl="0">
              <a:buClrTx/>
              <a:buFont typeface="Arial" pitchFamily="34" charset="0"/>
              <a:buChar char="•"/>
            </a:pPr>
            <a:r>
              <a:rPr lang="en-US" sz="1800" dirty="0" smtClean="0"/>
              <a:t>Random and variation Cluster Head (CH) selection </a:t>
            </a:r>
          </a:p>
          <a:p>
            <a:pPr marL="457200" indent="-457200" algn="l" rtl="0">
              <a:buClrTx/>
              <a:buFont typeface="Arial" charset="0"/>
              <a:buChar char="•"/>
            </a:pPr>
            <a:r>
              <a:rPr lang="en-US" sz="1800" dirty="0" smtClean="0"/>
              <a:t>Compression and transmission of arriving data at CHs</a:t>
            </a:r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2000" dirty="0" smtClean="0"/>
              <a:t>Constant monitoring applications</a:t>
            </a:r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2000" dirty="0" smtClean="0"/>
              <a:t>Good for small </a:t>
            </a:r>
            <a:r>
              <a:rPr lang="en-US" sz="2000" dirty="0" smtClean="0"/>
              <a:t>networks</a:t>
            </a:r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2000" dirty="0" smtClean="0"/>
              <a:t>Extra overhead because of clustering</a:t>
            </a:r>
            <a:endParaRPr lang="en-US" sz="2000" dirty="0" smtClean="0"/>
          </a:p>
          <a:p>
            <a:pPr marL="457200" indent="-457200" algn="l" rtl="0">
              <a:buClrTx/>
              <a:buFont typeface="Wingdings" pitchFamily="2" charset="2"/>
              <a:buChar char="v"/>
            </a:pPr>
            <a:endParaRPr lang="en-US" sz="2000" dirty="0" smtClean="0"/>
          </a:p>
          <a:p>
            <a:pPr marL="457200" indent="-457200" algn="l" rtl="0">
              <a:buClrTx/>
              <a:buNone/>
            </a:pPr>
            <a:r>
              <a:rPr lang="en-US" dirty="0" smtClean="0"/>
              <a:t>2. Self Organizing Protocol (SOP):</a:t>
            </a:r>
            <a:endParaRPr lang="en-US" sz="1800" dirty="0" smtClean="0"/>
          </a:p>
          <a:p>
            <a:pPr marL="457200" indent="-457200" algn="l" rtl="0">
              <a:buClrTx/>
              <a:buFont typeface="Arial" pitchFamily="34" charset="0"/>
              <a:buChar char="•"/>
            </a:pPr>
            <a:r>
              <a:rPr lang="en-US" sz="1800" dirty="0" smtClean="0"/>
              <a:t>Mobile sensors to probe the environment</a:t>
            </a:r>
          </a:p>
          <a:p>
            <a:pPr marL="457200" indent="-457200" algn="l" rtl="0">
              <a:buClrTx/>
              <a:buFont typeface="Arial" charset="0"/>
              <a:buChar char="•"/>
            </a:pPr>
            <a:r>
              <a:rPr lang="en-US" sz="1800" dirty="0" smtClean="0"/>
              <a:t>Stationary nodes as the </a:t>
            </a:r>
            <a:r>
              <a:rPr lang="en-US" sz="1800" dirty="0" smtClean="0"/>
              <a:t>routers</a:t>
            </a:r>
          </a:p>
          <a:p>
            <a:pPr marL="457200" indent="-457200" algn="l" rtl="0">
              <a:buClrTx/>
              <a:buFont typeface="Arial" charset="0"/>
              <a:buChar char="•"/>
            </a:pPr>
            <a:r>
              <a:rPr lang="en-US" sz="1800" dirty="0" smtClean="0"/>
              <a:t>LML algorithm for routing</a:t>
            </a:r>
            <a:endParaRPr lang="en-US" sz="1800" dirty="0" smtClean="0"/>
          </a:p>
          <a:p>
            <a:pPr marL="457200" indent="-457200" algn="l" rtl="0">
              <a:buClrTx/>
              <a:buFont typeface="Wingdings" pitchFamily="2" charset="2"/>
              <a:buChar char="v"/>
            </a:pPr>
            <a:r>
              <a:rPr lang="en-US" sz="2000" dirty="0" smtClean="0"/>
              <a:t>Energy consumption is </a:t>
            </a:r>
            <a:r>
              <a:rPr lang="en-US" sz="2000" dirty="0" smtClean="0"/>
              <a:t>less than SPIN</a:t>
            </a:r>
            <a:endParaRPr lang="en-US" sz="2000" dirty="0" smtClean="0"/>
          </a:p>
          <a:p>
            <a:pPr marL="457200" indent="-457200" algn="l" rtl="0">
              <a:buClrTx/>
              <a:buNone/>
            </a:pPr>
            <a:endParaRPr lang="en-US" sz="2000" dirty="0" smtClean="0"/>
          </a:p>
          <a:p>
            <a:pPr marL="457200" indent="-457200" algn="l" rtl="0">
              <a:buNone/>
            </a:pPr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210</TotalTime>
  <Words>635</Words>
  <Application>Microsoft Office PowerPoint</Application>
  <PresentationFormat>On-screen Show (4:3)</PresentationFormat>
  <Paragraphs>154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ROUTING TECHNIQUES IN WIRELESS SENSOR NETWORKS: A  SURVEY</vt:lpstr>
      <vt:lpstr>Outline</vt:lpstr>
      <vt:lpstr>Challenges in WSNs</vt:lpstr>
      <vt:lpstr>Network Structure Categorization </vt:lpstr>
      <vt:lpstr>Network Structure Categorization </vt:lpstr>
      <vt:lpstr>Flat-Based Routing Protocols</vt:lpstr>
      <vt:lpstr>Flat-Based Routing Protocols</vt:lpstr>
      <vt:lpstr>Network Structure Categorization </vt:lpstr>
      <vt:lpstr>Hierarchical Routing</vt:lpstr>
      <vt:lpstr>Hierarchical Routing</vt:lpstr>
      <vt:lpstr>Network Structure Categorization </vt:lpstr>
      <vt:lpstr>Location-Based Routing</vt:lpstr>
      <vt:lpstr>Routing Protocols based on Protocol Operation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TECHNIQUES IN WIRELESS SENSOR NETWORKS: A  SURVEY</dc:title>
  <dc:creator>Abbas</dc:creator>
  <cp:lastModifiedBy>Abbas</cp:lastModifiedBy>
  <cp:revision>26</cp:revision>
  <dcterms:created xsi:type="dcterms:W3CDTF">2014-03-06T22:54:38Z</dcterms:created>
  <dcterms:modified xsi:type="dcterms:W3CDTF">2014-03-07T18:09:43Z</dcterms:modified>
</cp:coreProperties>
</file>