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4660"/>
  </p:normalViewPr>
  <p:slideViewPr>
    <p:cSldViewPr>
      <p:cViewPr varScale="1">
        <p:scale>
          <a:sx n="81" d="100"/>
          <a:sy n="81" d="100"/>
        </p:scale>
        <p:origin x="9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154782-CA54-454E-B0E3-30F2BD5E2753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EF12CA-61C8-44F2-ABBF-BC7A8DDF42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com/srep/2014/140122/srep03812/full/srep03812.html#auth-2" TargetMode="External"/><Relationship Id="rId2" Type="http://schemas.openxmlformats.org/officeDocument/2006/relationships/hyperlink" Target="http://www.nature.com/srep/2014/140122/srep03812/full/srep03812.html#auth-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www.nature.com/srep/2014/140122/srep03812/full/srep03812.html#auth-4" TargetMode="External"/><Relationship Id="rId4" Type="http://schemas.openxmlformats.org/officeDocument/2006/relationships/hyperlink" Target="http://www.nature.com/srep/2014/140122/srep03812/full/srep03812.html#auth-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EE 5351 </a:t>
            </a:r>
          </a:p>
          <a:p>
            <a:r>
              <a:rPr lang="en-US" dirty="0" smtClean="0"/>
              <a:t>Lecture 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Sensors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ADC (Analog to Digital Converter)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Periodically sample an Analog Sensor signal and convert it to a digital word</a:t>
            </a:r>
          </a:p>
          <a:p>
            <a:r>
              <a:rPr lang="en-US" sz="2800" b="1" dirty="0" smtClean="0"/>
              <a:t>ADC has finite precision, usually +/- ½ bit</a:t>
            </a:r>
          </a:p>
          <a:p>
            <a:r>
              <a:rPr lang="en-US" sz="2800" b="1" dirty="0" smtClean="0"/>
              <a:t>Leads to Quantization Error</a:t>
            </a:r>
          </a:p>
          <a:p>
            <a:r>
              <a:rPr lang="en-US" sz="2800" b="1" dirty="0" smtClean="0"/>
              <a:t>Accuracy also limited by linearity of measurement process, bandwidth and sampling frequency, aliasing error, etc.</a:t>
            </a:r>
          </a:p>
          <a:p>
            <a:r>
              <a:rPr lang="en-US" sz="2800" b="1" dirty="0" smtClean="0"/>
              <a:t>Accuracy usually summarized by Effective Number of Bits (ENOB)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121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Quantization is determined by:</a:t>
            </a:r>
          </a:p>
          <a:p>
            <a:pPr lvl="1"/>
            <a:r>
              <a:rPr lang="en-US" sz="2400" b="1" dirty="0" smtClean="0"/>
              <a:t>- The resolution (R) of the ADC (No. of Bits)</a:t>
            </a:r>
          </a:p>
          <a:p>
            <a:pPr lvl="1"/>
            <a:r>
              <a:rPr lang="en-US" sz="2400" b="1" dirty="0" smtClean="0"/>
              <a:t>- The full-scale voltage range (span)of the input</a:t>
            </a:r>
          </a:p>
          <a:p>
            <a:endParaRPr lang="en-US" sz="2800" b="1" dirty="0"/>
          </a:p>
          <a:p>
            <a:r>
              <a:rPr lang="en-US" sz="2800" b="1" dirty="0" smtClean="0"/>
              <a:t>Q = Span/(2</a:t>
            </a:r>
            <a:r>
              <a:rPr lang="en-US" sz="2800" b="1" baseline="30000" dirty="0" smtClean="0"/>
              <a:t>R</a:t>
            </a:r>
            <a:r>
              <a:rPr lang="en-US" sz="2800" b="1" dirty="0" smtClean="0"/>
              <a:t>-1)</a:t>
            </a:r>
          </a:p>
          <a:p>
            <a:endParaRPr lang="en-US" sz="2800" b="1" dirty="0"/>
          </a:p>
          <a:p>
            <a:r>
              <a:rPr lang="en-US" sz="2800" b="1" dirty="0" smtClean="0"/>
              <a:t>Example:  8-bit ADC with span of -5 to +5 volts:   Q = 10/255 = 39.2 mV per bit</a:t>
            </a:r>
          </a:p>
        </p:txBody>
      </p:sp>
    </p:spTree>
    <p:extLst>
      <p:ext uri="{BB962C8B-B14F-4D97-AF65-F5344CB8AC3E}">
        <p14:creationId xmlns:p14="http://schemas.microsoft.com/office/powerpoint/2010/main" val="5417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Let’s Look at applying a temperature sensor, AD590 to an ATMEGA328 ADC port: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ATMEGA: 10-Bit resolution, +/- ½ bits, Span = 0-5 Volts</a:t>
            </a:r>
          </a:p>
          <a:p>
            <a:endParaRPr lang="en-US" sz="2800" b="1" dirty="0"/>
          </a:p>
          <a:p>
            <a:r>
              <a:rPr lang="en-US" sz="2800" b="1" dirty="0" smtClean="0"/>
              <a:t>Analog Devices AD 590:  Output: 1 </a:t>
            </a:r>
            <a:r>
              <a:rPr lang="en-US" sz="2800" b="1" dirty="0" err="1" smtClean="0"/>
              <a:t>uA</a:t>
            </a:r>
            <a:r>
              <a:rPr lang="en-US" sz="2800" b="1" dirty="0" smtClean="0"/>
              <a:t> per Kelvin, terminated by a 10 </a:t>
            </a:r>
            <a:r>
              <a:rPr lang="en-US" sz="2800" b="1" smtClean="0"/>
              <a:t>k-ohm resistor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91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Extremely </a:t>
            </a:r>
            <a:r>
              <a:rPr lang="en-US" i="1" dirty="0" smtClean="0">
                <a:solidFill>
                  <a:srgbClr val="0070C0"/>
                </a:solidFill>
              </a:rPr>
              <a:t>sensitive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to some aspect of the local environment (temp, sound level, motion, etc.)</a:t>
            </a:r>
          </a:p>
          <a:p>
            <a:r>
              <a:rPr lang="en-US" dirty="0" smtClean="0"/>
              <a:t>Extremely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insensitive</a:t>
            </a:r>
            <a:r>
              <a:rPr lang="en-US" i="1" dirty="0" smtClean="0"/>
              <a:t> </a:t>
            </a:r>
            <a:r>
              <a:rPr lang="en-US" dirty="0" smtClean="0"/>
              <a:t>to all other factors</a:t>
            </a:r>
          </a:p>
          <a:p>
            <a:r>
              <a:rPr lang="en-US" dirty="0" smtClean="0"/>
              <a:t>Able to create a </a:t>
            </a:r>
            <a:r>
              <a:rPr lang="en-US" i="1" dirty="0" smtClean="0">
                <a:solidFill>
                  <a:srgbClr val="0070C0"/>
                </a:solidFill>
              </a:rPr>
              <a:t>linear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response to measured changes in that environmental variable</a:t>
            </a:r>
          </a:p>
          <a:p>
            <a:r>
              <a:rPr lang="en-US" dirty="0" smtClean="0"/>
              <a:t>Able to </a:t>
            </a:r>
            <a:r>
              <a:rPr lang="en-US" i="1" dirty="0" smtClean="0">
                <a:solidFill>
                  <a:srgbClr val="0070C0"/>
                </a:solidFill>
              </a:rPr>
              <a:t>transduce</a:t>
            </a:r>
            <a:r>
              <a:rPr lang="en-US" dirty="0" smtClean="0"/>
              <a:t> the measurements into a useable 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58428"/>
          </a:xfrm>
        </p:spPr>
        <p:txBody>
          <a:bodyPr/>
          <a:lstStyle/>
          <a:p>
            <a:r>
              <a:rPr lang="en-US" dirty="0" smtClean="0"/>
              <a:t>A few sensors…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4" y="1048491"/>
            <a:ext cx="7345455" cy="5487604"/>
          </a:xfrm>
        </p:spPr>
      </p:pic>
      <p:sp>
        <p:nvSpPr>
          <p:cNvPr id="5" name="TextBox 4"/>
          <p:cNvSpPr txBox="1"/>
          <p:nvPr/>
        </p:nvSpPr>
        <p:spPr>
          <a:xfrm>
            <a:off x="3124200" y="6553200"/>
            <a:ext cx="2640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www.societyofrobots.com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Position/Orientation:  GPS, Accelerometer, digital compass, Shaft Encoder</a:t>
            </a:r>
          </a:p>
          <a:p>
            <a:r>
              <a:rPr lang="en-US" dirty="0" smtClean="0"/>
              <a:t>Temperature: Bi-metallic, Thermistor, Infra-Red</a:t>
            </a:r>
          </a:p>
          <a:p>
            <a:r>
              <a:rPr lang="en-US" dirty="0" smtClean="0"/>
              <a:t>Sound: Microphone</a:t>
            </a:r>
          </a:p>
          <a:p>
            <a:r>
              <a:rPr lang="en-US" dirty="0" smtClean="0"/>
              <a:t>Object Location: IR, </a:t>
            </a:r>
            <a:r>
              <a:rPr lang="en-US" dirty="0" err="1" smtClean="0"/>
              <a:t>Accoustic</a:t>
            </a:r>
            <a:r>
              <a:rPr lang="en-US" dirty="0" smtClean="0"/>
              <a:t> (SONAR), Laser Range Finder</a:t>
            </a:r>
          </a:p>
          <a:p>
            <a:r>
              <a:rPr lang="en-US" dirty="0" smtClean="0"/>
              <a:t>Force/Pressure: </a:t>
            </a:r>
            <a:r>
              <a:rPr lang="en-US" dirty="0" err="1" smtClean="0"/>
              <a:t>Piezo</a:t>
            </a:r>
            <a:r>
              <a:rPr lang="en-US" dirty="0" smtClean="0"/>
              <a:t>-Resistive, Metallic</a:t>
            </a:r>
          </a:p>
          <a:p>
            <a:r>
              <a:rPr lang="en-US" dirty="0" smtClean="0"/>
              <a:t>Magnetic Field: Hall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Piezoelectric Effect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319" y="3200400"/>
            <a:ext cx="3895572" cy="3048000"/>
          </a:xfrm>
        </p:spPr>
      </p:pic>
      <p:sp>
        <p:nvSpPr>
          <p:cNvPr id="5" name="TextBox 4"/>
          <p:cNvSpPr txBox="1"/>
          <p:nvPr/>
        </p:nvSpPr>
        <p:spPr>
          <a:xfrm>
            <a:off x="3505200" y="6248400"/>
            <a:ext cx="148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Wikipedia.org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433" y="1916162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certain Crystals and special ceramics, the </a:t>
            </a:r>
            <a:r>
              <a:rPr lang="en-US" sz="2400" b="1" dirty="0" err="1" smtClean="0"/>
              <a:t>crystaline</a:t>
            </a:r>
            <a:r>
              <a:rPr lang="en-US" sz="2400" b="1" dirty="0" smtClean="0"/>
              <a:t> structure deforms under pressure to produce a measurable voltage </a:t>
            </a:r>
          </a:p>
          <a:p>
            <a:endParaRPr lang="en-US" sz="2400" b="1" dirty="0"/>
          </a:p>
          <a:p>
            <a:r>
              <a:rPr lang="en-US" sz="2400" b="1" dirty="0" smtClean="0"/>
              <a:t>Excellent Force </a:t>
            </a:r>
          </a:p>
          <a:p>
            <a:r>
              <a:rPr lang="en-US" sz="2400" b="1" dirty="0" smtClean="0"/>
              <a:t>Transducer</a:t>
            </a:r>
          </a:p>
          <a:p>
            <a:endParaRPr lang="en-US" sz="2400" b="1" dirty="0"/>
          </a:p>
          <a:p>
            <a:r>
              <a:rPr lang="en-US" sz="2400" b="1" dirty="0" smtClean="0"/>
              <a:t>Reversible: V</a:t>
            </a:r>
            <a:r>
              <a:rPr lang="en-US" sz="2400" b="1" dirty="0" smtClean="0">
                <a:sym typeface="Wingdings" panose="05000000000000000000" pitchFamily="2" charset="2"/>
              </a:rPr>
              <a:t> F or F  V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82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Draw Your Own Strain Gauge!?!?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Paper in NATURE by </a:t>
            </a:r>
            <a:r>
              <a:rPr lang="en-US" dirty="0" smtClean="0">
                <a:hlinkClick r:id="rId2"/>
              </a:rPr>
              <a:t>Cheng-Wei </a:t>
            </a:r>
            <a:r>
              <a:rPr lang="en-US" dirty="0">
                <a:hlinkClick r:id="rId2"/>
              </a:rPr>
              <a:t>Lin</a:t>
            </a:r>
            <a:r>
              <a:rPr lang="en-US" dirty="0" smtClean="0"/>
              <a:t>, </a:t>
            </a:r>
            <a:r>
              <a:rPr lang="en-US" dirty="0" err="1" smtClean="0">
                <a:hlinkClick r:id="rId3"/>
              </a:rPr>
              <a:t>Zhibo</a:t>
            </a:r>
            <a:r>
              <a:rPr lang="en-US" dirty="0" smtClean="0">
                <a:hlinkClick r:id="rId3"/>
              </a:rPr>
              <a:t> </a:t>
            </a:r>
            <a:r>
              <a:rPr lang="en-US" dirty="0">
                <a:hlinkClick r:id="rId3"/>
              </a:rPr>
              <a:t>Zhao</a:t>
            </a:r>
            <a:r>
              <a:rPr lang="en-US" dirty="0"/>
              <a:t>, </a:t>
            </a:r>
            <a:r>
              <a:rPr lang="en-US" dirty="0" err="1" smtClean="0">
                <a:hlinkClick r:id="rId4"/>
              </a:rPr>
              <a:t>Jaemyung</a:t>
            </a:r>
            <a:r>
              <a:rPr lang="en-US" dirty="0" smtClean="0">
                <a:hlinkClick r:id="rId4"/>
              </a:rPr>
              <a:t> </a:t>
            </a:r>
            <a:r>
              <a:rPr lang="en-US" dirty="0">
                <a:hlinkClick r:id="rId4"/>
              </a:rPr>
              <a:t>Kim</a:t>
            </a:r>
            <a:r>
              <a:rPr lang="en-US" dirty="0"/>
              <a:t> </a:t>
            </a:r>
            <a:r>
              <a:rPr lang="en-US" dirty="0" smtClean="0"/>
              <a:t>&amp;</a:t>
            </a:r>
            <a:r>
              <a:rPr lang="en-US" dirty="0"/>
              <a:t> </a:t>
            </a:r>
            <a:r>
              <a:rPr lang="en-US" dirty="0" err="1">
                <a:hlinkClick r:id="rId5"/>
              </a:rPr>
              <a:t>Jiaxing</a:t>
            </a:r>
            <a:r>
              <a:rPr lang="en-US" dirty="0">
                <a:hlinkClick r:id="rId5"/>
              </a:rPr>
              <a:t> Huang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“Pencil </a:t>
            </a:r>
            <a:r>
              <a:rPr lang="en-US" dirty="0"/>
              <a:t>Drawn Strain Gauges and </a:t>
            </a:r>
            <a:r>
              <a:rPr lang="en-US" dirty="0" err="1"/>
              <a:t>Chemiresistors</a:t>
            </a:r>
            <a:r>
              <a:rPr lang="en-US" dirty="0"/>
              <a:t> on </a:t>
            </a:r>
            <a:r>
              <a:rPr lang="en-US" dirty="0" smtClean="0"/>
              <a:t>Paper”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38399"/>
            <a:ext cx="4419600" cy="422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Output From Transducers (Sensors)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Analog or Digital</a:t>
            </a:r>
          </a:p>
          <a:p>
            <a:endParaRPr lang="en-US" sz="4400" dirty="0" smtClean="0"/>
          </a:p>
          <a:p>
            <a:r>
              <a:rPr lang="en-US" sz="4400" dirty="0" smtClean="0"/>
              <a:t>Wired or Wireless</a:t>
            </a:r>
          </a:p>
          <a:p>
            <a:endParaRPr lang="en-US" sz="4400" dirty="0" smtClean="0"/>
          </a:p>
          <a:p>
            <a:r>
              <a:rPr lang="en-US" sz="4400" dirty="0" smtClean="0"/>
              <a:t>Passive/Active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832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0-5 </a:t>
            </a:r>
            <a:r>
              <a:rPr lang="en-US" sz="4000" dirty="0" err="1" smtClean="0"/>
              <a:t>Vdc</a:t>
            </a:r>
            <a:endParaRPr lang="en-US" sz="4000" dirty="0" smtClean="0"/>
          </a:p>
          <a:p>
            <a:r>
              <a:rPr lang="en-US" sz="4000" dirty="0" smtClean="0"/>
              <a:t>-5 to +5 </a:t>
            </a:r>
            <a:r>
              <a:rPr lang="en-US" sz="4000" dirty="0" err="1" smtClean="0"/>
              <a:t>Vdc</a:t>
            </a:r>
            <a:endParaRPr lang="en-US" sz="4000" dirty="0" smtClean="0"/>
          </a:p>
          <a:p>
            <a:r>
              <a:rPr lang="en-US" sz="4000" dirty="0" smtClean="0"/>
              <a:t>4-20 mA Current </a:t>
            </a:r>
          </a:p>
          <a:p>
            <a:r>
              <a:rPr lang="en-US" sz="4000" dirty="0" smtClean="0"/>
              <a:t>Pulsed (Pulse frequency proportional to measured amplitude)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0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8180</TotalTime>
  <Words>366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Century Gothic</vt:lpstr>
      <vt:lpstr>Wingdings</vt:lpstr>
      <vt:lpstr>Apothecary</vt:lpstr>
      <vt:lpstr>Sensors </vt:lpstr>
      <vt:lpstr>Sensors Are…</vt:lpstr>
      <vt:lpstr>A few sensors…</vt:lpstr>
      <vt:lpstr>Types of Sensors:</vt:lpstr>
      <vt:lpstr>Piezoelectric Effect</vt:lpstr>
      <vt:lpstr>Draw Your Own Strain Gauge!?!?</vt:lpstr>
      <vt:lpstr>Hall Effect</vt:lpstr>
      <vt:lpstr>Output From Transducers (Sensors)</vt:lpstr>
      <vt:lpstr>Analog Signals</vt:lpstr>
      <vt:lpstr>ADC (Analog to Digital Converter)</vt:lpstr>
      <vt:lpstr>QUANTIZATION:</vt:lpstr>
      <vt:lpstr>Example: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Sensors</dc:title>
  <dc:creator>SRN</dc:creator>
  <cp:lastModifiedBy>8p</cp:lastModifiedBy>
  <cp:revision>23</cp:revision>
  <dcterms:created xsi:type="dcterms:W3CDTF">2014-03-12T19:06:58Z</dcterms:created>
  <dcterms:modified xsi:type="dcterms:W3CDTF">2017-04-17T07:23:06Z</dcterms:modified>
</cp:coreProperties>
</file>