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7"/>
  </p:notesMasterIdLst>
  <p:handoutMasterIdLst>
    <p:handoutMasterId r:id="rId58"/>
  </p:handoutMasterIdLst>
  <p:sldIdLst>
    <p:sldId id="274" r:id="rId3"/>
    <p:sldId id="276" r:id="rId4"/>
    <p:sldId id="425" r:id="rId5"/>
    <p:sldId id="426" r:id="rId6"/>
    <p:sldId id="461" r:id="rId7"/>
    <p:sldId id="427" r:id="rId8"/>
    <p:sldId id="430" r:id="rId9"/>
    <p:sldId id="431" r:id="rId10"/>
    <p:sldId id="432" r:id="rId11"/>
    <p:sldId id="435" r:id="rId12"/>
    <p:sldId id="436" r:id="rId13"/>
    <p:sldId id="462" r:id="rId14"/>
    <p:sldId id="437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63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7" r:id="rId39"/>
    <p:sldId id="447" r:id="rId40"/>
    <p:sldId id="448" r:id="rId41"/>
    <p:sldId id="464" r:id="rId42"/>
    <p:sldId id="449" r:id="rId43"/>
    <p:sldId id="465" r:id="rId44"/>
    <p:sldId id="467" r:id="rId45"/>
    <p:sldId id="468" r:id="rId46"/>
    <p:sldId id="458" r:id="rId47"/>
    <p:sldId id="466" r:id="rId48"/>
    <p:sldId id="450" r:id="rId49"/>
    <p:sldId id="451" r:id="rId50"/>
    <p:sldId id="452" r:id="rId51"/>
    <p:sldId id="453" r:id="rId52"/>
    <p:sldId id="454" r:id="rId53"/>
    <p:sldId id="469" r:id="rId54"/>
    <p:sldId id="419" r:id="rId55"/>
    <p:sldId id="470" r:id="rId5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EDC"/>
    <a:srgbClr val="F0A22E"/>
    <a:srgbClr val="603A14"/>
    <a:srgbClr val="E85C0E"/>
    <a:srgbClr val="BAB398"/>
    <a:srgbClr val="ADA485"/>
    <a:srgbClr val="C6C0AA"/>
    <a:srgbClr val="663606"/>
    <a:srgbClr val="663106"/>
    <a:srgbClr val="F8DC9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533" autoAdjust="0"/>
  </p:normalViewPr>
  <p:slideViewPr>
    <p:cSldViewPr>
      <p:cViewPr varScale="1">
        <p:scale>
          <a:sx n="72" d="100"/>
          <a:sy n="72" d="100"/>
        </p:scale>
        <p:origin x="366" y="6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11-Aug-2015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11-Aug-2015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 smtClean="0"/>
              <a:t>© Software University Foundation – </a:t>
            </a:r>
            <a:r>
              <a:rPr lang="en-US" sz="1000" u="sng" dirty="0" smtClean="0">
                <a:hlinkClick r:id="rId2"/>
              </a:rPr>
              <a:t>http://softuni.org</a:t>
            </a:r>
            <a:endParaRPr lang="en-US" sz="1000" dirty="0" smtClean="0"/>
          </a:p>
          <a:p>
            <a:r>
              <a:rPr lang="en-US" sz="1000" dirty="0" smtClean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E30CBF1-DD81-44CB-8517-D977573D86BD}" type="datetime1">
              <a:rPr lang="en-US"/>
              <a:pPr/>
              <a:t>11-Aug-2015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(c) 2005 National Academy of Software Development, Ltd. All rights reserved. Unauthorized copying or re-distribution is strictly prohibited.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8E361-6EFF-4566-B865-043C0F15C987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1194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52101F-FF7E-494E-9655-FD55FBFF0228}" type="datetime1">
              <a:rPr lang="en-US"/>
              <a:pPr/>
              <a:t>11-Aug-2015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(c) 2005 National Academy of Software Development, Ltd. All rights reserved. Unauthorized copying or re-distribution is strictly prohibited.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D0147-FEDD-4034-B265-FE3A225F767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32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822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FF90678-EC54-42A6-86F0-3E5E983E993C}" type="datetime1">
              <a:rPr lang="en-US"/>
              <a:pPr/>
              <a:t>11-Aug-2015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(c) 2005 National Academy of Software Development, Ltd. All rights reserved. Unauthorized copying or re-distribution is strictly prohibited.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90504-9954-42D6-8D2E-A81B3C56C05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1110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6DAEA5-C524-4983-AE1E-F76147A34722}" type="datetime1">
              <a:rPr lang="en-US"/>
              <a:pPr/>
              <a:t>11-Aug-2015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(c) 2005 National Academy of Software Development, Ltd. All rights reserved. Unauthorized copying or re-distribution is strictly prohibited.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F8BE5-B723-4F2A-AD44-915144B453E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7108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4C8E98-9D1E-4B76-9ECE-14F0DC7812F8}" type="datetime1">
              <a:rPr lang="en-US"/>
              <a:pPr/>
              <a:t>11-Aug-2015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(c) 2005 National Academy of Software Development, Ltd. All rights reserved. Unauthorized copying or re-distribution is strictly prohibited.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6D780-C141-4228-9E62-D6ECF1C57E22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4591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F989F-2540-4A1F-95BB-19F8DB837FED}" type="slidenum">
              <a:rPr lang="en-US"/>
              <a:pPr/>
              <a:t>22</a:t>
            </a:fld>
            <a:r>
              <a:rPr lang="en-US" dirty="0"/>
              <a:t>##</a:t>
            </a:r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1194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80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96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Software University Foundation – </a:t>
            </a:r>
            <a:r>
              <a:rPr lang="en-US" u="sng" smtClean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This work is licensed under the </a:t>
            </a:r>
            <a:r>
              <a:rPr lang="en-US" u="sng" noProof="1" smtClean="0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noProof="1" smtClean="0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license.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42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9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49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Software University Foundation – </a:t>
            </a:r>
            <a:r>
              <a:rPr lang="en-US" u="sng" dirty="0" smtClean="0">
                <a:solidFill>
                  <a:prstClr val="black"/>
                </a:solidFill>
                <a:hlinkClick r:id="rId3"/>
              </a:rPr>
              <a:t>http://softuni.org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This work is licensed under the </a:t>
            </a:r>
            <a:r>
              <a:rPr lang="en-US" u="sng" noProof="1" smtClean="0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noProof="1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license.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5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70FC4D-1C6E-4A94-924B-5BFEDC886B75}" type="datetime1">
              <a:rPr lang="en-US"/>
              <a:pPr/>
              <a:t>11-Aug-2015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(c) 2005 National Academy of Software Development, Ltd. All rights reserved. Unauthorized copying or re-distribution is strictly prohibited.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1927D-CA22-46D3-AC71-D8DFF7ADA3E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483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6F44A25-9777-40B9-9C4B-40B5060652B4}" type="datetime1">
              <a:rPr lang="en-US"/>
              <a:pPr/>
              <a:t>11-Aug-2015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(c) 2005 National Academy of Software Development, Ltd. All rights reserved. Unauthorized copying or re-distribution is strictly prohibited.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6A6ED-1672-4825-974C-A2FCCE02E13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482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B4927D0-65A8-4373-AAAE-444F16813071}" type="datetime1">
              <a:rPr lang="en-US"/>
              <a:pPr/>
              <a:t>11-Aug-2015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(c) 2005 National Academy of Software Development, Ltd. All rights reserved. Unauthorized copying or re-distribution is strictly prohibited.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7E63F-D718-4910-8FA0-B9BE248379A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277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B4927D0-65A8-4373-AAAE-444F16813071}" type="datetime1">
              <a:rPr lang="en-US"/>
              <a:pPr/>
              <a:t>11-Aug-2015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(c) 2005 National Academy of Software Development, Ltd. All rights reserved. Unauthorized copying or re-distribution is strictly prohibited.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7E63F-D718-4910-8FA0-B9BE248379A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333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ABBE647-A04F-4E2E-9F69-C671C0941FB5}" type="datetime1">
              <a:rPr lang="en-US"/>
              <a:pPr/>
              <a:t>11-Aug-2015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(c) 2005 National Academy of Software Development, Ltd. All rights reserved. Unauthorized copying or re-distribution is strictly prohibited.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82DE7-3036-4D42-8578-1CBF9B351B7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003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F94DFB-CA56-4BA5-8FF8-81354ADE99EA}" type="datetime1">
              <a:rPr lang="en-US"/>
              <a:pPr/>
              <a:t>11-Aug-2015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(c) 2005 National Academy of Software Development, Ltd. All rights reserved. Unauthorized copying or re-distribution is strictly prohibited.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54572-B3A0-4134-8E87-E5E83407F20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0040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7226CF-49F0-48E2-89C4-7F6C802E2579}" type="datetime1">
              <a:rPr lang="en-US"/>
              <a:pPr/>
              <a:t>11-Aug-2015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(c) 2005 National Academy of Software Development, Ltd. All rights reserved. Unauthorized copying or re-distribution is strictly prohibited.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FC07E-FCBA-4FB4-B3F4-277570BD5253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225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judge.softuni.bg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http://forum.softuni.bg/" TargetMode="External"/><Relationship Id="rId12" Type="http://schemas.openxmlformats.org/officeDocument/2006/relationships/hyperlink" Target="http://www.introprogramming.info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akov.com/" TargetMode="External"/><Relationship Id="rId11" Type="http://schemas.openxmlformats.org/officeDocument/2006/relationships/hyperlink" Target="http://www.youtube.com/SoftwareUniversity" TargetMode="External"/><Relationship Id="rId5" Type="http://schemas.openxmlformats.org/officeDocument/2006/relationships/hyperlink" Target="http://softuni.org/" TargetMode="External"/><Relationship Id="rId10" Type="http://schemas.openxmlformats.org/officeDocument/2006/relationships/hyperlink" Target="https://twitter.com/softunibg" TargetMode="External"/><Relationship Id="rId4" Type="http://schemas.openxmlformats.org/officeDocument/2006/relationships/hyperlink" Target="http://softuni.bg/" TargetMode="External"/><Relationship Id="rId9" Type="http://schemas.openxmlformats.org/officeDocument/2006/relationships/hyperlink" Target="https://www.facebook.com/SoftwareUniversity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a Picture Here</a:t>
            </a:r>
            <a:endParaRPr lang="en-US" dirty="0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Web Site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Web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11-Aug-2015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 smtClean="0"/>
              <a:t>Slide Title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228600"/>
            <a:ext cx="21755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 smtClean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Subtitle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228600"/>
            <a:ext cx="21755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Course Web Site</a:t>
            </a:r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412" y="261000"/>
            <a:ext cx="2050131" cy="670675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2" name="TextBox 1">
            <a:hlinkClick r:id="rId4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03A14"/>
                </a:solidFill>
              </a:rPr>
              <a:t>?</a:t>
            </a:r>
            <a:endParaRPr lang="en-US" sz="2000" b="1" dirty="0">
              <a:solidFill>
                <a:srgbClr val="603A14"/>
              </a:solidFill>
            </a:endParaRPr>
          </a:p>
        </p:txBody>
      </p:sp>
      <p:sp>
        <p:nvSpPr>
          <p:cNvPr id="27" name="TextBox 26">
            <a:hlinkClick r:id="rId5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03A14"/>
                </a:solidFill>
              </a:rPr>
              <a:t>?</a:t>
            </a:r>
            <a:endParaRPr lang="en-US" sz="2000" b="1" dirty="0">
              <a:solidFill>
                <a:srgbClr val="603A14"/>
              </a:solidFill>
            </a:endParaRPr>
          </a:p>
        </p:txBody>
      </p:sp>
      <p:sp>
        <p:nvSpPr>
          <p:cNvPr id="51" name="TextBox 50">
            <a:hlinkClick r:id="rId6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03A14"/>
                </a:solidFill>
              </a:rPr>
              <a:t>?</a:t>
            </a:r>
            <a:endParaRPr lang="en-US" sz="1200" dirty="0">
              <a:solidFill>
                <a:srgbClr val="603A14"/>
              </a:solidFill>
            </a:endParaRPr>
          </a:p>
        </p:txBody>
      </p:sp>
      <p:sp>
        <p:nvSpPr>
          <p:cNvPr id="52" name="TextBox 51">
            <a:hlinkClick r:id="rId7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03A14"/>
                </a:solidFill>
              </a:rPr>
              <a:t>?</a:t>
            </a:r>
            <a:endParaRPr lang="en-US" sz="1400" dirty="0">
              <a:solidFill>
                <a:srgbClr val="603A14"/>
              </a:solidFill>
            </a:endParaRPr>
          </a:p>
        </p:txBody>
      </p:sp>
      <p:sp>
        <p:nvSpPr>
          <p:cNvPr id="53" name="TextBox 52">
            <a:hlinkClick r:id="rId8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603A14"/>
                </a:solidFill>
              </a:rPr>
              <a:t>?</a:t>
            </a:r>
            <a:endParaRPr lang="en-US" sz="1800" b="1" dirty="0">
              <a:solidFill>
                <a:srgbClr val="603A14"/>
              </a:solidFill>
            </a:endParaRPr>
          </a:p>
        </p:txBody>
      </p:sp>
      <p:sp>
        <p:nvSpPr>
          <p:cNvPr id="54" name="TextBox 53">
            <a:hlinkClick r:id="rId9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03A14"/>
                </a:solidFill>
              </a:rPr>
              <a:t>?</a:t>
            </a:r>
            <a:endParaRPr lang="en-US" b="1" dirty="0">
              <a:solidFill>
                <a:srgbClr val="603A14"/>
              </a:solidFill>
            </a:endParaRPr>
          </a:p>
        </p:txBody>
      </p:sp>
      <p:sp>
        <p:nvSpPr>
          <p:cNvPr id="56" name="TextBox 55">
            <a:hlinkClick r:id="rId10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03A14"/>
                </a:solidFill>
              </a:rPr>
              <a:t>?</a:t>
            </a:r>
            <a:endParaRPr lang="en-US" sz="1400" dirty="0">
              <a:solidFill>
                <a:srgbClr val="603A14"/>
              </a:solidFill>
            </a:endParaRPr>
          </a:p>
        </p:txBody>
      </p:sp>
      <p:sp>
        <p:nvSpPr>
          <p:cNvPr id="57" name="TextBox 56">
            <a:hlinkClick r:id="rId11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03A14"/>
                </a:solidFill>
              </a:rPr>
              <a:t>?</a:t>
            </a:r>
            <a:endParaRPr lang="en-US" sz="1200" dirty="0">
              <a:solidFill>
                <a:srgbClr val="603A14"/>
              </a:solidFill>
            </a:endParaRPr>
          </a:p>
        </p:txBody>
      </p:sp>
      <p:sp>
        <p:nvSpPr>
          <p:cNvPr id="58" name="TextBox 57">
            <a:hlinkClick r:id="rId12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03A14"/>
                </a:solidFill>
              </a:rPr>
              <a:t>?</a:t>
            </a:r>
            <a:endParaRPr lang="en-US" sz="1400" dirty="0">
              <a:solidFill>
                <a:srgbClr val="603A1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967714">
            <a:off x="457076" y="2405125"/>
            <a:ext cx="2338944" cy="239550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en-US" sz="6600" b="1" dirty="0" smtClean="0">
                <a:solidFill>
                  <a:srgbClr val="F3BE60"/>
                </a:solidFill>
              </a:rPr>
              <a:t>Questions?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7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11-Aug-2015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softuni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TR/soap12-mtom/" TargetMode="External"/><Relationship Id="rId13" Type="http://schemas.openxmlformats.org/officeDocument/2006/relationships/hyperlink" Target="http://itee.uq.edu.au/~infs7201/Assessments/Assignment%201%20Material/WSFL.pdf" TargetMode="External"/><Relationship Id="rId18" Type="http://schemas.openxmlformats.org/officeDocument/2006/relationships/hyperlink" Target="http://www.w3.org/TR/xmldsig-core/" TargetMode="External"/><Relationship Id="rId26" Type="http://schemas.openxmlformats.org/officeDocument/2006/relationships/hyperlink" Target="https://www.oasis-open.org/committees/tc_home.php?wg_abbrev=ws-tx" TargetMode="External"/><Relationship Id="rId3" Type="http://schemas.openxmlformats.org/officeDocument/2006/relationships/hyperlink" Target="http://www.rddl.org/" TargetMode="External"/><Relationship Id="rId21" Type="http://schemas.openxmlformats.org/officeDocument/2006/relationships/hyperlink" Target="http://docs.oasis-open.org/ws-sx/ws-trust/v1.4/ws-trust.html" TargetMode="External"/><Relationship Id="rId7" Type="http://schemas.openxmlformats.org/officeDocument/2006/relationships/hyperlink" Target="http://www.w3.org/TR/soapjms/" TargetMode="External"/><Relationship Id="rId12" Type="http://schemas.openxmlformats.org/officeDocument/2006/relationships/hyperlink" Target="http://www.w3.org/Submission/wadl/" TargetMode="External"/><Relationship Id="rId17" Type="http://schemas.openxmlformats.org/officeDocument/2006/relationships/hyperlink" Target="http://www.w3.org/TR/ws-metadata-exchange/" TargetMode="External"/><Relationship Id="rId25" Type="http://schemas.openxmlformats.org/officeDocument/2006/relationships/hyperlink" Target="http://docs.oasis-open.org/ws-tx/wstx-wsat-1.2-spec.html" TargetMode="External"/><Relationship Id="rId2" Type="http://schemas.openxmlformats.org/officeDocument/2006/relationships/hyperlink" Target="http://uddi.org/pubs/uddi_v3.htm" TargetMode="External"/><Relationship Id="rId16" Type="http://schemas.openxmlformats.org/officeDocument/2006/relationships/hyperlink" Target="http://www.w3.org/TR/ws-policy-attach/" TargetMode="External"/><Relationship Id="rId20" Type="http://schemas.openxmlformats.org/officeDocument/2006/relationships/hyperlink" Target="https://www.oasis-open.org/committees/tc_home.php?wg_abbrev=wss" TargetMode="External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TR/soap12/" TargetMode="External"/><Relationship Id="rId11" Type="http://schemas.openxmlformats.org/officeDocument/2006/relationships/hyperlink" Target="http://www.w3.org/TR/wsdl20/" TargetMode="External"/><Relationship Id="rId24" Type="http://schemas.openxmlformats.org/officeDocument/2006/relationships/hyperlink" Target="http://docs.oasis-open.org/ws-tx/wscoor/2006/06" TargetMode="External"/><Relationship Id="rId5" Type="http://schemas.openxmlformats.org/officeDocument/2006/relationships/hyperlink" Target="http://docs.oasis-open.org/xri/xrd/v1.0/xrd-1.0.html" TargetMode="External"/><Relationship Id="rId15" Type="http://schemas.openxmlformats.org/officeDocument/2006/relationships/hyperlink" Target="http://www.w3.org/TR/ws-policy-guidelines/" TargetMode="External"/><Relationship Id="rId23" Type="http://schemas.openxmlformats.org/officeDocument/2006/relationships/hyperlink" Target="http://msdn.microsoft.com/en-us/library/ms951271.aspx" TargetMode="External"/><Relationship Id="rId28" Type="http://schemas.openxmlformats.org/officeDocument/2006/relationships/hyperlink" Target="https://www.oasis-open.org/" TargetMode="External"/><Relationship Id="rId10" Type="http://schemas.openxmlformats.org/officeDocument/2006/relationships/hyperlink" Target="http://docs.oasis-open.org/wsbpel/2.0/OS/wsbpel-v2.0-OS.html" TargetMode="External"/><Relationship Id="rId19" Type="http://schemas.openxmlformats.org/officeDocument/2006/relationships/hyperlink" Target="http://docs.oasis-open.org/ws-sx/ws-securitypolicy/v1.2/ws-securitypolicy.html" TargetMode="External"/><Relationship Id="rId4" Type="http://schemas.openxmlformats.org/officeDocument/2006/relationships/hyperlink" Target="http://docs.oasis-open.org/xri/2.0/specs/xri-resolution-V2.0.html" TargetMode="External"/><Relationship Id="rId9" Type="http://schemas.openxmlformats.org/officeDocument/2006/relationships/hyperlink" Target="http://www.w3.org/Submission/ws-addressing/" TargetMode="External"/><Relationship Id="rId14" Type="http://schemas.openxmlformats.org/officeDocument/2006/relationships/hyperlink" Target="http://www.w3.org/TR/ws-policy/" TargetMode="External"/><Relationship Id="rId22" Type="http://schemas.openxmlformats.org/officeDocument/2006/relationships/hyperlink" Target="http://docs.oasis-open.org/ws-sx/ws-secureconversation/v1.3/ws-secureconversation.html" TargetMode="External"/><Relationship Id="rId27" Type="http://schemas.openxmlformats.org/officeDocument/2006/relationships/hyperlink" Target="https://www.oasis-open.org/standard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epresentational_State_Transf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myservice.com/api/Books/3" TargetMode="External"/><Relationship Id="rId2" Type="http://schemas.openxmlformats.org/officeDocument/2006/relationships/hyperlink" Target="http://myservice.com/api/Boo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myservice.com/api/Books/3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gif"/><Relationship Id="rId9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btech.com/" TargetMode="External"/><Relationship Id="rId13" Type="http://schemas.openxmlformats.org/officeDocument/2006/relationships/image" Target="../media/image65.png"/><Relationship Id="rId18" Type="http://schemas.openxmlformats.org/officeDocument/2006/relationships/hyperlink" Target="http://www.luxoft.com/bulgaria/" TargetMode="External"/><Relationship Id="rId3" Type="http://schemas.openxmlformats.org/officeDocument/2006/relationships/hyperlink" Target="https://softuni.bg/courses/web-services-and-cloud/" TargetMode="External"/><Relationship Id="rId21" Type="http://schemas.openxmlformats.org/officeDocument/2006/relationships/image" Target="../media/image69.png"/><Relationship Id="rId7" Type="http://schemas.openxmlformats.org/officeDocument/2006/relationships/image" Target="../media/image62.png"/><Relationship Id="rId12" Type="http://schemas.openxmlformats.org/officeDocument/2006/relationships/hyperlink" Target="http://smartit.bg/" TargetMode="External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www.superhosting.bg/" TargetMode="External"/><Relationship Id="rId20" Type="http://schemas.openxmlformats.org/officeDocument/2006/relationships/hyperlink" Target="http://www.indeavr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xs-software.com/" TargetMode="External"/><Relationship Id="rId11" Type="http://schemas.openxmlformats.org/officeDocument/2006/relationships/image" Target="../media/image64.png"/><Relationship Id="rId5" Type="http://schemas.openxmlformats.org/officeDocument/2006/relationships/image" Target="../media/image61.jpeg"/><Relationship Id="rId15" Type="http://schemas.openxmlformats.org/officeDocument/2006/relationships/image" Target="../media/image66.png"/><Relationship Id="rId10" Type="http://schemas.openxmlformats.org/officeDocument/2006/relationships/hyperlink" Target="http://komfo.com/" TargetMode="External"/><Relationship Id="rId19" Type="http://schemas.openxmlformats.org/officeDocument/2006/relationships/image" Target="../media/image68.png"/><Relationship Id="rId4" Type="http://schemas.openxmlformats.org/officeDocument/2006/relationships/hyperlink" Target="http://www.vivacom.bg/" TargetMode="External"/><Relationship Id="rId9" Type="http://schemas.openxmlformats.org/officeDocument/2006/relationships/image" Target="../media/image63.png"/><Relationship Id="rId14" Type="http://schemas.openxmlformats.org/officeDocument/2006/relationships/hyperlink" Target="http://www.softwaregroup-bg.com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deed.en_US" TargetMode="External"/><Relationship Id="rId5" Type="http://schemas.openxmlformats.org/officeDocument/2006/relationships/hyperlink" Target="https://telerikacademy.com/Courses/Courses/Details/187" TargetMode="Externa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png"/><Relationship Id="rId3" Type="http://schemas.openxmlformats.org/officeDocument/2006/relationships/hyperlink" Target="http://softuni.org/" TargetMode="External"/><Relationship Id="rId7" Type="http://schemas.openxmlformats.org/officeDocument/2006/relationships/hyperlink" Target="http://forum.softuni.bg/" TargetMode="External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SoftwareUniversity" TargetMode="External"/><Relationship Id="rId11" Type="http://schemas.openxmlformats.org/officeDocument/2006/relationships/image" Target="../media/image71.png"/><Relationship Id="rId5" Type="http://schemas.openxmlformats.org/officeDocument/2006/relationships/hyperlink" Target="https://www.facebook.com/SoftwareUniversity" TargetMode="External"/><Relationship Id="rId10" Type="http://schemas.openxmlformats.org/officeDocument/2006/relationships/hyperlink" Target="http://www.facebook.com/SoftwareUniversity" TargetMode="External"/><Relationship Id="rId4" Type="http://schemas.openxmlformats.org/officeDocument/2006/relationships/hyperlink" Target="http://softuni.bg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60271" y="1143000"/>
            <a:ext cx="8144341" cy="1087372"/>
          </a:xfrm>
        </p:spPr>
        <p:txBody>
          <a:bodyPr>
            <a:normAutofit/>
          </a:bodyPr>
          <a:lstStyle/>
          <a:p>
            <a:r>
              <a:rPr lang="en-US" dirty="0" smtClean="0"/>
              <a:t>Web Services, SOA and REST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68148" y="2285999"/>
            <a:ext cx="8227406" cy="1265905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Services, Clients, SOAP, </a:t>
            </a:r>
            <a:r>
              <a:rPr lang="en-US" sz="3800" dirty="0" smtClean="0"/>
              <a:t>WSDL, XML</a:t>
            </a:r>
            <a:r>
              <a:rPr lang="en-US" sz="3800" dirty="0" smtClean="0"/>
              <a:t>, </a:t>
            </a:r>
            <a:r>
              <a:rPr lang="en-US" sz="3800" dirty="0" smtClean="0"/>
              <a:t>HTTP, REST</a:t>
            </a:r>
            <a:r>
              <a:rPr lang="en-US" sz="3800" dirty="0" smtClean="0"/>
              <a:t>, RESTful Services, JSON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60412" y="4419600"/>
            <a:ext cx="3187613" cy="525135"/>
          </a:xfrm>
        </p:spPr>
        <p:txBody>
          <a:bodyPr/>
          <a:lstStyle/>
          <a:p>
            <a:r>
              <a:rPr lang="en-US" dirty="0" smtClean="0"/>
              <a:t>SoftUni Team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0413" y="4889499"/>
            <a:ext cx="3187614" cy="444343"/>
          </a:xfrm>
        </p:spPr>
        <p:txBody>
          <a:bodyPr/>
          <a:lstStyle/>
          <a:p>
            <a:r>
              <a:rPr lang="en-US" dirty="0"/>
              <a:t>Technical </a:t>
            </a:r>
            <a:r>
              <a:rPr lang="en-US" dirty="0" smtClean="0"/>
              <a:t>Trainers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softuni.bg</a:t>
            </a:r>
            <a:endParaRPr lang="en-US" dirty="0"/>
          </a:p>
        </p:txBody>
      </p:sp>
      <p:pic>
        <p:nvPicPr>
          <p:cNvPr id="1028" name="Picture 4" title="CC-BY-NC-SA License">
            <a:hlinkClick r:id="rId4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3" y="2972635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  <a:extLst/>
        </p:spPr>
      </p:pic>
      <p:pic>
        <p:nvPicPr>
          <p:cNvPr id="16" name="Picture 6" descr="https://encrypted-tbn3.gstatic.com/images?q=tbn:ANd9GcRIiqaXvZovKsLxQJLKo2eq1sINLHM3XDvBxYn-DWg_7wEtVZd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3881077"/>
            <a:ext cx="3581400" cy="2367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title="Software University Foundation">
            <a:hlinkClick r:id="rId7" tooltip="Software University Foundation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3" t="-11972" r="-4044" b="1048"/>
          <a:stretch/>
        </p:blipFill>
        <p:spPr bwMode="auto">
          <a:xfrm>
            <a:off x="825157" y="1727069"/>
            <a:ext cx="2172351" cy="795696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8349" y="4051691"/>
            <a:ext cx="2133598" cy="23414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576164">
            <a:off x="5181372" y="3930255"/>
            <a:ext cx="2035877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Web Services </a:t>
            </a:r>
            <a:b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&amp; Cloud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companies implement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lightweight SOA </a:t>
            </a:r>
            <a:r>
              <a:rPr lang="en-US" dirty="0"/>
              <a:t>in Internet</a:t>
            </a:r>
          </a:p>
          <a:p>
            <a:pPr lvl="1"/>
            <a:r>
              <a:rPr lang="en-US" dirty="0"/>
              <a:t>Also called WOA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Web-Oriented Architecture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Examples: Google</a:t>
            </a:r>
            <a:r>
              <a:rPr lang="en-US" dirty="0"/>
              <a:t>, Amazon, Facebook, </a:t>
            </a:r>
            <a:r>
              <a:rPr lang="en-US" dirty="0" smtClean="0"/>
              <a:t>Twitter, Parse.com, ...</a:t>
            </a:r>
            <a:endParaRPr lang="en-US" dirty="0"/>
          </a:p>
          <a:p>
            <a:pPr lvl="1"/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lightweight Web standards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AJAX and Rich Internet Applications (RIA)</a:t>
            </a:r>
          </a:p>
          <a:p>
            <a:pPr lvl="2"/>
            <a:r>
              <a:rPr lang="en-US" dirty="0"/>
              <a:t>REST</a:t>
            </a:r>
            <a:r>
              <a:rPr lang="en-US" dirty="0" smtClean="0"/>
              <a:t>, JSON, RSS, XML, proprietary APIs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RESTful Web services </a:t>
            </a:r>
            <a:r>
              <a:rPr lang="en-US" dirty="0" smtClean="0"/>
              <a:t>== lightweight Web services</a:t>
            </a:r>
          </a:p>
          <a:p>
            <a:pPr lvl="1"/>
            <a:r>
              <a:rPr lang="en-US" dirty="0" smtClean="0"/>
              <a:t>Use simple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HTTP requests</a:t>
            </a:r>
            <a:r>
              <a:rPr lang="en-US" dirty="0" smtClean="0"/>
              <a:t> and simple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JSON responses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Lightweight SOA (SOA </a:t>
            </a:r>
            <a:r>
              <a:rPr lang="en-US" dirty="0"/>
              <a:t>in </a:t>
            </a:r>
            <a:r>
              <a:rPr lang="en-US" dirty="0" smtClean="0"/>
              <a:t>Internet)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83" y="3429000"/>
            <a:ext cx="1751729" cy="20574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442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Heavyweight SOA </a:t>
            </a:r>
            <a:r>
              <a:rPr lang="en-US" dirty="0"/>
              <a:t>stacks</a:t>
            </a:r>
          </a:p>
          <a:p>
            <a:pPr lvl="1"/>
            <a:r>
              <a:rPr lang="en-US" dirty="0"/>
              <a:t>Driven by business processes: BPM, BPMN, BPEL, ...</a:t>
            </a:r>
          </a:p>
          <a:p>
            <a:pPr lvl="1"/>
            <a:r>
              <a:rPr lang="en-US" dirty="0"/>
              <a:t>Enterprise application integration (EAI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B2B </a:t>
            </a:r>
            <a:r>
              <a:rPr lang="en-US" dirty="0" smtClean="0"/>
              <a:t>integration and SOA </a:t>
            </a:r>
            <a:r>
              <a:rPr lang="en-US" dirty="0"/>
              <a:t>based portals</a:t>
            </a:r>
          </a:p>
          <a:p>
            <a:pPr lvl="1"/>
            <a:r>
              <a:rPr lang="en-US" dirty="0"/>
              <a:t>Unified Frameworks: SCA and WCF</a:t>
            </a:r>
          </a:p>
          <a:p>
            <a:pPr lvl="1"/>
            <a:r>
              <a:rPr lang="en-US" dirty="0"/>
              <a:t>Enterprise Service Bus (ESB)</a:t>
            </a:r>
          </a:p>
          <a:p>
            <a:pPr lvl="1"/>
            <a:r>
              <a:rPr lang="en-US" dirty="0"/>
              <a:t>SOA governance (control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Many public standards like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WS-*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Heavyweight SOA (SOA in </a:t>
            </a:r>
            <a:r>
              <a:rPr lang="en-US" dirty="0" smtClean="0"/>
              <a:t>Enterprises)</a:t>
            </a:r>
            <a:endParaRPr lang="en-US" dirty="0"/>
          </a:p>
        </p:txBody>
      </p:sp>
      <p:pic>
        <p:nvPicPr>
          <p:cNvPr id="9218" name="Picture 2" descr="http://www.ebizq.net/blogs/enterprise/images/soa_woa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75" y="3886200"/>
            <a:ext cx="4595412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/>
              <a:t>Service Discovery </a:t>
            </a:r>
            <a:r>
              <a:rPr lang="en-US" sz="3900" dirty="0" smtClean="0"/>
              <a:t>Standards</a:t>
            </a:r>
          </a:p>
          <a:p>
            <a:pPr lvl="1">
              <a:lnSpc>
                <a:spcPct val="110000"/>
              </a:lnSpc>
            </a:pPr>
            <a:r>
              <a:rPr lang="en-US" noProof="1" smtClean="0">
                <a:hlinkClick r:id="rId2"/>
              </a:rPr>
              <a:t>UDDI</a:t>
            </a:r>
            <a:r>
              <a:rPr lang="en-US" noProof="1" smtClean="0"/>
              <a:t>, </a:t>
            </a:r>
            <a:r>
              <a:rPr lang="en-US" noProof="1" smtClean="0">
                <a:hlinkClick r:id="rId3"/>
              </a:rPr>
              <a:t>RDDL</a:t>
            </a:r>
            <a:r>
              <a:rPr lang="en-US" noProof="1" smtClean="0"/>
              <a:t>, </a:t>
            </a:r>
            <a:r>
              <a:rPr lang="en-US" noProof="1" smtClean="0">
                <a:hlinkClick r:id="rId4"/>
              </a:rPr>
              <a:t>XRI</a:t>
            </a:r>
            <a:r>
              <a:rPr lang="en-US" noProof="1" smtClean="0"/>
              <a:t>, </a:t>
            </a:r>
            <a:r>
              <a:rPr lang="en-US" noProof="1" smtClean="0">
                <a:hlinkClick r:id="rId5"/>
              </a:rPr>
              <a:t>XRDS</a:t>
            </a:r>
            <a:endParaRPr lang="en-US" noProof="1" smtClean="0"/>
          </a:p>
          <a:p>
            <a:pPr>
              <a:lnSpc>
                <a:spcPct val="110000"/>
              </a:lnSpc>
            </a:pPr>
            <a:r>
              <a:rPr lang="en-US" sz="3900" dirty="0" smtClean="0"/>
              <a:t>Service </a:t>
            </a:r>
            <a:r>
              <a:rPr lang="en-US" sz="3900" dirty="0"/>
              <a:t>Messaging </a:t>
            </a:r>
            <a:r>
              <a:rPr lang="en-US" sz="3900" dirty="0" smtClean="0"/>
              <a:t>Standards</a:t>
            </a:r>
          </a:p>
          <a:p>
            <a:pPr lvl="1">
              <a:lnSpc>
                <a:spcPct val="110000"/>
              </a:lnSpc>
            </a:pPr>
            <a:r>
              <a:rPr lang="en-US" noProof="1" smtClean="0">
                <a:hlinkClick r:id="rId6"/>
              </a:rPr>
              <a:t>SOAP</a:t>
            </a:r>
            <a:r>
              <a:rPr lang="en-US" noProof="1" smtClean="0"/>
              <a:t>, </a:t>
            </a:r>
            <a:r>
              <a:rPr lang="en-US" noProof="1" smtClean="0">
                <a:hlinkClick r:id="rId7"/>
              </a:rPr>
              <a:t>SOAP over JMS</a:t>
            </a:r>
            <a:r>
              <a:rPr lang="en-US" noProof="1" smtClean="0"/>
              <a:t>, </a:t>
            </a:r>
            <a:r>
              <a:rPr lang="en-US" noProof="1" smtClean="0">
                <a:hlinkClick r:id="rId8"/>
              </a:rPr>
              <a:t>MTOM</a:t>
            </a:r>
            <a:r>
              <a:rPr lang="en-US" noProof="1" smtClean="0"/>
              <a:t>, </a:t>
            </a:r>
            <a:r>
              <a:rPr lang="en-US" noProof="1" smtClean="0">
                <a:hlinkClick r:id="rId9"/>
              </a:rPr>
              <a:t>WS-Addressing</a:t>
            </a:r>
            <a:endParaRPr lang="en-US" noProof="1" smtClean="0"/>
          </a:p>
          <a:p>
            <a:pPr>
              <a:lnSpc>
                <a:spcPct val="110000"/>
              </a:lnSpc>
            </a:pPr>
            <a:r>
              <a:rPr lang="en-US" sz="3900" dirty="0" smtClean="0"/>
              <a:t>Service </a:t>
            </a:r>
            <a:r>
              <a:rPr lang="en-US" sz="3900" dirty="0"/>
              <a:t>Meta-Data </a:t>
            </a:r>
            <a:r>
              <a:rPr lang="en-US" sz="3900" dirty="0" smtClean="0"/>
              <a:t>Standards</a:t>
            </a:r>
          </a:p>
          <a:p>
            <a:pPr lvl="1">
              <a:lnSpc>
                <a:spcPct val="110000"/>
              </a:lnSpc>
            </a:pPr>
            <a:r>
              <a:rPr lang="en-US" noProof="1" smtClean="0">
                <a:hlinkClick r:id="rId10"/>
              </a:rPr>
              <a:t>WSBPEL</a:t>
            </a:r>
            <a:r>
              <a:rPr lang="en-US" noProof="1" smtClean="0"/>
              <a:t>, </a:t>
            </a:r>
            <a:r>
              <a:rPr lang="en-US" noProof="1" smtClean="0">
                <a:hlinkClick r:id="rId11"/>
              </a:rPr>
              <a:t>WSDL</a:t>
            </a:r>
            <a:r>
              <a:rPr lang="en-US" noProof="1" smtClean="0"/>
              <a:t>, </a:t>
            </a:r>
            <a:r>
              <a:rPr lang="en-US" noProof="1" smtClean="0">
                <a:hlinkClick r:id="rId12"/>
              </a:rPr>
              <a:t>WADL</a:t>
            </a:r>
            <a:r>
              <a:rPr lang="en-US" noProof="1" smtClean="0"/>
              <a:t>, </a:t>
            </a:r>
            <a:r>
              <a:rPr lang="en-US" noProof="1" smtClean="0">
                <a:hlinkClick r:id="rId13"/>
              </a:rPr>
              <a:t>WSFL</a:t>
            </a:r>
            <a:r>
              <a:rPr lang="en-US" noProof="1" smtClean="0"/>
              <a:t>, </a:t>
            </a:r>
            <a:r>
              <a:rPr lang="en-US" noProof="1" smtClean="0">
                <a:hlinkClick r:id="rId14"/>
              </a:rPr>
              <a:t>WS-Policy</a:t>
            </a:r>
            <a:r>
              <a:rPr lang="en-US" noProof="1" smtClean="0"/>
              <a:t>, </a:t>
            </a:r>
            <a:r>
              <a:rPr lang="en-US" noProof="1" smtClean="0">
                <a:hlinkClick r:id="rId15"/>
              </a:rPr>
              <a:t>WS-PolicyAssertions</a:t>
            </a:r>
            <a:r>
              <a:rPr lang="en-US" noProof="1" smtClean="0"/>
              <a:t>,</a:t>
            </a:r>
            <a:br>
              <a:rPr lang="en-US" noProof="1" smtClean="0"/>
            </a:br>
            <a:r>
              <a:rPr lang="en-US" noProof="1" smtClean="0">
                <a:hlinkClick r:id="rId16"/>
              </a:rPr>
              <a:t>WS-PolicyAttachment</a:t>
            </a:r>
            <a:r>
              <a:rPr lang="en-US" noProof="1" smtClean="0"/>
              <a:t>, </a:t>
            </a:r>
            <a:r>
              <a:rPr lang="en-US" noProof="1" smtClean="0">
                <a:hlinkClick r:id="rId17"/>
              </a:rPr>
              <a:t>WS-MetadataExchange</a:t>
            </a:r>
            <a:r>
              <a:rPr lang="en-US" noProof="1" smtClean="0"/>
              <a:t> (WS-MEX)</a:t>
            </a:r>
          </a:p>
          <a:p>
            <a:pPr>
              <a:lnSpc>
                <a:spcPct val="110000"/>
              </a:lnSpc>
            </a:pPr>
            <a:r>
              <a:rPr lang="en-US" sz="3900" dirty="0" smtClean="0"/>
              <a:t>Web </a:t>
            </a:r>
            <a:r>
              <a:rPr lang="en-US" sz="3900" dirty="0"/>
              <a:t>Service Security Standards</a:t>
            </a:r>
          </a:p>
          <a:p>
            <a:pPr lvl="1">
              <a:lnSpc>
                <a:spcPct val="110000"/>
              </a:lnSpc>
            </a:pPr>
            <a:r>
              <a:rPr lang="en-US" noProof="1" smtClean="0">
                <a:hlinkClick r:id="rId18"/>
              </a:rPr>
              <a:t>XML-Signature</a:t>
            </a:r>
            <a:r>
              <a:rPr lang="en-US" b="1" noProof="1" smtClean="0"/>
              <a:t>, </a:t>
            </a:r>
            <a:r>
              <a:rPr lang="en-US" noProof="1" smtClean="0">
                <a:hlinkClick r:id="rId19"/>
              </a:rPr>
              <a:t>WS-SecurityPolicy</a:t>
            </a:r>
            <a:r>
              <a:rPr lang="en-US" noProof="1" smtClean="0"/>
              <a:t>, </a:t>
            </a:r>
            <a:r>
              <a:rPr lang="en-US" noProof="1" smtClean="0">
                <a:hlinkClick r:id="rId20"/>
              </a:rPr>
              <a:t>WS-Security</a:t>
            </a:r>
            <a:r>
              <a:rPr lang="en-US" noProof="1" smtClean="0"/>
              <a:t>, </a:t>
            </a:r>
            <a:r>
              <a:rPr lang="en-US" noProof="1" smtClean="0">
                <a:hlinkClick r:id="rId21"/>
              </a:rPr>
              <a:t>WS-Trust</a:t>
            </a:r>
            <a:r>
              <a:rPr lang="en-US" noProof="1" smtClean="0"/>
              <a:t>, </a:t>
            </a:r>
            <a:r>
              <a:rPr lang="en-US" noProof="1" smtClean="0">
                <a:hlinkClick r:id="rId22"/>
              </a:rPr>
              <a:t>WS-SecureConversation</a:t>
            </a:r>
            <a:endParaRPr lang="en-US" noProof="1" smtClean="0"/>
          </a:p>
          <a:p>
            <a:pPr>
              <a:lnSpc>
                <a:spcPct val="110000"/>
              </a:lnSpc>
            </a:pPr>
            <a:r>
              <a:rPr lang="en-US" sz="3900" dirty="0"/>
              <a:t>Quality of Service Standards</a:t>
            </a:r>
          </a:p>
          <a:p>
            <a:pPr lvl="1">
              <a:lnSpc>
                <a:spcPct val="110000"/>
              </a:lnSpc>
            </a:pPr>
            <a:r>
              <a:rPr lang="en-US" noProof="1" smtClean="0">
                <a:hlinkClick r:id="rId23"/>
              </a:rPr>
              <a:t>WS-ReliableMessaging</a:t>
            </a:r>
            <a:r>
              <a:rPr lang="en-US" noProof="1" smtClean="0"/>
              <a:t> (WS-RM), </a:t>
            </a:r>
            <a:r>
              <a:rPr lang="en-US" noProof="1" smtClean="0">
                <a:hlinkClick r:id="rId24"/>
              </a:rPr>
              <a:t>WS-Coordination</a:t>
            </a:r>
            <a:r>
              <a:rPr lang="en-US" noProof="1" smtClean="0"/>
              <a:t>, </a:t>
            </a:r>
            <a:r>
              <a:rPr lang="en-US" noProof="1" smtClean="0">
                <a:hlinkClick r:id="rId25"/>
              </a:rPr>
              <a:t>WS-AtomicTransactions</a:t>
            </a:r>
            <a:r>
              <a:rPr lang="en-US" noProof="1" smtClean="0"/>
              <a:t>, </a:t>
            </a:r>
            <a:r>
              <a:rPr lang="en-US" noProof="1" smtClean="0">
                <a:hlinkClick r:id="rId26"/>
              </a:rPr>
              <a:t>WS-TX</a:t>
            </a:r>
            <a:endParaRPr lang="en-US" noProof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Standards: WS-*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84509" y="1364486"/>
            <a:ext cx="6777176" cy="1413610"/>
            <a:chOff x="5184509" y="1364486"/>
            <a:chExt cx="6777176" cy="1413610"/>
          </a:xfrm>
        </p:grpSpPr>
        <p:sp>
          <p:nvSpPr>
            <p:cNvPr id="6" name="Rectangle 5"/>
            <p:cNvSpPr/>
            <p:nvPr/>
          </p:nvSpPr>
          <p:spPr>
            <a:xfrm rot="572678">
              <a:off x="5184509" y="2193321"/>
              <a:ext cx="67771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hlinkClick r:id="rId27"/>
                </a:rPr>
                <a:t>https://</a:t>
              </a:r>
              <a:r>
                <a:rPr lang="en-US" sz="3200" dirty="0" smtClean="0">
                  <a:hlinkClick r:id="rId27"/>
                </a:rPr>
                <a:t>www.oasis-open.org/standards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  <p:pic>
          <p:nvPicPr>
            <p:cNvPr id="10242" name="Picture 2" descr="Home">
              <a:hlinkClick r:id="rId28" tooltip="Home"/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1317">
              <a:off x="6406167" y="1364486"/>
              <a:ext cx="4936942" cy="842184"/>
            </a:xfrm>
            <a:prstGeom prst="roundRect">
              <a:avLst>
                <a:gd name="adj" fmla="val 5612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5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4724400"/>
            <a:ext cx="11277600" cy="98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Enterprise Web Service Infrastructure</a:t>
            </a:r>
            <a:endParaRPr lang="bg-BG" dirty="0"/>
          </a:p>
        </p:txBody>
      </p:sp>
      <p:sp>
        <p:nvSpPr>
          <p:cNvPr id="5" name="Subtitle 2"/>
          <p:cNvSpPr>
            <a:spLocks noGrp="1"/>
          </p:cNvSpPr>
          <p:nvPr>
            <p:ph type="body" idx="1"/>
          </p:nvPr>
        </p:nvSpPr>
        <p:spPr>
          <a:xfrm>
            <a:off x="455612" y="5754968"/>
            <a:ext cx="11277600" cy="719034"/>
          </a:xfrm>
        </p:spPr>
        <p:txBody>
          <a:bodyPr/>
          <a:lstStyle/>
          <a:p>
            <a:r>
              <a:rPr lang="en-US" dirty="0" smtClean="0"/>
              <a:t>SOAP / WSDL / XML / HTTP</a:t>
            </a:r>
            <a:endParaRPr lang="en-US" dirty="0"/>
          </a:p>
        </p:txBody>
      </p:sp>
      <p:pic>
        <p:nvPicPr>
          <p:cNvPr id="11270" name="Picture 6" descr="https://phptechsolutions.files.wordpress.com/2012/07/soa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-2325" r="-1250" b="-2325"/>
          <a:stretch/>
        </p:blipFill>
        <p:spPr bwMode="auto">
          <a:xfrm>
            <a:off x="2970212" y="1066800"/>
            <a:ext cx="6248400" cy="3429002"/>
          </a:xfrm>
          <a:prstGeom prst="roundRect">
            <a:avLst>
              <a:gd name="adj" fmla="val 2049"/>
            </a:avLst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11806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Heavyweight (classical) Web service infrastructure components: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Description</a:t>
            </a:r>
          </a:p>
          <a:p>
            <a:pPr lvl="2">
              <a:lnSpc>
                <a:spcPct val="110000"/>
              </a:lnSpc>
            </a:pP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WSDL</a:t>
            </a:r>
            <a:r>
              <a:rPr lang="en-US" dirty="0" smtClean="0"/>
              <a:t> (Web Service Definition Language)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Metadata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WS-MetadataExchange</a:t>
            </a:r>
            <a:r>
              <a:rPr lang="en-US" dirty="0" smtClean="0"/>
              <a:t> (WS-MEX), </a:t>
            </a: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DISCO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Wire format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SOAP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XML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XSD</a:t>
            </a:r>
          </a:p>
          <a:p>
            <a:pPr lvl="2">
              <a:lnSpc>
                <a:spcPct val="110000"/>
              </a:lnSpc>
            </a:pP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HTTP</a:t>
            </a:r>
            <a:endParaRPr lang="en-US" noProof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Heavyweight Web Services Infrastructure</a:t>
            </a:r>
            <a:endParaRPr lang="bg-BG" dirty="0"/>
          </a:p>
        </p:txBody>
      </p:sp>
      <p:pic>
        <p:nvPicPr>
          <p:cNvPr id="1026" name="Picture 2" descr="http://cdn1.softproject.onlinebusiness.cc/files/en_sp/en_Adapters/Protocols%20and%20services/WebService-SO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247" y="4572000"/>
            <a:ext cx="1798007" cy="17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cupdate.com/images/icons128/205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05" y="4678992"/>
            <a:ext cx="1645607" cy="16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cons.iconarchive.com/icons/hopstarter/adobe-cs4/256/File-Adobe-Dreamweaver-XML-01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84" y="4572000"/>
            <a:ext cx="1798010" cy="17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3/39/WSDL.svg/275px-WSDL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1977788"/>
            <a:ext cx="1970461" cy="22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indicons.com/files/icons/1915/xml_docs/128/xs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23622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28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3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6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WSDL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600" dirty="0"/>
              <a:t>(</a:t>
            </a:r>
            <a:r>
              <a:rPr lang="bg-BG" sz="3600" b="1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bg-BG" sz="3600" dirty="0"/>
              <a:t>eb </a:t>
            </a:r>
            <a:r>
              <a:rPr lang="bg-BG" sz="36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bg-BG" sz="3600" dirty="0"/>
              <a:t>ervices </a:t>
            </a:r>
            <a:r>
              <a:rPr lang="bg-BG" sz="3600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bg-BG" sz="3600" dirty="0"/>
              <a:t>escription </a:t>
            </a:r>
            <a:r>
              <a:rPr lang="bg-BG" sz="3600" b="1" dirty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bg-BG" sz="3600" dirty="0"/>
              <a:t>anguage)</a:t>
            </a:r>
          </a:p>
          <a:p>
            <a:pPr lvl="1">
              <a:lnSpc>
                <a:spcPct val="110000"/>
              </a:lnSpc>
            </a:pPr>
            <a:r>
              <a:rPr lang="en-US" sz="3600" dirty="0"/>
              <a:t>Describes what a</a:t>
            </a:r>
            <a:r>
              <a:rPr lang="bg-BG" sz="3600" dirty="0"/>
              <a:t> </a:t>
            </a:r>
            <a:r>
              <a:rPr lang="en-US" sz="3600" dirty="0" smtClean="0"/>
              <a:t>Web service </a:t>
            </a:r>
            <a:r>
              <a:rPr lang="en-US" sz="3600" dirty="0"/>
              <a:t>can do</a:t>
            </a:r>
            <a:endParaRPr lang="bg-BG" sz="3600" dirty="0"/>
          </a:p>
          <a:p>
            <a:pPr lvl="2">
              <a:lnSpc>
                <a:spcPct val="110000"/>
              </a:lnSpc>
            </a:pPr>
            <a:r>
              <a:rPr lang="en-US" sz="3200" dirty="0"/>
              <a:t>Names of the available </a:t>
            </a:r>
            <a:r>
              <a:rPr lang="en-US" sz="3200" dirty="0" smtClean="0"/>
              <a:t>methods (messages)</a:t>
            </a:r>
            <a:endParaRPr lang="bg-BG" sz="3200" dirty="0"/>
          </a:p>
          <a:p>
            <a:pPr lvl="2">
              <a:lnSpc>
                <a:spcPct val="110000"/>
              </a:lnSpc>
            </a:pPr>
            <a:r>
              <a:rPr lang="en-US" sz="3200" dirty="0"/>
              <a:t>Input and output </a:t>
            </a:r>
            <a:r>
              <a:rPr lang="en-US" sz="3200" dirty="0" smtClean="0"/>
              <a:t>parameters, returned value</a:t>
            </a:r>
            <a:endParaRPr lang="bg-BG" sz="3200" dirty="0"/>
          </a:p>
          <a:p>
            <a:pPr lvl="2">
              <a:lnSpc>
                <a:spcPct val="110000"/>
              </a:lnSpc>
            </a:pPr>
            <a:r>
              <a:rPr lang="en-US" sz="3200" dirty="0"/>
              <a:t>Data types used for parameters or </a:t>
            </a:r>
            <a:r>
              <a:rPr lang="en-US" sz="3200" dirty="0" smtClean="0"/>
              <a:t>result</a:t>
            </a:r>
          </a:p>
          <a:p>
            <a:pPr lvl="2">
              <a:lnSpc>
                <a:spcPct val="110000"/>
              </a:lnSpc>
            </a:pPr>
            <a:r>
              <a:rPr lang="en-US" sz="3200" dirty="0" smtClean="0"/>
              <a:t>Endpoints: ports and bindings</a:t>
            </a:r>
            <a:endParaRPr lang="bg-BG" sz="3200" dirty="0"/>
          </a:p>
          <a:p>
            <a:pPr lvl="1">
              <a:lnSpc>
                <a:spcPct val="110000"/>
              </a:lnSpc>
            </a:pPr>
            <a:r>
              <a:rPr lang="en-US" sz="3600" dirty="0" smtClean="0"/>
              <a:t>WSDL is an </a:t>
            </a:r>
            <a:r>
              <a:rPr lang="bg-BG" sz="3600" dirty="0" smtClean="0"/>
              <a:t>XML </a:t>
            </a:r>
            <a:r>
              <a:rPr lang="en-US" sz="3600" dirty="0" smtClean="0"/>
              <a:t>based, </a:t>
            </a:r>
            <a:r>
              <a:rPr lang="en-US" sz="3600" dirty="0"/>
              <a:t>open standard </a:t>
            </a:r>
            <a:r>
              <a:rPr lang="en-US" sz="3600" dirty="0" smtClean="0"/>
              <a:t>from</a:t>
            </a:r>
            <a:r>
              <a:rPr lang="bg-BG" sz="3600" dirty="0" smtClean="0"/>
              <a:t> W3C</a:t>
            </a:r>
            <a:endParaRPr lang="bg-BG" sz="3600" dirty="0"/>
          </a:p>
        </p:txBody>
      </p:sp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WSDL Service </a:t>
            </a:r>
            <a:r>
              <a:rPr lang="en-US" dirty="0" smtClean="0"/>
              <a:t>Description (WSDL)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4125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WSDL </a:t>
            </a:r>
            <a:r>
              <a:rPr lang="bg-BG" dirty="0"/>
              <a:t>– </a:t>
            </a:r>
            <a:r>
              <a:rPr lang="en-US" dirty="0"/>
              <a:t>Example</a:t>
            </a:r>
            <a:endParaRPr lang="bg-BG" dirty="0"/>
          </a:p>
        </p:txBody>
      </p:sp>
      <p:sp>
        <p:nvSpPr>
          <p:cNvPr id="1136643" name="Rectangle 3"/>
          <p:cNvSpPr>
            <a:spLocks noChangeArrowheads="1"/>
          </p:cNvSpPr>
          <p:nvPr/>
        </p:nvSpPr>
        <p:spPr bwMode="auto">
          <a:xfrm>
            <a:off x="643050" y="1144027"/>
            <a:ext cx="10923362" cy="540917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&lt;?xml version="1.0" encoding="utf-8"?&gt;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&lt;definitions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xmlns:http="http://schemas.xmlsoap.org/wsdl/http/"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xmlns:soap="http://schemas.xmlsoap.org/wsdl/soap/"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xmlns:s="http://www.w3.org/2001/XMLSchema"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xmlns:s0="http://www.devbg.org/ws/MathService"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xmlns:soapenc="http://schemas.xmlsoap.org/soap/encoding/"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xmlns:tm="http://microsoft.com/wsdl/mime/textMatching/"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xmlns:mime="http://schemas.xmlsoap.org/wsdl/mime/"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targetNamespace="http://www.devbg.org/ws/MathService"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xmlns="http://schemas.xmlsoap.org/wsdl/"&gt;</a:t>
            </a:r>
          </a:p>
          <a:p>
            <a:pPr eaLnBrk="0" hangingPunct="0">
              <a:lnSpc>
                <a:spcPct val="9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&lt;types&gt; … &lt;/types&gt;</a:t>
            </a:r>
          </a:p>
          <a:p>
            <a:pPr eaLnBrk="0" hangingPunct="0">
              <a:lnSpc>
                <a:spcPct val="95000"/>
              </a:lnSpc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&lt;message name="AddSoapIn"&gt; … &lt;/message&gt;</a:t>
            </a:r>
          </a:p>
          <a:p>
            <a:pPr eaLnBrk="0" hangingPunct="0">
              <a:lnSpc>
                <a:spcPct val="95000"/>
              </a:lnSpc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&lt;portType name="MathServiceSoap"&gt; … &lt;/portType&gt;</a:t>
            </a:r>
          </a:p>
          <a:p>
            <a:pPr eaLnBrk="0" hangingPunct="0">
              <a:lnSpc>
                <a:spcPct val="95000"/>
              </a:lnSpc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&lt;binding name="MathServiceSoap" … &gt; … &lt;/binding&gt;</a:t>
            </a:r>
          </a:p>
          <a:p>
            <a:pPr eaLnBrk="0" hangingPunct="0">
              <a:lnSpc>
                <a:spcPct val="95000"/>
              </a:lnSpc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&lt;service name="MathService"&gt; … &lt;/service&gt;</a:t>
            </a:r>
          </a:p>
          <a:p>
            <a:pPr eaLnBrk="0" hangingPunct="0">
              <a:lnSpc>
                <a:spcPct val="95000"/>
              </a:lnSpc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&lt;/definitions&gt;</a:t>
            </a:r>
          </a:p>
        </p:txBody>
      </p:sp>
    </p:spTree>
    <p:extLst>
      <p:ext uri="{BB962C8B-B14F-4D97-AF65-F5344CB8AC3E}">
        <p14:creationId xmlns:p14="http://schemas.microsoft.com/office/powerpoint/2010/main" val="1666628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32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process of getting the service metadata (description)</a:t>
            </a:r>
          </a:p>
          <a:p>
            <a:pPr>
              <a:lnSpc>
                <a:spcPct val="100000"/>
              </a:lnSpc>
            </a:pPr>
            <a:r>
              <a:rPr lang="en-US" dirty="0"/>
              <a:t>Usually 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URL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is interrogated to retrieve the metadata</a:t>
            </a:r>
          </a:p>
          <a:p>
            <a:pPr>
              <a:lnSpc>
                <a:spcPct val="100000"/>
              </a:lnSpc>
            </a:pPr>
            <a:r>
              <a:rPr lang="en-US" dirty="0"/>
              <a:t>Two protocols for interrogation</a:t>
            </a:r>
          </a:p>
          <a:p>
            <a:pPr lvl="1">
              <a:lnSpc>
                <a:spcPct val="100000"/>
              </a:lnSpc>
            </a:pP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WS-MetadataExchange</a:t>
            </a:r>
            <a:r>
              <a:rPr lang="en-US" dirty="0" smtClean="0"/>
              <a:t> (WS-MEX</a:t>
            </a:r>
            <a:r>
              <a:rPr lang="en-US" dirty="0"/>
              <a:t>)</a:t>
            </a:r>
            <a:endParaRPr lang="en-US" noProof="1" smtClean="0"/>
          </a:p>
          <a:p>
            <a:pPr lvl="2">
              <a:lnSpc>
                <a:spcPct val="100000"/>
              </a:lnSpc>
            </a:pPr>
            <a:r>
              <a:rPr lang="en-US" dirty="0" smtClean="0"/>
              <a:t>Standardized </a:t>
            </a:r>
            <a:r>
              <a:rPr lang="en-US" dirty="0"/>
              <a:t>protocol developed by Microsoft, Sun, SAP, </a:t>
            </a:r>
            <a:r>
              <a:rPr lang="en-US" dirty="0" smtClean="0"/>
              <a:t>…</a:t>
            </a:r>
          </a:p>
          <a:p>
            <a:pPr lvl="1"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DISCO</a:t>
            </a:r>
          </a:p>
          <a:p>
            <a:pPr lvl="2"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Old </a:t>
            </a:r>
            <a:r>
              <a:rPr lang="en-US" dirty="0"/>
              <a:t>Microsoft protocol to use with the UDDI </a:t>
            </a:r>
            <a:r>
              <a:rPr lang="en-US" dirty="0" smtClean="0"/>
              <a:t>registries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bg-BG" dirty="0"/>
          </a:p>
        </p:txBody>
      </p:sp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</a:t>
            </a:r>
            <a:r>
              <a:rPr lang="bg-BG" dirty="0"/>
              <a:t> </a:t>
            </a:r>
            <a:r>
              <a:rPr lang="en-US" dirty="0"/>
              <a:t>Web Service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909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31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SOAP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dirty="0"/>
              <a:t>imple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dirty="0"/>
              <a:t>bject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/>
              <a:t>ccess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/>
              <a:t>rotocol)</a:t>
            </a:r>
            <a:endParaRPr lang="bg-BG" dirty="0"/>
          </a:p>
          <a:p>
            <a:pPr lvl="1"/>
            <a:r>
              <a:rPr lang="en-US" dirty="0"/>
              <a:t>Open</a:t>
            </a:r>
            <a:r>
              <a:rPr lang="bg-BG" dirty="0"/>
              <a:t> </a:t>
            </a:r>
            <a:r>
              <a:rPr lang="en-US" dirty="0"/>
              <a:t>XML</a:t>
            </a:r>
            <a:r>
              <a:rPr lang="bg-BG" dirty="0"/>
              <a:t> </a:t>
            </a:r>
            <a:r>
              <a:rPr lang="en-US" dirty="0"/>
              <a:t>based format for sending messages</a:t>
            </a:r>
            <a:endParaRPr lang="bg-BG" dirty="0"/>
          </a:p>
          <a:p>
            <a:pPr lvl="1"/>
            <a:r>
              <a:rPr lang="en-US" dirty="0"/>
              <a:t>Open</a:t>
            </a:r>
            <a:r>
              <a:rPr lang="bg-BG" dirty="0"/>
              <a:t> </a:t>
            </a:r>
            <a:r>
              <a:rPr lang="en-US" dirty="0"/>
              <a:t>standard </a:t>
            </a:r>
            <a:r>
              <a:rPr lang="en-US" dirty="0" smtClean="0"/>
              <a:t>from W3C</a:t>
            </a:r>
            <a:endParaRPr lang="bg-BG" dirty="0"/>
          </a:p>
          <a:p>
            <a:r>
              <a:rPr lang="en-US" dirty="0"/>
              <a:t>A</a:t>
            </a:r>
            <a:r>
              <a:rPr lang="bg-BG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SOAP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consists of:</a:t>
            </a:r>
            <a:endParaRPr lang="bg-BG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SOAP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header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– </a:t>
            </a:r>
            <a:r>
              <a:rPr lang="en-US" dirty="0"/>
              <a:t>describes the </a:t>
            </a:r>
            <a:r>
              <a:rPr lang="en-US" dirty="0" smtClean="0"/>
              <a:t>message parameters (</a:t>
            </a:r>
            <a:r>
              <a:rPr lang="en-US" dirty="0"/>
              <a:t>metadata)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SOAP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 smtClean="0"/>
              <a:t>–</a:t>
            </a:r>
            <a:r>
              <a:rPr lang="en-US" dirty="0" smtClean="0"/>
              <a:t> the message</a:t>
            </a:r>
            <a:r>
              <a:rPr lang="bg-BG" dirty="0" smtClean="0"/>
              <a:t> </a:t>
            </a:r>
            <a:r>
              <a:rPr lang="en-US" dirty="0" smtClean="0"/>
              <a:t>data </a:t>
            </a:r>
            <a:r>
              <a:rPr lang="bg-BG" dirty="0" smtClean="0"/>
              <a:t>(</a:t>
            </a:r>
            <a:r>
              <a:rPr lang="en-US" dirty="0" smtClean="0"/>
              <a:t>request </a:t>
            </a:r>
            <a:r>
              <a:rPr lang="en-US" dirty="0"/>
              <a:t>or </a:t>
            </a:r>
            <a:r>
              <a:rPr lang="en-US" dirty="0" smtClean="0"/>
              <a:t>response body</a:t>
            </a:r>
            <a:r>
              <a:rPr lang="bg-BG" dirty="0" smtClean="0"/>
              <a:t>)</a:t>
            </a:r>
            <a:endParaRPr lang="bg-BG" dirty="0"/>
          </a:p>
          <a:p>
            <a:r>
              <a:rPr lang="en-US" dirty="0" smtClean="0"/>
              <a:t>Typically</a:t>
            </a:r>
            <a:r>
              <a:rPr lang="bg-BG" dirty="0" smtClean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SOAP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messages are sent over</a:t>
            </a:r>
            <a:r>
              <a:rPr lang="bg-BG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HTTP</a:t>
            </a:r>
          </a:p>
          <a:p>
            <a:pPr lvl="1"/>
            <a:r>
              <a:rPr lang="en-US" dirty="0" smtClean="0"/>
              <a:t>Optionally TCP / </a:t>
            </a:r>
            <a:r>
              <a:rPr lang="en-US" dirty="0" smtClean="0"/>
              <a:t>message </a:t>
            </a:r>
            <a:r>
              <a:rPr lang="en-US" dirty="0" smtClean="0"/>
              <a:t>queue / other channels can be used</a:t>
            </a:r>
            <a:endParaRPr lang="bg-BG" dirty="0"/>
          </a:p>
        </p:txBody>
      </p:sp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SOAP – </a:t>
            </a:r>
            <a:r>
              <a:rPr lang="en-US" dirty="0" smtClean="0"/>
              <a:t>Request / Result </a:t>
            </a:r>
            <a:r>
              <a:rPr lang="en-US" dirty="0"/>
              <a:t>Format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55696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SOAP Request</a:t>
            </a:r>
            <a:r>
              <a:rPr lang="bg-BG" dirty="0"/>
              <a:t> – </a:t>
            </a:r>
            <a:r>
              <a:rPr lang="en-US" dirty="0"/>
              <a:t>Example</a:t>
            </a:r>
            <a:endParaRPr lang="bg-BG" dirty="0"/>
          </a:p>
        </p:txBody>
      </p:sp>
      <p:sp>
        <p:nvSpPr>
          <p:cNvPr id="1137667" name="Rectangle 3"/>
          <p:cNvSpPr>
            <a:spLocks noChangeArrowheads="1"/>
          </p:cNvSpPr>
          <p:nvPr/>
        </p:nvSpPr>
        <p:spPr bwMode="auto">
          <a:xfrm>
            <a:off x="604950" y="1220536"/>
            <a:ext cx="10961462" cy="518026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&lt;?xml version="1.0" encoding="utf-8"?&gt;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25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soap:Envelope xmlns:xsi</a:t>
            </a: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="http://www.w3.org/2001/XMLSchema-instance"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25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xmlns:xsd="http</a:t>
            </a: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://</a:t>
            </a:r>
            <a:r>
              <a:rPr lang="en-US" sz="225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www.w3.org/2001/XMLSchema"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xmlns:soap="http://schemas.xmlsoap.org/soap/envelope/"&gt;</a:t>
            </a: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&lt;soap:Body&gt;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&lt;CalcDistance xmlns="http://www.devbg.org/Calc"&gt;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&lt;startPoint&gt;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&lt;x&gt;4&lt;/x</a:t>
            </a:r>
            <a:r>
              <a:rPr lang="en-US" sz="225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&lt;</a:t>
            </a: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y&gt;5&lt;/y&gt;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&lt;/startPoint&gt;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&lt;endPoint&gt;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&lt;x&gt;7&lt;/x</a:t>
            </a:r>
            <a:r>
              <a:rPr lang="en-US" sz="225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&lt;</a:t>
            </a: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y&gt;-3&lt;/y&gt;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&lt;/endPoint&gt;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&lt;/CalcDistance&gt;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&lt;/soap:Body&gt;</a:t>
            </a: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5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&lt;/soap:Envelope&gt;</a:t>
            </a:r>
          </a:p>
        </p:txBody>
      </p:sp>
      <p:pic>
        <p:nvPicPr>
          <p:cNvPr id="2050" name="Picture 2" descr="http://tutorials.jenkov.com/images/soap/soap-mep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3657600"/>
            <a:ext cx="4010025" cy="23907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4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bg-BG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Distributed Apps, Web Services and</a:t>
            </a:r>
            <a:br>
              <a:rPr lang="en-US" dirty="0" smtClean="0"/>
            </a:br>
            <a:r>
              <a:rPr lang="en-US" dirty="0" smtClean="0"/>
              <a:t>Service-Oriented </a:t>
            </a:r>
            <a:r>
              <a:rPr lang="en-US" dirty="0"/>
              <a:t>Architecture (SOA)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n-US" dirty="0"/>
              <a:t>Enterprise Web Service </a:t>
            </a:r>
            <a:r>
              <a:rPr lang="en-US" dirty="0" smtClean="0"/>
              <a:t>Infrastructure,</a:t>
            </a:r>
            <a:br>
              <a:rPr lang="en-US" dirty="0" smtClean="0"/>
            </a:br>
            <a:r>
              <a:rPr lang="en-US" dirty="0" smtClean="0"/>
              <a:t>Standards and Protocols</a:t>
            </a:r>
          </a:p>
          <a:p>
            <a:pPr marL="723900" lvl="1" indent="-420688">
              <a:lnSpc>
                <a:spcPct val="95000"/>
              </a:lnSpc>
            </a:pPr>
            <a:r>
              <a:rPr lang="en-US" dirty="0" smtClean="0"/>
              <a:t>SOAP, WSDL, HTTP, XML, WS-*, …</a:t>
            </a:r>
            <a:endParaRPr lang="en-US" noProof="1">
              <a:solidFill>
                <a:srgbClr val="EBFFD2"/>
              </a:solidFill>
            </a:endParaRP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The HTTP Protocol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RESTful </a:t>
            </a:r>
            <a:r>
              <a:rPr lang="en-US" dirty="0"/>
              <a:t>Web </a:t>
            </a:r>
            <a:r>
              <a:rPr lang="en-US" dirty="0" smtClean="0"/>
              <a:t>Services</a:t>
            </a:r>
          </a:p>
          <a:p>
            <a:pPr marL="723900" lvl="1" indent="-420688">
              <a:lnSpc>
                <a:spcPct val="95000"/>
              </a:lnSpc>
            </a:pPr>
            <a:r>
              <a:rPr lang="en-US" dirty="0"/>
              <a:t>Representational State </a:t>
            </a:r>
            <a:r>
              <a:rPr lang="en-US" dirty="0" smtClean="0"/>
              <a:t>Transfer (REST)</a:t>
            </a:r>
          </a:p>
          <a:p>
            <a:pPr marL="723900" lvl="1" indent="-420688">
              <a:lnSpc>
                <a:spcPct val="95000"/>
              </a:lnSpc>
            </a:pPr>
            <a:r>
              <a:rPr lang="en-US" dirty="0" smtClean="0"/>
              <a:t>CRUD Operations and HTTP Methods</a:t>
            </a:r>
          </a:p>
          <a:p>
            <a:pPr marL="723900" lvl="1" indent="-420688">
              <a:lnSpc>
                <a:spcPct val="95000"/>
              </a:lnSpc>
            </a:pPr>
            <a:r>
              <a:rPr lang="en-US" dirty="0" smtClean="0"/>
              <a:t>Postman – REST Client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731" y="1371600"/>
            <a:ext cx="3724481" cy="48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SOAP </a:t>
            </a:r>
            <a:r>
              <a:rPr lang="en-US" dirty="0" smtClean="0"/>
              <a:t>Response</a:t>
            </a:r>
            <a:r>
              <a:rPr lang="bg-BG" dirty="0" smtClean="0"/>
              <a:t> </a:t>
            </a:r>
            <a:r>
              <a:rPr lang="bg-BG" dirty="0"/>
              <a:t>– </a:t>
            </a:r>
            <a:r>
              <a:rPr lang="en-US" dirty="0" smtClean="0"/>
              <a:t>Example</a:t>
            </a:r>
            <a:endParaRPr lang="bg-BG" dirty="0"/>
          </a:p>
        </p:txBody>
      </p:sp>
      <p:sp>
        <p:nvSpPr>
          <p:cNvPr id="1138691" name="Rectangle 3"/>
          <p:cNvSpPr>
            <a:spLocks noChangeArrowheads="1"/>
          </p:cNvSpPr>
          <p:nvPr/>
        </p:nvSpPr>
        <p:spPr bwMode="auto">
          <a:xfrm>
            <a:off x="584314" y="1371600"/>
            <a:ext cx="10982098" cy="488204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&lt;?xml version="1.0" encoding="utf-8"?&gt;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&lt;soap:Envelope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xmlns:xsi="http://www.w3.org/2001/XMLSchema-instance"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xmlns:xsd="http://www.w3.org/2001/XMLSchema"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xmlns:soap="http://schemas.xmlsoap.org/soap/envelope/"&gt;</a:t>
            </a:r>
          </a:p>
          <a:p>
            <a:pPr eaLnBrk="0" hangingPunct="0">
              <a:lnSpc>
                <a:spcPct val="105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&lt;soap:Body&gt;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&lt;CalcDistanceResponse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xmlns="http://www.devbg.org/Calc/"&gt;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</a:t>
            </a:r>
            <a:r>
              <a: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CalcDistanceResult&gt;8.54400374531753&lt;/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CalcDistanceResult&gt;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&lt;/CalcDistanceResponse&gt;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&lt;/soap:Body&gt;</a:t>
            </a:r>
          </a:p>
          <a:p>
            <a:pPr eaLnBrk="0" hangingPunct="0">
              <a:lnSpc>
                <a:spcPct val="105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&lt;/soap:Envelope&gt;</a:t>
            </a:r>
          </a:p>
        </p:txBody>
      </p:sp>
    </p:spTree>
    <p:extLst>
      <p:ext uri="{BB962C8B-B14F-4D97-AF65-F5344CB8AC3E}">
        <p14:creationId xmlns:p14="http://schemas.microsoft.com/office/powerpoint/2010/main" val="331829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3140" y="4298903"/>
            <a:ext cx="8938472" cy="1568497"/>
          </a:xfrm>
        </p:spPr>
        <p:txBody>
          <a:bodyPr/>
          <a:lstStyle/>
          <a:p>
            <a:r>
              <a:rPr lang="en-US" dirty="0" smtClean="0"/>
              <a:t>Heavyweight Web Services (Based on SOAP and WSDL)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23140" y="5864944"/>
            <a:ext cx="8938472" cy="688256"/>
          </a:xfrm>
        </p:spPr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624950"/>
            <a:ext cx="6347672" cy="326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572" y="1295535"/>
            <a:ext cx="3199040" cy="25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2" y="4638677"/>
            <a:ext cx="8938472" cy="820600"/>
          </a:xfrm>
        </p:spPr>
        <p:txBody>
          <a:bodyPr/>
          <a:lstStyle/>
          <a:p>
            <a:r>
              <a:rPr lang="en-US" dirty="0"/>
              <a:t>The HTTP </a:t>
            </a:r>
            <a:r>
              <a:rPr lang="en-US" dirty="0" smtClean="0"/>
              <a:t>Protocol</a:t>
            </a: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46212" y="5537195"/>
            <a:ext cx="8938472" cy="719034"/>
          </a:xfrm>
        </p:spPr>
        <p:txBody>
          <a:bodyPr/>
          <a:lstStyle/>
          <a:p>
            <a:r>
              <a:rPr lang="en-GB" dirty="0" smtClean="0"/>
              <a:t>How HTTP Works?</a:t>
            </a:r>
            <a:endParaRPr lang="en-GB" dirty="0"/>
          </a:p>
        </p:txBody>
      </p:sp>
      <p:pic>
        <p:nvPicPr>
          <p:cNvPr id="2" name="Picture 2" descr="http://dragonartz.files.wordpress.com/2008/10/_vector-http-preview2-by-dragonart.png?w=495&amp;h=49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3461">
            <a:off x="831270" y="2362114"/>
            <a:ext cx="1675666" cy="1057450"/>
          </a:xfrm>
          <a:prstGeom prst="roundRect">
            <a:avLst>
              <a:gd name="adj" fmla="val 523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www.iconarchive.com/icons/rimshotdesign/milkanodised/128/HTTP-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47282">
            <a:off x="10038655" y="2180415"/>
            <a:ext cx="1420846" cy="142084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26" name="Picture 2" descr="http://www.ntu.edu.sg/home/ehchua/programming/webprogramming/images/HTT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1752600"/>
            <a:ext cx="66389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HTTP </a:t>
            </a:r>
            <a:r>
              <a:rPr lang="en-US" dirty="0" smtClean="0"/>
              <a:t>== Hyper Text Transfer Protocol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Client-server protocol </a:t>
            </a:r>
            <a:r>
              <a:rPr lang="en-US" dirty="0" smtClean="0"/>
              <a:t>for transferring Web resources (HTML files, images, styles, scripts, data, etc.)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widespread</a:t>
            </a:r>
            <a:r>
              <a:rPr lang="en-US" dirty="0" smtClean="0"/>
              <a:t> protocol for Internet communication today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Request-response </a:t>
            </a:r>
            <a:r>
              <a:rPr lang="en-US" dirty="0" smtClean="0"/>
              <a:t>model (client requests, server answers)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Text-based format (human readable)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Relies on unique resource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URLs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Provides resource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metadata</a:t>
            </a:r>
            <a:r>
              <a:rPr lang="en-US" dirty="0" smtClean="0"/>
              <a:t> (e.g. encoding)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Stateless</a:t>
            </a:r>
            <a:r>
              <a:rPr lang="en-US" dirty="0" smtClean="0"/>
              <a:t> (cookies and Web storages can overcome this)</a:t>
            </a:r>
            <a:endParaRPr lang="en-US" dirty="0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Client</a:t>
            </a:r>
            <a:r>
              <a:rPr lang="en-US" dirty="0" smtClean="0"/>
              <a:t> program</a:t>
            </a:r>
          </a:p>
          <a:p>
            <a:pPr lvl="1"/>
            <a:r>
              <a:rPr lang="en-US" dirty="0" smtClean="0"/>
              <a:t>Running at end host</a:t>
            </a:r>
          </a:p>
          <a:p>
            <a:pPr lvl="1"/>
            <a:r>
              <a:rPr lang="en-US" dirty="0" smtClean="0"/>
              <a:t>Requests a resource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HTTP: Request-Response Protocol</a:t>
            </a:r>
            <a:endParaRPr lang="en-US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3838188" y="3540008"/>
            <a:ext cx="4159269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1089" y="4"/>
              </a:cxn>
              <a:cxn ang="0">
                <a:pos x="2250" y="464"/>
              </a:cxn>
            </a:cxnLst>
            <a:rect l="0" t="0" r="r" b="b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 flipH="1" flipV="1">
            <a:off x="3838187" y="5321300"/>
            <a:ext cx="4159269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1089" y="4"/>
              </a:cxn>
              <a:cxn ang="0">
                <a:pos x="2250" y="464"/>
              </a:cxn>
            </a:cxnLst>
            <a:rect l="0" t="0" r="r" b="b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99361" y="3828604"/>
            <a:ext cx="25506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 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Request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663778" y="5235920"/>
            <a:ext cx="274786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 Response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650037" y="1219200"/>
            <a:ext cx="4778375" cy="1983928"/>
          </a:xfrm>
          <a:prstGeom prst="rect">
            <a:avLst/>
          </a:prstGeom>
        </p:spPr>
        <p:txBody>
          <a:bodyPr vert="horz" lIns="108000" tIns="36000" rIns="108000" bIns="36000" rtlCol="0">
            <a:no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Server</a:t>
            </a:r>
            <a:r>
              <a:rPr lang="en-US" dirty="0" smtClean="0"/>
              <a:t> program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Running at the server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Provides resources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7761" y="5529943"/>
            <a:ext cx="178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HTTP Client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023427" y="5634335"/>
            <a:ext cx="203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HTTP Server</a:t>
            </a:r>
            <a:endParaRPr lang="en-GB" dirty="0"/>
          </a:p>
        </p:txBody>
      </p:sp>
      <p:pic>
        <p:nvPicPr>
          <p:cNvPr id="20" name="Picture 19" descr="http://pngimg.com/upload/laptop_PNG5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72" y="3982920"/>
            <a:ext cx="2018614" cy="155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imid.adalet.gov.tr/baskanligimiz/subeler/subeler/kurum_arsiv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64" y="3747026"/>
            <a:ext cx="1907248" cy="19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413" y="1796840"/>
            <a:ext cx="11804822" cy="4832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HTTP request:</a:t>
            </a:r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HTTP response:</a:t>
            </a:r>
            <a:endParaRPr lang="en-GB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Conversation: Example</a:t>
            </a:r>
            <a:endParaRPr lang="en-US" dirty="0"/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503612" y="3413656"/>
            <a:ext cx="7696200" cy="295465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HTTP/1.1 200 OK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Date: Mon, 5 Jul 2010 13:09:03 GMT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Server: Microsoft-HTTPAPI/2.0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Last-Modified: </a:t>
            </a:r>
            <a:r>
              <a:rPr lang="sv-SE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Mon, 12 Jul </a:t>
            </a:r>
            <a:r>
              <a:rPr lang="sv-SE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2014 </a:t>
            </a:r>
            <a:r>
              <a:rPr lang="sv-SE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15:33:23 GMT</a:t>
            </a: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Content-Length: 54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&lt;html&gt;&lt;title&gt;Hello&lt;/title&gt;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Welcome to our site&lt;/html&gt;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770812" y="5082208"/>
            <a:ext cx="3962400" cy="1018798"/>
          </a:xfrm>
          <a:prstGeom prst="wedgeRoundRectCallout">
            <a:avLst>
              <a:gd name="adj1" fmla="val -121106"/>
              <a:gd name="adj2" fmla="val -19280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The empty line denotes the end of the response header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03612" y="1392040"/>
            <a:ext cx="7696200" cy="160043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GET </a:t>
            </a: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</a:t>
            </a:r>
            <a:r>
              <a:rPr lang="en-GB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courses</a:t>
            </a: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/javascript 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HTTP/1.1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Host: </a:t>
            </a: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www.softuni.bg</a:t>
            </a: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User-Agent: Mozilla/5.0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681231" y="2170044"/>
            <a:ext cx="3901736" cy="1051902"/>
          </a:xfrm>
          <a:prstGeom prst="wedgeRoundRectCallout">
            <a:avLst>
              <a:gd name="adj1" fmla="val -125671"/>
              <a:gd name="adj2" fmla="val 948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The empty line denotes the end of the request header</a:t>
            </a:r>
          </a:p>
        </p:txBody>
      </p:sp>
    </p:spTree>
    <p:extLst>
      <p:ext uri="{BB962C8B-B14F-4D97-AF65-F5344CB8AC3E}">
        <p14:creationId xmlns:p14="http://schemas.microsoft.com/office/powerpoint/2010/main" val="42577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HTTP defines 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request methods</a:t>
            </a:r>
          </a:p>
          <a:p>
            <a:pPr lvl="1"/>
            <a:r>
              <a:rPr lang="en-GB" dirty="0" smtClean="0"/>
              <a:t>Specify the action to be performed on the identified resource</a:t>
            </a:r>
            <a:endParaRPr lang="en-GB" dirty="0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Request Methods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96816"/>
              </p:ext>
            </p:extLst>
          </p:nvPr>
        </p:nvGraphicFramePr>
        <p:xfrm>
          <a:off x="1674812" y="2697480"/>
          <a:ext cx="8991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6324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Method</a:t>
                      </a:r>
                      <a:endParaRPr lang="en-GB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Description</a:t>
                      </a:r>
                      <a:endParaRPr lang="en-GB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GET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Retrieve a resource (execute query)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POST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Creates a resource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PUT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Modifies a resource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DELETE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Remove (delete) a resource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HEAD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Retrieve the resource's</a:t>
                      </a:r>
                      <a:r>
                        <a:rPr lang="en-GB" sz="2800" baseline="0" dirty="0" smtClean="0"/>
                        <a:t> headers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OPTIONS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Requests communication options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2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5427800"/>
            <a:ext cx="8938472" cy="820600"/>
          </a:xfrm>
        </p:spPr>
        <p:txBody>
          <a:bodyPr/>
          <a:lstStyle/>
          <a:p>
            <a:r>
              <a:rPr lang="en-GB" dirty="0" smtClean="0"/>
              <a:t>HTTP Request Message</a:t>
            </a:r>
            <a:endParaRPr lang="en-GB" dirty="0"/>
          </a:p>
        </p:txBody>
      </p:sp>
      <p:pic>
        <p:nvPicPr>
          <p:cNvPr id="1028" name="Picture 4" descr="http://hardcorechristian.files.wordpress.com/2011/03/ca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85" y="1485900"/>
            <a:ext cx="28289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ustincc.edu/helpdesk/Images/ServiceReque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990600"/>
            <a:ext cx="1676400" cy="1383031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9607">
            <a:off x="1696085" y="1985597"/>
            <a:ext cx="1772346" cy="2391506"/>
          </a:xfrm>
          <a:prstGeom prst="rect">
            <a:avLst/>
          </a:prstGeom>
        </p:spPr>
      </p:pic>
      <p:pic>
        <p:nvPicPr>
          <p:cNvPr id="10242" name="Picture 2" descr="http://www.clipartbest.com/cliparts/dc6/aGx/dc6aGxRR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340">
            <a:off x="8672975" y="2039042"/>
            <a:ext cx="2284618" cy="22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1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message sent by a client consists of:</a:t>
            </a:r>
          </a:p>
          <a:p>
            <a:pPr lvl="1"/>
            <a:r>
              <a:rPr lang="en-US" dirty="0" smtClean="0"/>
              <a:t>HTTP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request line</a:t>
            </a:r>
          </a:p>
          <a:p>
            <a:pPr lvl="2"/>
            <a:r>
              <a:rPr lang="en-US" dirty="0" smtClean="0"/>
              <a:t>Request method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GET </a:t>
            </a:r>
            <a:r>
              <a:rPr lang="en-US" dirty="0" smtClean="0"/>
              <a:t>/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POST </a:t>
            </a:r>
            <a:r>
              <a:rPr lang="en-US" dirty="0" smtClean="0"/>
              <a:t>/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PUT </a:t>
            </a:r>
            <a:r>
              <a:rPr lang="en-US" dirty="0" smtClean="0"/>
              <a:t>/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DELETE </a:t>
            </a:r>
            <a:r>
              <a:rPr lang="en-US" dirty="0" smtClean="0"/>
              <a:t>/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Resource URI (URL)</a:t>
            </a:r>
          </a:p>
          <a:p>
            <a:pPr lvl="2"/>
            <a:r>
              <a:rPr lang="en-US" dirty="0" smtClean="0"/>
              <a:t>Protocol version</a:t>
            </a:r>
          </a:p>
          <a:p>
            <a:pPr lvl="1"/>
            <a:r>
              <a:rPr lang="en-US" dirty="0" smtClean="0"/>
              <a:t>HTTP request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headers</a:t>
            </a:r>
          </a:p>
          <a:p>
            <a:pPr lvl="2"/>
            <a:r>
              <a:rPr lang="en-US" dirty="0" smtClean="0"/>
              <a:t>Additional parameters</a:t>
            </a:r>
          </a:p>
          <a:p>
            <a:pPr lvl="1"/>
            <a:r>
              <a:rPr lang="en-US" dirty="0" smtClean="0"/>
              <a:t>HTTP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body</a:t>
            </a:r>
            <a:r>
              <a:rPr lang="en-US" dirty="0" smtClean="0"/>
              <a:t> – optional data, e.g. posted form fields</a:t>
            </a:r>
            <a:endParaRPr lang="en-US" dirty="0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Request Message</a:t>
            </a:r>
            <a:endParaRPr lang="en-US" dirty="0"/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5103812" y="3404985"/>
            <a:ext cx="6477000" cy="200670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&lt;method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&lt;resource&gt; HTTP/&lt;version&gt;</a:t>
            </a: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&lt;headers&gt;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600" b="1" i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empty line)</a:t>
            </a:r>
            <a:endParaRPr lang="en-US" sz="2600" b="1" i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</p:txBody>
      </p:sp>
    </p:spTree>
    <p:extLst>
      <p:ext uri="{BB962C8B-B14F-4D97-AF65-F5344CB8AC3E}">
        <p14:creationId xmlns:p14="http://schemas.microsoft.com/office/powerpoint/2010/main" val="17944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of HTTP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GET</a:t>
            </a:r>
            <a:r>
              <a:rPr lang="en-GB" dirty="0" smtClean="0"/>
              <a:t> request:</a:t>
            </a:r>
            <a:endParaRPr lang="en-GB" dirty="0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GET Request – Example</a:t>
            </a:r>
            <a:endParaRPr lang="en-US" dirty="0"/>
          </a:p>
        </p:txBody>
      </p:sp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622868" y="2133600"/>
            <a:ext cx="10918032" cy="424731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GET </a:t>
            </a:r>
            <a:r>
              <a:rPr lang="en-US" sz="2600" b="1" spc="-20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/courses/javascript </a:t>
            </a:r>
            <a:r>
              <a:rPr lang="en-US" sz="2600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HTTP/1.1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Host: </a:t>
            </a:r>
            <a:r>
              <a:rPr lang="en-US" sz="2600" b="1" spc="-20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www.softuni.bg</a:t>
            </a:r>
            <a:endParaRPr lang="en-US" sz="2600" b="1" spc="-2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Accept: */*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Accept-Language: bg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Accept-Encoding: gzip, deflate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User-Agent: Mozilla/4.0(compatible;MSIE </a:t>
            </a:r>
            <a:r>
              <a:rPr lang="en-US" sz="2600" b="1" spc="-20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6.0;Windows </a:t>
            </a:r>
            <a:r>
              <a:rPr lang="en-US" sz="2600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NT 5.0)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Connection: Keep-Alive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Cache-Control: no-cache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i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</a:t>
            </a:r>
            <a:r>
              <a:rPr lang="en-US" sz="2600" b="1" i="1" spc="-20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600" b="1" i="1" spc="-2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253808" y="1819716"/>
            <a:ext cx="3107804" cy="555746"/>
          </a:xfrm>
          <a:prstGeom prst="wedgeRoundRectCallout">
            <a:avLst>
              <a:gd name="adj1" fmla="val -68349"/>
              <a:gd name="adj2" fmla="val 4440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HTTP request line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094412" y="2949454"/>
            <a:ext cx="3581400" cy="555746"/>
          </a:xfrm>
          <a:prstGeom prst="wedgeRoundRectCallout">
            <a:avLst>
              <a:gd name="adj1" fmla="val -67628"/>
              <a:gd name="adj2" fmla="val 60968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HTTP </a:t>
            </a:r>
            <a:r>
              <a:rPr lang="en-US" sz="26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request headers</a:t>
            </a:r>
            <a:endParaRPr lang="en-US" sz="26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434587" y="5434713"/>
            <a:ext cx="4088825" cy="585087"/>
          </a:xfrm>
          <a:prstGeom prst="wedgeRoundRectCallout">
            <a:avLst>
              <a:gd name="adj1" fmla="val -78289"/>
              <a:gd name="adj2" fmla="val 25826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The request body is empty</a:t>
            </a:r>
            <a:endParaRPr lang="en-US" sz="26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nitdgp.ac.in/madclab/images/demo/distributed-co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8772">
            <a:off x="1811246" y="1620844"/>
            <a:ext cx="3596060" cy="2108701"/>
          </a:xfrm>
          <a:prstGeom prst="roundRect">
            <a:avLst>
              <a:gd name="adj" fmla="val 6469"/>
            </a:avLst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static.howstuffworks.com/gif/web-30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0355">
            <a:off x="6329000" y="1759654"/>
            <a:ext cx="3970982" cy="2057400"/>
          </a:xfrm>
          <a:prstGeom prst="roundRect">
            <a:avLst>
              <a:gd name="adj" fmla="val 52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2" y="4423704"/>
            <a:ext cx="10363200" cy="190089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Distributed </a:t>
            </a:r>
            <a:r>
              <a:rPr lang="en-US" smtClean="0"/>
              <a:t>Apps,</a:t>
            </a:r>
            <a:br>
              <a:rPr lang="en-US" smtClean="0"/>
            </a:br>
            <a:r>
              <a:rPr lang="en-US" smtClean="0"/>
              <a:t>Web Services </a:t>
            </a:r>
            <a:r>
              <a:rPr lang="en-US" dirty="0" smtClean="0"/>
              <a:t>and SOA</a:t>
            </a:r>
            <a:endParaRPr lang="bg-BG" dirty="0"/>
          </a:p>
        </p:txBody>
      </p:sp>
      <p:pic>
        <p:nvPicPr>
          <p:cNvPr id="6" name="Picture 2" descr="http://www.kgionline.com/distributed-compu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954">
            <a:off x="4529910" y="817333"/>
            <a:ext cx="2855126" cy="1918444"/>
          </a:xfrm>
          <a:prstGeom prst="roundRect">
            <a:avLst>
              <a:gd name="adj" fmla="val 597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workbooks.com/sites/default/files/image/Blog%20Images/ac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1838945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85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en-GB" dirty="0" smtClean="0"/>
              <a:t>Example of HTTP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POST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/>
              <a:t>request:</a:t>
            </a:r>
            <a:endParaRPr lang="en-GB" dirty="0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POST Request – Example</a:t>
            </a:r>
            <a:endParaRPr lang="en-US" dirty="0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911224" y="1846944"/>
            <a:ext cx="10363200" cy="46782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POST /webmail/login.phtml HTTP/1.1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Host: www.abv.bg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Accept: */*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Accept-Language: bg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Accept-Encoding: gzip, deflate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User-Agent: Mozilla/4.0(compatible;MSIE 6.0; Windows NT 5.0)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Connection: Keep-Alive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Cache-Control: no-cache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Content-Length: 59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username=mente&amp;password=top*secret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!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66012" y="1653392"/>
            <a:ext cx="2971800" cy="555746"/>
          </a:xfrm>
          <a:prstGeom prst="wedgeRoundRectCallout">
            <a:avLst>
              <a:gd name="adj1" fmla="val -67904"/>
              <a:gd name="adj2" fmla="val 22329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HTTP request line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713412" y="4397254"/>
            <a:ext cx="3562973" cy="555746"/>
          </a:xfrm>
          <a:prstGeom prst="wedgeRoundRectCallout">
            <a:avLst>
              <a:gd name="adj1" fmla="val -64427"/>
              <a:gd name="adj2" fmla="val -39037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HTTP </a:t>
            </a: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request headers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737390" y="5221356"/>
            <a:ext cx="3691022" cy="920690"/>
          </a:xfrm>
          <a:prstGeom prst="wedgeRoundRectCallout">
            <a:avLst>
              <a:gd name="adj1" fmla="val -67622"/>
              <a:gd name="adj2" fmla="val 21155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The request body holds the submitted form data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812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HTTP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conditional GET </a:t>
            </a:r>
            <a:r>
              <a:rPr lang="en-US" dirty="0" smtClean="0"/>
              <a:t>request: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Fetches the resource only if it has been changed at the server</a:t>
            </a:r>
          </a:p>
          <a:p>
            <a:pPr lvl="1"/>
            <a:r>
              <a:rPr lang="en-US" dirty="0" smtClean="0"/>
              <a:t>Server replies with "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304 Not Modified</a:t>
            </a:r>
            <a:r>
              <a:rPr lang="en-US" dirty="0" smtClean="0"/>
              <a:t>" if the resource has not been changed</a:t>
            </a:r>
          </a:p>
          <a:p>
            <a:pPr lvl="1"/>
            <a:r>
              <a:rPr lang="en-US" dirty="0" smtClean="0"/>
              <a:t>Or "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200 OK</a:t>
            </a:r>
            <a:r>
              <a:rPr lang="en-US" dirty="0" smtClean="0"/>
              <a:t>" with the latest version otherwise</a:t>
            </a:r>
            <a:endParaRPr lang="bg-BG" dirty="0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Conditional HTTP GET – Example</a:t>
            </a:r>
            <a:endParaRPr lang="en-US" dirty="0"/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1336676" y="1973698"/>
            <a:ext cx="9405936" cy="19236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GET </a:t>
            </a:r>
            <a:r>
              <a: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/apply HTTP/1.1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Host: </a:t>
            </a:r>
            <a:r>
              <a: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www.softuni.bg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User-Agent: Gecko/20100115 Firefox/3.6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If-Modified-Since: Tue, 9 Mar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2015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11:12:23 GMT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</a:p>
        </p:txBody>
      </p:sp>
    </p:spTree>
    <p:extLst>
      <p:ext uri="{BB962C8B-B14F-4D97-AF65-F5344CB8AC3E}">
        <p14:creationId xmlns:p14="http://schemas.microsoft.com/office/powerpoint/2010/main" val="22356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2414" y="5199200"/>
            <a:ext cx="8938472" cy="820600"/>
          </a:xfrm>
        </p:spPr>
        <p:txBody>
          <a:bodyPr/>
          <a:lstStyle/>
          <a:p>
            <a:r>
              <a:rPr lang="en-GB" dirty="0" smtClean="0"/>
              <a:t>HTTP Response Message</a:t>
            </a:r>
            <a:endParaRPr lang="en-GB" dirty="0"/>
          </a:p>
        </p:txBody>
      </p:sp>
      <p:pic>
        <p:nvPicPr>
          <p:cNvPr id="7" name="Picture 6" descr="http://ak0.picdn.net/shutterstock/videos/1264486/preview/stock-footage-businesswoman-answering-the-phone-in-her-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76" y="1600200"/>
            <a:ext cx="5092938" cy="28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9607">
            <a:off x="1001172" y="1942263"/>
            <a:ext cx="1606646" cy="2167920"/>
          </a:xfrm>
          <a:prstGeom prst="rect">
            <a:avLst/>
          </a:prstGeom>
        </p:spPr>
      </p:pic>
      <p:pic>
        <p:nvPicPr>
          <p:cNvPr id="6" name="Picture 2" descr="http://www.clipartbest.com/cliparts/dc6/aGx/dc6aGxRR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340">
            <a:off x="9121909" y="2021319"/>
            <a:ext cx="2024656" cy="20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response message </a:t>
            </a:r>
            <a:r>
              <a:rPr lang="en-US" dirty="0" smtClean="0"/>
              <a:t>sent by the HTTP server consists of:</a:t>
            </a:r>
          </a:p>
          <a:p>
            <a:pPr lvl="1"/>
            <a:r>
              <a:rPr lang="en-US" dirty="0" smtClean="0"/>
              <a:t>HTTP response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status line</a:t>
            </a:r>
          </a:p>
          <a:p>
            <a:pPr lvl="2"/>
            <a:r>
              <a:rPr lang="en-US" dirty="0" smtClean="0"/>
              <a:t>Protocol version</a:t>
            </a:r>
          </a:p>
          <a:p>
            <a:pPr lvl="2"/>
            <a:r>
              <a:rPr lang="en-US" dirty="0" smtClean="0"/>
              <a:t>Status code</a:t>
            </a:r>
          </a:p>
          <a:p>
            <a:pPr lvl="2"/>
            <a:r>
              <a:rPr lang="en-US" dirty="0" smtClean="0"/>
              <a:t>Status phrase</a:t>
            </a:r>
          </a:p>
          <a:p>
            <a:pPr lvl="1"/>
            <a:r>
              <a:rPr lang="en-US" dirty="0" smtClean="0"/>
              <a:t>Response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headers</a:t>
            </a:r>
          </a:p>
          <a:p>
            <a:pPr lvl="2"/>
            <a:r>
              <a:rPr lang="en-US" dirty="0" smtClean="0"/>
              <a:t>Provide meta data about the returned resource</a:t>
            </a:r>
          </a:p>
          <a:p>
            <a:pPr lvl="1"/>
            <a:r>
              <a:rPr lang="en-US" dirty="0" smtClean="0"/>
              <a:t>Response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body</a:t>
            </a:r>
          </a:p>
          <a:p>
            <a:pPr lvl="2"/>
            <a:r>
              <a:rPr lang="en-US" dirty="0" smtClean="0"/>
              <a:t>The content of the HTTP response (data)</a:t>
            </a:r>
            <a:endParaRPr lang="en-US" dirty="0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Response Message</a:t>
            </a:r>
            <a:endParaRPr lang="en-US" dirty="0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4242420" y="2617304"/>
            <a:ext cx="7391400" cy="187128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HTTP/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&lt;version&gt;</a:t>
            </a: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&lt;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status code</a:t>
            </a: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&lt;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status text</a:t>
            </a: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&lt;header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</a:t>
            </a: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ru-RU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CRLF</a:t>
            </a:r>
            <a:r>
              <a:rPr lang="ru-RU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response body – the requested resource</a:t>
            </a: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903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of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HTTP response </a:t>
            </a:r>
            <a:r>
              <a:rPr lang="en-GB" dirty="0" smtClean="0"/>
              <a:t>from the Web server:</a:t>
            </a:r>
            <a:endParaRPr lang="en-GB" dirty="0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Response – Example</a:t>
            </a:r>
            <a:endParaRPr lang="en-US" dirty="0"/>
          </a:p>
        </p:txBody>
      </p:sp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946148" y="2090104"/>
            <a:ext cx="10253664" cy="43088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HTTP/1.1 200 OK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Date: Fri, 17 Jul 2010 16:09:18 GMT+2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Server: Apache/2.2.14 (Linux)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Accept-Ranges: bytes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Content-Length: 84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Content-Type: text/html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&lt;head&gt;&lt;title&gt;Test&lt;/title&gt;&lt;/head&gt;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&lt;body&gt;Test HTML page.&lt;/body&gt;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418012" y="1808451"/>
            <a:ext cx="3759270" cy="562428"/>
          </a:xfrm>
          <a:prstGeom prst="wedgeRoundRectCallout">
            <a:avLst>
              <a:gd name="adj1" fmla="val -66644"/>
              <a:gd name="adj2" fmla="val 36806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HTTP response status line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297647" y="3402626"/>
            <a:ext cx="3439176" cy="579916"/>
          </a:xfrm>
          <a:prstGeom prst="wedgeRoundRectCallout">
            <a:avLst>
              <a:gd name="adj1" fmla="val -70109"/>
              <a:gd name="adj2" fmla="val 18474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HTTP response </a:t>
            </a: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headers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37412" y="5582480"/>
            <a:ext cx="3548065" cy="651692"/>
          </a:xfrm>
          <a:prstGeom prst="wedgeRoundRectCallout">
            <a:avLst>
              <a:gd name="adj1" fmla="val -67058"/>
              <a:gd name="adj2" fmla="val -27258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The HTTP response body</a:t>
            </a:r>
          </a:p>
        </p:txBody>
      </p:sp>
    </p:spTree>
    <p:extLst>
      <p:ext uri="{BB962C8B-B14F-4D97-AF65-F5344CB8AC3E}">
        <p14:creationId xmlns:p14="http://schemas.microsoft.com/office/powerpoint/2010/main" val="217890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HTTP response </a:t>
            </a:r>
            <a:r>
              <a:rPr lang="en-US" dirty="0" smtClean="0"/>
              <a:t>with error result:</a:t>
            </a:r>
          </a:p>
          <a:p>
            <a:endParaRPr lang="en-GB" dirty="0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Response – Example</a:t>
            </a:r>
            <a:endParaRPr lang="en-US" dirty="0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780256" y="2004392"/>
            <a:ext cx="10625136" cy="443198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HTTP/1.1 404 Not Found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Date: Fri, 17 </a:t>
            </a:r>
            <a:r>
              <a:rPr lang="en-US" sz="21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Nov 2014 </a:t>
            </a: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16:09:18 GMT+2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Server: Apache/2.2.14 (Linux)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Connection: close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Content-Type: text/html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  <a:endParaRPr lang="en-US" sz="21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&lt;HTML&gt;&lt;HEAD&gt;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&lt;TITLE&gt;404 Not Found&lt;/TITLE&gt;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&lt;/HEAD&gt;&lt;BODY&gt;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&lt;H1&gt;Not Found&lt;/H1&gt;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The requested URL /</a:t>
            </a:r>
            <a:r>
              <a:rPr lang="en-US" sz="21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img/logo.gif </a:t>
            </a: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was not found on this server.&lt;P&gt;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&lt;HR&gt;&lt;ADDRESS&gt;Apache/2.2.14 Server at Port 80&lt;/ADDRESS&gt;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&lt;/BODY&gt;&lt;/HTML&gt;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103812" y="1741391"/>
            <a:ext cx="3555931" cy="638953"/>
          </a:xfrm>
          <a:prstGeom prst="wedgeRoundRectCallout">
            <a:avLst>
              <a:gd name="adj1" fmla="val -69036"/>
              <a:gd name="adj2" fmla="val 22778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HTTP response status line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942012" y="3312096"/>
            <a:ext cx="3352800" cy="650304"/>
          </a:xfrm>
          <a:prstGeom prst="wedgeRoundRectCallout">
            <a:avLst>
              <a:gd name="adj1" fmla="val -70314"/>
              <a:gd name="adj2" fmla="val -32423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HTTP response </a:t>
            </a: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headers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829092" y="4412280"/>
            <a:ext cx="3578640" cy="625839"/>
          </a:xfrm>
          <a:prstGeom prst="wedgeRoundRectCallout">
            <a:avLst>
              <a:gd name="adj1" fmla="val -65702"/>
              <a:gd name="adj2" fmla="val 38885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The HTTP response body</a:t>
            </a:r>
          </a:p>
        </p:txBody>
      </p:sp>
    </p:spTree>
    <p:extLst>
      <p:ext uri="{BB962C8B-B14F-4D97-AF65-F5344CB8AC3E}">
        <p14:creationId xmlns:p14="http://schemas.microsoft.com/office/powerpoint/2010/main" val="3037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HTTP response code classes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1xx</a:t>
            </a:r>
            <a:r>
              <a:rPr lang="en-US" dirty="0" smtClean="0"/>
              <a:t>: informational (e.g., "100 Continue")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2xx</a:t>
            </a:r>
            <a:r>
              <a:rPr lang="en-US" dirty="0" smtClean="0"/>
              <a:t>: successful (e.g., "200 OK", "201 Created")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3xx</a:t>
            </a:r>
            <a:r>
              <a:rPr lang="en-US" dirty="0" smtClean="0"/>
              <a:t>: redirection (e.g., "304 Not Modified", "301 Moved Permanently", "302 Found")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4xx</a:t>
            </a:r>
            <a:r>
              <a:rPr lang="en-US" dirty="0" smtClean="0"/>
              <a:t>: client error (e.g., "400 Bad Request", "404 Not Found",</a:t>
            </a:r>
            <a:br>
              <a:rPr lang="en-US" dirty="0" smtClean="0"/>
            </a:br>
            <a:r>
              <a:rPr lang="en-US" dirty="0" smtClean="0"/>
              <a:t>"401 Unauthorized", "409 Conflict")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5xx</a:t>
            </a:r>
            <a:r>
              <a:rPr lang="en-US" dirty="0" smtClean="0"/>
              <a:t>: server error (e.g., "500 Internal Server Error",</a:t>
            </a:r>
            <a:br>
              <a:rPr lang="en-US" dirty="0" smtClean="0"/>
            </a:br>
            <a:r>
              <a:rPr lang="en-US" dirty="0" smtClean="0"/>
              <a:t>"503 Service Unavailable")</a:t>
            </a:r>
            <a:endParaRPr lang="en-US" dirty="0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Response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Content-Type</a:t>
            </a:r>
            <a:r>
              <a:rPr lang="en-US" dirty="0" smtClean="0"/>
              <a:t> response header the server specifies how the output should be processed</a:t>
            </a:r>
          </a:p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Content-Type </a:t>
            </a:r>
            <a:r>
              <a:rPr lang="en-US" smtClean="0"/>
              <a:t>and </a:t>
            </a:r>
            <a:r>
              <a:rPr lang="en-US" smtClean="0"/>
              <a:t>Content-Disposition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2649" y="3529563"/>
            <a:ext cx="10773992" cy="4431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Content-Type: text/html; charset=utf-8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4421" y="4324521"/>
            <a:ext cx="10773992" cy="76482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Content-Type: application/pdf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Content-Disposition: attachment</a:t>
            </a:r>
            <a:r>
              <a:rPr lang="en-US" sz="23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filename="</a:t>
            </a:r>
            <a:r>
              <a:rPr lang="en-US" sz="23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Report-April-2015.pdf</a:t>
            </a: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461588" y="2286000"/>
            <a:ext cx="4738224" cy="1029473"/>
          </a:xfrm>
          <a:prstGeom prst="wedgeRoundRectCallout">
            <a:avLst>
              <a:gd name="adj1" fmla="val -63533"/>
              <a:gd name="adj2" fmla="val 55849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UTF-8 encoded HTML </a:t>
            </a:r>
            <a:r>
              <a:rPr lang="en-US" sz="2800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page;</a:t>
            </a:r>
            <a:br>
              <a:rPr lang="en-US" sz="2800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</a:br>
            <a:r>
              <a:rPr lang="en-US" sz="2800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will </a:t>
            </a:r>
            <a:r>
              <a:rPr lang="en-US" sz="2800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be shown in the </a:t>
            </a:r>
            <a:r>
              <a:rPr lang="en-US" sz="2800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browser</a:t>
            </a:r>
            <a:endParaRPr lang="en-US" sz="2800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275012" y="5334000"/>
            <a:ext cx="7086600" cy="1066800"/>
          </a:xfrm>
          <a:prstGeom prst="wedgeRoundRectCallout">
            <a:avLst>
              <a:gd name="adj1" fmla="val -58355"/>
              <a:gd name="adj2" fmla="val -58212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This will download a PDF file named </a:t>
            </a:r>
            <a:r>
              <a:rPr lang="en-US" sz="2800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Financial-Report-April-2015.pdf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4844704"/>
            <a:ext cx="8938472" cy="820600"/>
          </a:xfrm>
        </p:spPr>
        <p:txBody>
          <a:bodyPr/>
          <a:lstStyle/>
          <a:p>
            <a:r>
              <a:rPr lang="en-US" dirty="0" smtClean="0"/>
              <a:t>RESTful Web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012084" y="5754968"/>
            <a:ext cx="9806728" cy="688256"/>
          </a:xfrm>
        </p:spPr>
        <p:txBody>
          <a:bodyPr/>
          <a:lstStyle/>
          <a:p>
            <a:r>
              <a:rPr lang="en-US" dirty="0" smtClean="0"/>
              <a:t>Lightweight Architecture for Web Services</a:t>
            </a:r>
            <a:endParaRPr lang="en-US" dirty="0"/>
          </a:p>
        </p:txBody>
      </p:sp>
      <p:pic>
        <p:nvPicPr>
          <p:cNvPr id="6" name="Picture 4" descr="http://ragavanr.files.wordpress.com/2011/02/rest-web-servi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084" y="866178"/>
            <a:ext cx="5234728" cy="36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413" y="3352800"/>
            <a:ext cx="11804822" cy="3276600"/>
          </a:xfrm>
        </p:spPr>
        <p:txBody>
          <a:bodyPr>
            <a:noAutofit/>
          </a:bodyPr>
          <a:lstStyle/>
          <a:p>
            <a:r>
              <a:rPr lang="en-GB" dirty="0" smtClean="0"/>
              <a:t>Application state and functionality are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resources</a:t>
            </a:r>
          </a:p>
          <a:p>
            <a:pPr lvl="1"/>
            <a:r>
              <a:rPr lang="en-GB" dirty="0" smtClean="0"/>
              <a:t>Every </a:t>
            </a:r>
            <a:r>
              <a:rPr lang="en-GB" dirty="0"/>
              <a:t>resource </a:t>
            </a:r>
            <a:r>
              <a:rPr lang="en-GB" dirty="0" smtClean="0"/>
              <a:t>is associated with </a:t>
            </a:r>
            <a:r>
              <a:rPr lang="en-GB" dirty="0"/>
              <a:t>unique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URI</a:t>
            </a:r>
          </a:p>
          <a:p>
            <a:pPr lvl="1"/>
            <a:r>
              <a:rPr lang="en-GB" dirty="0" smtClean="0"/>
              <a:t>Each resource supports standard operations (CRUD)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/>
              <a:t>This natively maps to the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HTTP</a:t>
            </a:r>
            <a:r>
              <a:rPr lang="en-GB" dirty="0" smtClean="0"/>
              <a:t> protocol</a:t>
            </a:r>
          </a:p>
          <a:p>
            <a:pPr lvl="1"/>
            <a:r>
              <a:rPr lang="en-GB" dirty="0" smtClean="0"/>
              <a:t>HTTP methods: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GET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POST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PUT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DELETE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PATCH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OPTIONS</a:t>
            </a:r>
            <a:r>
              <a:rPr lang="en-GB" dirty="0" smtClean="0"/>
              <a:t>, …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REST?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528636" y="1189875"/>
            <a:ext cx="11128376" cy="18651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marL="630238" indent="-273050" eaLnBrk="0" hangingPunct="0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922338" indent="-273050" eaLnBrk="0" hangingPunct="0">
              <a:spcBef>
                <a:spcPct val="20000"/>
              </a:spcBef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187450" indent="-228600" eaLnBrk="0" hangingPunct="0">
              <a:spcBef>
                <a:spcPct val="20000"/>
              </a:spcBef>
              <a:buClr>
                <a:srgbClr val="F8BD52"/>
              </a:buClr>
              <a:buFont typeface="Wingdings 2" pitchFamily="18" charset="2"/>
              <a:buChar char=""/>
              <a:defRPr sz="2600" b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1425575" indent="-228600" eaLnBrk="0" hangingPunct="0">
              <a:spcBef>
                <a:spcPct val="20000"/>
              </a:spcBef>
              <a:buClr>
                <a:srgbClr val="46A6BD"/>
              </a:buClr>
              <a:buFont typeface="Wingdings 2" pitchFamily="18" charset="2"/>
              <a:buChar char=""/>
              <a:defRPr sz="2400" b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 marL="1673352" indent="-228600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>
                <a:solidFill>
                  <a:schemeClr val="tx1"/>
                </a:solidFill>
                <a:latin typeface="+mn-lt"/>
              </a:defRPr>
            </a:lvl6pPr>
            <a:lvl7pPr marL="1911096" indent="-228600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>
                <a:solidFill>
                  <a:schemeClr val="tx1"/>
                </a:solidFill>
                <a:latin typeface="+mn-lt"/>
              </a:defRPr>
            </a:lvl7pPr>
            <a:lvl8pPr marL="2121408" indent="-182880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>
                <a:solidFill>
                  <a:schemeClr val="tx1"/>
                </a:solidFill>
                <a:latin typeface="+mn-lt"/>
              </a:defRPr>
            </a:lvl8pPr>
            <a:lvl9pPr marL="2322576" indent="-182880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FBEEDC"/>
                </a:solidFill>
                <a:latin typeface="+mj-lt"/>
              </a:rPr>
              <a:t>"Representational </a:t>
            </a:r>
            <a:r>
              <a:rPr lang="en-US" sz="3200" dirty="0">
                <a:solidFill>
                  <a:srgbClr val="FBEEDC"/>
                </a:solidFill>
                <a:latin typeface="+mj-lt"/>
              </a:rPr>
              <a:t>State Transfer (REST) is a software architecture style consisting of guidelines and best practices for creating scalable </a:t>
            </a:r>
            <a:r>
              <a:rPr lang="en-US" sz="3200" dirty="0" smtClean="0">
                <a:solidFill>
                  <a:srgbClr val="FBEEDC"/>
                </a:solidFill>
                <a:latin typeface="+mj-lt"/>
              </a:rPr>
              <a:t>Web </a:t>
            </a:r>
            <a:r>
              <a:rPr lang="en-US" sz="3200" dirty="0">
                <a:solidFill>
                  <a:srgbClr val="FBEEDC"/>
                </a:solidFill>
                <a:latin typeface="+mj-lt"/>
              </a:rPr>
              <a:t>services</a:t>
            </a:r>
            <a:r>
              <a:rPr lang="en-US" sz="3200" dirty="0" smtClean="0">
                <a:solidFill>
                  <a:srgbClr val="FBEEDC"/>
                </a:solidFill>
                <a:latin typeface="+mj-lt"/>
              </a:rPr>
              <a:t>."</a:t>
            </a:r>
            <a:endParaRPr lang="en-US" sz="3200" dirty="0">
              <a:solidFill>
                <a:srgbClr val="FBEEDC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6612" y="2667000"/>
            <a:ext cx="693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hlinkClick r:id="rId2"/>
              </a:rPr>
              <a:t>http://en.wikipedia.org/wiki/Representational_State_Transfer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364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5609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modern </a:t>
            </a:r>
            <a:r>
              <a:rPr lang="en-US" dirty="0"/>
              <a:t>applications </a:t>
            </a:r>
            <a:r>
              <a:rPr lang="en-US" dirty="0" smtClean="0"/>
              <a:t>are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distributed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Several components interact </a:t>
            </a:r>
            <a:r>
              <a:rPr lang="en-US" dirty="0"/>
              <a:t>with each other</a:t>
            </a:r>
            <a:endParaRPr lang="bg-BG" dirty="0"/>
          </a:p>
          <a:p>
            <a:r>
              <a:rPr lang="en-US" dirty="0"/>
              <a:t>Distributed application models</a:t>
            </a:r>
            <a:endParaRPr lang="bg-BG" dirty="0"/>
          </a:p>
          <a:p>
            <a:pPr lvl="1"/>
            <a:r>
              <a:rPr lang="en-US" dirty="0" smtClean="0"/>
              <a:t>"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Client-Server</a:t>
            </a:r>
            <a:r>
              <a:rPr lang="en-US" dirty="0" smtClean="0"/>
              <a:t>" model – persistent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socket</a:t>
            </a:r>
            <a:r>
              <a:rPr lang="en-US" dirty="0" smtClean="0"/>
              <a:t> / </a:t>
            </a: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WebSocket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connection</a:t>
            </a:r>
            <a:endParaRPr lang="bg-BG" dirty="0"/>
          </a:p>
          <a:p>
            <a:pPr lvl="1"/>
            <a:r>
              <a:rPr lang="en-US" dirty="0"/>
              <a:t>"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Distributed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Objects</a:t>
            </a:r>
            <a:r>
              <a:rPr lang="en-US" dirty="0"/>
              <a:t>" </a:t>
            </a:r>
            <a:r>
              <a:rPr lang="en-US" dirty="0" smtClean="0"/>
              <a:t>model – client an server objects</a:t>
            </a:r>
            <a:endParaRPr lang="bg-BG" dirty="0"/>
          </a:p>
          <a:p>
            <a:pPr lvl="2"/>
            <a:r>
              <a:rPr lang="en-US" dirty="0" smtClean="0"/>
              <a:t>DCOM, CORBA, Java RMI</a:t>
            </a:r>
            <a:r>
              <a:rPr lang="bg-BG" dirty="0" smtClean="0"/>
              <a:t>, </a:t>
            </a:r>
            <a:r>
              <a:rPr lang="en-US" dirty="0" smtClean="0"/>
              <a:t>.</a:t>
            </a:r>
            <a:r>
              <a:rPr lang="en-US" dirty="0"/>
              <a:t>NET </a:t>
            </a:r>
            <a:r>
              <a:rPr lang="en-US" noProof="1" smtClean="0"/>
              <a:t>Remoting</a:t>
            </a:r>
            <a:r>
              <a:rPr lang="bg-BG" dirty="0" smtClean="0"/>
              <a:t>, …</a:t>
            </a:r>
            <a:endParaRPr lang="en-US" dirty="0" smtClean="0"/>
          </a:p>
          <a:p>
            <a:pPr lvl="2"/>
            <a:r>
              <a:rPr lang="en-US" dirty="0" smtClean="0"/>
              <a:t>Outdated</a:t>
            </a:r>
            <a:r>
              <a:rPr lang="en-US" dirty="0"/>
              <a:t>, not used in modern apps</a:t>
            </a:r>
          </a:p>
          <a:p>
            <a:pPr lvl="1"/>
            <a:r>
              <a:rPr lang="bg-BG" dirty="0" smtClean="0"/>
              <a:t>"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Web Services</a:t>
            </a:r>
            <a:r>
              <a:rPr lang="bg-BG" dirty="0" smtClean="0"/>
              <a:t>"</a:t>
            </a:r>
            <a:r>
              <a:rPr lang="en-US" dirty="0" smtClean="0"/>
              <a:t> / "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RESTful Web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Services</a:t>
            </a:r>
            <a:r>
              <a:rPr lang="en-US" dirty="0" smtClean="0"/>
              <a:t>" model</a:t>
            </a:r>
          </a:p>
          <a:p>
            <a:pPr lvl="2"/>
            <a:r>
              <a:rPr lang="en-US" dirty="0" smtClean="0"/>
              <a:t>RESTful (HTTP, REST, JSON) and heavy services (SOAP, WSDL, XML)</a:t>
            </a:r>
            <a:endParaRPr lang="en-US" dirty="0"/>
          </a:p>
        </p:txBody>
      </p:sp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Applications</a:t>
            </a:r>
            <a:endParaRPr lang="bg-BG" dirty="0"/>
          </a:p>
        </p:txBody>
      </p:sp>
      <p:pic>
        <p:nvPicPr>
          <p:cNvPr id="6" name="Picture 2" descr="http://www.kgionline.com/distributed-compu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43" y="1344304"/>
            <a:ext cx="2392988" cy="1447800"/>
          </a:xfrm>
          <a:prstGeom prst="roundRect">
            <a:avLst>
              <a:gd name="adj" fmla="val 5973"/>
            </a:avLst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itdgp.ac.in/madclab/images/demo/distributed-co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43" y="4452584"/>
            <a:ext cx="2392988" cy="1304927"/>
          </a:xfrm>
          <a:prstGeom prst="roundRect">
            <a:avLst>
              <a:gd name="adj" fmla="val 5973"/>
            </a:avLst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11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 Operations in REST APIs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1253704"/>
            <a:ext cx="8686232" cy="51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One URI </a:t>
            </a:r>
            <a:r>
              <a:rPr lang="en-US" dirty="0" smtClean="0"/>
              <a:t>per resource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/>
              <a:t>M</a:t>
            </a:r>
            <a:r>
              <a:rPr lang="en-US" dirty="0" smtClean="0"/>
              <a:t>ultiple operations per URI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Get </a:t>
            </a:r>
            <a:r>
              <a:rPr lang="en-US" dirty="0" smtClean="0"/>
              <a:t>all resources / single resource by ID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GET </a:t>
            </a:r>
            <a:r>
              <a:rPr lang="en-US" dirty="0">
                <a:hlinkClick r:id="rId2"/>
              </a:rPr>
              <a:t>http://myservice.com/api/Books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GET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myservice.com/api/Books/3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Add </a:t>
            </a:r>
            <a:r>
              <a:rPr lang="en-US" dirty="0"/>
              <a:t>a new </a:t>
            </a:r>
            <a:r>
              <a:rPr lang="en-US" dirty="0" smtClean="0"/>
              <a:t>resource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POST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myservice.com/api/Books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Modify (update) a</a:t>
            </a:r>
            <a:r>
              <a:rPr lang="bg-BG" dirty="0" smtClean="0"/>
              <a:t> </a:t>
            </a:r>
            <a:r>
              <a:rPr lang="en-US" dirty="0" smtClean="0"/>
              <a:t>resource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PUT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myservice.com/api/Books/3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RESTful Web Services and HTTP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812" y="1587479"/>
            <a:ext cx="4026666" cy="43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Delete </a:t>
            </a:r>
            <a:r>
              <a:rPr lang="en-US" dirty="0"/>
              <a:t>(remove) a</a:t>
            </a:r>
            <a:r>
              <a:rPr lang="bg-BG" dirty="0"/>
              <a:t> </a:t>
            </a:r>
            <a:r>
              <a:rPr lang="en-US" dirty="0"/>
              <a:t>resource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DELETE </a:t>
            </a:r>
            <a:r>
              <a:rPr lang="en-US" dirty="0">
                <a:hlinkClick r:id="rId2"/>
              </a:rPr>
              <a:t>http://myservice.com/api/Books/3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3200" dirty="0" smtClean="0"/>
              <a:t>Update resource fields (partial update)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PATCH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myservice.com/api/Books/3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/>
              <a:t>Retrieve resource meta-data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HEAD </a:t>
            </a:r>
            <a:r>
              <a:rPr lang="en-US" dirty="0">
                <a:hlinkClick r:id="rId2"/>
              </a:rPr>
              <a:t>http://myservice.com/api/Books/3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Inspect resource (typically used in AJAX to request permissions)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OPTIONS </a:t>
            </a:r>
            <a:r>
              <a:rPr lang="en-US" dirty="0">
                <a:hlinkClick r:id="rId2"/>
              </a:rPr>
              <a:t>http://myservice.com/api/Books/3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RESTful Web Services and HTTP </a:t>
            </a:r>
            <a:r>
              <a:rPr lang="en-US" dirty="0" smtClean="0"/>
              <a:t>Methods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Postman </a:t>
            </a:r>
            <a:r>
              <a:rPr lang="en-US" dirty="0" smtClean="0"/>
              <a:t>– REST </a:t>
            </a:r>
            <a:r>
              <a:rPr lang="en-US" dirty="0"/>
              <a:t>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1151121"/>
            <a:ext cx="8382002" cy="53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09740" y="2895600"/>
            <a:ext cx="3223472" cy="820600"/>
          </a:xfrm>
        </p:spPr>
        <p:txBody>
          <a:bodyPr/>
          <a:lstStyle/>
          <a:p>
            <a:r>
              <a:rPr lang="en-US" dirty="0" smtClean="0"/>
              <a:t>Postman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509740" y="3731344"/>
            <a:ext cx="3223472" cy="688256"/>
          </a:xfrm>
        </p:spPr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295400"/>
            <a:ext cx="7620002" cy="45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RESTful API – Example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1812" y="1371600"/>
            <a:ext cx="2478024" cy="4984219"/>
          </a:xfrm>
          <a:prstGeom prst="roundRect">
            <a:avLst>
              <a:gd name="adj" fmla="val 62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Server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698" y="2012419"/>
            <a:ext cx="2016252" cy="1540383"/>
          </a:xfrm>
          <a:prstGeom prst="roundRect">
            <a:avLst>
              <a:gd name="adj" fmla="val 1701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Auth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2740" y="2506958"/>
            <a:ext cx="1440176" cy="32080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Register</a:t>
            </a:r>
            <a:endParaRPr lang="en-US" sz="1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82740" y="2987018"/>
            <a:ext cx="1440176" cy="32080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Login</a:t>
            </a:r>
            <a:endParaRPr lang="en-US" sz="1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698" y="3935707"/>
            <a:ext cx="2016252" cy="2039112"/>
          </a:xfrm>
          <a:prstGeom prst="roundRect">
            <a:avLst>
              <a:gd name="adj" fmla="val 1701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Operations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2740" y="4525631"/>
            <a:ext cx="1440176" cy="32080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Users</a:t>
            </a:r>
            <a:endParaRPr lang="en-US" sz="1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82740" y="5005691"/>
            <a:ext cx="1440176" cy="32080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Add User</a:t>
            </a:r>
            <a:endParaRPr lang="en-US" sz="1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82740" y="5501617"/>
            <a:ext cx="1440176" cy="32080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Remove User</a:t>
            </a:r>
            <a:endParaRPr lang="en-US" sz="1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32212" y="1425799"/>
            <a:ext cx="7924800" cy="2469439"/>
          </a:xfrm>
          <a:prstGeom prst="roundRect">
            <a:avLst>
              <a:gd name="adj" fmla="val 62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Web Client (JavaScript and jQuery)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37011" y="2055472"/>
            <a:ext cx="7297093" cy="385690"/>
          </a:xfrm>
          <a:prstGeom prst="roundRect">
            <a:avLst>
              <a:gd name="adj" fmla="val 843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$.post("</a:t>
            </a:r>
            <a:r>
              <a:rPr lang="en-US" sz="2200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api/register</a:t>
            </a: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", credentials, 'json');</a:t>
            </a: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37011" y="2665072"/>
            <a:ext cx="7297093" cy="373570"/>
          </a:xfrm>
          <a:prstGeom prst="roundRect">
            <a:avLst>
              <a:gd name="adj" fmla="val 843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$.post("</a:t>
            </a:r>
            <a:r>
              <a:rPr lang="en-US" sz="2200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api/login</a:t>
            </a: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", credentials, 'json');</a:t>
            </a: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037011" y="3203235"/>
            <a:ext cx="7297093" cy="425767"/>
          </a:xfrm>
          <a:prstGeom prst="roundRect">
            <a:avLst>
              <a:gd name="adj" fmla="val 843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$.getJSON("</a:t>
            </a:r>
            <a:r>
              <a:rPr lang="en-US" sz="2200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api/users</a:t>
            </a: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732212" y="4163936"/>
            <a:ext cx="7924800" cy="2191883"/>
          </a:xfrm>
          <a:prstGeom prst="roundRect">
            <a:avLst>
              <a:gd name="adj" fmla="val 62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Desktop / Mobile Client (C# / Java / PHP)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037011" y="4876800"/>
            <a:ext cx="7297093" cy="1148867"/>
          </a:xfrm>
          <a:prstGeom prst="roundRect">
            <a:avLst>
              <a:gd name="adj" fmla="val 843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request = HttpRequest.create("</a:t>
            </a:r>
            <a:r>
              <a:rPr lang="en-US" sz="2200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api/users</a:t>
            </a: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response = request.getResponse();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Parse the response to C# objects</a:t>
            </a: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2" name="Elbow Connector 41"/>
          <p:cNvCxnSpPr>
            <a:stCxn id="27" idx="1"/>
            <a:endCxn id="6" idx="3"/>
          </p:cNvCxnSpPr>
          <p:nvPr/>
        </p:nvCxnSpPr>
        <p:spPr>
          <a:xfrm rot="10800000" flipV="1">
            <a:off x="2522917" y="2248317"/>
            <a:ext cx="1514095" cy="419042"/>
          </a:xfrm>
          <a:prstGeom prst="bentConnector3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  <a:tailEnd type="stealth" w="lg" len="lg"/>
          </a:ln>
        </p:spPr>
      </p:cxnSp>
      <p:cxnSp>
        <p:nvCxnSpPr>
          <p:cNvPr id="43" name="Elbow Connector 42"/>
          <p:cNvCxnSpPr>
            <a:stCxn id="34" idx="1"/>
            <a:endCxn id="7" idx="3"/>
          </p:cNvCxnSpPr>
          <p:nvPr/>
        </p:nvCxnSpPr>
        <p:spPr>
          <a:xfrm rot="10800000" flipV="1">
            <a:off x="2522917" y="2851857"/>
            <a:ext cx="1514095" cy="295562"/>
          </a:xfrm>
          <a:prstGeom prst="bentConnector3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  <a:tailEnd type="stealth" w="lg" len="lg"/>
          </a:ln>
        </p:spPr>
      </p:cxnSp>
      <p:cxnSp>
        <p:nvCxnSpPr>
          <p:cNvPr id="47" name="Elbow Connector 46"/>
          <p:cNvCxnSpPr>
            <a:stCxn id="35" idx="1"/>
            <a:endCxn id="11" idx="3"/>
          </p:cNvCxnSpPr>
          <p:nvPr/>
        </p:nvCxnSpPr>
        <p:spPr>
          <a:xfrm rot="10800000" flipV="1">
            <a:off x="2522917" y="3416118"/>
            <a:ext cx="1514095" cy="1269913"/>
          </a:xfrm>
          <a:prstGeom prst="bentConnector3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  <a:tailEnd type="stealth" w="lg" len="lg"/>
          </a:ln>
        </p:spPr>
      </p:cxnSp>
      <p:cxnSp>
        <p:nvCxnSpPr>
          <p:cNvPr id="51" name="Elbow Connector 50"/>
          <p:cNvCxnSpPr>
            <a:stCxn id="38" idx="1"/>
            <a:endCxn id="12" idx="3"/>
          </p:cNvCxnSpPr>
          <p:nvPr/>
        </p:nvCxnSpPr>
        <p:spPr>
          <a:xfrm rot="10800000">
            <a:off x="2522917" y="5166092"/>
            <a:ext cx="1514095" cy="285142"/>
          </a:xfrm>
          <a:prstGeom prst="bentConnector3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  <a:tailEnd type="stealth" w="lg" len="lg"/>
          </a:ln>
        </p:spPr>
      </p:cxn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4876800"/>
            <a:ext cx="8938472" cy="820600"/>
          </a:xfrm>
        </p:spPr>
        <p:txBody>
          <a:bodyPr/>
          <a:lstStyle/>
          <a:p>
            <a:r>
              <a:rPr lang="en-US" dirty="0" smtClean="0"/>
              <a:t>RESTful Web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7" name="Picture 4" descr="http://ragavanr.files.wordpress.com/2011/02/rest-web-servi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084" y="866178"/>
            <a:ext cx="5234728" cy="36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5812" y="4860156"/>
            <a:ext cx="7924800" cy="820600"/>
          </a:xfrm>
        </p:spPr>
        <p:txBody>
          <a:bodyPr/>
          <a:lstStyle/>
          <a:p>
            <a:r>
              <a:rPr lang="en-US" dirty="0" smtClean="0"/>
              <a:t>XML, JSON</a:t>
            </a:r>
            <a:r>
              <a:rPr lang="en-US" dirty="0"/>
              <a:t>, </a:t>
            </a:r>
            <a:r>
              <a:rPr lang="en-US" dirty="0" smtClean="0"/>
              <a:t>RSS, Atom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12" y="5721235"/>
            <a:ext cx="10972800" cy="719034"/>
          </a:xfrm>
        </p:spPr>
        <p:txBody>
          <a:bodyPr/>
          <a:lstStyle/>
          <a:p>
            <a:r>
              <a:rPr lang="en-US" dirty="0" smtClean="0"/>
              <a:t>Comparing the Common Service Data Formats</a:t>
            </a:r>
            <a:endParaRPr lang="en-US" dirty="0"/>
          </a:p>
        </p:txBody>
      </p:sp>
      <p:pic>
        <p:nvPicPr>
          <p:cNvPr id="6146" name="Picture 2" descr="http://themocracy.com/wp-content/uploads/2010/02/json-128x1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812" y="2962795"/>
            <a:ext cx="1219200" cy="1143001"/>
          </a:xfrm>
          <a:prstGeom prst="roundRect">
            <a:avLst>
              <a:gd name="adj" fmla="val 1758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itya.co.uk/inc/php/getDBPic.php?id=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3902">
            <a:off x="3732212" y="3310650"/>
            <a:ext cx="1295400" cy="1182757"/>
          </a:xfrm>
          <a:prstGeom prst="roundRect">
            <a:avLst>
              <a:gd name="adj" fmla="val 1758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oessner.net/img/xml_js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312">
            <a:off x="7161212" y="3229693"/>
            <a:ext cx="1475538" cy="1209676"/>
          </a:xfrm>
          <a:prstGeom prst="roundRect">
            <a:avLst>
              <a:gd name="adj" fmla="val 1758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unorth.k12.in.us/podcasts/technology/media/RSS_Ico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7748">
            <a:off x="8995004" y="2663588"/>
            <a:ext cx="1165746" cy="1732723"/>
          </a:xfrm>
          <a:prstGeom prst="roundRect">
            <a:avLst>
              <a:gd name="adj" fmla="val 21515"/>
            </a:avLst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2.bp.blogspot.com/_QV9RKqorUnA/SgrmO97WlqI/AAAAAAAAAHk/HOTxj28vCy4/s320/doc_xml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26">
            <a:off x="1756004" y="2696740"/>
            <a:ext cx="1747608" cy="174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theredelephant.org/html/images/rss_xml_atom_feeds_news_ic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4675">
            <a:off x="3534391" y="1197494"/>
            <a:ext cx="1638300" cy="1638301"/>
          </a:xfrm>
          <a:prstGeom prst="roundRect">
            <a:avLst>
              <a:gd name="adj" fmla="val 968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t2.gstatic.com/images?q=tbn:ANd9GcShadj_5yg4hbTbADlULlHD_Fg6WVORCDnaLBrjw-0J_nyZ4A6x&amp;t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3765">
            <a:off x="7023633" y="1212979"/>
            <a:ext cx="2057400" cy="1371601"/>
          </a:xfrm>
          <a:prstGeom prst="roundRect">
            <a:avLst>
              <a:gd name="adj" fmla="val 459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bloggingtips.com/wp-content/uploads/2008/11/rss_by_hopka.png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4319">
            <a:off x="5424796" y="1493062"/>
            <a:ext cx="1357026" cy="10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XML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markup-language for data representation</a:t>
            </a:r>
          </a:p>
          <a:p>
            <a:pPr lvl="1"/>
            <a:r>
              <a:rPr lang="en-US" dirty="0" smtClean="0"/>
              <a:t>Used for </a:t>
            </a:r>
            <a:r>
              <a:rPr lang="en-US" dirty="0"/>
              <a:t>encoding documents in machine-readable </a:t>
            </a:r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Text-based format, consists of tags, attributes and content</a:t>
            </a:r>
          </a:p>
          <a:p>
            <a:pPr lvl="1"/>
            <a:r>
              <a:rPr lang="en-US" dirty="0" smtClean="0"/>
              <a:t>Provide data and meta-data in the same time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38236" y="3962400"/>
            <a:ext cx="9909176" cy="244355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&lt;?xml version="1.0"?&gt;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&lt;library&gt;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&lt;book&gt;&lt;title&gt;HTML 5&lt;/title&gt;&lt;author&gt;Bay Ivan&lt;/author&gt;&lt;/book&gt;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&lt;book&gt;&lt;title&gt;WPF 4&lt;/title&gt;&lt;author&gt;Microsoft&lt;/author&gt;&lt;/book&gt;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&lt;book&gt;&lt;title&gt;WCF 4&lt;/title&gt;&lt;author&gt;Kaka Mara&lt;/author&gt;&lt;/book&gt;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&lt;book&gt;&lt;title&gt;UML 2.0&lt;/title&gt;&lt;author&gt;Bay Ali&lt;/author&gt;&lt;/book&gt;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&lt;/library&gt;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9997">
            <a:off x="10015913" y="3354175"/>
            <a:ext cx="1487444" cy="184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woPt" dir="t"/>
          </a:scene3d>
        </p:spPr>
      </p:pic>
    </p:spTree>
    <p:extLst>
      <p:ext uri="{BB962C8B-B14F-4D97-AF65-F5344CB8AC3E}">
        <p14:creationId xmlns:p14="http://schemas.microsoft.com/office/powerpoint/2010/main" val="22270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JSON</a:t>
            </a:r>
            <a:r>
              <a:rPr lang="en-US" dirty="0" smtClean="0"/>
              <a:t>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J</a:t>
            </a:r>
            <a:r>
              <a:rPr lang="en-US" dirty="0"/>
              <a:t>ava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dirty="0"/>
              <a:t>cript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dirty="0"/>
              <a:t>bject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/>
              <a:t>otation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Standard for representing data structures and </a:t>
            </a:r>
            <a:r>
              <a:rPr lang="en-US" dirty="0"/>
              <a:t>associative </a:t>
            </a:r>
            <a:r>
              <a:rPr lang="en-US" dirty="0" smtClean="0"/>
              <a:t>arrays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Lightweight text-based open standard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Derived </a:t>
            </a:r>
            <a:r>
              <a:rPr lang="en-US" dirty="0"/>
              <a:t>from the </a:t>
            </a:r>
            <a:r>
              <a:rPr lang="en-US" dirty="0" smtClean="0"/>
              <a:t>JavaScript</a:t>
            </a:r>
            <a:r>
              <a:rPr lang="en-US" dirty="0"/>
              <a:t> </a:t>
            </a:r>
            <a:r>
              <a:rPr lang="en-US" dirty="0" smtClean="0"/>
              <a:t>language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60436" y="3870877"/>
            <a:ext cx="10264776" cy="25299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"firstName": "John", "lastName": "Smith", "age": 25,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"address": { "streetAddress": </a:t>
            </a:r>
            <a:r>
              <a:rPr lang="en-US" sz="18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"17 Tintyava Str.",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"city": "Sofia", "postalCode": "1113" },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"phoneNumber": [{ "type": "home", "number": "212 555-1234"},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{ "type": "fax", "number": "646 555-4567" }]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},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 "firstName": "Bay", "lastName": "Ivan", "age": 79 }</a:t>
            </a:r>
          </a:p>
        </p:txBody>
      </p:sp>
      <p:pic>
        <p:nvPicPr>
          <p:cNvPr id="6" name="Picture 2" descr="http://themocracy.com/wp-content/uploads/2010/02/json-128x120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8" r="3125"/>
          <a:stretch/>
        </p:blipFill>
        <p:spPr bwMode="auto">
          <a:xfrm>
            <a:off x="10231420" y="3429000"/>
            <a:ext cx="1297118" cy="1326599"/>
          </a:xfrm>
          <a:prstGeom prst="roundRect">
            <a:avLst>
              <a:gd name="adj" fmla="val 1758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 the real world </a:t>
            </a:r>
            <a:r>
              <a:rPr lang="en-US" dirty="0" smtClean="0"/>
              <a:t>a "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service</a:t>
            </a:r>
            <a:r>
              <a:rPr lang="en-US" dirty="0" smtClean="0"/>
              <a:t>" is</a:t>
            </a:r>
            <a:r>
              <a:rPr lang="bg-BG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 piece of work performed </a:t>
            </a:r>
            <a:r>
              <a:rPr lang="en-US" dirty="0"/>
              <a:t>by a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service provider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Takes some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input</a:t>
            </a:r>
            <a:r>
              <a:rPr lang="en-US" dirty="0" smtClean="0"/>
              <a:t> and produces some </a:t>
            </a:r>
            <a:r>
              <a:rPr lang="en-US" dirty="0"/>
              <a:t>desired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E.g. a supermarket: pay some money and get some food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Has quality </a:t>
            </a:r>
            <a:r>
              <a:rPr lang="en-US" dirty="0"/>
              <a:t>characteristics</a:t>
            </a:r>
            <a:r>
              <a:rPr lang="bg-BG" dirty="0"/>
              <a:t> (</a:t>
            </a:r>
            <a:r>
              <a:rPr lang="en-US" dirty="0"/>
              <a:t>price</a:t>
            </a:r>
            <a:r>
              <a:rPr lang="bg-BG" dirty="0"/>
              <a:t>, </a:t>
            </a:r>
            <a:r>
              <a:rPr lang="en-US" dirty="0"/>
              <a:t>execution time, </a:t>
            </a:r>
            <a:r>
              <a:rPr lang="en-US" dirty="0" smtClean="0"/>
              <a:t>constraints, etc</a:t>
            </a:r>
            <a:r>
              <a:rPr lang="en-US" dirty="0"/>
              <a:t>.</a:t>
            </a:r>
            <a:r>
              <a:rPr lang="bg-BG" dirty="0" smtClean="0"/>
              <a:t>)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In the software world a "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service</a:t>
            </a:r>
            <a:r>
              <a:rPr lang="en-US" dirty="0" smtClean="0"/>
              <a:t>"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Takes some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input</a:t>
            </a:r>
            <a:r>
              <a:rPr lang="en-US" dirty="0" smtClean="0"/>
              <a:t>, performs some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work</a:t>
            </a:r>
            <a:r>
              <a:rPr lang="en-US" dirty="0" smtClean="0"/>
              <a:t>, produces some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output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Request-response</a:t>
            </a:r>
            <a:r>
              <a:rPr lang="en-US" dirty="0" smtClean="0"/>
              <a:t> model: client requests, server responses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Services: Real World and Software</a:t>
            </a:r>
            <a:endParaRPr lang="bg-BG" dirty="0"/>
          </a:p>
        </p:txBody>
      </p:sp>
      <p:pic>
        <p:nvPicPr>
          <p:cNvPr id="3078" name="Picture 6" descr="http://www.gssinfotech.com/images/consulting_service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012" y="1295400"/>
            <a:ext cx="1800000" cy="145161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RSS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dirty="0" smtClean="0"/>
              <a:t>eally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dirty="0"/>
              <a:t>imple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dirty="0" smtClean="0"/>
              <a:t>yndication)</a:t>
            </a:r>
          </a:p>
          <a:p>
            <a:pPr lvl="1"/>
            <a:r>
              <a:rPr lang="en-US" dirty="0" smtClean="0"/>
              <a:t>Family </a:t>
            </a:r>
            <a:r>
              <a:rPr lang="en-US" dirty="0"/>
              <a:t>of </a:t>
            </a:r>
            <a:r>
              <a:rPr lang="en-US" dirty="0" smtClean="0"/>
              <a:t>Web </a:t>
            </a:r>
            <a:r>
              <a:rPr lang="en-US" dirty="0"/>
              <a:t>feed formats </a:t>
            </a:r>
            <a:r>
              <a:rPr lang="en-US" dirty="0" smtClean="0"/>
              <a:t>for accessing site publications</a:t>
            </a:r>
          </a:p>
          <a:p>
            <a:pPr lvl="2"/>
            <a:r>
              <a:rPr lang="en-US" dirty="0" smtClean="0"/>
              <a:t>E.g. </a:t>
            </a:r>
            <a:r>
              <a:rPr lang="en-US" dirty="0"/>
              <a:t>blog entries, news headlines, </a:t>
            </a:r>
            <a:r>
              <a:rPr lang="en-US" dirty="0" smtClean="0"/>
              <a:t>videos, etc.</a:t>
            </a:r>
          </a:p>
          <a:p>
            <a:pPr lvl="1"/>
            <a:r>
              <a:rPr lang="en-US" dirty="0" smtClean="0"/>
              <a:t>Based on XML, with standardized XSD schema</a:t>
            </a:r>
          </a:p>
          <a:p>
            <a:r>
              <a:rPr lang="en-US" dirty="0" smtClean="0"/>
              <a:t>RSS documents (feeds) are list of items</a:t>
            </a:r>
          </a:p>
          <a:p>
            <a:pPr lvl="1"/>
            <a:r>
              <a:rPr lang="en-US" dirty="0" smtClean="0"/>
              <a:t>Each containing title, author, publish date, summarized text, and metadata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Atom</a:t>
            </a:r>
            <a:r>
              <a:rPr lang="en-US" dirty="0" smtClean="0"/>
              <a:t> protocol aimed to enhance RSS and allows publishing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 / Atom</a:t>
            </a:r>
            <a:endParaRPr lang="en-US" dirty="0"/>
          </a:p>
        </p:txBody>
      </p:sp>
      <p:pic>
        <p:nvPicPr>
          <p:cNvPr id="7170" name="Picture 2" descr="http://www.bloggingtips.com/wp-content/uploads/2008/11/rss_by_hopk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212" y="27432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 – Example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9012" y="1162725"/>
            <a:ext cx="10210800" cy="53142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&lt;?xml version="1.0" encoding="utf-8" ?&gt;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&lt;rss version="2.0"&gt;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&lt;channel&gt;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&lt;title&gt;W3Schools Home Page&lt;/title&gt;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&lt;link&gt;http://www.w3schools.com&lt;/link&gt;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&lt;description&gt;Free web building tutorials&lt;/description&gt;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&lt;item&gt;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&lt;title&gt;RSS Tutorial&lt;/title&gt;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&lt;link&gt;http://www.w3schools.com/rss&lt;/link&gt;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&lt;description&gt;New RSS tutorial on W3Schools&lt;/description&gt;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&lt;/item&gt;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&lt;item&gt;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&lt;title&gt;XML Tutorial&lt;/title&gt;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&lt;link&gt;http://www.w3schools.com/xml&lt;/link&gt;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&lt;description&gt;New XML tutorial on W3Schools&lt;/description&gt;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&lt;/item&gt;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&lt;/channel&gt;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&lt;/rss&gt;</a:t>
            </a:r>
          </a:p>
        </p:txBody>
      </p:sp>
    </p:spTree>
    <p:extLst>
      <p:ext uri="{BB962C8B-B14F-4D97-AF65-F5344CB8AC3E}">
        <p14:creationId xmlns:p14="http://schemas.microsoft.com/office/powerpoint/2010/main" val="25666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https://softuni.bg/courses/web-services-and-cloud/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14" y="117000"/>
            <a:ext cx="11163397" cy="1008000"/>
          </a:xfrm>
        </p:spPr>
        <p:txBody>
          <a:bodyPr>
            <a:normAutofit/>
          </a:bodyPr>
          <a:lstStyle/>
          <a:p>
            <a:r>
              <a:rPr lang="en-US" dirty="0"/>
              <a:t>Web Services, SOA and REST</a:t>
            </a:r>
          </a:p>
        </p:txBody>
      </p:sp>
      <p:pic>
        <p:nvPicPr>
          <p:cNvPr id="4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97" y="1371600"/>
            <a:ext cx="2203729" cy="784654"/>
          </a:xfrm>
          <a:prstGeom prst="roundRect">
            <a:avLst>
              <a:gd name="adj" fmla="val 3159"/>
            </a:avLst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371600"/>
            <a:ext cx="1710402" cy="784860"/>
          </a:xfrm>
          <a:prstGeom prst="roundRect">
            <a:avLst>
              <a:gd name="adj" fmla="val 3159"/>
            </a:avLst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52" y="1371600"/>
            <a:ext cx="2372207" cy="784654"/>
          </a:xfrm>
          <a:prstGeom prst="roundRect">
            <a:avLst>
              <a:gd name="adj" fmla="val 3159"/>
            </a:avLst>
          </a:prstGeom>
        </p:spPr>
      </p:pic>
      <p:pic>
        <p:nvPicPr>
          <p:cNvPr id="7" name="Picture 6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61" y="1371600"/>
            <a:ext cx="1991815" cy="784654"/>
          </a:xfrm>
          <a:prstGeom prst="roundRect">
            <a:avLst>
              <a:gd name="adj" fmla="val 3159"/>
            </a:avLst>
          </a:prstGeom>
        </p:spPr>
      </p:pic>
      <p:pic>
        <p:nvPicPr>
          <p:cNvPr id="8" name="Picture 7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64" y="1371600"/>
            <a:ext cx="2043459" cy="784654"/>
          </a:xfrm>
          <a:prstGeom prst="roundRect">
            <a:avLst>
              <a:gd name="adj" fmla="val 3159"/>
            </a:avLst>
          </a:prstGeom>
        </p:spPr>
      </p:pic>
      <p:pic>
        <p:nvPicPr>
          <p:cNvPr id="9" name="Picture 8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8" y="5463746"/>
            <a:ext cx="3096656" cy="784654"/>
          </a:xfrm>
          <a:prstGeom prst="roundRect">
            <a:avLst>
              <a:gd name="adj" fmla="val 3159"/>
            </a:avLst>
          </a:prstGeom>
        </p:spPr>
      </p:pic>
      <p:pic>
        <p:nvPicPr>
          <p:cNvPr id="10" name="Picture 9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11" y="5570496"/>
            <a:ext cx="2947601" cy="568632"/>
          </a:xfrm>
          <a:prstGeom prst="roundRect">
            <a:avLst>
              <a:gd name="adj" fmla="val 3159"/>
            </a:avLst>
          </a:prstGeom>
        </p:spPr>
      </p:pic>
      <p:pic>
        <p:nvPicPr>
          <p:cNvPr id="11" name="Picture 10">
            <a:hlinkClick r:id="rId18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35" y="5463746"/>
            <a:ext cx="1451877" cy="784654"/>
          </a:xfrm>
          <a:prstGeom prst="roundRect">
            <a:avLst>
              <a:gd name="adj" fmla="val 2953"/>
            </a:avLst>
          </a:prstGeom>
        </p:spPr>
      </p:pic>
      <p:pic>
        <p:nvPicPr>
          <p:cNvPr id="12" name="Picture 11">
            <a:hlinkClick r:id="rId20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14" y="5461225"/>
            <a:ext cx="2551399" cy="787175"/>
          </a:xfrm>
          <a:prstGeom prst="roundRect">
            <a:avLst>
              <a:gd name="adj" fmla="val 2953"/>
            </a:avLst>
          </a:prstGeom>
        </p:spPr>
      </p:pic>
    </p:spTree>
    <p:extLst>
      <p:ext uri="{BB962C8B-B14F-4D97-AF65-F5344CB8AC3E}">
        <p14:creationId xmlns:p14="http://schemas.microsoft.com/office/powerpoint/2010/main" val="33239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413" y="1151121"/>
            <a:ext cx="11804822" cy="1796243"/>
          </a:xfrm>
        </p:spPr>
        <p:txBody>
          <a:bodyPr>
            <a:norm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course (slides, examples, demos, videos, homework, etc.)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licensed </a:t>
            </a:r>
            <a:r>
              <a:rPr lang="en-US" dirty="0" smtClean="0"/>
              <a:t>under </a:t>
            </a:r>
            <a:r>
              <a:rPr lang="en-US" dirty="0"/>
              <a:t>the 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 smtClean="0">
                <a:hlinkClick r:id="rId3"/>
              </a:rPr>
              <a:t>Attribution-NonCommercial-ShareAlike</a:t>
            </a:r>
            <a:r>
              <a:rPr lang="en-US" dirty="0" smtClean="0">
                <a:hlinkClick r:id="rId3"/>
              </a:rPr>
              <a:t> </a:t>
            </a:r>
            <a:r>
              <a:rPr lang="en-US" dirty="0">
                <a:hlinkClick r:id="rId3"/>
              </a:rPr>
              <a:t>4.0 International</a:t>
            </a:r>
            <a:r>
              <a:rPr lang="en-US" dirty="0"/>
              <a:t>" </a:t>
            </a:r>
            <a:r>
              <a:rPr lang="en-US" dirty="0" smtClean="0"/>
              <a:t>license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8" name="Picture 4" title="CC-BY-NC-SA License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37" y="3281192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88815" y="4724400"/>
            <a:ext cx="11804822" cy="199707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Attribution: this work may contain portions from</a:t>
            </a:r>
          </a:p>
          <a:p>
            <a:pPr lvl="1"/>
            <a:r>
              <a:rPr lang="en-US" sz="2000" dirty="0" smtClean="0"/>
              <a:t>"</a:t>
            </a:r>
            <a:r>
              <a:rPr lang="en-US" sz="2000" dirty="0" smtClean="0">
                <a:hlinkClick r:id="rId5"/>
              </a:rPr>
              <a:t>Web Services and Cloud</a:t>
            </a:r>
            <a:r>
              <a:rPr lang="en-US" sz="2000" dirty="0" smtClean="0"/>
              <a:t>" </a:t>
            </a:r>
            <a:r>
              <a:rPr lang="en-US" sz="2000" dirty="0"/>
              <a:t>course by </a:t>
            </a:r>
            <a:r>
              <a:rPr lang="en-US" sz="2000" noProof="1"/>
              <a:t>Telerik Academy</a:t>
            </a:r>
            <a:r>
              <a:rPr lang="en-US" sz="2000" dirty="0"/>
              <a:t> under </a:t>
            </a:r>
            <a:r>
              <a:rPr lang="en-US" sz="2000" dirty="0">
                <a:hlinkClick r:id="rId6"/>
              </a:rPr>
              <a:t>CC-BY-NC-SA</a:t>
            </a:r>
            <a:r>
              <a:rPr lang="en-US" sz="2000" dirty="0"/>
              <a:t> license</a:t>
            </a:r>
          </a:p>
        </p:txBody>
      </p:sp>
    </p:spTree>
    <p:extLst>
      <p:ext uri="{BB962C8B-B14F-4D97-AF65-F5344CB8AC3E}">
        <p14:creationId xmlns:p14="http://schemas.microsoft.com/office/powerpoint/2010/main" val="40077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9899" y="103056"/>
            <a:ext cx="9074150" cy="936625"/>
          </a:xfrm>
        </p:spPr>
        <p:txBody>
          <a:bodyPr>
            <a:normAutofit/>
          </a:bodyPr>
          <a:lstStyle/>
          <a:p>
            <a:r>
              <a:rPr lang="en-US" dirty="0"/>
              <a:t>Free Trainings @ Software University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9899" y="1039681"/>
            <a:ext cx="9434513" cy="56393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Software University Foundation – </a:t>
            </a:r>
            <a:r>
              <a:rPr lang="en-US" sz="3200" noProof="1" smtClean="0">
                <a:hlinkClick r:id="rId3"/>
              </a:rPr>
              <a:t>softuni.org</a:t>
            </a:r>
            <a:endParaRPr lang="en-US" sz="3200" noProof="1" smtClean="0"/>
          </a:p>
          <a:p>
            <a:pPr>
              <a:lnSpc>
                <a:spcPct val="100000"/>
              </a:lnSpc>
            </a:pPr>
            <a:r>
              <a:rPr lang="en-US" sz="3200" dirty="0"/>
              <a:t>Software University – High-Quality Education, Profession and Job for Software Developers</a:t>
            </a:r>
          </a:p>
          <a:p>
            <a:pPr lvl="1">
              <a:lnSpc>
                <a:spcPct val="100000"/>
              </a:lnSpc>
            </a:pPr>
            <a:r>
              <a:rPr lang="en-US" sz="2900" noProof="1">
                <a:hlinkClick r:id="rId4"/>
              </a:rPr>
              <a:t>softuni.bg</a:t>
            </a:r>
            <a:r>
              <a:rPr lang="en-US" sz="2900" noProof="1"/>
              <a:t> </a:t>
            </a:r>
          </a:p>
          <a:p>
            <a:pPr marL="304747" lvl="1" indent="-304747">
              <a:lnSpc>
                <a:spcPct val="100000"/>
              </a:lnSpc>
              <a:buClr>
                <a:srgbClr val="F2B254"/>
              </a:buClr>
              <a:buSzPct val="100000"/>
              <a:tabLst>
                <a:tab pos="282575" algn="l"/>
              </a:tabLst>
            </a:pPr>
            <a:r>
              <a:rPr lang="en-US" dirty="0" smtClean="0"/>
              <a:t>Software University </a:t>
            </a:r>
            <a:r>
              <a:rPr lang="en-US" dirty="0"/>
              <a:t>@ </a:t>
            </a:r>
            <a:r>
              <a:rPr lang="en-US" dirty="0" smtClean="0"/>
              <a:t>Facebook</a:t>
            </a:r>
          </a:p>
          <a:p>
            <a:pPr lvl="1">
              <a:lnSpc>
                <a:spcPct val="100000"/>
              </a:lnSpc>
              <a:tabLst>
                <a:tab pos="282575" algn="l"/>
              </a:tabLst>
            </a:pPr>
            <a:r>
              <a:rPr lang="en-US" sz="2900" noProof="1">
                <a:hlinkClick r:id="rId5"/>
              </a:rPr>
              <a:t>facebook.com/SoftwareUniversity</a:t>
            </a:r>
            <a:endParaRPr lang="en-US" sz="2900" noProof="1"/>
          </a:p>
          <a:p>
            <a:pPr marL="304747" lvl="1" indent="-304747">
              <a:lnSpc>
                <a:spcPct val="100000"/>
              </a:lnSpc>
              <a:buClr>
                <a:srgbClr val="F2B254"/>
              </a:buClr>
              <a:buSzPct val="100000"/>
              <a:tabLst>
                <a:tab pos="282575" algn="l"/>
              </a:tabLst>
            </a:pPr>
            <a:r>
              <a:rPr lang="en-US" dirty="0" smtClean="0"/>
              <a:t>Software </a:t>
            </a:r>
            <a:r>
              <a:rPr lang="en-US" dirty="0"/>
              <a:t>University @ </a:t>
            </a:r>
            <a:r>
              <a:rPr lang="en-US" dirty="0" smtClean="0"/>
              <a:t>YouTube</a:t>
            </a:r>
          </a:p>
          <a:p>
            <a:pPr lvl="1">
              <a:lnSpc>
                <a:spcPct val="100000"/>
              </a:lnSpc>
              <a:tabLst>
                <a:tab pos="282575" algn="l"/>
              </a:tabLst>
            </a:pPr>
            <a:r>
              <a:rPr lang="en-US" sz="2900" noProof="1">
                <a:hlinkClick r:id="rId6"/>
              </a:rPr>
              <a:t>youtube.com/SoftwareUniversity</a:t>
            </a:r>
            <a:endParaRPr lang="en-US" sz="2900" noProof="1"/>
          </a:p>
          <a:p>
            <a:pPr marL="304747" lvl="1" indent="-304747">
              <a:lnSpc>
                <a:spcPct val="100000"/>
              </a:lnSpc>
              <a:buClr>
                <a:srgbClr val="F2B254"/>
              </a:buClr>
              <a:buSzPct val="100000"/>
              <a:tabLst>
                <a:tab pos="282575" algn="l"/>
              </a:tabLst>
            </a:pPr>
            <a:r>
              <a:rPr lang="en-US" noProof="1" smtClean="0"/>
              <a:t>Software University Forums – </a:t>
            </a:r>
            <a:r>
              <a:rPr lang="en-US" dirty="0">
                <a:hlinkClick r:id="rId7"/>
              </a:rPr>
              <a:t>forum.softuni.bg</a:t>
            </a:r>
            <a:endParaRPr lang="en-US" noProof="1"/>
          </a:p>
        </p:txBody>
      </p:sp>
      <p:pic>
        <p:nvPicPr>
          <p:cNvPr id="9" name="Picture 8" descr="http://softuni.bg" title="Software University">
            <a:hlinkClick r:id="rId4" tooltip="Software University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00" y="1594686"/>
            <a:ext cx="1701050" cy="1570200"/>
          </a:xfrm>
          <a:prstGeom prst="rect">
            <a:avLst/>
          </a:prstGeom>
          <a:ln w="12700">
            <a:solidFill>
              <a:srgbClr val="55438F">
                <a:alpha val="70000"/>
              </a:srgbClr>
            </a:solidFill>
          </a:ln>
        </p:spPr>
      </p:pic>
      <p:pic>
        <p:nvPicPr>
          <p:cNvPr id="10" name="Picture 9" descr="http://softuni.org" title="Software University Foundation">
            <a:hlinkClick r:id="rId3" tooltip="Software University Founda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59" t="-15226" r="-5359" b="-15226"/>
          <a:stretch/>
        </p:blipFill>
        <p:spPr>
          <a:xfrm>
            <a:off x="9457098" y="466964"/>
            <a:ext cx="2269870" cy="874916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40000"/>
              </a:schemeClr>
            </a:solidFill>
          </a:ln>
        </p:spPr>
      </p:pic>
      <p:pic>
        <p:nvPicPr>
          <p:cNvPr id="11" name="Picture 4" descr="http://www.facebook.com/SoftwareUniversity" title="Software University @ Facebook">
            <a:hlinkClick r:id="rId10" tooltip="Software University @ Facebook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75536" y="3385124"/>
            <a:ext cx="1003954" cy="10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youtube.com/SoftwareUniversity" title="Software University Videos @ YouTube">
            <a:hlinkClick r:id="rId6" tooltip="Software University YouTube Video Channel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544" y="4589658"/>
            <a:ext cx="1837868" cy="675261"/>
          </a:xfrm>
          <a:prstGeom prst="rect">
            <a:avLst/>
          </a:prstGeom>
          <a:ln w="25400">
            <a:solidFill>
              <a:schemeClr val="bg1">
                <a:lumMod val="50000"/>
                <a:lumOff val="50000"/>
                <a:alpha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forum.softuni.bg" title="Software University - Forum">
            <a:hlinkClick r:id="rId7" tooltip="Software University Discussion Forum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5540172"/>
            <a:ext cx="970156" cy="965726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2304" y="3093954"/>
            <a:ext cx="2286198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 </a:t>
            </a:r>
            <a:r>
              <a:rPr lang="en-US" dirty="0" smtClean="0"/>
              <a:t>"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web service</a:t>
            </a:r>
            <a:r>
              <a:rPr lang="en-US" dirty="0" smtClean="0"/>
              <a:t>" is: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Software service that communicates over standard Web protocols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Classical (heavyweight) services use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SOAP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WSDL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XML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WS-*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Lightweight (RESTful) services use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HTTP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JSON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A "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client</a:t>
            </a:r>
            <a:r>
              <a:rPr lang="en-US" dirty="0" smtClean="0"/>
              <a:t>" (consumer) uses the services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Requests</a:t>
            </a:r>
            <a:r>
              <a:rPr lang="en-US" dirty="0" smtClean="0"/>
              <a:t> something to be performed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Gets the desired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result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Or gets 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error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Services and Clients</a:t>
            </a:r>
            <a:endParaRPr lang="bg-BG" dirty="0"/>
          </a:p>
        </p:txBody>
      </p:sp>
      <p:pic>
        <p:nvPicPr>
          <p:cNvPr id="4098" name="Picture 2" descr="http://2.bp.blogspot.com/-zz3ZyFSvMEU/VIOoWp9DWiI/AAAAAAAADb8/LCHok1cNF1w/s1600/Serv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4267200"/>
            <a:ext cx="3338400" cy="2058681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031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What is </a:t>
            </a:r>
            <a:r>
              <a:rPr lang="en-US" sz="3700" dirty="0" smtClean="0"/>
              <a:t>Service-Oriented Architecture (SOA)?</a:t>
            </a:r>
            <a:endParaRPr lang="en-US" sz="3700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SOA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dirty="0" smtClean="0"/>
              <a:t>ervice-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dirty="0" smtClean="0"/>
              <a:t>riented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/>
              <a:t>rchitecture) is an architectural concept </a:t>
            </a:r>
            <a:r>
              <a:rPr lang="en-US" dirty="0"/>
              <a:t>for development of software systems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Using reusable building blocks (components) called "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services</a:t>
            </a:r>
            <a:r>
              <a:rPr lang="en-US" dirty="0" smtClean="0"/>
              <a:t>"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SOA == decouple the monolithic software to reusable services</a:t>
            </a:r>
            <a:endParaRPr lang="en-US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Services in SOA are: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Autonomous,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stateless</a:t>
            </a:r>
            <a:r>
              <a:rPr lang="en-US" dirty="0" smtClean="0"/>
              <a:t> </a:t>
            </a:r>
            <a:r>
              <a:rPr lang="en-US" dirty="0"/>
              <a:t>business functions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Accept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requests</a:t>
            </a:r>
            <a:r>
              <a:rPr lang="en-US" dirty="0"/>
              <a:t> and return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responses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Use well-defined, standard </a:t>
            </a:r>
            <a:r>
              <a:rPr lang="en-US" dirty="0" smtClean="0"/>
              <a:t>interface (standard protocols)</a:t>
            </a:r>
            <a:endParaRPr lang="en-US" dirty="0"/>
          </a:p>
        </p:txBody>
      </p:sp>
      <p:pic>
        <p:nvPicPr>
          <p:cNvPr id="5122" name="Picture 2" descr="http://www.tridens.si/wp-content/uploads/2010/07/SOA__Life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45" y="4065104"/>
            <a:ext cx="2561367" cy="17635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SOA Services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8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Autonomous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Each service operates autonomously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Without any awareness that other services exist</a:t>
            </a:r>
          </a:p>
          <a:p>
            <a:pPr>
              <a:lnSpc>
                <a:spcPct val="108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Stateless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Do </a:t>
            </a:r>
            <a:r>
              <a:rPr lang="en-US" dirty="0"/>
              <a:t>not remember </a:t>
            </a:r>
            <a:r>
              <a:rPr lang="en-US" dirty="0" smtClean="0"/>
              <a:t>a durable state between </a:t>
            </a:r>
            <a:r>
              <a:rPr lang="en-US" dirty="0" smtClean="0"/>
              <a:t>requests</a:t>
            </a:r>
          </a:p>
          <a:p>
            <a:pPr lvl="2">
              <a:lnSpc>
                <a:spcPct val="108000"/>
              </a:lnSpc>
            </a:pPr>
            <a:r>
              <a:rPr lang="en-US" dirty="0" smtClean="0"/>
              <a:t>Can store state in a database and reference it by ID</a:t>
            </a:r>
            <a:endParaRPr lang="en-US" dirty="0"/>
          </a:p>
          <a:p>
            <a:pPr lvl="1">
              <a:lnSpc>
                <a:spcPct val="108000"/>
              </a:lnSpc>
            </a:pPr>
            <a:r>
              <a:rPr lang="en-US" dirty="0"/>
              <a:t>Easy to </a:t>
            </a:r>
            <a:r>
              <a:rPr lang="en-US" dirty="0" smtClean="0"/>
              <a:t>scale </a:t>
            </a:r>
            <a:r>
              <a:rPr lang="en-US" dirty="0" smtClean="0">
                <a:sym typeface="Wingdings" panose="05000000000000000000" pitchFamily="2" charset="2"/>
              </a:rPr>
              <a:t> just add more nodes</a:t>
            </a:r>
            <a:endParaRPr lang="en-US" dirty="0"/>
          </a:p>
          <a:p>
            <a:pPr>
              <a:lnSpc>
                <a:spcPct val="108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Request-response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model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Client asks, server returns </a:t>
            </a:r>
            <a:r>
              <a:rPr lang="en-US" dirty="0" smtClean="0"/>
              <a:t>an answer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Server never sends requests to the client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523412" y="1524000"/>
            <a:ext cx="1752600" cy="2643604"/>
            <a:chOff x="9675812" y="1690048"/>
            <a:chExt cx="1981198" cy="2948404"/>
          </a:xfrm>
        </p:grpSpPr>
        <p:pic>
          <p:nvPicPr>
            <p:cNvPr id="7170" name="Picture 2" descr="http://findicons.com/files/icons/1352/garbage_in_garbage_out/128/glass_empt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5812" y="2657252"/>
              <a:ext cx="1981198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files.softicons.com/download/toolbar-icons/marmalade-icons-by-icojam/png/128x128/1_12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071" y="1690048"/>
              <a:ext cx="1447800" cy="1447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612" y="4800600"/>
            <a:ext cx="3505200" cy="15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Communication through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standard protocols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HTTP, </a:t>
            </a:r>
            <a:r>
              <a:rPr lang="en-US" dirty="0" smtClean="0"/>
              <a:t>FTP</a:t>
            </a:r>
            <a:r>
              <a:rPr lang="en-US" dirty="0"/>
              <a:t>, SMTP, RPC, MSMQ, </a:t>
            </a:r>
            <a:r>
              <a:rPr lang="en-US" dirty="0" smtClean="0"/>
              <a:t>...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JSON, XML</a:t>
            </a:r>
            <a:r>
              <a:rPr lang="en-US" dirty="0"/>
              <a:t>, SOAP, </a:t>
            </a:r>
            <a:r>
              <a:rPr lang="en-US" dirty="0" smtClean="0"/>
              <a:t>RSS, WS-*, ...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Platform independent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Independent of OS, platforms</a:t>
            </a:r>
            <a:r>
              <a:rPr lang="en-US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languages, frameworks, …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Discoverable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Service </a:t>
            </a:r>
            <a:r>
              <a:rPr lang="en-US" dirty="0" smtClean="0"/>
              <a:t>registries and brokers</a:t>
            </a:r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SOA </a:t>
            </a:r>
            <a:r>
              <a:rPr lang="en-US" smtClean="0"/>
              <a:t>Services (2)</a:t>
            </a:r>
            <a:endParaRPr lang="en-US"/>
          </a:p>
        </p:txBody>
      </p:sp>
      <p:pic>
        <p:nvPicPr>
          <p:cNvPr id="6146" name="Picture 2" descr="https://docs.oracle.com/cd/E18727_01/doc.121/e12064/img/SOA_serenabl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3983182"/>
            <a:ext cx="3123247" cy="23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vdfwiki.com/images/WS-St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1905000"/>
            <a:ext cx="3123247" cy="16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0</TotalTime>
  <Words>3361</Words>
  <Application>Microsoft Office PowerPoint</Application>
  <PresentationFormat>Custom</PresentationFormat>
  <Paragraphs>585</Paragraphs>
  <Slides>54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Consolas</vt:lpstr>
      <vt:lpstr>Wingdings</vt:lpstr>
      <vt:lpstr>Wingdings 2</vt:lpstr>
      <vt:lpstr>SoftUni 16x9</vt:lpstr>
      <vt:lpstr>Web Services, SOA and REST</vt:lpstr>
      <vt:lpstr>Table of Contents</vt:lpstr>
      <vt:lpstr>Distributed Apps, Web Services and SOA</vt:lpstr>
      <vt:lpstr>Distributed Applications</vt:lpstr>
      <vt:lpstr>Services: Real World and Software</vt:lpstr>
      <vt:lpstr>Web Services and Clients</vt:lpstr>
      <vt:lpstr>What is Service-Oriented Architecture (SOA)?</vt:lpstr>
      <vt:lpstr>SOA Services</vt:lpstr>
      <vt:lpstr>SOA Services (2)</vt:lpstr>
      <vt:lpstr>Lightweight SOA (SOA in Internet)</vt:lpstr>
      <vt:lpstr>Heavyweight SOA (SOA in Enterprises)</vt:lpstr>
      <vt:lpstr>Web Service Standards: WS-*</vt:lpstr>
      <vt:lpstr>Enterprise Web Service Infrastructure</vt:lpstr>
      <vt:lpstr>Heavyweight Web Services Infrastructure</vt:lpstr>
      <vt:lpstr>WSDL Service Description (WSDL)</vt:lpstr>
      <vt:lpstr>WSDL – Example</vt:lpstr>
      <vt:lpstr>Discovery of Web Service</vt:lpstr>
      <vt:lpstr>SOAP – Request / Result Format</vt:lpstr>
      <vt:lpstr>SOAP Request – Example</vt:lpstr>
      <vt:lpstr>SOAP Response – Example</vt:lpstr>
      <vt:lpstr>Heavyweight Web Services (Based on SOAP and WSDL)</vt:lpstr>
      <vt:lpstr>The HTTP Protocol</vt:lpstr>
      <vt:lpstr>HTTP</vt:lpstr>
      <vt:lpstr>HTTP: Request-Response Protocol</vt:lpstr>
      <vt:lpstr>HTTP Conversation: Example</vt:lpstr>
      <vt:lpstr>HTTP Request Methods</vt:lpstr>
      <vt:lpstr>HTTP Request Message</vt:lpstr>
      <vt:lpstr>HTTP Request Message</vt:lpstr>
      <vt:lpstr>HTTP GET Request – Example</vt:lpstr>
      <vt:lpstr>HTTP POST Request – Example</vt:lpstr>
      <vt:lpstr>Conditional HTTP GET – Example</vt:lpstr>
      <vt:lpstr>HTTP Response Message</vt:lpstr>
      <vt:lpstr>HTTP Response Message</vt:lpstr>
      <vt:lpstr>HTTP Response – Example</vt:lpstr>
      <vt:lpstr>HTTP Response – Example</vt:lpstr>
      <vt:lpstr>HTTP Response Codes</vt:lpstr>
      <vt:lpstr>Content-Type and Content-Disposition</vt:lpstr>
      <vt:lpstr>RESTful Web Services</vt:lpstr>
      <vt:lpstr>What is REST?</vt:lpstr>
      <vt:lpstr>CRUD Operations in REST APIs</vt:lpstr>
      <vt:lpstr>RESTful Web Services and HTTP Methods</vt:lpstr>
      <vt:lpstr>RESTful Web Services and HTTP Methods (2)</vt:lpstr>
      <vt:lpstr>Postman – REST Client</vt:lpstr>
      <vt:lpstr>Postman</vt:lpstr>
      <vt:lpstr>RESTful API – Example</vt:lpstr>
      <vt:lpstr>RESTful Web Services</vt:lpstr>
      <vt:lpstr>XML, JSON, RSS, Atom</vt:lpstr>
      <vt:lpstr>XML</vt:lpstr>
      <vt:lpstr>JSON</vt:lpstr>
      <vt:lpstr>RSS / Atom</vt:lpstr>
      <vt:lpstr>RSS – Example</vt:lpstr>
      <vt:lpstr>Web Services, SOA and REST</vt:lpstr>
      <vt:lpstr>License</vt:lpstr>
      <vt:lpstr>Free Trainings @ Software University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Services and SOA</dc:title>
  <dc:subject>Software Development Course</dc:subject>
  <dc:creator/>
  <cp:keywords>Web Services, SOA, WebAPI, programming, SoftUni, Software University, programming, software development, software engineering, course</cp:keywords>
  <dc:description>Software University Foundation - http://softuni.org</dc:description>
  <cp:lastModifiedBy/>
  <cp:revision>1</cp:revision>
  <dcterms:created xsi:type="dcterms:W3CDTF">2014-01-02T17:00:34Z</dcterms:created>
  <dcterms:modified xsi:type="dcterms:W3CDTF">2015-08-11T15:10:11Z</dcterms:modified>
  <cp:category>Web Services, SOA, WebAPI, programming, SoftUni, Software University, programming, software development, software engineering, course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