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5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5BC0-78E0-4D93-AB30-A2C2791E2E6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DB8C515-6A43-4D57-91B3-6F3A09E37C6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36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5BC0-78E0-4D93-AB30-A2C2791E2E6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C515-6A43-4D57-91B3-6F3A09E37C6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36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5BC0-78E0-4D93-AB30-A2C2791E2E6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C515-6A43-4D57-91B3-6F3A09E37C6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80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5BC0-78E0-4D93-AB30-A2C2791E2E6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C515-6A43-4D57-91B3-6F3A09E37C6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98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5BC0-78E0-4D93-AB30-A2C2791E2E6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C515-6A43-4D57-91B3-6F3A09E37C6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73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5BC0-78E0-4D93-AB30-A2C2791E2E6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C515-6A43-4D57-91B3-6F3A09E37C6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2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5BC0-78E0-4D93-AB30-A2C2791E2E6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C515-6A43-4D57-91B3-6F3A09E37C6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91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5BC0-78E0-4D93-AB30-A2C2791E2E6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C515-6A43-4D57-91B3-6F3A09E37C6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80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5BC0-78E0-4D93-AB30-A2C2791E2E6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C515-6A43-4D57-91B3-6F3A09E37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2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5BC0-78E0-4D93-AB30-A2C2791E2E6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C515-6A43-4D57-91B3-6F3A09E37C6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02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6B45BC0-78E0-4D93-AB30-A2C2791E2E6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C515-6A43-4D57-91B3-6F3A09E37C6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6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45BC0-78E0-4D93-AB30-A2C2791E2E6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DB8C515-6A43-4D57-91B3-6F3A09E37C6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09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ipwire.com/state-of-security/incident-detection/dhs-confirms-u-s-public-utilitys-control-system-was-hacked/" TargetMode="External"/><Relationship Id="rId2" Type="http://schemas.openxmlformats.org/officeDocument/2006/relationships/hyperlink" Target="https://www.wired.com/2015/07/hackers-remotely-kill-jeep-highwa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5GnMj5cus4A" TargetMode="External"/><Relationship Id="rId4" Type="http://schemas.openxmlformats.org/officeDocument/2006/relationships/hyperlink" Target="https://www.engadget.com/2016/11/03/hackers-hijack-a-philips-hue-lights-with-a-drone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hipsec/chipsec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Firmware threat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Dhaval Chauhan</a:t>
            </a:r>
          </a:p>
          <a:p>
            <a:r>
              <a:rPr lang="en-US" dirty="0"/>
              <a:t>MIS 534</a:t>
            </a:r>
          </a:p>
        </p:txBody>
      </p:sp>
    </p:spTree>
    <p:extLst>
      <p:ext uri="{BB962C8B-B14F-4D97-AF65-F5344CB8AC3E}">
        <p14:creationId xmlns:p14="http://schemas.microsoft.com/office/powerpoint/2010/main" val="2898029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13" name="Rectangle 1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756" y="2700528"/>
            <a:ext cx="2762372" cy="20717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Protecting firmware from attacks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4"/>
            <a:ext cx="6003015" cy="396762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1900" b="1" dirty="0"/>
              <a:t> Think about other devices and components</a:t>
            </a:r>
          </a:p>
          <a:p>
            <a:pPr algn="just">
              <a:lnSpc>
                <a:spcPct val="100000"/>
              </a:lnSpc>
            </a:pPr>
            <a:r>
              <a:rPr lang="en-US" sz="1900" dirty="0"/>
              <a:t>This includes hard drives, network interface cards, graphics cards, baseboard controllers, embedded controllers, and networking gear such as routers and switches. </a:t>
            </a:r>
          </a:p>
          <a:p>
            <a:pPr algn="just">
              <a:lnSpc>
                <a:spcPct val="100000"/>
              </a:lnSpc>
            </a:pPr>
            <a:r>
              <a:rPr lang="en-US" sz="1900" dirty="0"/>
              <a:t>For the most part, established networking vendors make provisions for automated firmware updates. </a:t>
            </a:r>
          </a:p>
          <a:p>
            <a:pPr algn="just">
              <a:lnSpc>
                <a:spcPct val="100000"/>
              </a:lnSpc>
            </a:pPr>
            <a:r>
              <a:rPr lang="en-US" sz="1900" dirty="0"/>
              <a:t>Firmware for embedded controllers is usually updated with standard BIOS updates. But for most of the other components, check with the manufacturer to see how they handle firmware updates. </a:t>
            </a:r>
          </a:p>
        </p:txBody>
      </p:sp>
    </p:spTree>
    <p:extLst>
      <p:ext uri="{BB962C8B-B14F-4D97-AF65-F5344CB8AC3E}">
        <p14:creationId xmlns:p14="http://schemas.microsoft.com/office/powerpoint/2010/main" val="3681838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944" y="1977336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Thank You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4400" i="1" dirty="0"/>
              <a:t>Prepare for Disaster: Recover Faster</a:t>
            </a:r>
          </a:p>
        </p:txBody>
      </p:sp>
    </p:spTree>
    <p:extLst>
      <p:ext uri="{BB962C8B-B14F-4D97-AF65-F5344CB8AC3E}">
        <p14:creationId xmlns:p14="http://schemas.microsoft.com/office/powerpoint/2010/main" val="286317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firmware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r>
              <a:rPr lang="en-US" dirty="0"/>
              <a:t>In electronic systems and computing, firmware</a:t>
            </a:r>
            <a:r>
              <a:rPr lang="en-US" baseline="30000" dirty="0"/>
              <a:t> </a:t>
            </a:r>
            <a:r>
              <a:rPr lang="en-US" dirty="0"/>
              <a:t>is a type of software that provides control, monitoring and data manipulation of engineered products and systems. </a:t>
            </a:r>
          </a:p>
          <a:p>
            <a:r>
              <a:rPr lang="en-US" b="1" dirty="0"/>
              <a:t>Examples</a:t>
            </a:r>
            <a:r>
              <a:rPr lang="en-US" dirty="0"/>
              <a:t> :</a:t>
            </a:r>
          </a:p>
          <a:p>
            <a:r>
              <a:rPr lang="en-US" dirty="0"/>
              <a:t>Traffic lights, consumer appliances, remote controls and digital watches</a:t>
            </a:r>
          </a:p>
          <a:p>
            <a:r>
              <a:rPr lang="en-US" dirty="0"/>
              <a:t>computer peripherals, mobile phones and digital cameras</a:t>
            </a:r>
          </a:p>
          <a:p>
            <a:r>
              <a:rPr lang="en-US" dirty="0"/>
              <a:t>Network interface cards, embedded controllers, graphics cards, USB sticks, mice, keyboards ,routers and switches all have firmware.</a:t>
            </a:r>
          </a:p>
        </p:txBody>
      </p:sp>
    </p:spTree>
    <p:extLst>
      <p:ext uri="{BB962C8B-B14F-4D97-AF65-F5344CB8AC3E}">
        <p14:creationId xmlns:p14="http://schemas.microsoft.com/office/powerpoint/2010/main" val="257214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firmware is vulnerable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and IT managers aren’t paying attention to it. </a:t>
            </a:r>
          </a:p>
          <a:p>
            <a:r>
              <a:rPr lang="en-US" dirty="0"/>
              <a:t>Security teams focuses more on firewalls, intrusion prevention systems and sandboxes.</a:t>
            </a:r>
          </a:p>
        </p:txBody>
      </p:sp>
    </p:spTree>
    <p:extLst>
      <p:ext uri="{BB962C8B-B14F-4D97-AF65-F5344CB8AC3E}">
        <p14:creationId xmlns:p14="http://schemas.microsoft.com/office/powerpoint/2010/main" val="382377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Hackers attacks firmware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7695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Persistence</a:t>
            </a:r>
          </a:p>
          <a:p>
            <a:pPr lvl="1" algn="just"/>
            <a:r>
              <a:rPr lang="en-US" dirty="0"/>
              <a:t>Malware can be clean up with antivirus software and then remediate with software. Compromised firmware could cause malware to keep coming back even after normal remediation actions.</a:t>
            </a:r>
          </a:p>
          <a:p>
            <a:pPr algn="just"/>
            <a:r>
              <a:rPr lang="en-US" b="1" dirty="0"/>
              <a:t>Stealth</a:t>
            </a:r>
          </a:p>
          <a:p>
            <a:pPr lvl="1" algn="just"/>
            <a:r>
              <a:rPr lang="en-US" dirty="0"/>
              <a:t>Normal mechanisms for detecting malware do not examine firmware. So compromised firmware can be used to hide malicious behavior for a long time.</a:t>
            </a:r>
          </a:p>
          <a:p>
            <a:pPr algn="just"/>
            <a:r>
              <a:rPr lang="en-US" b="1" dirty="0"/>
              <a:t>Full Access</a:t>
            </a:r>
          </a:p>
          <a:p>
            <a:pPr lvl="1" algn="just"/>
            <a:r>
              <a:rPr lang="en-US" dirty="0"/>
              <a:t>If malware can control system firmware, it gains full access to the system. By altering firmware, malware can usually bypass existing measures.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6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incidents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https://www.wired.com/2015/07/hackers-remotely-kill-jeep-highway/</a:t>
            </a:r>
            <a:endParaRPr lang="en-US" dirty="0"/>
          </a:p>
          <a:p>
            <a:r>
              <a:rPr lang="en-US" dirty="0">
                <a:hlinkClick r:id="rId3"/>
              </a:rPr>
              <a:t>https://www.tripwire.com/state-of-security/incident-detection/dhs-confirms-u-s-public-utilitys-control-system-was-hacked/</a:t>
            </a:r>
            <a:endParaRPr lang="en-US" dirty="0"/>
          </a:p>
          <a:p>
            <a:r>
              <a:rPr lang="en-US" dirty="0">
                <a:hlinkClick r:id="rId4"/>
              </a:rPr>
              <a:t>https://www.engadget.com/2016/11/03/hackers-hijack-a-philips-hue-lights-with-a-drone/</a:t>
            </a:r>
            <a:endParaRPr lang="en-US" dirty="0"/>
          </a:p>
          <a:p>
            <a:r>
              <a:rPr lang="en-US" dirty="0">
                <a:hlinkClick r:id="rId5"/>
              </a:rPr>
              <a:t>https://www.youtube.com/watch?v=5GnMj5cus4A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7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11" name="Rectangle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7" r="19079" b="3"/>
          <a:stretch/>
        </p:blipFill>
        <p:spPr>
          <a:xfrm>
            <a:off x="8128756" y="2174242"/>
            <a:ext cx="2762372" cy="31243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Protecting firmware from attacks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4"/>
            <a:ext cx="6003015" cy="345061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1900" b="1" dirty="0"/>
              <a:t>Understand that the threat to firmware is real</a:t>
            </a:r>
          </a:p>
          <a:p>
            <a:pPr algn="just">
              <a:lnSpc>
                <a:spcPct val="100000"/>
              </a:lnSpc>
            </a:pPr>
            <a:r>
              <a:rPr lang="en-US" sz="1900" dirty="0"/>
              <a:t>Security managers need to know that the risk of an attack in firmware is quite real and that firmware must be updated like any other software. </a:t>
            </a:r>
          </a:p>
          <a:p>
            <a:pPr algn="just">
              <a:lnSpc>
                <a:spcPct val="100000"/>
              </a:lnSpc>
            </a:pPr>
            <a:r>
              <a:rPr lang="en-US" sz="1900" dirty="0"/>
              <a:t>Routine BIOS updates required, so firmware updates are something security and IT managers need to manage themselves. </a:t>
            </a:r>
          </a:p>
        </p:txBody>
      </p:sp>
    </p:spTree>
    <p:extLst>
      <p:ext uri="{BB962C8B-B14F-4D97-AF65-F5344CB8AC3E}">
        <p14:creationId xmlns:p14="http://schemas.microsoft.com/office/powerpoint/2010/main" val="3831896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9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44975" y="2012810"/>
            <a:ext cx="3413507" cy="3459865"/>
            <a:chOff x="7630846" y="2123762"/>
            <a:chExt cx="3413507" cy="3481923"/>
          </a:xfrm>
        </p:grpSpPr>
        <p:sp>
          <p:nvSpPr>
            <p:cNvPr id="11" name="Rectangle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0846" y="2123762"/>
              <a:ext cx="3413507" cy="3481923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9809" y="2294169"/>
              <a:ext cx="3100817" cy="314996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3" r="13122" b="3"/>
          <a:stretch/>
        </p:blipFill>
        <p:spPr>
          <a:xfrm>
            <a:off x="8119841" y="2491733"/>
            <a:ext cx="2453183" cy="25009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Protecting firmware from attacks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80" y="2015734"/>
            <a:ext cx="5707937" cy="379865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en-US" sz="1900" b="1" dirty="0"/>
              <a:t>Practice security basics</a:t>
            </a:r>
          </a:p>
          <a:p>
            <a:pPr algn="just">
              <a:lnSpc>
                <a:spcPct val="100000"/>
              </a:lnSpc>
            </a:pPr>
            <a:r>
              <a:rPr lang="en-US" sz="1900" dirty="0"/>
              <a:t>Use solid security principles such as least privilege, in which you only grant access rights to a user for a specific business purpose. </a:t>
            </a:r>
          </a:p>
          <a:p>
            <a:pPr algn="just">
              <a:lnSpc>
                <a:spcPct val="100000"/>
              </a:lnSpc>
            </a:pPr>
            <a:r>
              <a:rPr lang="en-US" sz="1900" dirty="0"/>
              <a:t>Companies also need to deploy standard defense-in-depth practices for their infrastructure, including firewalls, sandboxes and intrusion protection systems.</a:t>
            </a:r>
          </a:p>
          <a:p>
            <a:pPr algn="just">
              <a:lnSpc>
                <a:spcPct val="100000"/>
              </a:lnSpc>
            </a:pPr>
            <a:r>
              <a:rPr lang="en-US" sz="1900" dirty="0"/>
              <a:t>IT managers also need to keep web browsers updated and install routine Windows or Mac updates. </a:t>
            </a:r>
          </a:p>
          <a:p>
            <a:pPr algn="just">
              <a:lnSpc>
                <a:spcPct val="100000"/>
              </a:lnSpc>
            </a:pPr>
            <a:r>
              <a:rPr lang="en-US" sz="1900" dirty="0"/>
              <a:t>Other common practices include not to run applications as root and to disable unnecessary services.</a:t>
            </a:r>
          </a:p>
        </p:txBody>
      </p:sp>
    </p:spTree>
    <p:extLst>
      <p:ext uri="{BB962C8B-B14F-4D97-AF65-F5344CB8AC3E}">
        <p14:creationId xmlns:p14="http://schemas.microsoft.com/office/powerpoint/2010/main" val="422471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11" name="Rectangle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0" r="24505" b="3"/>
          <a:stretch/>
        </p:blipFill>
        <p:spPr>
          <a:xfrm>
            <a:off x="8128756" y="2174242"/>
            <a:ext cx="2762372" cy="31243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Protecting firmware from attacks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4"/>
            <a:ext cx="6003015" cy="403719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1900" b="1" dirty="0"/>
              <a:t>Benchmark your system for security vulnerabilities</a:t>
            </a:r>
          </a:p>
          <a:p>
            <a:pPr algn="just">
              <a:lnSpc>
                <a:spcPct val="110000"/>
              </a:lnSpc>
            </a:pPr>
            <a:r>
              <a:rPr lang="en-US" sz="1900" dirty="0"/>
              <a:t>Find potential vulnerabilities. </a:t>
            </a:r>
          </a:p>
          <a:p>
            <a:pPr algn="just">
              <a:lnSpc>
                <a:spcPct val="110000"/>
              </a:lnSpc>
            </a:pPr>
            <a:r>
              <a:rPr lang="en-US" sz="1900" dirty="0"/>
              <a:t>Open source tools such as </a:t>
            </a:r>
            <a:r>
              <a:rPr lang="en-US" sz="1900" dirty="0">
                <a:hlinkClick r:id="rId3"/>
              </a:rPr>
              <a:t>CHIPSEC</a:t>
            </a:r>
            <a:r>
              <a:rPr lang="en-US" sz="1900" dirty="0"/>
              <a:t> give security managers an idea of what specific vulnerabilities are present. </a:t>
            </a:r>
          </a:p>
          <a:p>
            <a:pPr algn="just">
              <a:lnSpc>
                <a:spcPct val="110000"/>
              </a:lnSpc>
            </a:pPr>
            <a:r>
              <a:rPr lang="en-US" sz="1900" dirty="0"/>
              <a:t>If the system is not configured to protect writes to firmware attackers can simply overwrite it with malware. </a:t>
            </a:r>
          </a:p>
          <a:p>
            <a:pPr algn="just">
              <a:lnSpc>
                <a:spcPct val="110000"/>
              </a:lnSpc>
            </a:pPr>
            <a:r>
              <a:rPr lang="en-US" sz="1900" dirty="0"/>
              <a:t>If secure boot is not enabled and correctly configured attackers can run their malware before an operating system starts.</a:t>
            </a:r>
          </a:p>
        </p:txBody>
      </p:sp>
    </p:spTree>
    <p:extLst>
      <p:ext uri="{BB962C8B-B14F-4D97-AF65-F5344CB8AC3E}">
        <p14:creationId xmlns:p14="http://schemas.microsoft.com/office/powerpoint/2010/main" val="2053697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11" name="Rectangle 1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5" r="12580" b="1"/>
          <a:stretch/>
        </p:blipFill>
        <p:spPr>
          <a:xfrm>
            <a:off x="8128756" y="2174242"/>
            <a:ext cx="2762372" cy="31243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Protecting firmware from attacks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4"/>
            <a:ext cx="6003015" cy="4027257"/>
          </a:xfrm>
        </p:spPr>
        <p:txBody>
          <a:bodyPr>
            <a:normAutofit/>
          </a:bodyPr>
          <a:lstStyle/>
          <a:p>
            <a:pPr algn="just"/>
            <a:r>
              <a:rPr lang="en-US" sz="1900" b="1" dirty="0"/>
              <a:t>Prepare for attacks before they happen</a:t>
            </a:r>
          </a:p>
          <a:p>
            <a:pPr algn="just"/>
            <a:r>
              <a:rPr lang="en-US" sz="1900" dirty="0"/>
              <a:t>Security managers can take a golden image of each system’s firmware, which then lets them compare what’s changed from the original image in the event of an attack.</a:t>
            </a:r>
          </a:p>
          <a:p>
            <a:pPr algn="just"/>
            <a:r>
              <a:rPr lang="en-US" sz="1900" dirty="0"/>
              <a:t> Such checks could also be run periodically to monitor any changes when conditions are normal. </a:t>
            </a:r>
          </a:p>
          <a:p>
            <a:pPr algn="just"/>
            <a:r>
              <a:rPr lang="en-US" sz="1900" dirty="0"/>
              <a:t>While serious, firmware attacks are still rare. If one is suspected, experts from vendors and the local security team may be needed as part of a detailed investigation.</a:t>
            </a:r>
          </a:p>
        </p:txBody>
      </p:sp>
    </p:spTree>
    <p:extLst>
      <p:ext uri="{BB962C8B-B14F-4D97-AF65-F5344CB8AC3E}">
        <p14:creationId xmlns:p14="http://schemas.microsoft.com/office/powerpoint/2010/main" val="38992728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427</TotalTime>
  <Words>403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Firmware threat</vt:lpstr>
      <vt:lpstr>What is firmware ???</vt:lpstr>
      <vt:lpstr>Why firmware is vulnerable ???</vt:lpstr>
      <vt:lpstr>Why Hackers attacks firmware ?</vt:lpstr>
      <vt:lpstr>Recent incidents</vt:lpstr>
      <vt:lpstr>Protecting firmware from attacks </vt:lpstr>
      <vt:lpstr>Protecting firmware from attacks </vt:lpstr>
      <vt:lpstr>Protecting firmware from attacks </vt:lpstr>
      <vt:lpstr>Protecting firmware from attacks </vt:lpstr>
      <vt:lpstr>Protecting firmware from attacks </vt:lpstr>
      <vt:lpstr>Thank You  Prepare for Disaster: Recover Faster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Firmware threat</dc:title>
  <dc:creator>Dhaval Chauhan</dc:creator>
  <cp:lastModifiedBy>Cummings, Jeffrey W.</cp:lastModifiedBy>
  <cp:revision>72</cp:revision>
  <dcterms:created xsi:type="dcterms:W3CDTF">2017-03-18T23:24:58Z</dcterms:created>
  <dcterms:modified xsi:type="dcterms:W3CDTF">2017-03-22T19:10:14Z</dcterms:modified>
</cp:coreProperties>
</file>