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4" r:id="rId12"/>
    <p:sldId id="265" r:id="rId13"/>
    <p:sldId id="272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>
        <p:scale>
          <a:sx n="78" d="100"/>
          <a:sy n="78" d="100"/>
        </p:scale>
        <p:origin x="-92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0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CAF9-2499-4E70-A100-27FCBB99725A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5520-C0E2-452D-8464-DD974DD4B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CAF9-2499-4E70-A100-27FCBB99725A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5520-C0E2-452D-8464-DD974DD4B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CAF9-2499-4E70-A100-27FCBB99725A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5520-C0E2-452D-8464-DD974DD4B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CAF9-2499-4E70-A100-27FCBB99725A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5520-C0E2-452D-8464-DD974DD4B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CAF9-2499-4E70-A100-27FCBB99725A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5520-C0E2-452D-8464-DD974DD4B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CAF9-2499-4E70-A100-27FCBB99725A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5520-C0E2-452D-8464-DD974DD4B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CAF9-2499-4E70-A100-27FCBB99725A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5520-C0E2-452D-8464-DD974DD4B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CAF9-2499-4E70-A100-27FCBB99725A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5520-C0E2-452D-8464-DD974DD4B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CAF9-2499-4E70-A100-27FCBB99725A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5520-C0E2-452D-8464-DD974DD4B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CAF9-2499-4E70-A100-27FCBB99725A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5520-C0E2-452D-8464-DD974DD4B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CAF9-2499-4E70-A100-27FCBB99725A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3B5520-C0E2-452D-8464-DD974DD4BD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E7CAF9-2499-4E70-A100-27FCBB99725A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3B5520-C0E2-452D-8464-DD974DD4BD2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Use of  Bessel Function in Designing Fiber </a:t>
            </a:r>
            <a:br>
              <a:rPr lang="en-US" dirty="0" smtClean="0"/>
            </a:b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Fiber Optic Communication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768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Michael Ghoorchian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Propagation Modes :</a:t>
            </a:r>
            <a:endParaRPr lang="en-US" dirty="0"/>
          </a:p>
        </p:txBody>
      </p:sp>
      <p:pic>
        <p:nvPicPr>
          <p:cNvPr id="7" name="Content Placeholder 6" descr="fiber-mod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057400"/>
            <a:ext cx="4648200" cy="294482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xw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1" y="2819400"/>
            <a:ext cx="4648199" cy="250541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 Wave Propagation Model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Light wave propagation in fiber follows by Maxwell’s  equation for Electromagnetic Wave  :</a:t>
            </a:r>
          </a:p>
          <a:p>
            <a:r>
              <a:rPr lang="en-US" dirty="0" smtClean="0">
                <a:sym typeface="Symbol"/>
              </a:rPr>
              <a:t>   /t</a:t>
            </a:r>
          </a:p>
          <a:p>
            <a:r>
              <a:rPr lang="en-US" dirty="0" smtClean="0">
                <a:sym typeface="Symbol"/>
              </a:rPr>
              <a:t>H   D/t</a:t>
            </a:r>
          </a:p>
          <a:p>
            <a:r>
              <a:rPr lang="en-US" dirty="0" smtClean="0">
                <a:sym typeface="Symbol"/>
              </a:rPr>
              <a:t> D =  </a:t>
            </a:r>
          </a:p>
          <a:p>
            <a:r>
              <a:rPr lang="en-US" dirty="0" smtClean="0">
                <a:sym typeface="Symbol"/>
              </a:rPr>
              <a:t> B = 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 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 E &amp; H   are Electric and Magnetic Fields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  D &amp; B are their relative flux densities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ssel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648200"/>
            <a:ext cx="8012430" cy="1988196"/>
          </a:xfrm>
          <a:prstGeom prst="rect">
            <a:avLst/>
          </a:prstGeom>
        </p:spPr>
      </p:pic>
      <p:pic>
        <p:nvPicPr>
          <p:cNvPr id="5" name="Picture 4" descr="bessel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8398933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Light Wave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Using Maxwell Eq. and Cylindrical symmetry of fiber  along Z axis: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000" dirty="0" smtClean="0"/>
              <a:t>Where  n is the refractive index of the core.</a:t>
            </a:r>
          </a:p>
          <a:p>
            <a:endParaRPr lang="en-US" dirty="0" smtClean="0"/>
          </a:p>
          <a:p>
            <a:r>
              <a:rPr lang="en-US" dirty="0" smtClean="0"/>
              <a:t>Using method of separation of variables  &amp; rewriting the equation  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Resulting in 3 equations 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eparation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657600"/>
            <a:ext cx="3819197" cy="6637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5638800"/>
            <a:ext cx="5029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ssel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267200"/>
            <a:ext cx="7541926" cy="1219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Solution to the first and second equation are simple :</a:t>
            </a:r>
          </a:p>
          <a:p>
            <a:pPr>
              <a:buNone/>
            </a:pPr>
            <a:r>
              <a:rPr lang="en-US" dirty="0" smtClean="0"/>
              <a:t>		Z = exp(i</a:t>
            </a:r>
            <a:r>
              <a:rPr lang="en-US" dirty="0" smtClean="0">
                <a:sym typeface="Symbol"/>
              </a:rPr>
              <a:t></a:t>
            </a:r>
            <a:r>
              <a:rPr lang="en-US" dirty="0" smtClean="0"/>
              <a:t>z)    &amp;  </a:t>
            </a:r>
            <a:r>
              <a:rPr lang="en-US" dirty="0" smtClean="0">
                <a:sym typeface="Symbol"/>
              </a:rPr>
              <a:t> = exp (im)</a:t>
            </a:r>
            <a:endParaRPr lang="en-US" dirty="0" smtClean="0"/>
          </a:p>
          <a:p>
            <a:r>
              <a:rPr lang="en-US" dirty="0" smtClean="0"/>
              <a:t>The last equations seems to be complex but it is in fact   Bessel function of the form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with general solution of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where A, A`,C &amp; C` are constants &amp; J</a:t>
            </a:r>
            <a:r>
              <a:rPr lang="en-US" baseline="-25000" dirty="0" smtClean="0"/>
              <a:t>m 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m</a:t>
            </a:r>
            <a:r>
              <a:rPr lang="en-US" dirty="0" smtClean="0"/>
              <a:t>, K</a:t>
            </a:r>
            <a:r>
              <a:rPr lang="en-US" baseline="-25000" dirty="0" smtClean="0"/>
              <a:t>m</a:t>
            </a:r>
            <a:r>
              <a:rPr lang="en-US" dirty="0" smtClean="0"/>
              <a:t> &amp; I</a:t>
            </a:r>
            <a:r>
              <a:rPr lang="en-US" baseline="-25000" dirty="0" smtClean="0"/>
              <a:t>m</a:t>
            </a:r>
            <a:r>
              <a:rPr lang="en-US" dirty="0" smtClean="0"/>
              <a:t> are different kinds of Bessel function.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4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4" descr="bess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743200"/>
            <a:ext cx="4276397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en-US" dirty="0" smtClean="0"/>
              <a:t>Values obtained from Bessel function show fiber modes .</a:t>
            </a:r>
          </a:p>
          <a:p>
            <a:endParaRPr lang="en-US" dirty="0" smtClean="0"/>
          </a:p>
        </p:txBody>
      </p:sp>
      <p:pic>
        <p:nvPicPr>
          <p:cNvPr id="4" name="Picture 3" descr="besselchart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41970"/>
            <a:ext cx="6248400" cy="485694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1219200" y="51816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0" y="5867400"/>
            <a:ext cx="71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2.405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these numbers are used in designing fiber optics ?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z="2000" dirty="0" smtClean="0"/>
              <a:t>Bessel’s first  zeros are used to calculate the </a:t>
            </a:r>
            <a:r>
              <a:rPr lang="en-US" sz="2000" dirty="0" smtClean="0"/>
              <a:t>diameter </a:t>
            </a:r>
            <a:r>
              <a:rPr lang="en-US" sz="2000" dirty="0" smtClean="0"/>
              <a:t>of fiber core using formula : </a:t>
            </a:r>
          </a:p>
          <a:p>
            <a:pPr>
              <a:buNone/>
            </a:pPr>
            <a:r>
              <a:rPr lang="en-US" sz="2000" dirty="0" smtClean="0"/>
              <a:t>“Wave length cutoff”   </a:t>
            </a:r>
            <a:r>
              <a:rPr lang="en-US" sz="2000" dirty="0" smtClean="0"/>
              <a:t>&lt; </a:t>
            </a:r>
            <a:r>
              <a:rPr lang="en-US" sz="2000" dirty="0" smtClean="0">
                <a:sym typeface="Symbol"/>
              </a:rPr>
              <a:t>“root of Bessel function”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(2</a:t>
            </a:r>
            <a:r>
              <a:rPr lang="en-US" sz="2000" dirty="0" smtClean="0">
                <a:sym typeface="Symbol"/>
              </a:rPr>
              <a:t></a:t>
            </a:r>
            <a:r>
              <a:rPr lang="en-US" sz="2000" dirty="0" smtClean="0">
                <a:sym typeface="Symbol"/>
              </a:rPr>
              <a:t>)  </a:t>
            </a:r>
            <a:r>
              <a:rPr lang="en-US" sz="2000" dirty="0" err="1" smtClean="0">
                <a:sym typeface="Symbol"/>
              </a:rPr>
              <a:t>Sqrt</a:t>
            </a:r>
            <a:r>
              <a:rPr lang="en-US" sz="2000" dirty="0" smtClean="0">
                <a:sym typeface="Symbol"/>
              </a:rPr>
              <a:t>. (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- n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/>
              </a:rPr>
              <a:t>   (2.405 for SMF)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Example :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wave </a:t>
            </a:r>
            <a:r>
              <a:rPr lang="en-US" sz="2000" dirty="0" smtClean="0"/>
              <a:t>length  </a:t>
            </a:r>
            <a:r>
              <a:rPr lang="en-US" sz="2000" dirty="0" smtClean="0">
                <a:sym typeface="Symbol"/>
              </a:rPr>
              <a:t> </a:t>
            </a:r>
            <a:r>
              <a:rPr lang="en-US" sz="2000" dirty="0" smtClean="0">
                <a:sym typeface="Symbol"/>
              </a:rPr>
              <a:t>= 1310 nm  transmitting through single-mode silicon  </a:t>
            </a:r>
            <a:r>
              <a:rPr lang="en-US" sz="2000" dirty="0" smtClean="0">
                <a:sym typeface="Symbol"/>
              </a:rPr>
              <a:t>fiber  </a:t>
            </a:r>
          </a:p>
          <a:p>
            <a:pPr>
              <a:buNone/>
            </a:pPr>
            <a:r>
              <a:rPr lang="en-US" sz="2000" dirty="0" smtClean="0">
                <a:sym typeface="Symbol"/>
              </a:rPr>
              <a:t>with refractive </a:t>
            </a:r>
            <a:r>
              <a:rPr lang="en-US" sz="2000" dirty="0" smtClean="0">
                <a:sym typeface="Symbol"/>
              </a:rPr>
              <a:t>index of core 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 </a:t>
            </a:r>
            <a:r>
              <a:rPr lang="en-US" sz="2000" dirty="0" smtClean="0"/>
              <a:t>1.47</a:t>
            </a:r>
          </a:p>
          <a:p>
            <a:pPr>
              <a:buNone/>
            </a:pPr>
            <a:r>
              <a:rPr lang="en-US" sz="2000" dirty="0" smtClean="0">
                <a:sym typeface="Symbol"/>
              </a:rPr>
              <a:t>refractive </a:t>
            </a:r>
            <a:r>
              <a:rPr lang="en-US" sz="2000" dirty="0" smtClean="0">
                <a:sym typeface="Symbol"/>
              </a:rPr>
              <a:t>index of </a:t>
            </a:r>
            <a:r>
              <a:rPr lang="en-US" sz="2000" dirty="0" smtClean="0">
                <a:sym typeface="Symbol"/>
              </a:rPr>
              <a:t>cladding  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 1.45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The </a:t>
            </a:r>
            <a:r>
              <a:rPr lang="en-US" sz="2000" dirty="0" smtClean="0"/>
              <a:t>radius is about     </a:t>
            </a:r>
            <a:r>
              <a:rPr lang="en-US" sz="2000" dirty="0" smtClean="0"/>
              <a:t>2.93 </a:t>
            </a:r>
            <a:r>
              <a:rPr lang="en-US" sz="2000" dirty="0" smtClean="0"/>
              <a:t>micron.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Fiber Optic Communication System ;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ed. ; by G.V. </a:t>
            </a:r>
            <a:r>
              <a:rPr lang="en-US" sz="1600" dirty="0" err="1" smtClean="0"/>
              <a:t>Agrawal</a:t>
            </a:r>
            <a:r>
              <a:rPr lang="en-US" sz="1600" dirty="0" smtClean="0"/>
              <a:t> ; </a:t>
            </a:r>
            <a:r>
              <a:rPr lang="en-US" sz="1600" dirty="0" err="1" smtClean="0"/>
              <a:t>Uni</a:t>
            </a:r>
            <a:r>
              <a:rPr lang="en-US" sz="1600" dirty="0" smtClean="0"/>
              <a:t> of Rochester, NY</a:t>
            </a:r>
          </a:p>
          <a:p>
            <a:r>
              <a:rPr lang="en-US" sz="1600" dirty="0" smtClean="0"/>
              <a:t>Field and Wave Electromagnetic ;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ed. ; by Cheng ;  </a:t>
            </a:r>
          </a:p>
          <a:p>
            <a:r>
              <a:rPr lang="en-US" sz="1600" dirty="0" smtClean="0"/>
              <a:t>http://en.wikipedia.org/wiki/Fiber-optic_communication</a:t>
            </a:r>
          </a:p>
          <a:p>
            <a:r>
              <a:rPr lang="en-US" sz="1600" dirty="0" smtClean="0"/>
              <a:t>Bell Lab internal class handouts by Prof. Daniel Rode.</a:t>
            </a:r>
          </a:p>
          <a:p>
            <a:r>
              <a:rPr lang="en-US" sz="1600" dirty="0" smtClean="0"/>
              <a:t>Pictures used from following WebPages : </a:t>
            </a:r>
          </a:p>
          <a:p>
            <a:pPr>
              <a:buNone/>
            </a:pPr>
            <a:r>
              <a:rPr lang="en-US" sz="1600" dirty="0" smtClean="0"/>
              <a:t>	Technabob.com</a:t>
            </a:r>
          </a:p>
          <a:p>
            <a:pPr>
              <a:buNone/>
            </a:pPr>
            <a:r>
              <a:rPr lang="en-US" sz="1600" dirty="0" smtClean="0"/>
              <a:t>	Paigeelectric.com</a:t>
            </a:r>
          </a:p>
          <a:p>
            <a:pPr>
              <a:buNone/>
            </a:pPr>
            <a:r>
              <a:rPr lang="en-US" sz="1600" dirty="0" smtClean="0"/>
              <a:t>	Sz-wholesale.com</a:t>
            </a:r>
          </a:p>
          <a:p>
            <a:pPr>
              <a:buNone/>
            </a:pPr>
            <a:r>
              <a:rPr lang="en-US" sz="1600" dirty="0" smtClean="0"/>
              <a:t>	Ehow.com</a:t>
            </a:r>
          </a:p>
          <a:p>
            <a:pPr>
              <a:buNone/>
            </a:pPr>
            <a:r>
              <a:rPr lang="en-US" sz="1600" dirty="0" smtClean="0"/>
              <a:t>	Neatorama.com</a:t>
            </a:r>
          </a:p>
          <a:p>
            <a:pPr>
              <a:buNone/>
            </a:pPr>
            <a:r>
              <a:rPr lang="en-US" sz="1600" dirty="0" smtClean="0"/>
              <a:t>	Fashion-fiber.com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Optic</a:t>
            </a:r>
            <a:endParaRPr lang="en-US" dirty="0"/>
          </a:p>
        </p:txBody>
      </p:sp>
      <p:pic>
        <p:nvPicPr>
          <p:cNvPr id="4" name="Content Placeholder 3" descr="fibe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286000"/>
            <a:ext cx="5486400" cy="3200400"/>
          </a:xfrm>
        </p:spPr>
      </p:pic>
      <p:sp>
        <p:nvSpPr>
          <p:cNvPr id="5" name="TextBox 4"/>
          <p:cNvSpPr txBox="1"/>
          <p:nvPr/>
        </p:nvSpPr>
        <p:spPr>
          <a:xfrm>
            <a:off x="381000" y="2209800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optical fiber</a:t>
            </a:r>
            <a:r>
              <a:rPr lang="en-US" dirty="0" smtClean="0"/>
              <a:t>  is a glass or plastic fiber that carries light along its length so it acts as a Wave guide.</a:t>
            </a:r>
          </a:p>
          <a:p>
            <a:endParaRPr lang="en-US" dirty="0"/>
          </a:p>
          <a:p>
            <a:r>
              <a:rPr lang="en-US" dirty="0" smtClean="0"/>
              <a:t>Mostly  made of Silicon (not Silicone !)</a:t>
            </a:r>
          </a:p>
          <a:p>
            <a:endParaRPr lang="en-US" b="1" dirty="0"/>
          </a:p>
          <a:p>
            <a:r>
              <a:rPr lang="en-US" dirty="0" smtClean="0"/>
              <a:t>Optical fibers are widely used in fiber-optic communications,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Other use of Fiber Optics !</a:t>
            </a:r>
            <a:endParaRPr lang="en-US" dirty="0"/>
          </a:p>
        </p:txBody>
      </p:sp>
      <p:pic>
        <p:nvPicPr>
          <p:cNvPr id="4" name="Content Placeholder 3" descr="fiber(sz-wholesale.com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0" y="3352800"/>
            <a:ext cx="2057400" cy="3259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laluna_fiber_optic_lamp (Technabob.com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676400"/>
            <a:ext cx="3479292" cy="33454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www.mooncostume.c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362200"/>
            <a:ext cx="2516188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neatorama.c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648200"/>
            <a:ext cx="2743200" cy="19641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Optic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developed in the 1970s,</a:t>
            </a:r>
          </a:p>
          <a:p>
            <a:r>
              <a:rPr lang="en-US" dirty="0" smtClean="0"/>
              <a:t>Transmitting information from one place to another by sending pulses of light through an optical fiber.</a:t>
            </a:r>
          </a:p>
          <a:p>
            <a:r>
              <a:rPr lang="en-US" dirty="0" smtClean="0"/>
              <a:t>Revolutionized telecommunications industry</a:t>
            </a:r>
          </a:p>
          <a:p>
            <a:r>
              <a:rPr lang="en-US" dirty="0" smtClean="0"/>
              <a:t>Major role in the advent of the Information Age</a:t>
            </a:r>
          </a:p>
          <a:p>
            <a:r>
              <a:rPr lang="en-US" dirty="0" smtClean="0"/>
              <a:t>Advantages  over  electrical  transmission, </a:t>
            </a:r>
          </a:p>
          <a:p>
            <a:r>
              <a:rPr lang="en-US" dirty="0" smtClean="0"/>
              <a:t>Largely replaced copper wire communications in the developed world.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+mn-lt"/>
              </a:rPr>
              <a:t>Basic Steps</a:t>
            </a:r>
            <a:endParaRPr lang="en-US" sz="4400" dirty="0"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7848600" cy="30480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 </a:t>
            </a:r>
            <a:r>
              <a:rPr lang="en-US" dirty="0" smtClean="0"/>
              <a:t> </a:t>
            </a:r>
            <a:r>
              <a:rPr lang="en-US" sz="2800" dirty="0" smtClean="0"/>
              <a:t>Creating the optical signal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Transmitting the signal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Relaying the signal along the fiber and ensuring that</a:t>
            </a:r>
          </a:p>
          <a:p>
            <a:r>
              <a:rPr lang="en-US" sz="2800" dirty="0" smtClean="0"/>
              <a:t>   signal does not become too distorted or weak,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Receiving the optical signal,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Converting it into an electrical signal.</a:t>
            </a:r>
            <a:endParaRPr lang="en-US" sz="2800" dirty="0"/>
          </a:p>
        </p:txBody>
      </p:sp>
      <p:pic>
        <p:nvPicPr>
          <p:cNvPr id="6" name="Content Placeholder 5" descr="220px-Laser_in_fib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4572000"/>
            <a:ext cx="2794000" cy="209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Fiber Optic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Costs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Silicon , eighth most common element in the universe by mass 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a lot cheaper than copper ; 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r>
              <a:rPr lang="en-US" b="1" dirty="0" smtClean="0"/>
              <a:t>Long Distance Signal Transmission</a:t>
            </a:r>
            <a:endParaRPr lang="en-US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en-US" dirty="0" smtClean="0"/>
              <a:t>The low attenuation (signal loss)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 smtClean="0"/>
              <a:t>Superior signal integrity in comparison to metallic-based systems. (e.g. : single-line, copper systems longer than  1.2 miles require in-line signal repeaters ; this is 62 miles for optical systems.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 smtClean="0"/>
              <a:t>Emerging technologies promise even greater distances in the future.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Fiber Optic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Large Bandwidth, Light Weight, and Small Diameter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Solution to today's applications requiring an increase in  bandwidth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Easy installation due to small diameter  &amp; light weight 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r>
              <a:rPr lang="en-US" b="1" dirty="0" smtClean="0"/>
              <a:t>Non-Conductivity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Dielectric  in nature ; no metallic components ;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can be installed in areas with electromagnetic interference (EMI), including radio frequency interference (RFI).  Areas with high EMI include utility lines, power-carrying lines, and railroad tracks.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Ideal for areas of high lightning -strike incidence.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Fiber Optic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Security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Unlike metallic-based systems, the dielectric nature of optical fiber makes it impossible to remotely detect the signal being transmitted within the cable.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only way to do so is by actually accessing the optical fiber itself which requires intervention that is easily detectable by security surveillance.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These circumstances make fiber extremely attractive to governmental bodies, banks, and others with major security concerns.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Fiber  Structure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inglemode_fibre_structure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905000"/>
            <a:ext cx="4330748" cy="3505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1588</TotalTime>
  <Words>553</Words>
  <Application>Microsoft Office PowerPoint</Application>
  <PresentationFormat>On-screen Show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Use of  Bessel Function in Designing Fiber  for  Fiber Optic Communication </vt:lpstr>
      <vt:lpstr>Fiber Optic</vt:lpstr>
      <vt:lpstr>Other use of Fiber Optics !</vt:lpstr>
      <vt:lpstr>Fiber Optic Communication</vt:lpstr>
      <vt:lpstr>Basic Steps</vt:lpstr>
      <vt:lpstr>Benefits of Fiber Optic Communication</vt:lpstr>
      <vt:lpstr>Benefits of Fiber Optic Communication</vt:lpstr>
      <vt:lpstr>Benefits of Fiber Optic communication</vt:lpstr>
      <vt:lpstr>Fiber  Structure</vt:lpstr>
      <vt:lpstr>Fiber Propagation Modes :</vt:lpstr>
      <vt:lpstr>Light Wave Propagation Model</vt:lpstr>
      <vt:lpstr>Light Wave Equation</vt:lpstr>
      <vt:lpstr>Slide 13</vt:lpstr>
      <vt:lpstr>Slide 14</vt:lpstr>
      <vt:lpstr>How these numbers are used in designing fiber optics ?</vt:lpstr>
      <vt:lpstr>Resources :</vt:lpstr>
      <vt:lpstr>Questions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Fiber Optic communication   &amp; use of  Bessel Function</dc:title>
  <dc:creator>Michael</dc:creator>
  <cp:lastModifiedBy>Michael</cp:lastModifiedBy>
  <cp:revision>74</cp:revision>
  <dcterms:created xsi:type="dcterms:W3CDTF">2009-11-29T23:37:51Z</dcterms:created>
  <dcterms:modified xsi:type="dcterms:W3CDTF">2009-12-01T12:46:34Z</dcterms:modified>
</cp:coreProperties>
</file>