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3" r:id="rId3"/>
    <p:sldId id="279" r:id="rId4"/>
    <p:sldId id="259" r:id="rId5"/>
    <p:sldId id="267" r:id="rId6"/>
    <p:sldId id="268" r:id="rId7"/>
    <p:sldId id="260" r:id="rId8"/>
    <p:sldId id="261" r:id="rId9"/>
    <p:sldId id="270" r:id="rId10"/>
    <p:sldId id="269" r:id="rId11"/>
    <p:sldId id="262" r:id="rId12"/>
    <p:sldId id="271" r:id="rId13"/>
    <p:sldId id="273" r:id="rId14"/>
    <p:sldId id="272" r:id="rId15"/>
    <p:sldId id="274" r:id="rId16"/>
    <p:sldId id="275" r:id="rId17"/>
    <p:sldId id="276" r:id="rId18"/>
    <p:sldId id="278" r:id="rId19"/>
    <p:sldId id="277" r:id="rId20"/>
    <p:sldId id="266"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6" y="-28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CABC-1A9A-4176-9AD2-E0DA28B0B142}" type="datetimeFigureOut">
              <a:rPr lang="zh-TW" altLang="en-US" smtClean="0"/>
              <a:t>2011/10/13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F44EC9-4B0F-4E88-99B2-1ACAA73BDA83}" type="slidenum">
              <a:rPr lang="zh-TW" altLang="en-US" smtClean="0"/>
              <a:t>‹#›</a:t>
            </a:fld>
            <a:endParaRPr lang="zh-TW" altLang="en-US"/>
          </a:p>
        </p:txBody>
      </p:sp>
    </p:spTree>
    <p:extLst>
      <p:ext uri="{BB962C8B-B14F-4D97-AF65-F5344CB8AC3E}">
        <p14:creationId xmlns:p14="http://schemas.microsoft.com/office/powerpoint/2010/main" val="295083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54E8C-C551-4B1B-8393-D64980D9E062}" type="datetimeFigureOut">
              <a:rPr lang="zh-TW" altLang="en-US" smtClean="0"/>
              <a:t>2011/10/13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30360-C8E5-4AC3-BF66-C838062E408D}" type="slidenum">
              <a:rPr lang="zh-TW" altLang="en-US" smtClean="0"/>
              <a:t>‹#›</a:t>
            </a:fld>
            <a:endParaRPr lang="zh-TW" altLang="en-US"/>
          </a:p>
        </p:txBody>
      </p:sp>
    </p:spTree>
    <p:extLst>
      <p:ext uri="{BB962C8B-B14F-4D97-AF65-F5344CB8AC3E}">
        <p14:creationId xmlns:p14="http://schemas.microsoft.com/office/powerpoint/2010/main" val="30660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0330360-C8E5-4AC3-BF66-C838062E408D}" type="slidenum">
              <a:rPr lang="zh-TW" altLang="en-US" smtClean="0"/>
              <a:t>4</a:t>
            </a:fld>
            <a:endParaRPr lang="zh-TW" altLang="en-US"/>
          </a:p>
        </p:txBody>
      </p:sp>
    </p:spTree>
    <p:extLst>
      <p:ext uri="{BB962C8B-B14F-4D97-AF65-F5344CB8AC3E}">
        <p14:creationId xmlns:p14="http://schemas.microsoft.com/office/powerpoint/2010/main" val="252419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0330360-C8E5-4AC3-BF66-C838062E408D}" type="slidenum">
              <a:rPr lang="zh-TW" altLang="en-US" smtClean="0"/>
              <a:t>7</a:t>
            </a:fld>
            <a:endParaRPr lang="zh-TW" altLang="en-US"/>
          </a:p>
        </p:txBody>
      </p:sp>
    </p:spTree>
    <p:extLst>
      <p:ext uri="{BB962C8B-B14F-4D97-AF65-F5344CB8AC3E}">
        <p14:creationId xmlns:p14="http://schemas.microsoft.com/office/powerpoint/2010/main" val="270434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30360-C8E5-4AC3-BF66-C838062E408D}" type="slidenum">
              <a:rPr lang="zh-TW" altLang="en-US" smtClean="0"/>
              <a:t>13</a:t>
            </a:fld>
            <a:endParaRPr lang="zh-TW" altLang="en-US"/>
          </a:p>
        </p:txBody>
      </p:sp>
    </p:spTree>
    <p:extLst>
      <p:ext uri="{BB962C8B-B14F-4D97-AF65-F5344CB8AC3E}">
        <p14:creationId xmlns:p14="http://schemas.microsoft.com/office/powerpoint/2010/main" val="9603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FC2BAE0-990D-4664-BF44-52E9EB864050}" type="datetime1">
              <a:rPr lang="zh-TW" altLang="en-US" smtClean="0"/>
              <a:t>2011/10/13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1353A6D-ADFD-4738-B053-567EBA433A0F}" type="datetime1">
              <a:rPr lang="zh-TW" altLang="en-US" smtClean="0"/>
              <a:t>2011/10/13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CA035DA-A50B-46B3-9E6C-90794DD7E50B}" type="datetime1">
              <a:rPr lang="zh-TW" altLang="en-US" smtClean="0"/>
              <a:t>2011/10/13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fld id="{3649B8CD-1AB9-43A1-9AE0-3544A296945D}" type="datetime1">
              <a:rPr lang="zh-TW" altLang="en-US" smtClean="0"/>
              <a:t>2011/10/13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503806" y="6453336"/>
            <a:ext cx="608287" cy="365125"/>
          </a:xfrm>
        </p:spPr>
        <p:txBody>
          <a:bodyPr/>
          <a:lstStyle/>
          <a:p>
            <a:fld id="{4DB7F948-4F03-4336-9638-A33F8AE2E303}" type="slidenum">
              <a:rPr lang="zh-TW" altLang="en-US" smtClean="0"/>
              <a:t>‹#›</a:t>
            </a:fld>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00C449E-C605-4BF1-868A-ADD5DE7D0F48}" type="datetime1">
              <a:rPr lang="zh-TW" altLang="en-US" smtClean="0"/>
              <a:t>2011/10/13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FAF5B25-486F-42FB-BF99-3EC75B076331}" type="datetime1">
              <a:rPr lang="zh-TW" altLang="en-US" smtClean="0"/>
              <a:t>2011/10/13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4434C719-79DB-4515-B4A6-A432759E324F}" type="datetime1">
              <a:rPr lang="zh-TW" altLang="en-US" smtClean="0"/>
              <a:t>2011/10/13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395B3220-D1DE-4CC0-A845-2176FBEA794A}" type="datetime1">
              <a:rPr lang="zh-TW" altLang="en-US" smtClean="0"/>
              <a:t>2011/10/13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04DB3-16E9-4A68-A8DA-FF2B1CBBB5E8}" type="datetime1">
              <a:rPr lang="zh-TW" altLang="en-US" smtClean="0"/>
              <a:t>2011/10/13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F991AE0-6443-4807-97B5-AD17DCEAC8D7}" type="datetime1">
              <a:rPr lang="zh-TW" altLang="en-US" smtClean="0"/>
              <a:t>2011/10/13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B7F948-4F03-4336-9638-A33F8AE2E30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2D457F1-80B2-432F-96B0-0C2016CF5023}" type="datetime1">
              <a:rPr lang="zh-TW" altLang="en-US" smtClean="0"/>
              <a:t>2011/10/13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B7F948-4F03-4336-9638-A33F8AE2E303}" type="slidenum">
              <a:rPr lang="zh-TW" altLang="en-US" smtClean="0"/>
              <a:t>‹#›</a:t>
            </a:fld>
            <a:endParaRPr lang="zh-TW" alt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TW" altLang="en-US" smtClean="0"/>
              <a:t>按一下圖示以新增圖片</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5572620-13C3-49C0-A52E-E39388A439F1}" type="datetime1">
              <a:rPr lang="zh-TW" altLang="en-US" smtClean="0"/>
              <a:t>2011/10/13</a:t>
            </a:fld>
            <a:endParaRPr lang="zh-TW"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DB7F948-4F03-4336-9638-A33F8AE2E303}" type="slidenum">
              <a:rPr lang="zh-TW" altLang="en-US" smtClean="0"/>
              <a:t>‹#›</a:t>
            </a:fld>
            <a:endParaRPr lang="zh-TW" alt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1640" y="1412776"/>
            <a:ext cx="7117180" cy="1470025"/>
          </a:xfrm>
        </p:spPr>
        <p:txBody>
          <a:bodyPr/>
          <a:lstStyle/>
          <a:p>
            <a:r>
              <a:rPr lang="en-US" altLang="zh-TW" dirty="0" smtClean="0">
                <a:latin typeface="微軟正黑體" pitchFamily="34" charset="-120"/>
                <a:ea typeface="微軟正黑體" pitchFamily="34" charset="-120"/>
              </a:rPr>
              <a:t>Image Compression-JPEG</a:t>
            </a:r>
            <a:endParaRPr lang="zh-TW" altLang="en-US" dirty="0">
              <a:latin typeface="微軟正黑體" pitchFamily="34" charset="-120"/>
              <a:ea typeface="微軟正黑體" pitchFamily="34" charset="-120"/>
            </a:endParaRPr>
          </a:p>
        </p:txBody>
      </p:sp>
      <p:sp>
        <p:nvSpPr>
          <p:cNvPr id="3" name="副標題 2"/>
          <p:cNvSpPr>
            <a:spLocks noGrp="1"/>
          </p:cNvSpPr>
          <p:nvPr>
            <p:ph type="subTitle" idx="1"/>
          </p:nvPr>
        </p:nvSpPr>
        <p:spPr>
          <a:xfrm>
            <a:off x="2339752" y="3789040"/>
            <a:ext cx="4320480" cy="1584176"/>
          </a:xfrm>
        </p:spPr>
        <p:txBody>
          <a:bodyPr>
            <a:normAutofit/>
          </a:bodyPr>
          <a:lstStyle/>
          <a:p>
            <a:pPr algn="ctr"/>
            <a:r>
              <a:rPr lang="en-US" altLang="zh-TW" dirty="0" smtClean="0"/>
              <a:t>Speaker: </a:t>
            </a:r>
            <a:r>
              <a:rPr lang="en-US" altLang="zh-TW" dirty="0" smtClean="0"/>
              <a:t>Ying </a:t>
            </a:r>
            <a:r>
              <a:rPr lang="en-US" altLang="zh-TW" dirty="0" err="1" smtClean="0"/>
              <a:t>Wun</a:t>
            </a:r>
            <a:r>
              <a:rPr lang="en-US" altLang="zh-TW" dirty="0" smtClean="0"/>
              <a:t>, </a:t>
            </a:r>
            <a:r>
              <a:rPr lang="en-US" altLang="zh-TW" dirty="0" smtClean="0"/>
              <a:t>Huang</a:t>
            </a:r>
          </a:p>
          <a:p>
            <a:pPr algn="ctr"/>
            <a:r>
              <a:rPr lang="en-US" altLang="zh-TW" dirty="0"/>
              <a:t>Adviser</a:t>
            </a:r>
            <a:r>
              <a:rPr lang="en-US" altLang="zh-TW" dirty="0" smtClean="0"/>
              <a:t>: </a:t>
            </a:r>
            <a:r>
              <a:rPr lang="en-US" altLang="zh-TW" dirty="0" err="1" smtClean="0"/>
              <a:t>Jian</a:t>
            </a:r>
            <a:r>
              <a:rPr lang="en-US" altLang="zh-TW" dirty="0" smtClean="0"/>
              <a:t> </a:t>
            </a:r>
            <a:r>
              <a:rPr lang="en-US" altLang="zh-TW" dirty="0" err="1" smtClean="0"/>
              <a:t>Jiun</a:t>
            </a:r>
            <a:r>
              <a:rPr lang="en-US" altLang="zh-TW" dirty="0" smtClean="0"/>
              <a:t>, </a:t>
            </a:r>
            <a:r>
              <a:rPr lang="en-US" altLang="zh-TW" dirty="0"/>
              <a:t>Ding</a:t>
            </a:r>
            <a:endParaRPr lang="en-US" altLang="zh-TW" dirty="0" smtClean="0"/>
          </a:p>
          <a:p>
            <a:pPr algn="ctr"/>
            <a:r>
              <a:rPr lang="en-US" altLang="zh-TW" dirty="0" smtClean="0"/>
              <a:t>Date</a:t>
            </a:r>
            <a:r>
              <a:rPr lang="en-US" altLang="zh-TW" dirty="0"/>
              <a:t>2011/10/14</a:t>
            </a:r>
          </a:p>
          <a:p>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a:t>
            </a:fld>
            <a:endParaRPr lang="zh-TW" altLang="en-US"/>
          </a:p>
        </p:txBody>
      </p:sp>
    </p:spTree>
    <p:extLst>
      <p:ext uri="{BB962C8B-B14F-4D97-AF65-F5344CB8AC3E}">
        <p14:creationId xmlns:p14="http://schemas.microsoft.com/office/powerpoint/2010/main" val="310856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548680"/>
            <a:ext cx="4968552" cy="720079"/>
          </a:xfrm>
        </p:spPr>
        <p:txBody>
          <a:bodyPr/>
          <a:lstStyle/>
          <a:p>
            <a:r>
              <a:rPr lang="en-US" altLang="zh-TW" dirty="0" smtClean="0"/>
              <a:t>Example of DCT:</a:t>
            </a:r>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10</a:t>
            </a:fld>
            <a:endParaRPr lang="zh-TW" altLang="en-US" dirty="0"/>
          </a:p>
        </p:txBody>
      </p:sp>
      <p:sp>
        <p:nvSpPr>
          <p:cNvPr id="5" name="標題 1"/>
          <p:cNvSpPr>
            <a:spLocks noGrp="1"/>
          </p:cNvSpPr>
          <p:nvPr>
            <p:ph type="title"/>
          </p:nvPr>
        </p:nvSpPr>
        <p:spPr>
          <a:xfrm>
            <a:off x="3203848" y="0"/>
            <a:ext cx="2376264" cy="924475"/>
          </a:xfrm>
        </p:spPr>
        <p:txBody>
          <a:bodyPr/>
          <a:lstStyle/>
          <a:p>
            <a:r>
              <a:rPr lang="en-US" altLang="zh-TW" dirty="0" smtClean="0"/>
              <a:t>KLT &amp; DCT</a:t>
            </a:r>
            <a:endParaRPr lang="zh-TW" altLang="en-US" dirty="0"/>
          </a:p>
        </p:txBody>
      </p:sp>
      <p:sp>
        <p:nvSpPr>
          <p:cNvPr id="6" name="矩形 5"/>
          <p:cNvSpPr/>
          <p:nvPr/>
        </p:nvSpPr>
        <p:spPr>
          <a:xfrm>
            <a:off x="2771800" y="1242840"/>
            <a:ext cx="3462499" cy="2308324"/>
          </a:xfrm>
          <a:prstGeom prst="rect">
            <a:avLst/>
          </a:prstGeom>
        </p:spPr>
        <p:style>
          <a:lnRef idx="0">
            <a:scrgbClr r="0" g="0" b="0"/>
          </a:lnRef>
          <a:fillRef idx="1003">
            <a:schemeClr val="dk1"/>
          </a:fillRef>
          <a:effectRef idx="0">
            <a:scrgbClr r="0" g="0" b="0"/>
          </a:effectRef>
          <a:fontRef idx="major"/>
        </p:style>
        <p:txBody>
          <a:bodyPr wrap="square">
            <a:spAutoFit/>
          </a:bodyPr>
          <a:lstStyle/>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76, -73, -67, -62, -58, -67, -64, -</a:t>
            </a:r>
            <a:r>
              <a:rPr lang="en-US" altLang="zh-TW" dirty="0" smtClean="0">
                <a:latin typeface="Calibri" pitchFamily="34" charset="0"/>
                <a:cs typeface="Calibri" pitchFamily="34" charset="0"/>
              </a:rPr>
              <a:t>55,</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65, -69, -73, -38, -19, -43, -59, -</a:t>
            </a:r>
            <a:r>
              <a:rPr lang="en-US" altLang="zh-TW" dirty="0" smtClean="0">
                <a:latin typeface="Calibri" pitchFamily="34" charset="0"/>
                <a:cs typeface="Calibri" pitchFamily="34" charset="0"/>
              </a:rPr>
              <a:t>56,</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66, -69, -60, -15,  16, -24, -62, -</a:t>
            </a:r>
            <a:r>
              <a:rPr lang="en-US" altLang="zh-TW" dirty="0" smtClean="0">
                <a:latin typeface="Calibri" pitchFamily="34" charset="0"/>
                <a:cs typeface="Calibri" pitchFamily="34" charset="0"/>
              </a:rPr>
              <a:t>55,</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65, -70, -57,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6,  26, -22, -58, -</a:t>
            </a:r>
            <a:r>
              <a:rPr lang="en-US" altLang="zh-TW" dirty="0" smtClean="0">
                <a:latin typeface="Calibri" pitchFamily="34" charset="0"/>
                <a:cs typeface="Calibri" pitchFamily="34" charset="0"/>
              </a:rPr>
              <a:t>59,</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61, -67, -60, -24,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2, -40, -60, -</a:t>
            </a:r>
            <a:r>
              <a:rPr lang="en-US" altLang="zh-TW" dirty="0" smtClean="0">
                <a:latin typeface="Calibri" pitchFamily="34" charset="0"/>
                <a:cs typeface="Calibri" pitchFamily="34" charset="0"/>
              </a:rPr>
              <a:t>58,</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49, -63, -68, -58, -51, -60, -70, -</a:t>
            </a:r>
            <a:r>
              <a:rPr lang="en-US" altLang="zh-TW" dirty="0" smtClean="0">
                <a:latin typeface="Calibri" pitchFamily="34" charset="0"/>
                <a:cs typeface="Calibri" pitchFamily="34" charset="0"/>
              </a:rPr>
              <a:t>53,</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43, -57, -64, -69, -73, -67, -63, -</a:t>
            </a:r>
            <a:r>
              <a:rPr lang="en-US" altLang="zh-TW" dirty="0" smtClean="0">
                <a:latin typeface="Calibri" pitchFamily="34" charset="0"/>
                <a:cs typeface="Calibri" pitchFamily="34" charset="0"/>
              </a:rPr>
              <a:t>45,</a:t>
            </a:r>
            <a:endParaRPr lang="en-US" altLang="zh-TW" dirty="0">
              <a:latin typeface="Calibri" pitchFamily="34" charset="0"/>
              <a:cs typeface="Calibri" pitchFamily="34" charset="0"/>
            </a:endParaRPr>
          </a:p>
          <a:p>
            <a:r>
              <a:rPr lang="en-US" altLang="zh-TW" dirty="0" smtClean="0">
                <a:latin typeface="Calibri" pitchFamily="34" charset="0"/>
                <a:cs typeface="Calibri" pitchFamily="34" charset="0"/>
              </a:rPr>
              <a:t>-</a:t>
            </a:r>
            <a:r>
              <a:rPr lang="en-US" altLang="zh-TW" dirty="0">
                <a:latin typeface="Calibri" pitchFamily="34" charset="0"/>
                <a:cs typeface="Calibri" pitchFamily="34" charset="0"/>
              </a:rPr>
              <a:t>41, -49, -59, -60, -63, -52, -50, -</a:t>
            </a:r>
            <a:r>
              <a:rPr lang="en-US" altLang="zh-TW" dirty="0" smtClean="0">
                <a:latin typeface="Calibri" pitchFamily="34" charset="0"/>
                <a:cs typeface="Calibri" pitchFamily="34" charset="0"/>
              </a:rPr>
              <a:t>34</a:t>
            </a:r>
            <a:endParaRPr lang="zh-TW" altLang="en-US" dirty="0">
              <a:latin typeface="Calibri" pitchFamily="34" charset="0"/>
              <a:cs typeface="Calibri" pitchFamily="34" charset="0"/>
            </a:endParaRPr>
          </a:p>
        </p:txBody>
      </p:sp>
      <p:sp>
        <p:nvSpPr>
          <p:cNvPr id="7" name="文字方塊 6"/>
          <p:cNvSpPr txBox="1"/>
          <p:nvPr/>
        </p:nvSpPr>
        <p:spPr>
          <a:xfrm>
            <a:off x="611560" y="1196752"/>
            <a:ext cx="1512168" cy="369332"/>
          </a:xfrm>
          <a:prstGeom prst="rect">
            <a:avLst/>
          </a:prstGeom>
          <a:noFill/>
        </p:spPr>
        <p:txBody>
          <a:bodyPr wrap="square" rtlCol="0">
            <a:spAutoFit/>
          </a:bodyPr>
          <a:lstStyle/>
          <a:p>
            <a:r>
              <a:rPr lang="en-US" altLang="zh-TW" dirty="0" smtClean="0"/>
              <a:t>Before DCT:</a:t>
            </a:r>
            <a:endParaRPr lang="zh-TW" altLang="en-US" dirty="0"/>
          </a:p>
        </p:txBody>
      </p:sp>
      <p:sp>
        <p:nvSpPr>
          <p:cNvPr id="8" name="文字方塊 7"/>
          <p:cNvSpPr txBox="1"/>
          <p:nvPr/>
        </p:nvSpPr>
        <p:spPr>
          <a:xfrm>
            <a:off x="467544" y="3558523"/>
            <a:ext cx="1368152" cy="369332"/>
          </a:xfrm>
          <a:prstGeom prst="rect">
            <a:avLst/>
          </a:prstGeom>
          <a:noFill/>
        </p:spPr>
        <p:txBody>
          <a:bodyPr wrap="square" rtlCol="0">
            <a:spAutoFit/>
          </a:bodyPr>
          <a:lstStyle/>
          <a:p>
            <a:r>
              <a:rPr lang="en-US" altLang="zh-TW" dirty="0" smtClean="0"/>
              <a:t>After DCT:</a:t>
            </a:r>
            <a:endParaRPr lang="zh-TW" altLang="en-US" dirty="0"/>
          </a:p>
        </p:txBody>
      </p:sp>
      <p:sp>
        <p:nvSpPr>
          <p:cNvPr id="10" name="矩形 9"/>
          <p:cNvSpPr/>
          <p:nvPr/>
        </p:nvSpPr>
        <p:spPr>
          <a:xfrm>
            <a:off x="1547664" y="4142619"/>
            <a:ext cx="6083236"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zh-TW" altLang="en-US" dirty="0">
                <a:latin typeface="Calibri" pitchFamily="34" charset="0"/>
                <a:cs typeface="Calibri" pitchFamily="34" charset="0"/>
              </a:rPr>
              <a:t> </a:t>
            </a:r>
            <a:r>
              <a:rPr lang="en-US" altLang="zh-TW" dirty="0">
                <a:latin typeface="Calibri" pitchFamily="34" charset="0"/>
                <a:cs typeface="Calibri" pitchFamily="34" charset="0"/>
              </a:rPr>
              <a:t>-415.37,  -30.19,  -61.20,   27.24,   56.13,  -20.10,   -2.39,    0.46,</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4.47</a:t>
            </a:r>
            <a:r>
              <a:rPr lang="en-US" altLang="zh-TW" dirty="0">
                <a:latin typeface="Calibri" pitchFamily="34" charset="0"/>
                <a:cs typeface="Calibri" pitchFamily="34" charset="0"/>
              </a:rPr>
              <a:t>,  -21.86,  -60.76,   10.25,   13.15,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7.09,   -8.54,    4.88,</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46.83,    </a:t>
            </a:r>
            <a:r>
              <a:rPr lang="en-US" altLang="zh-TW" dirty="0" smtClean="0">
                <a:latin typeface="Calibri" pitchFamily="34" charset="0"/>
                <a:cs typeface="Calibri" pitchFamily="34" charset="0"/>
              </a:rPr>
              <a:t> 7.37</a:t>
            </a:r>
            <a:r>
              <a:rPr lang="en-US" altLang="zh-TW" dirty="0">
                <a:latin typeface="Calibri" pitchFamily="34" charset="0"/>
                <a:cs typeface="Calibri" pitchFamily="34" charset="0"/>
              </a:rPr>
              <a:t>,   77.13,  -24.56,  -28.91,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9.93,    5.42,   -5.65,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48.53,   12.07,   34.10,  -14.76,  -10.24,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6.30,    1.83,    1.95,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12.13</a:t>
            </a:r>
            <a:r>
              <a:rPr lang="en-US" altLang="zh-TW" dirty="0">
                <a:latin typeface="Calibri" pitchFamily="34" charset="0"/>
                <a:cs typeface="Calibri" pitchFamily="34" charset="0"/>
              </a:rPr>
              <a:t>,   -6.55,  -13.20,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-3.95,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-1.88,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1.75,   -2.79,    3.14,</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-7.73</a:t>
            </a:r>
            <a:r>
              <a:rPr lang="en-US" altLang="zh-TW" dirty="0">
                <a:latin typeface="Calibri" pitchFamily="34" charset="0"/>
                <a:cs typeface="Calibri" pitchFamily="34" charset="0"/>
              </a:rPr>
              <a:t>,    2.91,    </a:t>
            </a:r>
            <a:r>
              <a:rPr lang="en-US" altLang="zh-TW" dirty="0" smtClean="0">
                <a:latin typeface="Calibri" pitchFamily="34" charset="0"/>
                <a:cs typeface="Calibri" pitchFamily="34" charset="0"/>
              </a:rPr>
              <a:t>  2.38</a:t>
            </a:r>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-5.94,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-2.38,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0.94,    4.30,    1.85,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1.03,    0.18,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0.42,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-2.42,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-0.88,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-3.02,    4.12,   -0.66,</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0.17,    0.14,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1.07,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-4.19,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-1.17,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-0.10,    0.50,    1.68,</a:t>
            </a:r>
            <a:endParaRPr lang="zh-TW" altLang="en-US" dirty="0">
              <a:latin typeface="Calibri" pitchFamily="34" charset="0"/>
              <a:cs typeface="Calibri" pitchFamily="34" charset="0"/>
            </a:endParaRPr>
          </a:p>
        </p:txBody>
      </p:sp>
      <p:sp>
        <p:nvSpPr>
          <p:cNvPr id="13" name="手繪多邊形 12"/>
          <p:cNvSpPr/>
          <p:nvPr/>
        </p:nvSpPr>
        <p:spPr>
          <a:xfrm>
            <a:off x="1575303" y="3938257"/>
            <a:ext cx="6283989" cy="2716040"/>
          </a:xfrm>
          <a:custGeom>
            <a:avLst/>
            <a:gdLst>
              <a:gd name="connsiteX0" fmla="*/ 1041148 w 6283989"/>
              <a:gd name="connsiteY0" fmla="*/ 208230 h 2716040"/>
              <a:gd name="connsiteX1" fmla="*/ 1041148 w 6283989"/>
              <a:gd name="connsiteY1" fmla="*/ 208230 h 2716040"/>
              <a:gd name="connsiteX2" fmla="*/ 986828 w 6283989"/>
              <a:gd name="connsiteY2" fmla="*/ 271604 h 2716040"/>
              <a:gd name="connsiteX3" fmla="*/ 977774 w 6283989"/>
              <a:gd name="connsiteY3" fmla="*/ 298765 h 2716040"/>
              <a:gd name="connsiteX4" fmla="*/ 968721 w 6283989"/>
              <a:gd name="connsiteY4" fmla="*/ 371193 h 2716040"/>
              <a:gd name="connsiteX5" fmla="*/ 959667 w 6283989"/>
              <a:gd name="connsiteY5" fmla="*/ 497941 h 2716040"/>
              <a:gd name="connsiteX6" fmla="*/ 923453 w 6283989"/>
              <a:gd name="connsiteY6" fmla="*/ 552262 h 2716040"/>
              <a:gd name="connsiteX7" fmla="*/ 878186 w 6283989"/>
              <a:gd name="connsiteY7" fmla="*/ 543208 h 2716040"/>
              <a:gd name="connsiteX8" fmla="*/ 851026 w 6283989"/>
              <a:gd name="connsiteY8" fmla="*/ 534155 h 2716040"/>
              <a:gd name="connsiteX9" fmla="*/ 588475 w 6283989"/>
              <a:gd name="connsiteY9" fmla="*/ 543208 h 2716040"/>
              <a:gd name="connsiteX10" fmla="*/ 416459 w 6283989"/>
              <a:gd name="connsiteY10" fmla="*/ 561315 h 2716040"/>
              <a:gd name="connsiteX11" fmla="*/ 362139 w 6283989"/>
              <a:gd name="connsiteY11" fmla="*/ 579422 h 2716040"/>
              <a:gd name="connsiteX12" fmla="*/ 334978 w 6283989"/>
              <a:gd name="connsiteY12" fmla="*/ 588476 h 2716040"/>
              <a:gd name="connsiteX13" fmla="*/ 298764 w 6283989"/>
              <a:gd name="connsiteY13" fmla="*/ 597529 h 2716040"/>
              <a:gd name="connsiteX14" fmla="*/ 244444 w 6283989"/>
              <a:gd name="connsiteY14" fmla="*/ 633743 h 2716040"/>
              <a:gd name="connsiteX15" fmla="*/ 199176 w 6283989"/>
              <a:gd name="connsiteY15" fmla="*/ 679010 h 2716040"/>
              <a:gd name="connsiteX16" fmla="*/ 181069 w 6283989"/>
              <a:gd name="connsiteY16" fmla="*/ 733331 h 2716040"/>
              <a:gd name="connsiteX17" fmla="*/ 172016 w 6283989"/>
              <a:gd name="connsiteY17" fmla="*/ 778598 h 2716040"/>
              <a:gd name="connsiteX18" fmla="*/ 153909 w 6283989"/>
              <a:gd name="connsiteY18" fmla="*/ 832919 h 2716040"/>
              <a:gd name="connsiteX19" fmla="*/ 144855 w 6283989"/>
              <a:gd name="connsiteY19" fmla="*/ 860080 h 2716040"/>
              <a:gd name="connsiteX20" fmla="*/ 126748 w 6283989"/>
              <a:gd name="connsiteY20" fmla="*/ 887240 h 2716040"/>
              <a:gd name="connsiteX21" fmla="*/ 117695 w 6283989"/>
              <a:gd name="connsiteY21" fmla="*/ 932507 h 2716040"/>
              <a:gd name="connsiteX22" fmla="*/ 99588 w 6283989"/>
              <a:gd name="connsiteY22" fmla="*/ 986828 h 2716040"/>
              <a:gd name="connsiteX23" fmla="*/ 90535 w 6283989"/>
              <a:gd name="connsiteY23" fmla="*/ 1013989 h 2716040"/>
              <a:gd name="connsiteX24" fmla="*/ 63374 w 6283989"/>
              <a:gd name="connsiteY24" fmla="*/ 1104523 h 2716040"/>
              <a:gd name="connsiteX25" fmla="*/ 45267 w 6283989"/>
              <a:gd name="connsiteY25" fmla="*/ 1158844 h 2716040"/>
              <a:gd name="connsiteX26" fmla="*/ 36214 w 6283989"/>
              <a:gd name="connsiteY26" fmla="*/ 1186004 h 2716040"/>
              <a:gd name="connsiteX27" fmla="*/ 27160 w 6283989"/>
              <a:gd name="connsiteY27" fmla="*/ 1222218 h 2716040"/>
              <a:gd name="connsiteX28" fmla="*/ 18107 w 6283989"/>
              <a:gd name="connsiteY28" fmla="*/ 1267486 h 2716040"/>
              <a:gd name="connsiteX29" fmla="*/ 0 w 6283989"/>
              <a:gd name="connsiteY29" fmla="*/ 1339913 h 2716040"/>
              <a:gd name="connsiteX30" fmla="*/ 9053 w 6283989"/>
              <a:gd name="connsiteY30" fmla="*/ 1973656 h 2716040"/>
              <a:gd name="connsiteX31" fmla="*/ 18107 w 6283989"/>
              <a:gd name="connsiteY31" fmla="*/ 2000816 h 2716040"/>
              <a:gd name="connsiteX32" fmla="*/ 27160 w 6283989"/>
              <a:gd name="connsiteY32" fmla="*/ 2046084 h 2716040"/>
              <a:gd name="connsiteX33" fmla="*/ 36214 w 6283989"/>
              <a:gd name="connsiteY33" fmla="*/ 2082297 h 2716040"/>
              <a:gd name="connsiteX34" fmla="*/ 54321 w 6283989"/>
              <a:gd name="connsiteY34" fmla="*/ 2218099 h 2716040"/>
              <a:gd name="connsiteX35" fmla="*/ 81481 w 6283989"/>
              <a:gd name="connsiteY35" fmla="*/ 2317688 h 2716040"/>
              <a:gd name="connsiteX36" fmla="*/ 90535 w 6283989"/>
              <a:gd name="connsiteY36" fmla="*/ 2344848 h 2716040"/>
              <a:gd name="connsiteX37" fmla="*/ 117695 w 6283989"/>
              <a:gd name="connsiteY37" fmla="*/ 2399169 h 2716040"/>
              <a:gd name="connsiteX38" fmla="*/ 144855 w 6283989"/>
              <a:gd name="connsiteY38" fmla="*/ 2417276 h 2716040"/>
              <a:gd name="connsiteX39" fmla="*/ 208230 w 6283989"/>
              <a:gd name="connsiteY39" fmla="*/ 2480650 h 2716040"/>
              <a:gd name="connsiteX40" fmla="*/ 235390 w 6283989"/>
              <a:gd name="connsiteY40" fmla="*/ 2498757 h 2716040"/>
              <a:gd name="connsiteX41" fmla="*/ 262550 w 6283989"/>
              <a:gd name="connsiteY41" fmla="*/ 2516864 h 2716040"/>
              <a:gd name="connsiteX42" fmla="*/ 280657 w 6283989"/>
              <a:gd name="connsiteY42" fmla="*/ 2544024 h 2716040"/>
              <a:gd name="connsiteX43" fmla="*/ 307818 w 6283989"/>
              <a:gd name="connsiteY43" fmla="*/ 2562131 h 2716040"/>
              <a:gd name="connsiteX44" fmla="*/ 344032 w 6283989"/>
              <a:gd name="connsiteY44" fmla="*/ 2589292 h 2716040"/>
              <a:gd name="connsiteX45" fmla="*/ 425513 w 6283989"/>
              <a:gd name="connsiteY45" fmla="*/ 2652666 h 2716040"/>
              <a:gd name="connsiteX46" fmla="*/ 488887 w 6283989"/>
              <a:gd name="connsiteY46" fmla="*/ 2679826 h 2716040"/>
              <a:gd name="connsiteX47" fmla="*/ 543208 w 6283989"/>
              <a:gd name="connsiteY47" fmla="*/ 2697933 h 2716040"/>
              <a:gd name="connsiteX48" fmla="*/ 624689 w 6283989"/>
              <a:gd name="connsiteY48" fmla="*/ 2688880 h 2716040"/>
              <a:gd name="connsiteX49" fmla="*/ 724277 w 6283989"/>
              <a:gd name="connsiteY49" fmla="*/ 2697933 h 2716040"/>
              <a:gd name="connsiteX50" fmla="*/ 787651 w 6283989"/>
              <a:gd name="connsiteY50" fmla="*/ 2706987 h 2716040"/>
              <a:gd name="connsiteX51" fmla="*/ 860079 w 6283989"/>
              <a:gd name="connsiteY51" fmla="*/ 2716040 h 2716040"/>
              <a:gd name="connsiteX52" fmla="*/ 1339913 w 6283989"/>
              <a:gd name="connsiteY52" fmla="*/ 2706987 h 2716040"/>
              <a:gd name="connsiteX53" fmla="*/ 1376127 w 6283989"/>
              <a:gd name="connsiteY53" fmla="*/ 2697933 h 2716040"/>
              <a:gd name="connsiteX54" fmla="*/ 3159659 w 6283989"/>
              <a:gd name="connsiteY54" fmla="*/ 2688880 h 2716040"/>
              <a:gd name="connsiteX55" fmla="*/ 3232087 w 6283989"/>
              <a:gd name="connsiteY55" fmla="*/ 2679826 h 2716040"/>
              <a:gd name="connsiteX56" fmla="*/ 3259247 w 6283989"/>
              <a:gd name="connsiteY56" fmla="*/ 2670773 h 2716040"/>
              <a:gd name="connsiteX57" fmla="*/ 3720974 w 6283989"/>
              <a:gd name="connsiteY57" fmla="*/ 2652666 h 2716040"/>
              <a:gd name="connsiteX58" fmla="*/ 5477347 w 6283989"/>
              <a:gd name="connsiteY58" fmla="*/ 2643612 h 2716040"/>
              <a:gd name="connsiteX59" fmla="*/ 5549774 w 6283989"/>
              <a:gd name="connsiteY59" fmla="*/ 2634559 h 2716040"/>
              <a:gd name="connsiteX60" fmla="*/ 5658416 w 6283989"/>
              <a:gd name="connsiteY60" fmla="*/ 2616452 h 2716040"/>
              <a:gd name="connsiteX61" fmla="*/ 5939073 w 6283989"/>
              <a:gd name="connsiteY61" fmla="*/ 2607398 h 2716040"/>
              <a:gd name="connsiteX62" fmla="*/ 5984341 w 6283989"/>
              <a:gd name="connsiteY62" fmla="*/ 2589292 h 2716040"/>
              <a:gd name="connsiteX63" fmla="*/ 6056768 w 6283989"/>
              <a:gd name="connsiteY63" fmla="*/ 2571185 h 2716040"/>
              <a:gd name="connsiteX64" fmla="*/ 6138249 w 6283989"/>
              <a:gd name="connsiteY64" fmla="*/ 2525917 h 2716040"/>
              <a:gd name="connsiteX65" fmla="*/ 6165410 w 6283989"/>
              <a:gd name="connsiteY65" fmla="*/ 2462543 h 2716040"/>
              <a:gd name="connsiteX66" fmla="*/ 6174463 w 6283989"/>
              <a:gd name="connsiteY66" fmla="*/ 2435383 h 2716040"/>
              <a:gd name="connsiteX67" fmla="*/ 6192570 w 6283989"/>
              <a:gd name="connsiteY67" fmla="*/ 2408222 h 2716040"/>
              <a:gd name="connsiteX68" fmla="*/ 6246891 w 6283989"/>
              <a:gd name="connsiteY68" fmla="*/ 2344848 h 2716040"/>
              <a:gd name="connsiteX69" fmla="*/ 6264998 w 6283989"/>
              <a:gd name="connsiteY69" fmla="*/ 2290527 h 2716040"/>
              <a:gd name="connsiteX70" fmla="*/ 6274051 w 6283989"/>
              <a:gd name="connsiteY70" fmla="*/ 2263367 h 2716040"/>
              <a:gd name="connsiteX71" fmla="*/ 6274051 w 6283989"/>
              <a:gd name="connsiteY71" fmla="*/ 2181886 h 2716040"/>
              <a:gd name="connsiteX72" fmla="*/ 6274051 w 6283989"/>
              <a:gd name="connsiteY72" fmla="*/ 2073244 h 2716040"/>
              <a:gd name="connsiteX73" fmla="*/ 6255945 w 6283989"/>
              <a:gd name="connsiteY73" fmla="*/ 2046084 h 2716040"/>
              <a:gd name="connsiteX74" fmla="*/ 6228784 w 6283989"/>
              <a:gd name="connsiteY74" fmla="*/ 1946495 h 2716040"/>
              <a:gd name="connsiteX75" fmla="*/ 6192570 w 6283989"/>
              <a:gd name="connsiteY75" fmla="*/ 1883121 h 2716040"/>
              <a:gd name="connsiteX76" fmla="*/ 6174463 w 6283989"/>
              <a:gd name="connsiteY76" fmla="*/ 1810693 h 2716040"/>
              <a:gd name="connsiteX77" fmla="*/ 6147303 w 6283989"/>
              <a:gd name="connsiteY77" fmla="*/ 1720159 h 2716040"/>
              <a:gd name="connsiteX78" fmla="*/ 6156356 w 6283989"/>
              <a:gd name="connsiteY78" fmla="*/ 1430448 h 2716040"/>
              <a:gd name="connsiteX79" fmla="*/ 6138249 w 6283989"/>
              <a:gd name="connsiteY79" fmla="*/ 1376127 h 2716040"/>
              <a:gd name="connsiteX80" fmla="*/ 6129196 w 6283989"/>
              <a:gd name="connsiteY80" fmla="*/ 1321806 h 2716040"/>
              <a:gd name="connsiteX81" fmla="*/ 6138249 w 6283989"/>
              <a:gd name="connsiteY81" fmla="*/ 1294646 h 2716040"/>
              <a:gd name="connsiteX82" fmla="*/ 6120143 w 6283989"/>
              <a:gd name="connsiteY82" fmla="*/ 1258432 h 2716040"/>
              <a:gd name="connsiteX83" fmla="*/ 6092982 w 6283989"/>
              <a:gd name="connsiteY83" fmla="*/ 1195058 h 2716040"/>
              <a:gd name="connsiteX84" fmla="*/ 6074875 w 6283989"/>
              <a:gd name="connsiteY84" fmla="*/ 1122630 h 2716040"/>
              <a:gd name="connsiteX85" fmla="*/ 6065822 w 6283989"/>
              <a:gd name="connsiteY85" fmla="*/ 1086416 h 2716040"/>
              <a:gd name="connsiteX86" fmla="*/ 6074875 w 6283989"/>
              <a:gd name="connsiteY86" fmla="*/ 1032095 h 2716040"/>
              <a:gd name="connsiteX87" fmla="*/ 6102036 w 6283989"/>
              <a:gd name="connsiteY87" fmla="*/ 941561 h 2716040"/>
              <a:gd name="connsiteX88" fmla="*/ 6111089 w 6283989"/>
              <a:gd name="connsiteY88" fmla="*/ 914400 h 2716040"/>
              <a:gd name="connsiteX89" fmla="*/ 6129196 w 6283989"/>
              <a:gd name="connsiteY89" fmla="*/ 878187 h 2716040"/>
              <a:gd name="connsiteX90" fmla="*/ 6147303 w 6283989"/>
              <a:gd name="connsiteY90" fmla="*/ 787652 h 2716040"/>
              <a:gd name="connsiteX91" fmla="*/ 6174463 w 6283989"/>
              <a:gd name="connsiteY91" fmla="*/ 760492 h 2716040"/>
              <a:gd name="connsiteX92" fmla="*/ 6183517 w 6283989"/>
              <a:gd name="connsiteY92" fmla="*/ 724278 h 2716040"/>
              <a:gd name="connsiteX93" fmla="*/ 6201624 w 6283989"/>
              <a:gd name="connsiteY93" fmla="*/ 669957 h 2716040"/>
              <a:gd name="connsiteX94" fmla="*/ 6174463 w 6283989"/>
              <a:gd name="connsiteY94" fmla="*/ 525101 h 2716040"/>
              <a:gd name="connsiteX95" fmla="*/ 6138249 w 6283989"/>
              <a:gd name="connsiteY95" fmla="*/ 425513 h 2716040"/>
              <a:gd name="connsiteX96" fmla="*/ 6147303 w 6283989"/>
              <a:gd name="connsiteY96" fmla="*/ 398353 h 2716040"/>
              <a:gd name="connsiteX97" fmla="*/ 6129196 w 6283989"/>
              <a:gd name="connsiteY97" fmla="*/ 371193 h 2716040"/>
              <a:gd name="connsiteX98" fmla="*/ 6102036 w 6283989"/>
              <a:gd name="connsiteY98" fmla="*/ 316872 h 2716040"/>
              <a:gd name="connsiteX99" fmla="*/ 6074875 w 6283989"/>
              <a:gd name="connsiteY99" fmla="*/ 298765 h 2716040"/>
              <a:gd name="connsiteX100" fmla="*/ 6065822 w 6283989"/>
              <a:gd name="connsiteY100" fmla="*/ 271604 h 2716040"/>
              <a:gd name="connsiteX101" fmla="*/ 6011501 w 6283989"/>
              <a:gd name="connsiteY101" fmla="*/ 235391 h 2716040"/>
              <a:gd name="connsiteX102" fmla="*/ 5975287 w 6283989"/>
              <a:gd name="connsiteY102" fmla="*/ 181070 h 2716040"/>
              <a:gd name="connsiteX103" fmla="*/ 5930020 w 6283989"/>
              <a:gd name="connsiteY103" fmla="*/ 99589 h 2716040"/>
              <a:gd name="connsiteX104" fmla="*/ 5875699 w 6283989"/>
              <a:gd name="connsiteY104" fmla="*/ 63375 h 2716040"/>
              <a:gd name="connsiteX105" fmla="*/ 5794218 w 6283989"/>
              <a:gd name="connsiteY105" fmla="*/ 36214 h 2716040"/>
              <a:gd name="connsiteX106" fmla="*/ 5767057 w 6283989"/>
              <a:gd name="connsiteY106" fmla="*/ 27161 h 2716040"/>
              <a:gd name="connsiteX107" fmla="*/ 5739897 w 6283989"/>
              <a:gd name="connsiteY107" fmla="*/ 18107 h 2716040"/>
              <a:gd name="connsiteX108" fmla="*/ 5549774 w 6283989"/>
              <a:gd name="connsiteY108" fmla="*/ 0 h 2716040"/>
              <a:gd name="connsiteX109" fmla="*/ 4934139 w 6283989"/>
              <a:gd name="connsiteY109" fmla="*/ 0 h 2716040"/>
              <a:gd name="connsiteX110" fmla="*/ 3449370 w 6283989"/>
              <a:gd name="connsiteY110" fmla="*/ 18107 h 2716040"/>
              <a:gd name="connsiteX111" fmla="*/ 3295461 w 6283989"/>
              <a:gd name="connsiteY111" fmla="*/ 27161 h 2716040"/>
              <a:gd name="connsiteX112" fmla="*/ 2073244 w 6283989"/>
              <a:gd name="connsiteY112" fmla="*/ 36214 h 2716040"/>
              <a:gd name="connsiteX113" fmla="*/ 1892174 w 6283989"/>
              <a:gd name="connsiteY113" fmla="*/ 54321 h 2716040"/>
              <a:gd name="connsiteX114" fmla="*/ 1747319 w 6283989"/>
              <a:gd name="connsiteY114" fmla="*/ 72428 h 2716040"/>
              <a:gd name="connsiteX115" fmla="*/ 1683945 w 6283989"/>
              <a:gd name="connsiteY115" fmla="*/ 81482 h 2716040"/>
              <a:gd name="connsiteX116" fmla="*/ 1656784 w 6283989"/>
              <a:gd name="connsiteY116" fmla="*/ 90535 h 2716040"/>
              <a:gd name="connsiteX117" fmla="*/ 1457608 w 6283989"/>
              <a:gd name="connsiteY117" fmla="*/ 108642 h 2716040"/>
              <a:gd name="connsiteX118" fmla="*/ 1421394 w 6283989"/>
              <a:gd name="connsiteY118" fmla="*/ 117695 h 2716040"/>
              <a:gd name="connsiteX119" fmla="*/ 1367073 w 6283989"/>
              <a:gd name="connsiteY119" fmla="*/ 135802 h 2716040"/>
              <a:gd name="connsiteX120" fmla="*/ 1240325 w 6283989"/>
              <a:gd name="connsiteY120" fmla="*/ 153909 h 2716040"/>
              <a:gd name="connsiteX121" fmla="*/ 1113576 w 6283989"/>
              <a:gd name="connsiteY121" fmla="*/ 172016 h 2716040"/>
              <a:gd name="connsiteX122" fmla="*/ 1041148 w 6283989"/>
              <a:gd name="connsiteY122" fmla="*/ 208230 h 2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283989" h="2716040">
                <a:moveTo>
                  <a:pt x="1041148" y="208230"/>
                </a:moveTo>
                <a:lnTo>
                  <a:pt x="1041148" y="208230"/>
                </a:lnTo>
                <a:cubicBezTo>
                  <a:pt x="1023041" y="229355"/>
                  <a:pt x="1002783" y="248811"/>
                  <a:pt x="986828" y="271604"/>
                </a:cubicBezTo>
                <a:cubicBezTo>
                  <a:pt x="981355" y="279422"/>
                  <a:pt x="979481" y="289375"/>
                  <a:pt x="977774" y="298765"/>
                </a:cubicBezTo>
                <a:cubicBezTo>
                  <a:pt x="973422" y="322703"/>
                  <a:pt x="970924" y="346962"/>
                  <a:pt x="968721" y="371193"/>
                </a:cubicBezTo>
                <a:cubicBezTo>
                  <a:pt x="964886" y="413376"/>
                  <a:pt x="969940" y="456849"/>
                  <a:pt x="959667" y="497941"/>
                </a:cubicBezTo>
                <a:cubicBezTo>
                  <a:pt x="954389" y="519053"/>
                  <a:pt x="923453" y="552262"/>
                  <a:pt x="923453" y="552262"/>
                </a:cubicBezTo>
                <a:cubicBezTo>
                  <a:pt x="908364" y="549244"/>
                  <a:pt x="893114" y="546940"/>
                  <a:pt x="878186" y="543208"/>
                </a:cubicBezTo>
                <a:cubicBezTo>
                  <a:pt x="868928" y="540893"/>
                  <a:pt x="860569" y="534155"/>
                  <a:pt x="851026" y="534155"/>
                </a:cubicBezTo>
                <a:cubicBezTo>
                  <a:pt x="763457" y="534155"/>
                  <a:pt x="675992" y="540190"/>
                  <a:pt x="588475" y="543208"/>
                </a:cubicBezTo>
                <a:cubicBezTo>
                  <a:pt x="548608" y="546275"/>
                  <a:pt x="464745" y="549244"/>
                  <a:pt x="416459" y="561315"/>
                </a:cubicBezTo>
                <a:cubicBezTo>
                  <a:pt x="397943" y="565944"/>
                  <a:pt x="380246" y="573386"/>
                  <a:pt x="362139" y="579422"/>
                </a:cubicBezTo>
                <a:cubicBezTo>
                  <a:pt x="353085" y="582440"/>
                  <a:pt x="344237" y="586161"/>
                  <a:pt x="334978" y="588476"/>
                </a:cubicBezTo>
                <a:lnTo>
                  <a:pt x="298764" y="597529"/>
                </a:lnTo>
                <a:cubicBezTo>
                  <a:pt x="280657" y="609600"/>
                  <a:pt x="256515" y="615636"/>
                  <a:pt x="244444" y="633743"/>
                </a:cubicBezTo>
                <a:cubicBezTo>
                  <a:pt x="220301" y="669957"/>
                  <a:pt x="235390" y="654867"/>
                  <a:pt x="199176" y="679010"/>
                </a:cubicBezTo>
                <a:cubicBezTo>
                  <a:pt x="193140" y="697117"/>
                  <a:pt x="186091" y="714917"/>
                  <a:pt x="181069" y="733331"/>
                </a:cubicBezTo>
                <a:cubicBezTo>
                  <a:pt x="177020" y="748177"/>
                  <a:pt x="176065" y="763752"/>
                  <a:pt x="172016" y="778598"/>
                </a:cubicBezTo>
                <a:cubicBezTo>
                  <a:pt x="166994" y="797012"/>
                  <a:pt x="159945" y="814812"/>
                  <a:pt x="153909" y="832919"/>
                </a:cubicBezTo>
                <a:cubicBezTo>
                  <a:pt x="150891" y="841973"/>
                  <a:pt x="150149" y="852139"/>
                  <a:pt x="144855" y="860080"/>
                </a:cubicBezTo>
                <a:lnTo>
                  <a:pt x="126748" y="887240"/>
                </a:lnTo>
                <a:cubicBezTo>
                  <a:pt x="123730" y="902329"/>
                  <a:pt x="121744" y="917661"/>
                  <a:pt x="117695" y="932507"/>
                </a:cubicBezTo>
                <a:cubicBezTo>
                  <a:pt x="112673" y="950921"/>
                  <a:pt x="105624" y="968721"/>
                  <a:pt x="99588" y="986828"/>
                </a:cubicBezTo>
                <a:cubicBezTo>
                  <a:pt x="96570" y="995882"/>
                  <a:pt x="92850" y="1004731"/>
                  <a:pt x="90535" y="1013989"/>
                </a:cubicBezTo>
                <a:cubicBezTo>
                  <a:pt x="76850" y="1068723"/>
                  <a:pt x="85417" y="1038391"/>
                  <a:pt x="63374" y="1104523"/>
                </a:cubicBezTo>
                <a:lnTo>
                  <a:pt x="45267" y="1158844"/>
                </a:lnTo>
                <a:cubicBezTo>
                  <a:pt x="42249" y="1167897"/>
                  <a:pt x="38529" y="1176746"/>
                  <a:pt x="36214" y="1186004"/>
                </a:cubicBezTo>
                <a:cubicBezTo>
                  <a:pt x="33196" y="1198075"/>
                  <a:pt x="29859" y="1210071"/>
                  <a:pt x="27160" y="1222218"/>
                </a:cubicBezTo>
                <a:cubicBezTo>
                  <a:pt x="23822" y="1237240"/>
                  <a:pt x="21567" y="1252492"/>
                  <a:pt x="18107" y="1267486"/>
                </a:cubicBezTo>
                <a:cubicBezTo>
                  <a:pt x="12511" y="1291734"/>
                  <a:pt x="0" y="1339913"/>
                  <a:pt x="0" y="1339913"/>
                </a:cubicBezTo>
                <a:cubicBezTo>
                  <a:pt x="3018" y="1551161"/>
                  <a:pt x="3267" y="1762466"/>
                  <a:pt x="9053" y="1973656"/>
                </a:cubicBezTo>
                <a:cubicBezTo>
                  <a:pt x="9314" y="1983196"/>
                  <a:pt x="15792" y="1991558"/>
                  <a:pt x="18107" y="2000816"/>
                </a:cubicBezTo>
                <a:cubicBezTo>
                  <a:pt x="21839" y="2015745"/>
                  <a:pt x="23822" y="2031062"/>
                  <a:pt x="27160" y="2046084"/>
                </a:cubicBezTo>
                <a:cubicBezTo>
                  <a:pt x="29859" y="2058230"/>
                  <a:pt x="33774" y="2070096"/>
                  <a:pt x="36214" y="2082297"/>
                </a:cubicBezTo>
                <a:cubicBezTo>
                  <a:pt x="50426" y="2153354"/>
                  <a:pt x="42248" y="2133587"/>
                  <a:pt x="54321" y="2218099"/>
                </a:cubicBezTo>
                <a:cubicBezTo>
                  <a:pt x="60720" y="2262891"/>
                  <a:pt x="66442" y="2272573"/>
                  <a:pt x="81481" y="2317688"/>
                </a:cubicBezTo>
                <a:lnTo>
                  <a:pt x="90535" y="2344848"/>
                </a:lnTo>
                <a:cubicBezTo>
                  <a:pt x="97899" y="2366939"/>
                  <a:pt x="100144" y="2381617"/>
                  <a:pt x="117695" y="2399169"/>
                </a:cubicBezTo>
                <a:cubicBezTo>
                  <a:pt x="125389" y="2406863"/>
                  <a:pt x="135802" y="2411240"/>
                  <a:pt x="144855" y="2417276"/>
                </a:cubicBezTo>
                <a:cubicBezTo>
                  <a:pt x="160791" y="2465081"/>
                  <a:pt x="145969" y="2439142"/>
                  <a:pt x="208230" y="2480650"/>
                </a:cubicBezTo>
                <a:lnTo>
                  <a:pt x="235390" y="2498757"/>
                </a:lnTo>
                <a:lnTo>
                  <a:pt x="262550" y="2516864"/>
                </a:lnTo>
                <a:cubicBezTo>
                  <a:pt x="268586" y="2525917"/>
                  <a:pt x="272963" y="2536330"/>
                  <a:pt x="280657" y="2544024"/>
                </a:cubicBezTo>
                <a:cubicBezTo>
                  <a:pt x="288351" y="2551718"/>
                  <a:pt x="298964" y="2555806"/>
                  <a:pt x="307818" y="2562131"/>
                </a:cubicBezTo>
                <a:cubicBezTo>
                  <a:pt x="320097" y="2570901"/>
                  <a:pt x="332575" y="2579472"/>
                  <a:pt x="344032" y="2589292"/>
                </a:cubicBezTo>
                <a:cubicBezTo>
                  <a:pt x="373857" y="2614856"/>
                  <a:pt x="382164" y="2638217"/>
                  <a:pt x="425513" y="2652666"/>
                </a:cubicBezTo>
                <a:cubicBezTo>
                  <a:pt x="512931" y="2681804"/>
                  <a:pt x="377026" y="2635081"/>
                  <a:pt x="488887" y="2679826"/>
                </a:cubicBezTo>
                <a:cubicBezTo>
                  <a:pt x="506608" y="2686915"/>
                  <a:pt x="543208" y="2697933"/>
                  <a:pt x="543208" y="2697933"/>
                </a:cubicBezTo>
                <a:cubicBezTo>
                  <a:pt x="570368" y="2694915"/>
                  <a:pt x="597362" y="2688880"/>
                  <a:pt x="624689" y="2688880"/>
                </a:cubicBezTo>
                <a:cubicBezTo>
                  <a:pt x="658022" y="2688880"/>
                  <a:pt x="691148" y="2694252"/>
                  <a:pt x="724277" y="2697933"/>
                </a:cubicBezTo>
                <a:cubicBezTo>
                  <a:pt x="745486" y="2700290"/>
                  <a:pt x="766499" y="2704167"/>
                  <a:pt x="787651" y="2706987"/>
                </a:cubicBezTo>
                <a:lnTo>
                  <a:pt x="860079" y="2716040"/>
                </a:lnTo>
                <a:lnTo>
                  <a:pt x="1339913" y="2706987"/>
                </a:lnTo>
                <a:cubicBezTo>
                  <a:pt x="1352348" y="2706551"/>
                  <a:pt x="1363685" y="2698057"/>
                  <a:pt x="1376127" y="2697933"/>
                </a:cubicBezTo>
                <a:lnTo>
                  <a:pt x="3159659" y="2688880"/>
                </a:lnTo>
                <a:cubicBezTo>
                  <a:pt x="3183802" y="2685862"/>
                  <a:pt x="3208149" y="2684178"/>
                  <a:pt x="3232087" y="2679826"/>
                </a:cubicBezTo>
                <a:cubicBezTo>
                  <a:pt x="3241476" y="2678119"/>
                  <a:pt x="3249747" y="2671678"/>
                  <a:pt x="3259247" y="2670773"/>
                </a:cubicBezTo>
                <a:cubicBezTo>
                  <a:pt x="3353251" y="2661820"/>
                  <a:pt x="3676300" y="2653060"/>
                  <a:pt x="3720974" y="2652666"/>
                </a:cubicBezTo>
                <a:lnTo>
                  <a:pt x="5477347" y="2643612"/>
                </a:lnTo>
                <a:cubicBezTo>
                  <a:pt x="5501489" y="2640594"/>
                  <a:pt x="5525836" y="2638911"/>
                  <a:pt x="5549774" y="2634559"/>
                </a:cubicBezTo>
                <a:cubicBezTo>
                  <a:pt x="5649157" y="2616489"/>
                  <a:pt x="5434880" y="2627629"/>
                  <a:pt x="5658416" y="2616452"/>
                </a:cubicBezTo>
                <a:cubicBezTo>
                  <a:pt x="5751900" y="2611778"/>
                  <a:pt x="5845521" y="2610416"/>
                  <a:pt x="5939073" y="2607398"/>
                </a:cubicBezTo>
                <a:cubicBezTo>
                  <a:pt x="5954162" y="2601363"/>
                  <a:pt x="5968808" y="2594071"/>
                  <a:pt x="5984341" y="2589292"/>
                </a:cubicBezTo>
                <a:cubicBezTo>
                  <a:pt x="6008126" y="2581974"/>
                  <a:pt x="6056768" y="2571185"/>
                  <a:pt x="6056768" y="2571185"/>
                </a:cubicBezTo>
                <a:cubicBezTo>
                  <a:pt x="6119029" y="2529677"/>
                  <a:pt x="6090444" y="2541853"/>
                  <a:pt x="6138249" y="2525917"/>
                </a:cubicBezTo>
                <a:cubicBezTo>
                  <a:pt x="6157093" y="2450544"/>
                  <a:pt x="6134148" y="2525068"/>
                  <a:pt x="6165410" y="2462543"/>
                </a:cubicBezTo>
                <a:cubicBezTo>
                  <a:pt x="6169678" y="2454007"/>
                  <a:pt x="6170195" y="2443919"/>
                  <a:pt x="6174463" y="2435383"/>
                </a:cubicBezTo>
                <a:cubicBezTo>
                  <a:pt x="6179329" y="2425651"/>
                  <a:pt x="6186245" y="2417076"/>
                  <a:pt x="6192570" y="2408222"/>
                </a:cubicBezTo>
                <a:cubicBezTo>
                  <a:pt x="6221604" y="2367574"/>
                  <a:pt x="6213990" y="2377749"/>
                  <a:pt x="6246891" y="2344848"/>
                </a:cubicBezTo>
                <a:lnTo>
                  <a:pt x="6264998" y="2290527"/>
                </a:lnTo>
                <a:lnTo>
                  <a:pt x="6274051" y="2263367"/>
                </a:lnTo>
                <a:cubicBezTo>
                  <a:pt x="6252504" y="2198724"/>
                  <a:pt x="6245358" y="2224927"/>
                  <a:pt x="6274051" y="2181886"/>
                </a:cubicBezTo>
                <a:cubicBezTo>
                  <a:pt x="6279553" y="2132372"/>
                  <a:pt x="6293356" y="2111854"/>
                  <a:pt x="6274051" y="2073244"/>
                </a:cubicBezTo>
                <a:cubicBezTo>
                  <a:pt x="6269185" y="2063512"/>
                  <a:pt x="6261980" y="2055137"/>
                  <a:pt x="6255945" y="2046084"/>
                </a:cubicBezTo>
                <a:cubicBezTo>
                  <a:pt x="6251086" y="2021791"/>
                  <a:pt x="6241911" y="1966185"/>
                  <a:pt x="6228784" y="1946495"/>
                </a:cubicBezTo>
                <a:cubicBezTo>
                  <a:pt x="6203191" y="1908106"/>
                  <a:pt x="6215543" y="1929067"/>
                  <a:pt x="6192570" y="1883121"/>
                </a:cubicBezTo>
                <a:cubicBezTo>
                  <a:pt x="6186534" y="1858978"/>
                  <a:pt x="6182333" y="1834302"/>
                  <a:pt x="6174463" y="1810693"/>
                </a:cubicBezTo>
                <a:cubicBezTo>
                  <a:pt x="6152421" y="1744569"/>
                  <a:pt x="6160985" y="1774889"/>
                  <a:pt x="6147303" y="1720159"/>
                </a:cubicBezTo>
                <a:cubicBezTo>
                  <a:pt x="6150321" y="1623589"/>
                  <a:pt x="6158898" y="1527032"/>
                  <a:pt x="6156356" y="1430448"/>
                </a:cubicBezTo>
                <a:cubicBezTo>
                  <a:pt x="6155854" y="1411368"/>
                  <a:pt x="6138249" y="1376127"/>
                  <a:pt x="6138249" y="1376127"/>
                </a:cubicBezTo>
                <a:cubicBezTo>
                  <a:pt x="6135231" y="1358020"/>
                  <a:pt x="6129196" y="1340163"/>
                  <a:pt x="6129196" y="1321806"/>
                </a:cubicBezTo>
                <a:cubicBezTo>
                  <a:pt x="6129196" y="1312263"/>
                  <a:pt x="6139599" y="1304093"/>
                  <a:pt x="6138249" y="1294646"/>
                </a:cubicBezTo>
                <a:cubicBezTo>
                  <a:pt x="6136340" y="1281286"/>
                  <a:pt x="6125459" y="1270837"/>
                  <a:pt x="6120143" y="1258432"/>
                </a:cubicBezTo>
                <a:cubicBezTo>
                  <a:pt x="6080188" y="1165203"/>
                  <a:pt x="6153021" y="1315137"/>
                  <a:pt x="6092982" y="1195058"/>
                </a:cubicBezTo>
                <a:lnTo>
                  <a:pt x="6074875" y="1122630"/>
                </a:lnTo>
                <a:lnTo>
                  <a:pt x="6065822" y="1086416"/>
                </a:lnTo>
                <a:cubicBezTo>
                  <a:pt x="6068840" y="1068309"/>
                  <a:pt x="6071275" y="1050095"/>
                  <a:pt x="6074875" y="1032095"/>
                </a:cubicBezTo>
                <a:cubicBezTo>
                  <a:pt x="6081715" y="997896"/>
                  <a:pt x="6090492" y="976194"/>
                  <a:pt x="6102036" y="941561"/>
                </a:cubicBezTo>
                <a:cubicBezTo>
                  <a:pt x="6105054" y="932507"/>
                  <a:pt x="6106821" y="922936"/>
                  <a:pt x="6111089" y="914400"/>
                </a:cubicBezTo>
                <a:lnTo>
                  <a:pt x="6129196" y="878187"/>
                </a:lnTo>
                <a:cubicBezTo>
                  <a:pt x="6129747" y="874878"/>
                  <a:pt x="6140946" y="798777"/>
                  <a:pt x="6147303" y="787652"/>
                </a:cubicBezTo>
                <a:cubicBezTo>
                  <a:pt x="6153655" y="776536"/>
                  <a:pt x="6165410" y="769545"/>
                  <a:pt x="6174463" y="760492"/>
                </a:cubicBezTo>
                <a:cubicBezTo>
                  <a:pt x="6177481" y="748421"/>
                  <a:pt x="6179942" y="736196"/>
                  <a:pt x="6183517" y="724278"/>
                </a:cubicBezTo>
                <a:cubicBezTo>
                  <a:pt x="6189002" y="705997"/>
                  <a:pt x="6201624" y="669957"/>
                  <a:pt x="6201624" y="669957"/>
                </a:cubicBezTo>
                <a:cubicBezTo>
                  <a:pt x="6183335" y="487078"/>
                  <a:pt x="6206777" y="654356"/>
                  <a:pt x="6174463" y="525101"/>
                </a:cubicBezTo>
                <a:cubicBezTo>
                  <a:pt x="6153717" y="442118"/>
                  <a:pt x="6170160" y="473380"/>
                  <a:pt x="6138249" y="425513"/>
                </a:cubicBezTo>
                <a:cubicBezTo>
                  <a:pt x="6141267" y="416460"/>
                  <a:pt x="6148872" y="407766"/>
                  <a:pt x="6147303" y="398353"/>
                </a:cubicBezTo>
                <a:cubicBezTo>
                  <a:pt x="6145514" y="387620"/>
                  <a:pt x="6134062" y="380925"/>
                  <a:pt x="6129196" y="371193"/>
                </a:cubicBezTo>
                <a:cubicBezTo>
                  <a:pt x="6114469" y="341738"/>
                  <a:pt x="6127984" y="342819"/>
                  <a:pt x="6102036" y="316872"/>
                </a:cubicBezTo>
                <a:cubicBezTo>
                  <a:pt x="6094342" y="309178"/>
                  <a:pt x="6083929" y="304801"/>
                  <a:pt x="6074875" y="298765"/>
                </a:cubicBezTo>
                <a:cubicBezTo>
                  <a:pt x="6071857" y="289711"/>
                  <a:pt x="6072570" y="278352"/>
                  <a:pt x="6065822" y="271604"/>
                </a:cubicBezTo>
                <a:cubicBezTo>
                  <a:pt x="6050434" y="256216"/>
                  <a:pt x="6011501" y="235391"/>
                  <a:pt x="6011501" y="235391"/>
                </a:cubicBezTo>
                <a:cubicBezTo>
                  <a:pt x="5989972" y="170805"/>
                  <a:pt x="6020500" y="248891"/>
                  <a:pt x="5975287" y="181070"/>
                </a:cubicBezTo>
                <a:cubicBezTo>
                  <a:pt x="5948871" y="141444"/>
                  <a:pt x="5995430" y="143196"/>
                  <a:pt x="5930020" y="99589"/>
                </a:cubicBezTo>
                <a:cubicBezTo>
                  <a:pt x="5911913" y="87518"/>
                  <a:pt x="5896344" y="70257"/>
                  <a:pt x="5875699" y="63375"/>
                </a:cubicBezTo>
                <a:lnTo>
                  <a:pt x="5794218" y="36214"/>
                </a:lnTo>
                <a:lnTo>
                  <a:pt x="5767057" y="27161"/>
                </a:lnTo>
                <a:cubicBezTo>
                  <a:pt x="5758004" y="24143"/>
                  <a:pt x="5749344" y="19457"/>
                  <a:pt x="5739897" y="18107"/>
                </a:cubicBezTo>
                <a:cubicBezTo>
                  <a:pt x="5634591" y="3064"/>
                  <a:pt x="5697808" y="10574"/>
                  <a:pt x="5549774" y="0"/>
                </a:cubicBezTo>
                <a:cubicBezTo>
                  <a:pt x="4856602" y="22362"/>
                  <a:pt x="5721735" y="0"/>
                  <a:pt x="4934139" y="0"/>
                </a:cubicBezTo>
                <a:cubicBezTo>
                  <a:pt x="4705924" y="0"/>
                  <a:pt x="3735524" y="14133"/>
                  <a:pt x="3449370" y="18107"/>
                </a:cubicBezTo>
                <a:cubicBezTo>
                  <a:pt x="3398067" y="21125"/>
                  <a:pt x="3346848" y="26485"/>
                  <a:pt x="3295461" y="27161"/>
                </a:cubicBezTo>
                <a:lnTo>
                  <a:pt x="2073244" y="36214"/>
                </a:lnTo>
                <a:cubicBezTo>
                  <a:pt x="2046958" y="36574"/>
                  <a:pt x="1924377" y="50743"/>
                  <a:pt x="1892174" y="54321"/>
                </a:cubicBezTo>
                <a:cubicBezTo>
                  <a:pt x="1824634" y="76836"/>
                  <a:pt x="1887111" y="58449"/>
                  <a:pt x="1747319" y="72428"/>
                </a:cubicBezTo>
                <a:cubicBezTo>
                  <a:pt x="1726086" y="74551"/>
                  <a:pt x="1705070" y="78464"/>
                  <a:pt x="1683945" y="81482"/>
                </a:cubicBezTo>
                <a:cubicBezTo>
                  <a:pt x="1674891" y="84500"/>
                  <a:pt x="1666259" y="89398"/>
                  <a:pt x="1656784" y="90535"/>
                </a:cubicBezTo>
                <a:cubicBezTo>
                  <a:pt x="1590593" y="98478"/>
                  <a:pt x="1457608" y="108642"/>
                  <a:pt x="1457608" y="108642"/>
                </a:cubicBezTo>
                <a:cubicBezTo>
                  <a:pt x="1445537" y="111660"/>
                  <a:pt x="1433312" y="114120"/>
                  <a:pt x="1421394" y="117695"/>
                </a:cubicBezTo>
                <a:cubicBezTo>
                  <a:pt x="1403112" y="123179"/>
                  <a:pt x="1386043" y="133694"/>
                  <a:pt x="1367073" y="135802"/>
                </a:cubicBezTo>
                <a:cubicBezTo>
                  <a:pt x="1155111" y="159355"/>
                  <a:pt x="1377249" y="132290"/>
                  <a:pt x="1240325" y="153909"/>
                </a:cubicBezTo>
                <a:cubicBezTo>
                  <a:pt x="1198169" y="160565"/>
                  <a:pt x="1113576" y="172016"/>
                  <a:pt x="1113576" y="172016"/>
                </a:cubicBezTo>
                <a:cubicBezTo>
                  <a:pt x="1055704" y="210597"/>
                  <a:pt x="1053219" y="202194"/>
                  <a:pt x="1041148" y="208230"/>
                </a:cubicBezTo>
                <a:close/>
              </a:path>
            </a:pathLst>
          </a:custGeom>
          <a:no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弧形接點 14"/>
          <p:cNvCxnSpPr>
            <a:stCxn id="13" idx="108"/>
          </p:cNvCxnSpPr>
          <p:nvPr/>
        </p:nvCxnSpPr>
        <p:spPr>
          <a:xfrm flipV="1">
            <a:off x="7125077" y="3212976"/>
            <a:ext cx="734215" cy="725281"/>
          </a:xfrm>
          <a:prstGeom prst="curvedConnector5">
            <a:avLst>
              <a:gd name="adj1" fmla="val 31135"/>
              <a:gd name="adj2" fmla="val 50000"/>
              <a:gd name="adj3" fmla="val 98459"/>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948264" y="2279556"/>
            <a:ext cx="1681260" cy="923330"/>
          </a:xfrm>
          <a:prstGeom prst="rect">
            <a:avLst/>
          </a:prstGeom>
          <a:solidFill>
            <a:srgbClr val="FFC000"/>
          </a:solidFill>
          <a:ln>
            <a:solidFill>
              <a:srgbClr val="FFC000"/>
            </a:solidFill>
          </a:ln>
        </p:spPr>
        <p:txBody>
          <a:bodyPr wrap="square" rtlCol="0">
            <a:spAutoFit/>
          </a:bodyPr>
          <a:lstStyle/>
          <a:p>
            <a:r>
              <a:rPr lang="en-US" altLang="zh-TW" dirty="0" smtClean="0">
                <a:solidFill>
                  <a:schemeClr val="bg1"/>
                </a:solidFill>
              </a:rPr>
              <a:t>AC terms:</a:t>
            </a:r>
          </a:p>
          <a:p>
            <a:pPr algn="ctr"/>
            <a:r>
              <a:rPr lang="en-US" altLang="zh-TW" dirty="0" smtClean="0">
                <a:solidFill>
                  <a:schemeClr val="bg1"/>
                </a:solidFill>
              </a:rPr>
              <a:t>Small coefficient</a:t>
            </a:r>
            <a:endParaRPr lang="zh-TW" altLang="en-US" dirty="0">
              <a:solidFill>
                <a:schemeClr val="bg1"/>
              </a:solidFill>
            </a:endParaRPr>
          </a:p>
        </p:txBody>
      </p:sp>
      <p:sp>
        <p:nvSpPr>
          <p:cNvPr id="18" name="橢圓 17"/>
          <p:cNvSpPr/>
          <p:nvPr/>
        </p:nvSpPr>
        <p:spPr>
          <a:xfrm>
            <a:off x="1575303" y="4142619"/>
            <a:ext cx="908465" cy="36650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弧形接點 18"/>
          <p:cNvCxnSpPr>
            <a:stCxn id="18" idx="2"/>
          </p:cNvCxnSpPr>
          <p:nvPr/>
        </p:nvCxnSpPr>
        <p:spPr>
          <a:xfrm rot="10800000" flipV="1">
            <a:off x="1043609" y="4325870"/>
            <a:ext cx="531695" cy="543290"/>
          </a:xfrm>
          <a:prstGeom prst="curved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22105" y="4869160"/>
            <a:ext cx="1404156" cy="923330"/>
          </a:xfrm>
          <a:prstGeom prst="rect">
            <a:avLst/>
          </a:prstGeom>
          <a:solidFill>
            <a:srgbClr val="C00000"/>
          </a:solidFill>
          <a:ln>
            <a:noFill/>
          </a:ln>
        </p:spPr>
        <p:txBody>
          <a:bodyPr wrap="square" rtlCol="0">
            <a:spAutoFit/>
          </a:bodyPr>
          <a:lstStyle/>
          <a:p>
            <a:r>
              <a:rPr lang="en-US" altLang="zh-TW" dirty="0" smtClean="0"/>
              <a:t>DC terms:</a:t>
            </a:r>
          </a:p>
          <a:p>
            <a:pPr algn="ctr"/>
            <a:r>
              <a:rPr lang="en-US" altLang="zh-TW" dirty="0" smtClean="0"/>
              <a:t>Large coefficient</a:t>
            </a:r>
            <a:endParaRPr lang="zh-TW" altLang="en-US" dirty="0"/>
          </a:p>
        </p:txBody>
      </p:sp>
    </p:spTree>
    <p:extLst>
      <p:ext uri="{BB962C8B-B14F-4D97-AF65-F5344CB8AC3E}">
        <p14:creationId xmlns:p14="http://schemas.microsoft.com/office/powerpoint/2010/main" val="180154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9832" y="4633"/>
            <a:ext cx="2770470" cy="924475"/>
          </a:xfrm>
        </p:spPr>
        <p:txBody>
          <a:bodyPr/>
          <a:lstStyle/>
          <a:p>
            <a:r>
              <a:rPr lang="en-US" altLang="zh-TW" dirty="0" smtClean="0"/>
              <a:t>Quantization</a:t>
            </a:r>
            <a:endParaRPr lang="zh-TW" altLang="en-US" dirty="0"/>
          </a:p>
        </p:txBody>
      </p:sp>
      <p:sp>
        <p:nvSpPr>
          <p:cNvPr id="3" name="內容版面配置區 2"/>
          <p:cNvSpPr>
            <a:spLocks noGrp="1"/>
          </p:cNvSpPr>
          <p:nvPr>
            <p:ph idx="1"/>
          </p:nvPr>
        </p:nvSpPr>
        <p:spPr>
          <a:xfrm>
            <a:off x="107504" y="764705"/>
            <a:ext cx="9036496" cy="2016223"/>
          </a:xfrm>
        </p:spPr>
        <p:txBody>
          <a:bodyPr/>
          <a:lstStyle/>
          <a:p>
            <a:r>
              <a:rPr lang="en-US" altLang="zh-TW" dirty="0" smtClean="0"/>
              <a:t>We divide the DCT coefficients by Quantization Table to downgrade the value recorded in the jpeg file because it is hard for the human eyes to distinguish the strength of high frequency components.</a:t>
            </a:r>
          </a:p>
          <a:p>
            <a:endParaRPr lang="en-US" altLang="zh-TW" dirty="0"/>
          </a:p>
          <a:p>
            <a:r>
              <a:rPr lang="en-US" altLang="zh-TW" dirty="0" smtClean="0"/>
              <a:t>Quantization Table:</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11</a:t>
            </a:fld>
            <a:endParaRPr lang="zh-TW" altLang="en-US" dirty="0"/>
          </a:p>
        </p:txBody>
      </p:sp>
      <p:sp>
        <p:nvSpPr>
          <p:cNvPr id="8" name="文字方塊 7"/>
          <p:cNvSpPr txBox="1"/>
          <p:nvPr/>
        </p:nvSpPr>
        <p:spPr>
          <a:xfrm>
            <a:off x="1036414" y="5661248"/>
            <a:ext cx="2304256" cy="646331"/>
          </a:xfrm>
          <a:prstGeom prst="rect">
            <a:avLst/>
          </a:prstGeom>
          <a:noFill/>
        </p:spPr>
        <p:txBody>
          <a:bodyPr wrap="square" rtlCol="0">
            <a:spAutoFit/>
          </a:bodyPr>
          <a:lstStyle/>
          <a:p>
            <a:pPr algn="ctr"/>
            <a:r>
              <a:rPr lang="en-US" altLang="zh-TW" dirty="0" smtClean="0"/>
              <a:t>Luminance quantization table</a:t>
            </a:r>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483269753"/>
              </p:ext>
            </p:extLst>
          </p:nvPr>
        </p:nvGraphicFramePr>
        <p:xfrm>
          <a:off x="179512" y="2852936"/>
          <a:ext cx="3960440" cy="2664296"/>
        </p:xfrm>
        <a:graphic>
          <a:graphicData uri="http://schemas.openxmlformats.org/drawingml/2006/table">
            <a:tbl>
              <a:tblPr bandRow="1">
                <a:tableStyleId>{5C22544A-7EE6-4342-B048-85BDC9FD1C3A}</a:tableStyleId>
              </a:tblPr>
              <a:tblGrid>
                <a:gridCol w="495055"/>
                <a:gridCol w="495055"/>
                <a:gridCol w="495055"/>
                <a:gridCol w="495055"/>
                <a:gridCol w="495055"/>
                <a:gridCol w="495055"/>
                <a:gridCol w="495055"/>
                <a:gridCol w="495055"/>
              </a:tblGrid>
              <a:tr h="333037">
                <a:tc>
                  <a:txBody>
                    <a:bodyPr/>
                    <a:lstStyle/>
                    <a:p>
                      <a:pPr algn="ctr"/>
                      <a:r>
                        <a:rPr lang="en-US" altLang="zh-TW" sz="1200" dirty="0" smtClean="0">
                          <a:solidFill>
                            <a:schemeClr val="tx1"/>
                          </a:solidFill>
                        </a:rPr>
                        <a:t>16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11</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40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51</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61</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12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19</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58</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55</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14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13</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40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57</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69</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56</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14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17</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29</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51</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87</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80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62</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18</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22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37</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56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68</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109</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103</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77</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24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35</a:t>
                      </a:r>
                      <a:endParaRPr lang="zh-TW" altLang="en-US" sz="1200" dirty="0">
                        <a:solidFill>
                          <a:schemeClr val="tx1"/>
                        </a:solidFill>
                      </a:endParaRPr>
                    </a:p>
                  </a:txBody>
                  <a:tcPr>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1"/>
                          </a:solidFill>
                        </a:rPr>
                        <a:t>55</a:t>
                      </a:r>
                      <a:endParaRPr lang="zh-TW" altLang="en-US" sz="1200" dirty="0" smtClean="0">
                        <a:solidFill>
                          <a:schemeClr val="tx1"/>
                        </a:solidFill>
                      </a:endParaRPr>
                    </a:p>
                  </a:txBody>
                  <a:tcPr>
                    <a:solidFill>
                      <a:srgbClr val="00B050"/>
                    </a:solidFill>
                  </a:tcPr>
                </a:tc>
                <a:tc>
                  <a:txBody>
                    <a:bodyPr/>
                    <a:lstStyle/>
                    <a:p>
                      <a:pPr algn="ctr"/>
                      <a:r>
                        <a:rPr lang="en-US" altLang="zh-TW" sz="1200" dirty="0" smtClean="0">
                          <a:solidFill>
                            <a:schemeClr val="tx1"/>
                          </a:solidFill>
                        </a:rPr>
                        <a:t>64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81</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113</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92</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49</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64</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78</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87</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106</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121</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120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101</a:t>
                      </a:r>
                      <a:endParaRPr lang="zh-TW" altLang="en-US" sz="1200" dirty="0">
                        <a:solidFill>
                          <a:schemeClr val="tx1"/>
                        </a:solidFill>
                      </a:endParaRPr>
                    </a:p>
                  </a:txBody>
                  <a:tcPr>
                    <a:solidFill>
                      <a:srgbClr val="00B050"/>
                    </a:solidFill>
                  </a:tcPr>
                </a:tc>
              </a:tr>
              <a:tr h="333037">
                <a:tc>
                  <a:txBody>
                    <a:bodyPr/>
                    <a:lstStyle/>
                    <a:p>
                      <a:pPr algn="ctr"/>
                      <a:r>
                        <a:rPr lang="en-US" altLang="zh-TW" sz="1200" dirty="0" smtClean="0">
                          <a:solidFill>
                            <a:schemeClr val="tx1"/>
                          </a:solidFill>
                        </a:rPr>
                        <a:t>72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92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95</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98</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112</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100</a:t>
                      </a:r>
                      <a:endParaRPr lang="zh-TW" altLang="en-US" sz="1200" dirty="0">
                        <a:solidFill>
                          <a:schemeClr val="tx1"/>
                        </a:solidFill>
                      </a:endParaRPr>
                    </a:p>
                  </a:txBody>
                  <a:tcPr>
                    <a:solidFill>
                      <a:srgbClr val="00B050"/>
                    </a:solidFill>
                  </a:tcPr>
                </a:tc>
                <a:tc>
                  <a:txBody>
                    <a:bodyPr/>
                    <a:lstStyle/>
                    <a:p>
                      <a:pPr algn="ctr"/>
                      <a:r>
                        <a:rPr lang="en-US" altLang="zh-TW" sz="1200" dirty="0" smtClean="0">
                          <a:solidFill>
                            <a:schemeClr val="tx1"/>
                          </a:solidFill>
                        </a:rPr>
                        <a:t>103</a:t>
                      </a:r>
                      <a:endParaRPr lang="zh-TW" altLang="en-US" sz="1200" dirty="0">
                        <a:solidFill>
                          <a:schemeClr val="tx1"/>
                        </a:solidFill>
                      </a:endParaRPr>
                    </a:p>
                  </a:txBody>
                  <a:tcPr>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1"/>
                          </a:solidFill>
                        </a:rPr>
                        <a:t>99</a:t>
                      </a:r>
                    </a:p>
                  </a:txBody>
                  <a:tcPr>
                    <a:solidFill>
                      <a:srgbClr val="00B050"/>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030774273"/>
              </p:ext>
            </p:extLst>
          </p:nvPr>
        </p:nvGraphicFramePr>
        <p:xfrm>
          <a:off x="4716016" y="2852936"/>
          <a:ext cx="3960440" cy="2664296"/>
        </p:xfrm>
        <a:graphic>
          <a:graphicData uri="http://schemas.openxmlformats.org/drawingml/2006/table">
            <a:tbl>
              <a:tblPr bandRow="1">
                <a:tableStyleId>{5C22544A-7EE6-4342-B048-85BDC9FD1C3A}</a:tableStyleId>
              </a:tblPr>
              <a:tblGrid>
                <a:gridCol w="495055"/>
                <a:gridCol w="495055"/>
                <a:gridCol w="495055"/>
                <a:gridCol w="495055"/>
                <a:gridCol w="495055"/>
                <a:gridCol w="495055"/>
                <a:gridCol w="495055"/>
                <a:gridCol w="495055"/>
              </a:tblGrid>
              <a:tr h="333037">
                <a:tc>
                  <a:txBody>
                    <a:bodyPr/>
                    <a:lstStyle/>
                    <a:p>
                      <a:r>
                        <a:rPr lang="en-US" altLang="zh-TW" sz="1200" b="0" dirty="0" smtClean="0">
                          <a:solidFill>
                            <a:schemeClr val="tx1"/>
                          </a:solidFill>
                        </a:rPr>
                        <a:t>17</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18</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24</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47</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18</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21</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26</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66</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24</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26</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56</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47</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66</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r h="333037">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c>
                  <a:txBody>
                    <a:bodyPr/>
                    <a:lstStyle/>
                    <a:p>
                      <a:r>
                        <a:rPr lang="en-US" altLang="zh-TW" sz="1200" b="0" dirty="0" smtClean="0">
                          <a:solidFill>
                            <a:schemeClr val="tx1"/>
                          </a:solidFill>
                        </a:rPr>
                        <a:t>99</a:t>
                      </a:r>
                      <a:endParaRPr lang="zh-TW" altLang="en-US" sz="1200" b="0" dirty="0">
                        <a:solidFill>
                          <a:schemeClr val="tx1"/>
                        </a:solidFill>
                      </a:endParaRPr>
                    </a:p>
                  </a:txBody>
                  <a:tcPr>
                    <a:solidFill>
                      <a:srgbClr val="0070C0"/>
                    </a:solidFill>
                  </a:tcPr>
                </a:tc>
              </a:tr>
            </a:tbl>
          </a:graphicData>
        </a:graphic>
      </p:graphicFrame>
      <p:sp>
        <p:nvSpPr>
          <p:cNvPr id="12" name="文字方塊 11"/>
          <p:cNvSpPr txBox="1"/>
          <p:nvPr/>
        </p:nvSpPr>
        <p:spPr>
          <a:xfrm>
            <a:off x="5580112" y="5698785"/>
            <a:ext cx="2304256" cy="646331"/>
          </a:xfrm>
          <a:prstGeom prst="rect">
            <a:avLst/>
          </a:prstGeom>
          <a:noFill/>
        </p:spPr>
        <p:txBody>
          <a:bodyPr wrap="square" rtlCol="0">
            <a:spAutoFit/>
          </a:bodyPr>
          <a:lstStyle/>
          <a:p>
            <a:pPr algn="ctr"/>
            <a:r>
              <a:rPr lang="en-US" altLang="zh-TW" dirty="0" smtClean="0"/>
              <a:t>Chrominance quantization table</a:t>
            </a:r>
            <a:endParaRPr lang="zh-TW" altLang="en-US" dirty="0"/>
          </a:p>
        </p:txBody>
      </p:sp>
    </p:spTree>
    <p:extLst>
      <p:ext uri="{BB962C8B-B14F-4D97-AF65-F5344CB8AC3E}">
        <p14:creationId xmlns:p14="http://schemas.microsoft.com/office/powerpoint/2010/main" val="3600726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202" y="208500"/>
            <a:ext cx="9167202" cy="4104456"/>
          </a:xfrm>
        </p:spPr>
        <p:txBody>
          <a:bodyPr/>
          <a:lstStyle/>
          <a:p>
            <a:r>
              <a:rPr lang="en-US" altLang="zh-TW" dirty="0" smtClean="0"/>
              <a:t>Example of Quantization:</a:t>
            </a:r>
          </a:p>
          <a:p>
            <a:pPr marL="457200" lvl="1" indent="0">
              <a:buNone/>
            </a:pPr>
            <a:r>
              <a:rPr lang="en-US" altLang="zh-TW" dirty="0" smtClean="0"/>
              <a:t>Before Quantization</a:t>
            </a:r>
          </a:p>
          <a:p>
            <a:pPr marL="457200" lvl="1" indent="0">
              <a:buNone/>
            </a:pPr>
            <a:endParaRPr lang="en-US" altLang="zh-TW" dirty="0" smtClean="0"/>
          </a:p>
          <a:p>
            <a:pPr marL="457200" lvl="1" indent="0">
              <a:buNone/>
            </a:pPr>
            <a:endParaRPr lang="en-US" altLang="zh-TW" dirty="0"/>
          </a:p>
          <a:p>
            <a:pPr marL="457200" lvl="1" indent="0">
              <a:buNone/>
            </a:pPr>
            <a:endParaRPr lang="en-US" altLang="zh-TW" dirty="0" smtClean="0"/>
          </a:p>
          <a:p>
            <a:pPr marL="457200" lvl="1" indent="0">
              <a:buNone/>
            </a:pPr>
            <a:endParaRPr lang="en-US" altLang="zh-TW" dirty="0"/>
          </a:p>
          <a:p>
            <a:pPr marL="457200" lvl="1" indent="0">
              <a:buNone/>
            </a:pPr>
            <a:endParaRPr lang="en-US" altLang="zh-TW" dirty="0"/>
          </a:p>
          <a:p>
            <a:pPr marL="457200" lvl="1" indent="0">
              <a:buNone/>
            </a:pPr>
            <a:endParaRPr lang="en-US" altLang="zh-TW" dirty="0" smtClean="0"/>
          </a:p>
          <a:p>
            <a:pPr marL="457200" lvl="1" indent="0">
              <a:buNone/>
            </a:pPr>
            <a:endParaRPr lang="en-US" altLang="zh-TW" dirty="0" smtClean="0"/>
          </a:p>
          <a:p>
            <a:pPr marL="457200" lvl="1" indent="0">
              <a:buNone/>
            </a:pPr>
            <a:r>
              <a:rPr lang="en-US" altLang="zh-TW" dirty="0" smtClean="0"/>
              <a:t>After Quantization</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12</a:t>
            </a:fld>
            <a:endParaRPr lang="zh-TW" altLang="en-US" dirty="0"/>
          </a:p>
        </p:txBody>
      </p:sp>
      <p:sp>
        <p:nvSpPr>
          <p:cNvPr id="5" name="標題 1"/>
          <p:cNvSpPr>
            <a:spLocks noGrp="1"/>
          </p:cNvSpPr>
          <p:nvPr>
            <p:ph type="title"/>
          </p:nvPr>
        </p:nvSpPr>
        <p:spPr>
          <a:xfrm>
            <a:off x="3059832" y="4633"/>
            <a:ext cx="2770470" cy="616055"/>
          </a:xfrm>
        </p:spPr>
        <p:txBody>
          <a:bodyPr/>
          <a:lstStyle/>
          <a:p>
            <a:r>
              <a:rPr lang="en-US" altLang="zh-TW" dirty="0" smtClean="0"/>
              <a:t>Quantization</a:t>
            </a:r>
            <a:endParaRPr lang="zh-TW" altLang="en-US" dirty="0"/>
          </a:p>
        </p:txBody>
      </p:sp>
      <p:sp>
        <p:nvSpPr>
          <p:cNvPr id="6" name="矩形 5"/>
          <p:cNvSpPr/>
          <p:nvPr/>
        </p:nvSpPr>
        <p:spPr>
          <a:xfrm>
            <a:off x="1619672" y="1340768"/>
            <a:ext cx="6083236"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zh-TW" altLang="en-US" dirty="0">
                <a:latin typeface="Calibri" pitchFamily="34" charset="0"/>
                <a:cs typeface="Calibri" pitchFamily="34" charset="0"/>
              </a:rPr>
              <a:t> </a:t>
            </a:r>
            <a:r>
              <a:rPr lang="en-US" altLang="zh-TW" dirty="0">
                <a:latin typeface="Calibri" pitchFamily="34" charset="0"/>
                <a:cs typeface="Calibri" pitchFamily="34" charset="0"/>
              </a:rPr>
              <a:t>-415.37,  -30.19,  -61.20,   27.24,   56.13,  -20.10,   -2.39,    0.46,</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4.47</a:t>
            </a:r>
            <a:r>
              <a:rPr lang="en-US" altLang="zh-TW" dirty="0">
                <a:latin typeface="Calibri" pitchFamily="34" charset="0"/>
                <a:cs typeface="Calibri" pitchFamily="34" charset="0"/>
              </a:rPr>
              <a:t>,  -21.86,  -60.76,   10.25,   13.15,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7.09,   -8.54,    4.88,</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46.83,    </a:t>
            </a:r>
            <a:r>
              <a:rPr lang="en-US" altLang="zh-TW" dirty="0" smtClean="0">
                <a:latin typeface="Calibri" pitchFamily="34" charset="0"/>
                <a:cs typeface="Calibri" pitchFamily="34" charset="0"/>
              </a:rPr>
              <a:t> 7.37</a:t>
            </a:r>
            <a:r>
              <a:rPr lang="en-US" altLang="zh-TW" dirty="0">
                <a:latin typeface="Calibri" pitchFamily="34" charset="0"/>
                <a:cs typeface="Calibri" pitchFamily="34" charset="0"/>
              </a:rPr>
              <a:t>,   77.13,  -24.56,  -28.91,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9.93,    5.42,   -5.65,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48.53,   12.07,   34.10,  -14.76,  -10.24,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6.30,    1.83,    1.95,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12.13</a:t>
            </a:r>
            <a:r>
              <a:rPr lang="en-US" altLang="zh-TW" dirty="0">
                <a:latin typeface="Calibri" pitchFamily="34" charset="0"/>
                <a:cs typeface="Calibri" pitchFamily="34" charset="0"/>
              </a:rPr>
              <a:t>,   -6.55,  -13.20,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-3.95,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-1.88,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1.75,   -2.79,    3.14,</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-7.73</a:t>
            </a:r>
            <a:r>
              <a:rPr lang="en-US" altLang="zh-TW" dirty="0">
                <a:latin typeface="Calibri" pitchFamily="34" charset="0"/>
                <a:cs typeface="Calibri" pitchFamily="34" charset="0"/>
              </a:rPr>
              <a:t>,    2.91,    </a:t>
            </a:r>
            <a:r>
              <a:rPr lang="en-US" altLang="zh-TW" dirty="0" smtClean="0">
                <a:latin typeface="Calibri" pitchFamily="34" charset="0"/>
                <a:cs typeface="Calibri" pitchFamily="34" charset="0"/>
              </a:rPr>
              <a:t>  2.38</a:t>
            </a:r>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-5.94,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-2.38,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0.94,    4.30,    1.85,</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1.03,    0.18,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0.42,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-2.42,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-0.88,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-3.02,    4.12,   -0.66,</a:t>
            </a: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0.17,    0.14,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1.07,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-4.19,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-1.17,  </a:t>
            </a:r>
            <a:r>
              <a:rPr lang="en-US" altLang="zh-TW" dirty="0" smtClean="0">
                <a:latin typeface="Calibri" pitchFamily="34" charset="0"/>
                <a:cs typeface="Calibri" pitchFamily="34" charset="0"/>
              </a:rPr>
              <a:t>  </a:t>
            </a:r>
            <a:r>
              <a:rPr lang="en-US" altLang="zh-TW" dirty="0">
                <a:latin typeface="Calibri" pitchFamily="34" charset="0"/>
                <a:cs typeface="Calibri" pitchFamily="34" charset="0"/>
              </a:rPr>
              <a:t>-0.10,    0.50,    1.68,</a:t>
            </a:r>
            <a:endParaRPr lang="zh-TW" altLang="en-US" dirty="0">
              <a:latin typeface="Calibri" pitchFamily="34" charset="0"/>
              <a:cs typeface="Calibri" pitchFamily="34" charset="0"/>
            </a:endParaRPr>
          </a:p>
        </p:txBody>
      </p:sp>
      <p:sp>
        <p:nvSpPr>
          <p:cNvPr id="7" name="矩形 6"/>
          <p:cNvSpPr/>
          <p:nvPr/>
        </p:nvSpPr>
        <p:spPr>
          <a:xfrm>
            <a:off x="2915816" y="4293096"/>
            <a:ext cx="3312368"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zh-TW" altLang="en-US" dirty="0">
                <a:latin typeface="Calibri" pitchFamily="34" charset="0"/>
                <a:cs typeface="Calibri" pitchFamily="34" charset="0"/>
              </a:rPr>
              <a:t> </a:t>
            </a:r>
            <a:r>
              <a:rPr lang="en-US" altLang="zh-TW" dirty="0" smtClean="0">
                <a:latin typeface="Calibri" pitchFamily="34" charset="0"/>
                <a:cs typeface="Calibri" pitchFamily="34" charset="0"/>
              </a:rPr>
              <a:t>-26,  -3,  </a:t>
            </a:r>
            <a:r>
              <a:rPr lang="en-US" altLang="zh-TW" dirty="0">
                <a:latin typeface="Calibri" pitchFamily="34" charset="0"/>
                <a:cs typeface="Calibri" pitchFamily="34" charset="0"/>
              </a:rPr>
              <a:t>-</a:t>
            </a:r>
            <a:r>
              <a:rPr lang="en-US" altLang="zh-TW" dirty="0" smtClean="0">
                <a:latin typeface="Calibri" pitchFamily="34" charset="0"/>
                <a:cs typeface="Calibri" pitchFamily="34" charset="0"/>
              </a:rPr>
              <a:t>6,   2,   2,    -1,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0,  </a:t>
            </a:r>
            <a:r>
              <a:rPr lang="en-US" altLang="zh-TW" dirty="0">
                <a:latin typeface="Calibri" pitchFamily="34" charset="0"/>
                <a:cs typeface="Calibri" pitchFamily="34" charset="0"/>
              </a:rPr>
              <a:t>-</a:t>
            </a:r>
            <a:r>
              <a:rPr lang="en-US" altLang="zh-TW" dirty="0" smtClean="0">
                <a:latin typeface="Calibri" pitchFamily="34" charset="0"/>
                <a:cs typeface="Calibri" pitchFamily="34" charset="0"/>
              </a:rPr>
              <a:t>2,  -4,   1,   1,     0,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-3,   1,   5,  -1,  -1</a:t>
            </a:r>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0,    0,    0,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-3,   1,   2,  </a:t>
            </a:r>
            <a:r>
              <a:rPr lang="en-US" altLang="zh-TW" dirty="0">
                <a:latin typeface="Calibri" pitchFamily="34" charset="0"/>
                <a:cs typeface="Calibri" pitchFamily="34" charset="0"/>
              </a:rPr>
              <a:t>-</a:t>
            </a:r>
            <a:r>
              <a:rPr lang="en-US" altLang="zh-TW" dirty="0" smtClean="0">
                <a:latin typeface="Calibri" pitchFamily="34" charset="0"/>
                <a:cs typeface="Calibri" pitchFamily="34" charset="0"/>
              </a:rPr>
              <a:t>1,    0,     0,    0,    0,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1,   0,  0,    0,    0,     0,    0,    0,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0,   0,  0,    0,    0,     0,    0</a:t>
            </a:r>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0,   0,  0,    0,    0,    0,     0,    0,</a:t>
            </a:r>
            <a:endParaRPr lang="en-US" altLang="zh-TW" dirty="0">
              <a:latin typeface="Calibri" pitchFamily="34" charset="0"/>
              <a:cs typeface="Calibri" pitchFamily="34" charset="0"/>
            </a:endParaRPr>
          </a:p>
          <a:p>
            <a:r>
              <a:rPr lang="en-US" altLang="zh-TW" dirty="0">
                <a:latin typeface="Calibri" pitchFamily="34" charset="0"/>
                <a:cs typeface="Calibri" pitchFamily="34" charset="0"/>
              </a:rPr>
              <a:t>   </a:t>
            </a:r>
            <a:r>
              <a:rPr lang="en-US" altLang="zh-TW" dirty="0" smtClean="0">
                <a:latin typeface="Calibri" pitchFamily="34" charset="0"/>
                <a:cs typeface="Calibri" pitchFamily="34" charset="0"/>
              </a:rPr>
              <a:t>   0,   0,  0,    0,    0,    0,     0,    0,</a:t>
            </a:r>
            <a:endParaRPr lang="zh-TW" altLang="en-US" dirty="0">
              <a:latin typeface="Calibri" pitchFamily="34" charset="0"/>
              <a:cs typeface="Calibri" pitchFamily="34" charset="0"/>
            </a:endParaRPr>
          </a:p>
        </p:txBody>
      </p:sp>
      <p:sp>
        <p:nvSpPr>
          <p:cNvPr id="8" name="向下箭號 7"/>
          <p:cNvSpPr/>
          <p:nvPr/>
        </p:nvSpPr>
        <p:spPr>
          <a:xfrm>
            <a:off x="4211960" y="3789040"/>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004048" y="3646765"/>
            <a:ext cx="3672408" cy="646331"/>
          </a:xfrm>
          <a:prstGeom prst="rect">
            <a:avLst/>
          </a:prstGeom>
          <a:noFill/>
        </p:spPr>
        <p:txBody>
          <a:bodyPr wrap="square" rtlCol="0">
            <a:spAutoFit/>
          </a:bodyPr>
          <a:lstStyle/>
          <a:p>
            <a:r>
              <a:rPr lang="en-US" altLang="zh-TW" dirty="0" smtClean="0">
                <a:solidFill>
                  <a:srgbClr val="92D050"/>
                </a:solidFill>
              </a:rPr>
              <a:t>Quantize by </a:t>
            </a:r>
          </a:p>
          <a:p>
            <a:r>
              <a:rPr lang="en-US" altLang="zh-TW" dirty="0" err="1" smtClean="0">
                <a:solidFill>
                  <a:srgbClr val="92D050"/>
                </a:solidFill>
              </a:rPr>
              <a:t>lumunance</a:t>
            </a:r>
            <a:r>
              <a:rPr lang="en-US" altLang="zh-TW" dirty="0" smtClean="0">
                <a:solidFill>
                  <a:srgbClr val="92D050"/>
                </a:solidFill>
              </a:rPr>
              <a:t> quantization table </a:t>
            </a:r>
            <a:endParaRPr lang="zh-TW" altLang="en-US" dirty="0">
              <a:solidFill>
                <a:srgbClr val="92D050"/>
              </a:solidFill>
            </a:endParaRPr>
          </a:p>
        </p:txBody>
      </p:sp>
      <p:sp>
        <p:nvSpPr>
          <p:cNvPr id="10" name="爆炸 2 9"/>
          <p:cNvSpPr/>
          <p:nvPr/>
        </p:nvSpPr>
        <p:spPr>
          <a:xfrm>
            <a:off x="34476" y="4221088"/>
            <a:ext cx="2881340" cy="2160240"/>
          </a:xfrm>
          <a:prstGeom prst="irregularSeal2">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文字方塊 10"/>
          <p:cNvSpPr txBox="1"/>
          <p:nvPr/>
        </p:nvSpPr>
        <p:spPr>
          <a:xfrm rot="20727915">
            <a:off x="539552" y="4841555"/>
            <a:ext cx="2160240" cy="861774"/>
          </a:xfrm>
          <a:prstGeom prst="rect">
            <a:avLst/>
          </a:prstGeom>
          <a:noFill/>
        </p:spPr>
        <p:txBody>
          <a:bodyPr wrap="square" rtlCol="0">
            <a:spAutoFit/>
          </a:bodyPr>
          <a:lstStyle/>
          <a:p>
            <a:r>
              <a:rPr lang="en-US" altLang="zh-TW" dirty="0" smtClean="0">
                <a:solidFill>
                  <a:srgbClr val="FF0000"/>
                </a:solidFill>
              </a:rPr>
              <a:t>We Get Many </a:t>
            </a:r>
            <a:r>
              <a:rPr lang="en-US" altLang="zh-TW" sz="3200" dirty="0" smtClean="0">
                <a:solidFill>
                  <a:srgbClr val="FF0000"/>
                </a:solidFill>
              </a:rPr>
              <a:t>Zeros!</a:t>
            </a:r>
            <a:endParaRPr lang="zh-TW" altLang="en-US" dirty="0">
              <a:solidFill>
                <a:srgbClr val="FF0000"/>
              </a:solidFill>
            </a:endParaRPr>
          </a:p>
        </p:txBody>
      </p:sp>
    </p:spTree>
    <p:extLst>
      <p:ext uri="{BB962C8B-B14F-4D97-AF65-F5344CB8AC3E}">
        <p14:creationId xmlns:p14="http://schemas.microsoft.com/office/powerpoint/2010/main" val="3044697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07118" y="5472"/>
            <a:ext cx="2698462" cy="666785"/>
          </a:xfrm>
        </p:spPr>
        <p:txBody>
          <a:bodyPr/>
          <a:lstStyle/>
          <a:p>
            <a:r>
              <a:rPr lang="en-US" altLang="zh-TW" dirty="0" smtClean="0"/>
              <a:t>Zigzag Scan</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13</a:t>
            </a:fld>
            <a:endParaRPr lang="zh-TW" altLang="en-US" dirty="0"/>
          </a:p>
        </p:txBody>
      </p:sp>
      <p:pic>
        <p:nvPicPr>
          <p:cNvPr id="6146" name="Picture 2" descr="File:JPEG ZigZa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64112"/>
            <a:ext cx="3789040" cy="3789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extLst>
              <p:ext uri="{D42A27DB-BD31-4B8C-83A1-F6EECF244321}">
                <p14:modId xmlns:p14="http://schemas.microsoft.com/office/powerpoint/2010/main" val="3666990167"/>
              </p:ext>
            </p:extLst>
          </p:nvPr>
        </p:nvGraphicFramePr>
        <p:xfrm>
          <a:off x="179512" y="764704"/>
          <a:ext cx="4032448" cy="3528392"/>
        </p:xfrm>
        <a:graphic>
          <a:graphicData uri="http://schemas.openxmlformats.org/drawingml/2006/table">
            <a:tbl>
              <a:tblPr bandRow="1">
                <a:tableStyleId>{5C22544A-7EE6-4342-B048-85BDC9FD1C3A}</a:tableStyleId>
              </a:tblPr>
              <a:tblGrid>
                <a:gridCol w="504056"/>
                <a:gridCol w="504056"/>
                <a:gridCol w="504056"/>
                <a:gridCol w="504056"/>
                <a:gridCol w="504056"/>
                <a:gridCol w="504056"/>
                <a:gridCol w="504056"/>
                <a:gridCol w="504056"/>
              </a:tblGrid>
              <a:tr h="441049">
                <a:tc>
                  <a:txBody>
                    <a:bodyPr/>
                    <a:lstStyle/>
                    <a:p>
                      <a:pPr algn="ctr"/>
                      <a:r>
                        <a:rPr lang="en-US" altLang="zh-TW" dirty="0" smtClean="0">
                          <a:solidFill>
                            <a:schemeClr val="tx1"/>
                          </a:solidFill>
                          <a:latin typeface="Calibri" pitchFamily="34" charset="0"/>
                          <a:cs typeface="Calibri" pitchFamily="34" charset="0"/>
                        </a:rPr>
                        <a:t>-26</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-3</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-6</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2</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2</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-2</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-4</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latin typeface="Calibri" pitchFamily="34" charset="0"/>
                          <a:cs typeface="Calibri" pitchFamily="34" charset="0"/>
                        </a:rPr>
                        <a:t>-3</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5</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latin typeface="Calibri" pitchFamily="34" charset="0"/>
                          <a:cs typeface="Calibri" pitchFamily="34" charset="0"/>
                        </a:rPr>
                        <a:t>-3</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2</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latin typeface="Calibri" pitchFamily="34" charset="0"/>
                          <a:cs typeface="Calibri" pitchFamily="34" charset="0"/>
                        </a:rPr>
                        <a:t>1</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r h="441049">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c>
                  <a:txBody>
                    <a:bodyPr/>
                    <a:lstStyle/>
                    <a:p>
                      <a:pPr algn="ctr"/>
                      <a:r>
                        <a:rPr lang="en-US" altLang="zh-TW" dirty="0" smtClean="0">
                          <a:solidFill>
                            <a:schemeClr val="tx1"/>
                          </a:solidFill>
                        </a:rPr>
                        <a:t>0</a:t>
                      </a:r>
                      <a:endParaRPr lang="zh-TW" altLang="en-US" dirty="0">
                        <a:solidFill>
                          <a:schemeClr val="tx1"/>
                        </a:solidFill>
                      </a:endParaRPr>
                    </a:p>
                  </a:txBody>
                  <a:tcPr>
                    <a:solidFill>
                      <a:srgbClr val="7030A0"/>
                    </a:solidFill>
                  </a:tcPr>
                </a:tc>
              </a:tr>
            </a:tbl>
          </a:graphicData>
        </a:graphic>
      </p:graphicFrame>
      <p:sp>
        <p:nvSpPr>
          <p:cNvPr id="7" name="向右箭號 6"/>
          <p:cNvSpPr/>
          <p:nvPr/>
        </p:nvSpPr>
        <p:spPr>
          <a:xfrm>
            <a:off x="4283968" y="2276872"/>
            <a:ext cx="792088" cy="3600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175956" y="1657776"/>
            <a:ext cx="1008112" cy="646331"/>
          </a:xfrm>
          <a:prstGeom prst="rect">
            <a:avLst/>
          </a:prstGeom>
          <a:noFill/>
        </p:spPr>
        <p:txBody>
          <a:bodyPr wrap="square" rtlCol="0">
            <a:spAutoFit/>
          </a:bodyPr>
          <a:lstStyle/>
          <a:p>
            <a:pPr algn="ctr"/>
            <a:r>
              <a:rPr lang="en-US" altLang="zh-TW" dirty="0" smtClean="0">
                <a:solidFill>
                  <a:srgbClr val="7030A0"/>
                </a:solidFill>
              </a:rPr>
              <a:t>Zigzag</a:t>
            </a:r>
          </a:p>
          <a:p>
            <a:pPr algn="ctr"/>
            <a:r>
              <a:rPr lang="en-US" altLang="zh-TW" dirty="0" smtClean="0">
                <a:solidFill>
                  <a:srgbClr val="7030A0"/>
                </a:solidFill>
              </a:rPr>
              <a:t>Scan</a:t>
            </a:r>
            <a:endParaRPr lang="zh-TW" altLang="en-US" dirty="0">
              <a:solidFill>
                <a:srgbClr val="7030A0"/>
              </a:solidFill>
            </a:endParaRPr>
          </a:p>
        </p:txBody>
      </p:sp>
      <p:sp>
        <p:nvSpPr>
          <p:cNvPr id="9" name="矩形 8"/>
          <p:cNvSpPr/>
          <p:nvPr/>
        </p:nvSpPr>
        <p:spPr>
          <a:xfrm>
            <a:off x="353386" y="4869160"/>
            <a:ext cx="8539093" cy="646331"/>
          </a:xfrm>
          <a:prstGeom prst="rect">
            <a:avLst/>
          </a:prstGeom>
        </p:spPr>
        <p:txBody>
          <a:bodyPr wrap="square">
            <a:spAutoFit/>
          </a:bodyPr>
          <a:lstStyle/>
          <a:p>
            <a:r>
              <a:rPr lang="zh-TW" altLang="en-US" dirty="0"/>
              <a:t>−</a:t>
            </a:r>
            <a:r>
              <a:rPr lang="en-US" altLang="zh-TW" dirty="0"/>
              <a:t>26, −3, 0, −3, −3, −6, 2, −4, 1 −4, 1, 1, 5, 1, 2, −1, 1, −1, 2, 0, 0, 0, 0, 0, −1, −1, </a:t>
            </a:r>
            <a:r>
              <a:rPr lang="en-US" altLang="zh-TW" dirty="0" smtClean="0"/>
              <a:t>0, ……,0.</a:t>
            </a:r>
            <a:endParaRPr lang="zh-TW" altLang="en-US" dirty="0"/>
          </a:p>
        </p:txBody>
      </p:sp>
      <p:sp>
        <p:nvSpPr>
          <p:cNvPr id="10" name="文字方塊 9"/>
          <p:cNvSpPr txBox="1"/>
          <p:nvPr/>
        </p:nvSpPr>
        <p:spPr>
          <a:xfrm>
            <a:off x="323528" y="4453152"/>
            <a:ext cx="5400600" cy="369332"/>
          </a:xfrm>
          <a:prstGeom prst="rect">
            <a:avLst/>
          </a:prstGeom>
          <a:noFill/>
        </p:spPr>
        <p:txBody>
          <a:bodyPr wrap="square" rtlCol="0">
            <a:spAutoFit/>
          </a:bodyPr>
          <a:lstStyle/>
          <a:p>
            <a:r>
              <a:rPr lang="en-US" altLang="zh-TW" dirty="0" smtClean="0"/>
              <a:t>We get a sequence after the zigzag process:</a:t>
            </a:r>
            <a:endParaRPr lang="zh-TW" altLang="en-US" dirty="0"/>
          </a:p>
        </p:txBody>
      </p:sp>
      <p:sp>
        <p:nvSpPr>
          <p:cNvPr id="12" name="爆炸 2 11"/>
          <p:cNvSpPr/>
          <p:nvPr/>
        </p:nvSpPr>
        <p:spPr>
          <a:xfrm rot="1481974">
            <a:off x="6301585" y="5152626"/>
            <a:ext cx="2742610" cy="1755686"/>
          </a:xfrm>
          <a:prstGeom prst="irregularSeal2">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文字方塊 12"/>
          <p:cNvSpPr txBox="1"/>
          <p:nvPr/>
        </p:nvSpPr>
        <p:spPr>
          <a:xfrm rot="846150">
            <a:off x="6705965" y="5712900"/>
            <a:ext cx="1692718" cy="584775"/>
          </a:xfrm>
          <a:prstGeom prst="rect">
            <a:avLst/>
          </a:prstGeom>
          <a:noFill/>
        </p:spPr>
        <p:txBody>
          <a:bodyPr wrap="square" rtlCol="0">
            <a:spAutoFit/>
          </a:bodyPr>
          <a:lstStyle/>
          <a:p>
            <a:pPr algn="r"/>
            <a:r>
              <a:rPr lang="en-US" altLang="zh-TW" sz="1200" dirty="0" smtClean="0">
                <a:solidFill>
                  <a:srgbClr val="FF0000"/>
                </a:solidFill>
              </a:rPr>
              <a:t>The remnants are </a:t>
            </a:r>
            <a:r>
              <a:rPr lang="en-US" altLang="zh-TW" sz="2000" dirty="0" smtClean="0">
                <a:solidFill>
                  <a:srgbClr val="FF0000"/>
                </a:solidFill>
              </a:rPr>
              <a:t>Zeros!</a:t>
            </a:r>
            <a:endParaRPr lang="zh-TW" altLang="en-US" sz="1200" dirty="0">
              <a:solidFill>
                <a:srgbClr val="FF0000"/>
              </a:solidFill>
            </a:endParaRPr>
          </a:p>
        </p:txBody>
      </p:sp>
      <p:sp>
        <p:nvSpPr>
          <p:cNvPr id="11" name="橢圓形圖說文字 10"/>
          <p:cNvSpPr/>
          <p:nvPr/>
        </p:nvSpPr>
        <p:spPr>
          <a:xfrm>
            <a:off x="2266664" y="5172051"/>
            <a:ext cx="1153207" cy="328312"/>
          </a:xfrm>
          <a:prstGeom prst="wedgeEllipseCallout">
            <a:avLst>
              <a:gd name="adj1" fmla="val 303533"/>
              <a:gd name="adj2" fmla="val 1306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358991" y="5627866"/>
            <a:ext cx="5701237" cy="646331"/>
          </a:xfrm>
          <a:prstGeom prst="rect">
            <a:avLst/>
          </a:prstGeom>
          <a:noFill/>
        </p:spPr>
        <p:txBody>
          <a:bodyPr wrap="square" rtlCol="0">
            <a:spAutoFit/>
          </a:bodyPr>
          <a:lstStyle/>
          <a:p>
            <a:r>
              <a:rPr lang="en-US" altLang="zh-TW" dirty="0" smtClean="0"/>
              <a:t>The sequence can be expressed as:</a:t>
            </a:r>
          </a:p>
          <a:p>
            <a:r>
              <a:rPr lang="en-US" altLang="zh-TW" dirty="0" smtClean="0"/>
              <a:t>(0:-26),(0:-3),(1:-3),…,(0:2),(5:-1),(0:-1),EOB</a:t>
            </a:r>
          </a:p>
        </p:txBody>
      </p:sp>
      <p:sp>
        <p:nvSpPr>
          <p:cNvPr id="16" name="橢圓形圖說文字 15"/>
          <p:cNvSpPr/>
          <p:nvPr/>
        </p:nvSpPr>
        <p:spPr>
          <a:xfrm>
            <a:off x="5364088" y="5945885"/>
            <a:ext cx="636102" cy="328312"/>
          </a:xfrm>
          <a:prstGeom prst="wedgeEllipseCallout">
            <a:avLst>
              <a:gd name="adj1" fmla="val 105848"/>
              <a:gd name="adj2" fmla="val -12773"/>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圖說文字 14"/>
          <p:cNvSpPr/>
          <p:nvPr/>
        </p:nvSpPr>
        <p:spPr>
          <a:xfrm>
            <a:off x="358991" y="5951031"/>
            <a:ext cx="5641199" cy="323166"/>
          </a:xfrm>
          <a:prstGeom prst="wedgeRoundRectCallout">
            <a:avLst>
              <a:gd name="adj1" fmla="val -6662"/>
              <a:gd name="adj2" fmla="val 110126"/>
              <a:gd name="adj3" fmla="val 1666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3042498" y="6326820"/>
            <a:ext cx="2733613" cy="369332"/>
          </a:xfrm>
          <a:prstGeom prst="rect">
            <a:avLst/>
          </a:prstGeom>
          <a:noFill/>
          <a:ln>
            <a:solidFill>
              <a:srgbClr val="92D050"/>
            </a:solidFill>
          </a:ln>
          <a:effectLst>
            <a:glow rad="139700">
              <a:schemeClr val="accent1">
                <a:satMod val="175000"/>
                <a:alpha val="40000"/>
              </a:schemeClr>
            </a:glow>
          </a:effectLst>
        </p:spPr>
        <p:txBody>
          <a:bodyPr wrap="square" rtlCol="0">
            <a:spAutoFit/>
          </a:bodyPr>
          <a:lstStyle/>
          <a:p>
            <a:pPr algn="ctr"/>
            <a:r>
              <a:rPr lang="en-US" altLang="zh-TW" dirty="0" smtClean="0">
                <a:solidFill>
                  <a:srgbClr val="92D050"/>
                </a:solidFill>
              </a:rPr>
              <a:t>Run-Length Encoding</a:t>
            </a:r>
            <a:endParaRPr lang="zh-TW" altLang="en-US" dirty="0">
              <a:solidFill>
                <a:srgbClr val="92D050"/>
              </a:solidFill>
            </a:endParaRPr>
          </a:p>
        </p:txBody>
      </p:sp>
      <p:cxnSp>
        <p:nvCxnSpPr>
          <p:cNvPr id="19" name="直線接點 18"/>
          <p:cNvCxnSpPr/>
          <p:nvPr/>
        </p:nvCxnSpPr>
        <p:spPr>
          <a:xfrm flipV="1">
            <a:off x="73569" y="664112"/>
            <a:ext cx="4237736" cy="370099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2192437" y="2558632"/>
            <a:ext cx="1803499" cy="15904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flipV="1">
            <a:off x="251520" y="762963"/>
            <a:ext cx="1940918" cy="179567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3563888" y="3933056"/>
            <a:ext cx="1800200" cy="646331"/>
          </a:xfrm>
          <a:prstGeom prst="rect">
            <a:avLst/>
          </a:prstGeom>
          <a:noFill/>
        </p:spPr>
        <p:txBody>
          <a:bodyPr wrap="square" rtlCol="0">
            <a:spAutoFit/>
          </a:bodyPr>
          <a:lstStyle/>
          <a:p>
            <a:pPr algn="ctr"/>
            <a:r>
              <a:rPr lang="en-US" altLang="zh-TW" dirty="0" smtClean="0">
                <a:solidFill>
                  <a:srgbClr val="FFFF00"/>
                </a:solidFill>
              </a:rPr>
              <a:t>High Frequency</a:t>
            </a:r>
            <a:endParaRPr lang="zh-TW" altLang="en-US" dirty="0">
              <a:solidFill>
                <a:srgbClr val="FFFF00"/>
              </a:solidFill>
            </a:endParaRPr>
          </a:p>
        </p:txBody>
      </p:sp>
      <p:sp>
        <p:nvSpPr>
          <p:cNvPr id="28" name="文字方塊 27"/>
          <p:cNvSpPr txBox="1"/>
          <p:nvPr/>
        </p:nvSpPr>
        <p:spPr>
          <a:xfrm>
            <a:off x="0" y="116632"/>
            <a:ext cx="1619672" cy="646331"/>
          </a:xfrm>
          <a:prstGeom prst="rect">
            <a:avLst/>
          </a:prstGeom>
          <a:noFill/>
        </p:spPr>
        <p:txBody>
          <a:bodyPr wrap="square" rtlCol="0">
            <a:spAutoFit/>
          </a:bodyPr>
          <a:lstStyle/>
          <a:p>
            <a:pPr algn="ctr"/>
            <a:r>
              <a:rPr lang="en-US" altLang="zh-TW" dirty="0" smtClean="0">
                <a:solidFill>
                  <a:srgbClr val="FFFF00"/>
                </a:solidFill>
              </a:rPr>
              <a:t>Low</a:t>
            </a:r>
          </a:p>
          <a:p>
            <a:pPr algn="ctr"/>
            <a:r>
              <a:rPr lang="en-US" altLang="zh-TW" dirty="0" smtClean="0">
                <a:solidFill>
                  <a:srgbClr val="FFFF00"/>
                </a:solidFill>
              </a:rPr>
              <a:t>Frequency</a:t>
            </a:r>
            <a:endParaRPr lang="zh-TW" altLang="en-US" dirty="0">
              <a:solidFill>
                <a:srgbClr val="FFFF00"/>
              </a:solidFill>
            </a:endParaRPr>
          </a:p>
        </p:txBody>
      </p:sp>
    </p:spTree>
    <p:extLst>
      <p:ext uri="{BB962C8B-B14F-4D97-AF65-F5344CB8AC3E}">
        <p14:creationId xmlns:p14="http://schemas.microsoft.com/office/powerpoint/2010/main" val="4027951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0"/>
            <a:ext cx="7522998" cy="924475"/>
          </a:xfrm>
        </p:spPr>
        <p:txBody>
          <a:bodyPr/>
          <a:lstStyle/>
          <a:p>
            <a:r>
              <a:rPr lang="en-US" altLang="zh-TW" dirty="0" smtClean="0"/>
              <a:t>Entropy Coding &amp; Huffman Coding</a:t>
            </a:r>
            <a:endParaRPr lang="zh-TW" altLang="en-US" dirty="0"/>
          </a:p>
        </p:txBody>
      </p:sp>
      <p:sp>
        <p:nvSpPr>
          <p:cNvPr id="3" name="內容版面配置區 2"/>
          <p:cNvSpPr>
            <a:spLocks noGrp="1"/>
          </p:cNvSpPr>
          <p:nvPr>
            <p:ph idx="1"/>
          </p:nvPr>
        </p:nvSpPr>
        <p:spPr>
          <a:xfrm>
            <a:off x="395536" y="476672"/>
            <a:ext cx="8280920" cy="1656183"/>
          </a:xfrm>
        </p:spPr>
        <p:txBody>
          <a:bodyPr/>
          <a:lstStyle/>
          <a:p>
            <a:r>
              <a:rPr lang="en-US" altLang="zh-TW" dirty="0" smtClean="0"/>
              <a:t>Key points:</a:t>
            </a:r>
          </a:p>
          <a:p>
            <a:pPr marL="457200" lvl="1" indent="0">
              <a:buNone/>
            </a:pPr>
            <a:r>
              <a:rPr lang="en-US" altLang="zh-TW" dirty="0" smtClean="0"/>
              <a:t>Encode the high/low probability symbols with short/long code length.</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14</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695816175"/>
              </p:ext>
            </p:extLst>
          </p:nvPr>
        </p:nvGraphicFramePr>
        <p:xfrm>
          <a:off x="251520" y="1844824"/>
          <a:ext cx="3240360" cy="4079240"/>
        </p:xfrm>
        <a:graphic>
          <a:graphicData uri="http://schemas.openxmlformats.org/drawingml/2006/table">
            <a:tbl>
              <a:tblPr firstRow="1" bandRow="1">
                <a:tableStyleId>{AF606853-7671-496A-8E4F-DF71F8EC918B}</a:tableStyleId>
              </a:tblPr>
              <a:tblGrid>
                <a:gridCol w="1152128"/>
                <a:gridCol w="2088232"/>
              </a:tblGrid>
              <a:tr h="370840">
                <a:tc>
                  <a:txBody>
                    <a:bodyPr/>
                    <a:lstStyle/>
                    <a:p>
                      <a:pPr algn="ctr"/>
                      <a:r>
                        <a:rPr lang="en-US" altLang="zh-TW" dirty="0" smtClean="0"/>
                        <a:t>Symbol</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Binary Code</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00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1</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010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2</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011</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3</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100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4</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101</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8</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111110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9</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1111110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11111110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t>11</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t>111111110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文字方塊 6"/>
          <p:cNvSpPr txBox="1"/>
          <p:nvPr/>
        </p:nvSpPr>
        <p:spPr>
          <a:xfrm>
            <a:off x="755576" y="6082505"/>
            <a:ext cx="2160240" cy="646331"/>
          </a:xfrm>
          <a:prstGeom prst="rect">
            <a:avLst/>
          </a:prstGeom>
          <a:noFill/>
        </p:spPr>
        <p:txBody>
          <a:bodyPr wrap="square" rtlCol="0">
            <a:spAutoFit/>
          </a:bodyPr>
          <a:lstStyle/>
          <a:p>
            <a:pPr algn="ctr"/>
            <a:r>
              <a:rPr lang="en-US" altLang="zh-TW" dirty="0" smtClean="0"/>
              <a:t>DC luminance</a:t>
            </a:r>
          </a:p>
          <a:p>
            <a:pPr algn="ctr"/>
            <a:r>
              <a:rPr lang="en-US" altLang="zh-TW" dirty="0" smtClean="0"/>
              <a:t>Huffman Table</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3374652247"/>
              </p:ext>
            </p:extLst>
          </p:nvPr>
        </p:nvGraphicFramePr>
        <p:xfrm>
          <a:off x="4463988" y="1844824"/>
          <a:ext cx="3960440" cy="4069080"/>
        </p:xfrm>
        <a:graphic>
          <a:graphicData uri="http://schemas.openxmlformats.org/drawingml/2006/table">
            <a:tbl>
              <a:tblPr firstRow="1" bandRow="1">
                <a:tableStyleId>{D03447BB-5D67-496B-8E87-E561075AD55C}</a:tableStyleId>
              </a:tblPr>
              <a:tblGrid>
                <a:gridCol w="720080"/>
                <a:gridCol w="720080"/>
                <a:gridCol w="2520280"/>
              </a:tblGrid>
              <a:tr h="182880">
                <a:tc gridSpan="2">
                  <a:txBody>
                    <a:bodyPr/>
                    <a:lstStyle/>
                    <a:p>
                      <a:pPr algn="ctr"/>
                      <a:r>
                        <a:rPr lang="en-US" altLang="zh-TW" dirty="0" smtClean="0"/>
                        <a:t>Symbol</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2">
                  <a:txBody>
                    <a:bodyPr/>
                    <a:lstStyle/>
                    <a:p>
                      <a:pPr algn="ctr"/>
                      <a:r>
                        <a:rPr lang="en-US" altLang="zh-TW" dirty="0" smtClean="0"/>
                        <a:t>Binary</a:t>
                      </a:r>
                    </a:p>
                    <a:p>
                      <a:pPr algn="ctr"/>
                      <a:r>
                        <a:rPr lang="en-US" altLang="zh-TW" dirty="0" smtClean="0"/>
                        <a:t>Code</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ctr"/>
                      <a:r>
                        <a:rPr lang="en-US" altLang="zh-TW" b="1" dirty="0" smtClean="0">
                          <a:solidFill>
                            <a:schemeClr val="tx1"/>
                          </a:solidFill>
                        </a:rPr>
                        <a:t>Run</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b="1" dirty="0" smtClean="0">
                          <a:solidFill>
                            <a:schemeClr val="tx1"/>
                          </a:solidFill>
                        </a:rPr>
                        <a:t>Size</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r>
              <a:tr h="370840">
                <a:tc>
                  <a:txBody>
                    <a:bodyPr/>
                    <a:lstStyle/>
                    <a:p>
                      <a:pPr algn="ctr"/>
                      <a:r>
                        <a:rPr lang="en-US" altLang="zh-TW" dirty="0" smtClean="0">
                          <a:solidFill>
                            <a:schemeClr val="bg1"/>
                          </a:solidFill>
                        </a:rPr>
                        <a:t>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00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1111111110000011</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6</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11110110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dirty="0" smtClean="0">
                          <a:solidFill>
                            <a:schemeClr val="bg1"/>
                          </a:solidFill>
                        </a:rPr>
                        <a:t>15</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1111111111111110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r>
                        <a:rPr lang="en-US" altLang="zh-TW" dirty="0" smtClean="0">
                          <a:solidFill>
                            <a:schemeClr val="bg1"/>
                          </a:solidFill>
                        </a:rPr>
                        <a:t>EOB</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1010</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r>
                        <a:rPr lang="en-US" altLang="zh-TW" dirty="0" smtClean="0">
                          <a:solidFill>
                            <a:schemeClr val="bg1"/>
                          </a:solidFill>
                        </a:rPr>
                        <a:t>ZRL</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solidFill>
                            <a:schemeClr val="bg1"/>
                          </a:solidFill>
                        </a:rPr>
                        <a:t>1111</a:t>
                      </a:r>
                      <a:endParaRPr lang="zh-TW"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文字方塊 8"/>
          <p:cNvSpPr txBox="1"/>
          <p:nvPr/>
        </p:nvSpPr>
        <p:spPr>
          <a:xfrm>
            <a:off x="5364088" y="6082505"/>
            <a:ext cx="2160240" cy="646331"/>
          </a:xfrm>
          <a:prstGeom prst="rect">
            <a:avLst/>
          </a:prstGeom>
          <a:noFill/>
        </p:spPr>
        <p:txBody>
          <a:bodyPr wrap="square" rtlCol="0">
            <a:spAutoFit/>
          </a:bodyPr>
          <a:lstStyle/>
          <a:p>
            <a:pPr algn="ctr"/>
            <a:r>
              <a:rPr lang="en-US" altLang="zh-TW" dirty="0" smtClean="0"/>
              <a:t>AC luminance</a:t>
            </a:r>
          </a:p>
          <a:p>
            <a:pPr algn="ctr"/>
            <a:r>
              <a:rPr lang="en-US" altLang="zh-TW" dirty="0" smtClean="0"/>
              <a:t>Huffman Table</a:t>
            </a:r>
            <a:endParaRPr lang="zh-TW" altLang="en-US" dirty="0"/>
          </a:p>
        </p:txBody>
      </p:sp>
    </p:spTree>
    <p:extLst>
      <p:ext uri="{BB962C8B-B14F-4D97-AF65-F5344CB8AC3E}">
        <p14:creationId xmlns:p14="http://schemas.microsoft.com/office/powerpoint/2010/main" val="357858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1800" y="0"/>
            <a:ext cx="3202518" cy="620688"/>
          </a:xfrm>
        </p:spPr>
        <p:txBody>
          <a:bodyPr/>
          <a:lstStyle/>
          <a:p>
            <a:pPr algn="ctr"/>
            <a:r>
              <a:rPr lang="en-US" altLang="zh-TW" dirty="0" smtClean="0"/>
              <a:t>MSE &amp; PSNR</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0" y="1052736"/>
                <a:ext cx="9144000" cy="4536504"/>
              </a:xfrm>
            </p:spPr>
            <p:txBody>
              <a:bodyPr/>
              <a:lstStyle/>
              <a:p>
                <a:r>
                  <a:rPr lang="en-US" altLang="zh-TW" dirty="0" smtClean="0"/>
                  <a:t>Mean Square Error (MSE):</a:t>
                </a:r>
              </a:p>
              <a:p>
                <a:pPr marL="457200" lvl="1" indent="0">
                  <a:buNone/>
                </a:pPr>
                <a14:m>
                  <m:oMathPara xmlns:m="http://schemas.openxmlformats.org/officeDocument/2006/math">
                    <m:oMathParaPr>
                      <m:jc m:val="centerGroup"/>
                    </m:oMathParaPr>
                    <m:oMath xmlns:m="http://schemas.openxmlformats.org/officeDocument/2006/math">
                      <m:r>
                        <a:rPr lang="en-US" altLang="zh-TW" i="1">
                          <a:latin typeface="Cambria Math"/>
                        </a:rPr>
                        <m:t>𝑀𝑆𝐸</m:t>
                      </m:r>
                      <m:r>
                        <a:rPr lang="en-US" altLang="zh-TW" i="1">
                          <a:latin typeface="Cambria Math"/>
                        </a:rPr>
                        <m:t>=</m:t>
                      </m:r>
                      <m:rad>
                        <m:radPr>
                          <m:degHide m:val="on"/>
                          <m:ctrlPr>
                            <a:rPr lang="en-US" altLang="zh-TW" i="1">
                              <a:latin typeface="Cambria Math"/>
                            </a:rPr>
                          </m:ctrlPr>
                        </m:radPr>
                        <m:deg/>
                        <m:e>
                          <m:f>
                            <m:fPr>
                              <m:ctrlPr>
                                <a:rPr lang="en-US" altLang="zh-TW" i="1">
                                  <a:latin typeface="Cambria Math"/>
                                </a:rPr>
                              </m:ctrlPr>
                            </m:fPr>
                            <m:num>
                              <m:nary>
                                <m:naryPr>
                                  <m:chr m:val="∑"/>
                                  <m:ctrlPr>
                                    <a:rPr lang="en-US" altLang="zh-TW" i="1">
                                      <a:latin typeface="Cambria Math"/>
                                    </a:rPr>
                                  </m:ctrlPr>
                                </m:naryPr>
                                <m:sub>
                                  <m:r>
                                    <m:rPr>
                                      <m:brk m:alnAt="23"/>
                                    </m:rPr>
                                    <a:rPr lang="en-US" altLang="zh-TW" i="1">
                                      <a:latin typeface="Cambria Math"/>
                                    </a:rPr>
                                    <m:t>𝑥</m:t>
                                  </m:r>
                                  <m:r>
                                    <a:rPr lang="en-US" altLang="zh-TW" i="1">
                                      <a:latin typeface="Cambria Math"/>
                                    </a:rPr>
                                    <m:t>=0</m:t>
                                  </m:r>
                                </m:sub>
                                <m:sup>
                                  <m:r>
                                    <a:rPr lang="en-US" altLang="zh-TW" i="1">
                                      <a:latin typeface="Cambria Math"/>
                                    </a:rPr>
                                    <m:t>𝑊</m:t>
                                  </m:r>
                                  <m:r>
                                    <a:rPr lang="en-US" altLang="zh-TW" i="1">
                                      <a:latin typeface="Cambria Math"/>
                                    </a:rPr>
                                    <m:t>−1</m:t>
                                  </m:r>
                                </m:sup>
                                <m:e>
                                  <m:nary>
                                    <m:naryPr>
                                      <m:chr m:val="∑"/>
                                      <m:ctrlPr>
                                        <a:rPr lang="en-US" altLang="zh-TW" i="1">
                                          <a:latin typeface="Cambria Math"/>
                                        </a:rPr>
                                      </m:ctrlPr>
                                    </m:naryPr>
                                    <m:sub>
                                      <m:r>
                                        <m:rPr>
                                          <m:brk m:alnAt="23"/>
                                        </m:rPr>
                                        <a:rPr lang="en-US" altLang="zh-TW" i="1">
                                          <a:latin typeface="Cambria Math"/>
                                        </a:rPr>
                                        <m:t>𝑦</m:t>
                                      </m:r>
                                      <m:r>
                                        <a:rPr lang="en-US" altLang="zh-TW" i="1">
                                          <a:latin typeface="Cambria Math"/>
                                        </a:rPr>
                                        <m:t>=0</m:t>
                                      </m:r>
                                    </m:sub>
                                    <m:sup>
                                      <m:r>
                                        <a:rPr lang="en-US" altLang="zh-TW" i="1">
                                          <a:latin typeface="Cambria Math"/>
                                        </a:rPr>
                                        <m:t>𝐻</m:t>
                                      </m:r>
                                      <m:r>
                                        <a:rPr lang="en-US" altLang="zh-TW" i="1">
                                          <a:latin typeface="Cambria Math"/>
                                        </a:rPr>
                                        <m:t>−1</m:t>
                                      </m:r>
                                    </m:sup>
                                    <m:e>
                                      <m:sSup>
                                        <m:sSupPr>
                                          <m:ctrlPr>
                                            <a:rPr lang="en-US" altLang="zh-TW" i="1">
                                              <a:latin typeface="Cambria Math"/>
                                            </a:rPr>
                                          </m:ctrlPr>
                                        </m:sSupPr>
                                        <m:e>
                                          <m:d>
                                            <m:dPr>
                                              <m:ctrlPr>
                                                <a:rPr lang="en-US" altLang="zh-TW" i="1">
                                                  <a:latin typeface="Cambria Math"/>
                                                </a:rPr>
                                              </m:ctrlPr>
                                            </m:dPr>
                                            <m:e>
                                              <m:r>
                                                <a:rPr lang="en-US" altLang="zh-TW" i="1">
                                                  <a:latin typeface="Cambria Math"/>
                                                </a:rPr>
                                                <m:t>𝑓</m:t>
                                              </m:r>
                                              <m:d>
                                                <m:dPr>
                                                  <m:ctrlPr>
                                                    <a:rPr lang="en-US" altLang="zh-TW" i="1">
                                                      <a:latin typeface="Cambria Math"/>
                                                    </a:rPr>
                                                  </m:ctrlPr>
                                                </m:dPr>
                                                <m:e>
                                                  <m:r>
                                                    <a:rPr lang="en-US" altLang="zh-TW" i="1">
                                                      <a:latin typeface="Cambria Math"/>
                                                    </a:rPr>
                                                    <m:t>𝑥</m:t>
                                                  </m:r>
                                                  <m:r>
                                                    <a:rPr lang="en-US" altLang="zh-TW" i="1">
                                                      <a:latin typeface="Cambria Math"/>
                                                    </a:rPr>
                                                    <m:t>,</m:t>
                                                  </m:r>
                                                  <m:r>
                                                    <a:rPr lang="en-US" altLang="zh-TW" i="1">
                                                      <a:latin typeface="Cambria Math"/>
                                                    </a:rPr>
                                                    <m:t>𝑦</m:t>
                                                  </m:r>
                                                </m:e>
                                              </m:d>
                                              <m:r>
                                                <a:rPr lang="en-US" altLang="zh-TW" i="1">
                                                  <a:latin typeface="Cambria Math"/>
                                                </a:rPr>
                                                <m:t>−</m:t>
                                              </m:r>
                                              <m:r>
                                                <a:rPr lang="en-US" altLang="zh-TW" i="1">
                                                  <a:latin typeface="Cambria Math"/>
                                                </a:rPr>
                                                <m:t>𝑓</m:t>
                                              </m:r>
                                              <m:r>
                                                <a:rPr lang="en-US" altLang="zh-TW" i="1">
                                                  <a:latin typeface="Cambria Math"/>
                                                </a:rPr>
                                                <m:t>′</m:t>
                                              </m:r>
                                              <m:d>
                                                <m:dPr>
                                                  <m:ctrlPr>
                                                    <a:rPr lang="en-US" altLang="zh-TW" i="1">
                                                      <a:latin typeface="Cambria Math"/>
                                                    </a:rPr>
                                                  </m:ctrlPr>
                                                </m:dPr>
                                                <m:e>
                                                  <m:r>
                                                    <a:rPr lang="en-US" altLang="zh-TW" i="1">
                                                      <a:latin typeface="Cambria Math"/>
                                                    </a:rPr>
                                                    <m:t>𝑥</m:t>
                                                  </m:r>
                                                  <m:r>
                                                    <a:rPr lang="en-US" altLang="zh-TW" i="1">
                                                      <a:latin typeface="Cambria Math"/>
                                                    </a:rPr>
                                                    <m:t>,</m:t>
                                                  </m:r>
                                                  <m:r>
                                                    <a:rPr lang="en-US" altLang="zh-TW" i="1">
                                                      <a:latin typeface="Cambria Math"/>
                                                    </a:rPr>
                                                    <m:t>𝑦</m:t>
                                                  </m:r>
                                                </m:e>
                                              </m:d>
                                            </m:e>
                                          </m:d>
                                        </m:e>
                                        <m:sup>
                                          <m:r>
                                            <a:rPr lang="en-US" altLang="zh-TW" i="1">
                                              <a:latin typeface="Cambria Math"/>
                                            </a:rPr>
                                            <m:t>2</m:t>
                                          </m:r>
                                        </m:sup>
                                      </m:sSup>
                                    </m:e>
                                  </m:nary>
                                </m:e>
                              </m:nary>
                            </m:num>
                            <m:den>
                              <m:r>
                                <a:rPr lang="en-US" altLang="zh-TW" i="1">
                                  <a:latin typeface="Cambria Math"/>
                                </a:rPr>
                                <m:t>𝑊𝐻</m:t>
                              </m:r>
                            </m:den>
                          </m:f>
                        </m:e>
                      </m:rad>
                    </m:oMath>
                  </m:oMathPara>
                </a14:m>
                <a:endParaRPr lang="en-US" altLang="zh-TW" dirty="0"/>
              </a:p>
              <a:p>
                <a:pPr marL="457200" lvl="1" indent="0" algn="ctr">
                  <a:buNone/>
                </a:pPr>
                <a:r>
                  <a:rPr lang="en-US" altLang="zh-TW" sz="1800" dirty="0"/>
                  <a:t>f(</a:t>
                </a:r>
                <a:r>
                  <a:rPr lang="en-US" altLang="zh-TW" sz="1800" dirty="0" err="1"/>
                  <a:t>x,y</a:t>
                </a:r>
                <a:r>
                  <a:rPr lang="en-US" altLang="zh-TW" sz="1800" dirty="0"/>
                  <a:t>): original image		f’(</a:t>
                </a:r>
                <a:r>
                  <a:rPr lang="en-US" altLang="zh-TW" sz="1800" dirty="0" err="1"/>
                  <a:t>x,y</a:t>
                </a:r>
                <a:r>
                  <a:rPr lang="en-US" altLang="zh-TW" sz="1800" dirty="0"/>
                  <a:t>): decoded image</a:t>
                </a:r>
              </a:p>
              <a:p>
                <a:pPr marL="457200" lvl="1" indent="0" algn="ctr">
                  <a:buNone/>
                </a:pPr>
                <a:r>
                  <a:rPr lang="en-US" altLang="zh-TW" sz="1800" dirty="0"/>
                  <a:t>H: height of image		W: width of image</a:t>
                </a:r>
              </a:p>
              <a:p>
                <a:pPr marL="0" indent="0">
                  <a:buNone/>
                </a:pPr>
                <a:endParaRPr lang="en-US" altLang="zh-TW" dirty="0" smtClean="0"/>
              </a:p>
              <a:p>
                <a:pPr marL="0" indent="0">
                  <a:buNone/>
                </a:pPr>
                <a:endParaRPr lang="en-US" altLang="zh-TW" dirty="0" smtClean="0"/>
              </a:p>
              <a:p>
                <a:r>
                  <a:rPr lang="en-US" altLang="zh-TW" dirty="0"/>
                  <a:t>Peak signal-to-noise </a:t>
                </a:r>
                <a:r>
                  <a:rPr lang="en-US" altLang="zh-TW" dirty="0" smtClean="0"/>
                  <a:t>ratio (</a:t>
                </a:r>
                <a:r>
                  <a:rPr lang="en-US" altLang="zh-TW" dirty="0"/>
                  <a:t>PSNR</a:t>
                </a:r>
                <a:r>
                  <a:rPr lang="en-US" altLang="zh-TW" dirty="0" smtClean="0"/>
                  <a:t>):</a:t>
                </a:r>
              </a:p>
              <a:p>
                <a:pPr marL="0" indent="0" algn="ctr">
                  <a:buNone/>
                </a:pPr>
                <a14:m>
                  <m:oMath xmlns:m="http://schemas.openxmlformats.org/officeDocument/2006/math">
                    <m:r>
                      <a:rPr lang="en-US" altLang="zh-TW" b="0" i="1" smtClean="0">
                        <a:latin typeface="Cambria Math"/>
                      </a:rPr>
                      <m:t>𝑃𝑆𝑁𝑅</m:t>
                    </m:r>
                    <m:r>
                      <a:rPr lang="en-US" altLang="zh-TW" b="0" i="1" smtClean="0">
                        <a:latin typeface="Cambria Math"/>
                      </a:rPr>
                      <m:t>=10</m:t>
                    </m:r>
                    <m:func>
                      <m:funcPr>
                        <m:ctrlPr>
                          <a:rPr lang="en-US" altLang="zh-TW" b="0" i="1" smtClean="0">
                            <a:latin typeface="Cambria Math"/>
                          </a:rPr>
                        </m:ctrlPr>
                      </m:funcPr>
                      <m:fName>
                        <m:sSub>
                          <m:sSubPr>
                            <m:ctrlPr>
                              <a:rPr lang="en-US" altLang="zh-TW" b="0" i="1" smtClean="0">
                                <a:latin typeface="Cambria Math"/>
                              </a:rPr>
                            </m:ctrlPr>
                          </m:sSubPr>
                          <m:e>
                            <m:r>
                              <m:rPr>
                                <m:sty m:val="p"/>
                              </m:rPr>
                              <a:rPr lang="en-US" altLang="zh-TW" b="0" i="0" smtClean="0">
                                <a:latin typeface="Cambria Math"/>
                              </a:rPr>
                              <m:t>log</m:t>
                            </m:r>
                          </m:e>
                          <m:sub>
                            <m:r>
                              <a:rPr lang="en-US" altLang="zh-TW" b="0" i="1" smtClean="0">
                                <a:latin typeface="Cambria Math"/>
                              </a:rPr>
                              <m:t>10</m:t>
                            </m:r>
                          </m:sub>
                        </m:sSub>
                      </m:fName>
                      <m:e>
                        <m:f>
                          <m:fPr>
                            <m:ctrlPr>
                              <a:rPr lang="en-US" altLang="zh-TW" b="0" i="1" smtClean="0">
                                <a:latin typeface="Cambria Math"/>
                              </a:rPr>
                            </m:ctrlPr>
                          </m:fPr>
                          <m:num>
                            <m:sSubSup>
                              <m:sSubSupPr>
                                <m:ctrlPr>
                                  <a:rPr lang="en-US" altLang="zh-TW" b="0" i="1" smtClean="0">
                                    <a:latin typeface="Cambria Math"/>
                                  </a:rPr>
                                </m:ctrlPr>
                              </m:sSubSupPr>
                              <m:e>
                                <m:sSub>
                                  <m:sSubPr>
                                    <m:ctrlPr>
                                      <a:rPr lang="en-US" altLang="zh-TW" b="0" i="1" smtClean="0">
                                        <a:latin typeface="Cambria Math"/>
                                      </a:rPr>
                                    </m:ctrlPr>
                                  </m:sSubPr>
                                  <m:e>
                                    <m:r>
                                      <a:rPr lang="en-US" altLang="zh-TW" i="1">
                                        <a:latin typeface="Cambria Math"/>
                                      </a:rPr>
                                      <m:t>𝑀𝐴𝑋</m:t>
                                    </m:r>
                                  </m:e>
                                  <m:sub>
                                    <m:r>
                                      <a:rPr lang="en-US" altLang="zh-TW" b="0" i="1" smtClean="0">
                                        <a:latin typeface="Cambria Math"/>
                                      </a:rPr>
                                      <m:t>𝑓</m:t>
                                    </m:r>
                                  </m:sub>
                                </m:sSub>
                              </m:e>
                              <m:sub/>
                              <m:sup>
                                <m:r>
                                  <a:rPr lang="en-US" altLang="zh-TW" b="0" i="1" smtClean="0">
                                    <a:latin typeface="Cambria Math"/>
                                  </a:rPr>
                                  <m:t>2</m:t>
                                </m:r>
                              </m:sup>
                            </m:sSubSup>
                          </m:num>
                          <m:den>
                            <m:r>
                              <a:rPr lang="en-US" altLang="zh-TW" b="0" i="1" smtClean="0">
                                <a:latin typeface="Cambria Math"/>
                              </a:rPr>
                              <m:t>𝑀𝑆𝐸</m:t>
                            </m:r>
                          </m:den>
                        </m:f>
                      </m:e>
                    </m:func>
                  </m:oMath>
                </a14:m>
                <a:r>
                  <a:rPr lang="en-US" altLang="zh-TW" dirty="0" smtClean="0"/>
                  <a:t>=</a:t>
                </a:r>
                <a14:m>
                  <m:oMath xmlns:m="http://schemas.openxmlformats.org/officeDocument/2006/math">
                    <m:r>
                      <a:rPr lang="en-US" altLang="zh-TW" b="0" i="1" smtClean="0">
                        <a:latin typeface="Cambria Math"/>
                      </a:rPr>
                      <m:t>2</m:t>
                    </m:r>
                    <m:r>
                      <a:rPr lang="en-US" altLang="zh-TW" i="1">
                        <a:latin typeface="Cambria Math"/>
                      </a:rPr>
                      <m:t>0</m:t>
                    </m:r>
                    <m:func>
                      <m:funcPr>
                        <m:ctrlPr>
                          <a:rPr lang="en-US" altLang="zh-TW" i="1">
                            <a:latin typeface="Cambria Math"/>
                          </a:rPr>
                        </m:ctrlPr>
                      </m:funcPr>
                      <m:fName>
                        <m:sSub>
                          <m:sSubPr>
                            <m:ctrlPr>
                              <a:rPr lang="en-US" altLang="zh-TW" i="1">
                                <a:latin typeface="Cambria Math"/>
                              </a:rPr>
                            </m:ctrlPr>
                          </m:sSubPr>
                          <m:e>
                            <m:r>
                              <m:rPr>
                                <m:sty m:val="p"/>
                              </m:rPr>
                              <a:rPr lang="en-US" altLang="zh-TW">
                                <a:latin typeface="Cambria Math"/>
                              </a:rPr>
                              <m:t>log</m:t>
                            </m:r>
                          </m:e>
                          <m:sub>
                            <m:r>
                              <a:rPr lang="en-US" altLang="zh-TW" i="1">
                                <a:latin typeface="Cambria Math"/>
                              </a:rPr>
                              <m:t>10</m:t>
                            </m:r>
                          </m:sub>
                        </m:sSub>
                      </m:fName>
                      <m:e>
                        <m:f>
                          <m:fPr>
                            <m:ctrlPr>
                              <a:rPr lang="en-US" altLang="zh-TW" i="1">
                                <a:latin typeface="Cambria Math"/>
                              </a:rPr>
                            </m:ctrlPr>
                          </m:fPr>
                          <m:num>
                            <m:sSub>
                              <m:sSubPr>
                                <m:ctrlPr>
                                  <a:rPr lang="en-US" altLang="zh-TW" i="1" smtClean="0">
                                    <a:latin typeface="Cambria Math"/>
                                  </a:rPr>
                                </m:ctrlPr>
                              </m:sSubPr>
                              <m:e>
                                <m:r>
                                  <a:rPr lang="en-US" altLang="zh-TW" b="0" i="1" smtClean="0">
                                    <a:latin typeface="Cambria Math"/>
                                  </a:rPr>
                                  <m:t>𝑀𝐴𝑋</m:t>
                                </m:r>
                              </m:e>
                              <m:sub>
                                <m:r>
                                  <a:rPr lang="en-US" altLang="zh-TW" b="0" i="1" smtClean="0">
                                    <a:latin typeface="Cambria Math"/>
                                  </a:rPr>
                                  <m:t>𝑓</m:t>
                                </m:r>
                              </m:sub>
                            </m:sSub>
                          </m:num>
                          <m:den>
                            <m:rad>
                              <m:radPr>
                                <m:degHide m:val="on"/>
                                <m:ctrlPr>
                                  <a:rPr lang="en-US" altLang="zh-TW" i="1" smtClean="0">
                                    <a:latin typeface="Cambria Math"/>
                                  </a:rPr>
                                </m:ctrlPr>
                              </m:radPr>
                              <m:deg/>
                              <m:e>
                                <m:r>
                                  <a:rPr lang="en-US" altLang="zh-TW" i="1">
                                    <a:latin typeface="Cambria Math"/>
                                  </a:rPr>
                                  <m:t>𝑀𝑆𝐸</m:t>
                                </m:r>
                              </m:e>
                            </m:rad>
                          </m:den>
                        </m:f>
                      </m:e>
                    </m:func>
                  </m:oMath>
                </a14:m>
                <a:endParaRPr lang="en-US" altLang="zh-TW" dirty="0" smtClean="0"/>
              </a:p>
              <a:p>
                <a:pPr marL="0" indent="0" algn="ctr">
                  <a:buNone/>
                </a:pPr>
                <a14:m>
                  <m:oMath xmlns:m="http://schemas.openxmlformats.org/officeDocument/2006/math">
                    <m:sSub>
                      <m:sSubPr>
                        <m:ctrlPr>
                          <a:rPr lang="en-US" altLang="zh-TW" i="1">
                            <a:latin typeface="Cambria Math"/>
                          </a:rPr>
                        </m:ctrlPr>
                      </m:sSubPr>
                      <m:e>
                        <m:r>
                          <a:rPr lang="en-US" altLang="zh-TW" i="1">
                            <a:latin typeface="Cambria Math"/>
                          </a:rPr>
                          <m:t>𝑀𝐴𝑋</m:t>
                        </m:r>
                      </m:e>
                      <m:sub>
                        <m:r>
                          <a:rPr lang="en-US" altLang="zh-TW" i="1">
                            <a:latin typeface="Cambria Math"/>
                          </a:rPr>
                          <m:t>𝑓</m:t>
                        </m:r>
                      </m:sub>
                    </m:sSub>
                  </m:oMath>
                </a14:m>
                <a:r>
                  <a:rPr lang="en-US" altLang="zh-TW" dirty="0"/>
                  <a:t>:the maximum possible pixel value of the image</a:t>
                </a: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0" y="1052736"/>
                <a:ext cx="9144000" cy="4536504"/>
              </a:xfrm>
              <a:blipFill rotWithShape="1">
                <a:blip r:embed="rId2"/>
                <a:stretch>
                  <a:fillRect l="-3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DB7F948-4F03-4336-9638-A33F8AE2E303}" type="slidenum">
              <a:rPr lang="zh-TW" altLang="en-US" smtClean="0"/>
              <a:t>15</a:t>
            </a:fld>
            <a:endParaRPr lang="zh-TW" altLang="en-US" dirty="0"/>
          </a:p>
        </p:txBody>
      </p:sp>
    </p:spTree>
    <p:extLst>
      <p:ext uri="{BB962C8B-B14F-4D97-AF65-F5344CB8AC3E}">
        <p14:creationId xmlns:p14="http://schemas.microsoft.com/office/powerpoint/2010/main" val="342067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DB7F948-4F03-4336-9638-A33F8AE2E303}" type="slidenum">
              <a:rPr lang="zh-TW" altLang="en-US" smtClean="0"/>
              <a:t>16</a:t>
            </a:fld>
            <a:endParaRPr lang="zh-TW" altLang="en-US" dirty="0"/>
          </a:p>
        </p:txBody>
      </p:sp>
      <p:sp>
        <p:nvSpPr>
          <p:cNvPr id="5" name="標題 1"/>
          <p:cNvSpPr>
            <a:spLocks noGrp="1"/>
          </p:cNvSpPr>
          <p:nvPr>
            <p:ph type="title"/>
          </p:nvPr>
        </p:nvSpPr>
        <p:spPr>
          <a:xfrm>
            <a:off x="2771800" y="0"/>
            <a:ext cx="3202518" cy="620688"/>
          </a:xfrm>
        </p:spPr>
        <p:txBody>
          <a:bodyPr/>
          <a:lstStyle/>
          <a:p>
            <a:pPr algn="ctr"/>
            <a:r>
              <a:rPr lang="en-US" altLang="zh-TW" dirty="0" smtClean="0"/>
              <a:t>MSE &amp; PSNR</a:t>
            </a:r>
            <a:endParaRPr lang="zh-TW" altLang="en-US" dirty="0"/>
          </a:p>
        </p:txBody>
      </p:sp>
      <p:pic>
        <p:nvPicPr>
          <p:cNvPr id="6" name="Picture 2" descr="E:\Documents\台灣大學\jpeg_psnr\PSN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908720"/>
            <a:ext cx="779145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5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754832"/>
            <a:ext cx="8928992" cy="5904656"/>
          </a:xfrm>
        </p:spPr>
        <p:txBody>
          <a:bodyPr/>
          <a:lstStyle/>
          <a:p>
            <a:r>
              <a:rPr lang="en-US" altLang="zh-TW" dirty="0"/>
              <a:t>Blind </a:t>
            </a:r>
            <a:r>
              <a:rPr lang="en-US" altLang="zh-TW" dirty="0" smtClean="0"/>
              <a:t>spot of MSE &amp; PSNR:</a:t>
            </a:r>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smtClean="0"/>
          </a:p>
          <a:p>
            <a:endParaRPr lang="en-US" altLang="zh-TW" dirty="0"/>
          </a:p>
          <a:p>
            <a:endParaRPr lang="en-US" altLang="zh-TW" dirty="0" smtClean="0"/>
          </a:p>
          <a:p>
            <a:endParaRPr lang="en-US" altLang="zh-TW" dirty="0"/>
          </a:p>
          <a:p>
            <a:r>
              <a:rPr lang="en-US" altLang="zh-TW" dirty="0" smtClean="0"/>
              <a:t>PSNR still looks fine even though we can easily find a obvious error on the right image, why?</a:t>
            </a:r>
          </a:p>
          <a:p>
            <a:endParaRPr lang="en-US" altLang="zh-TW" dirty="0" smtClean="0"/>
          </a:p>
          <a:p>
            <a:r>
              <a:rPr lang="en-US" altLang="zh-TW" dirty="0" smtClean="0"/>
              <a:t>It is due to the fact that PSNR is calculated from MSE, where MSE is the “MEAN” square error.</a:t>
            </a:r>
            <a:endParaRPr lang="en-US" altLang="zh-TW" dirty="0"/>
          </a:p>
          <a:p>
            <a:endParaRPr lang="en-US" altLang="zh-TW" dirty="0" smtClean="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17</a:t>
            </a:fld>
            <a:endParaRPr lang="zh-TW" altLang="en-US" dirty="0"/>
          </a:p>
        </p:txBody>
      </p:sp>
      <p:sp>
        <p:nvSpPr>
          <p:cNvPr id="6" name="標題 1"/>
          <p:cNvSpPr>
            <a:spLocks noGrp="1"/>
          </p:cNvSpPr>
          <p:nvPr>
            <p:ph type="title"/>
          </p:nvPr>
        </p:nvSpPr>
        <p:spPr>
          <a:xfrm>
            <a:off x="2771800" y="0"/>
            <a:ext cx="3202518" cy="620688"/>
          </a:xfrm>
        </p:spPr>
        <p:txBody>
          <a:bodyPr/>
          <a:lstStyle/>
          <a:p>
            <a:pPr algn="ctr"/>
            <a:r>
              <a:rPr lang="en-US" altLang="zh-TW" dirty="0" smtClean="0"/>
              <a:t>MSE &amp; PSNR</a:t>
            </a:r>
            <a:endParaRPr lang="zh-TW" altLang="en-US" dirty="0"/>
          </a:p>
        </p:txBody>
      </p:sp>
      <p:pic>
        <p:nvPicPr>
          <p:cNvPr id="13314" name="Picture 2" descr="E:\Documents\台灣大學\jpeg_psnr\lena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Documents\台灣大學\jpeg_psnr\lena070-er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3254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1285474" y="3790781"/>
            <a:ext cx="1862336" cy="646331"/>
          </a:xfrm>
          <a:prstGeom prst="rect">
            <a:avLst/>
          </a:prstGeom>
          <a:noFill/>
        </p:spPr>
        <p:txBody>
          <a:bodyPr wrap="square" rtlCol="0">
            <a:spAutoFit/>
          </a:bodyPr>
          <a:lstStyle/>
          <a:p>
            <a:pPr algn="ctr"/>
            <a:r>
              <a:rPr lang="en-US" altLang="zh-TW" dirty="0" smtClean="0"/>
              <a:t>Correct Image</a:t>
            </a:r>
          </a:p>
          <a:p>
            <a:pPr algn="ctr"/>
            <a:r>
              <a:rPr lang="en-US" altLang="zh-TW" dirty="0" smtClean="0"/>
              <a:t>PSNR = 30.4</a:t>
            </a:r>
            <a:endParaRPr lang="zh-TW" altLang="en-US" dirty="0"/>
          </a:p>
        </p:txBody>
      </p:sp>
      <p:sp>
        <p:nvSpPr>
          <p:cNvPr id="11" name="文字方塊 10"/>
          <p:cNvSpPr txBox="1"/>
          <p:nvPr/>
        </p:nvSpPr>
        <p:spPr>
          <a:xfrm>
            <a:off x="5660154" y="3762930"/>
            <a:ext cx="1862336" cy="646331"/>
          </a:xfrm>
          <a:prstGeom prst="rect">
            <a:avLst/>
          </a:prstGeom>
          <a:noFill/>
        </p:spPr>
        <p:txBody>
          <a:bodyPr wrap="square" rtlCol="0">
            <a:spAutoFit/>
          </a:bodyPr>
          <a:lstStyle/>
          <a:p>
            <a:pPr algn="ctr"/>
            <a:r>
              <a:rPr lang="en-US" altLang="zh-TW" dirty="0" smtClean="0"/>
              <a:t>Error Image</a:t>
            </a:r>
          </a:p>
          <a:p>
            <a:pPr algn="ctr"/>
            <a:r>
              <a:rPr lang="en-US" altLang="zh-TW" dirty="0" smtClean="0"/>
              <a:t>PSNR = 32.6</a:t>
            </a:r>
            <a:endParaRPr lang="zh-TW" altLang="en-US" dirty="0"/>
          </a:p>
        </p:txBody>
      </p:sp>
    </p:spTree>
    <p:extLst>
      <p:ext uri="{BB962C8B-B14F-4D97-AF65-F5344CB8AC3E}">
        <p14:creationId xmlns:p14="http://schemas.microsoft.com/office/powerpoint/2010/main" val="179132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31840" y="12427"/>
            <a:ext cx="2554445" cy="924475"/>
          </a:xfrm>
        </p:spPr>
        <p:txBody>
          <a:bodyPr/>
          <a:lstStyle/>
          <a:p>
            <a:pPr algn="ctr"/>
            <a:r>
              <a:rPr lang="en-US" altLang="zh-TW" dirty="0" smtClean="0"/>
              <a:t>Conclusion</a:t>
            </a:r>
            <a:endParaRPr lang="zh-TW" altLang="en-US" dirty="0"/>
          </a:p>
        </p:txBody>
      </p:sp>
      <p:sp>
        <p:nvSpPr>
          <p:cNvPr id="3" name="內容版面配置區 2"/>
          <p:cNvSpPr>
            <a:spLocks noGrp="1"/>
          </p:cNvSpPr>
          <p:nvPr>
            <p:ph idx="1"/>
          </p:nvPr>
        </p:nvSpPr>
        <p:spPr>
          <a:xfrm>
            <a:off x="32617" y="548681"/>
            <a:ext cx="9144000" cy="2736304"/>
          </a:xfrm>
        </p:spPr>
        <p:txBody>
          <a:bodyPr/>
          <a:lstStyle/>
          <a:p>
            <a:pPr algn="just"/>
            <a:r>
              <a:rPr lang="en-US" altLang="zh-TW" dirty="0" smtClean="0"/>
              <a:t>As a conclusion, to compress a image, first we have to reduce the correlation between pixels, then quantize the image to reduce the high frequency components, finally encode the image by entropy coding to minimize code length to get a low data rate image.</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18</a:t>
            </a:fld>
            <a:endParaRPr lang="zh-TW"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3212976"/>
            <a:ext cx="6564313"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46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3848" y="116632"/>
            <a:ext cx="2266414" cy="648072"/>
          </a:xfrm>
        </p:spPr>
        <p:txBody>
          <a:bodyPr/>
          <a:lstStyle/>
          <a:p>
            <a:r>
              <a:rPr lang="en-US" altLang="zh-TW" dirty="0" smtClean="0"/>
              <a:t>Reference</a:t>
            </a:r>
            <a:endParaRPr lang="zh-TW" altLang="en-US" dirty="0"/>
          </a:p>
        </p:txBody>
      </p:sp>
      <p:sp>
        <p:nvSpPr>
          <p:cNvPr id="3" name="內容版面配置區 2"/>
          <p:cNvSpPr>
            <a:spLocks noGrp="1"/>
          </p:cNvSpPr>
          <p:nvPr>
            <p:ph idx="1"/>
          </p:nvPr>
        </p:nvSpPr>
        <p:spPr>
          <a:xfrm>
            <a:off x="683568" y="1340768"/>
            <a:ext cx="7125112" cy="2413727"/>
          </a:xfrm>
        </p:spPr>
        <p:txBody>
          <a:bodyPr/>
          <a:lstStyle/>
          <a:p>
            <a:r>
              <a:rPr lang="en-US" altLang="zh-TW" dirty="0" smtClean="0">
                <a:latin typeface="Times New Roman" pitchFamily="18" charset="0"/>
                <a:ea typeface="標楷體" pitchFamily="65" charset="-120"/>
                <a:cs typeface="Times New Roman" pitchFamily="18" charset="0"/>
              </a:rPr>
              <a:t>[1] </a:t>
            </a:r>
            <a:r>
              <a:rPr lang="zh-TW" altLang="en-US" dirty="0" smtClean="0">
                <a:latin typeface="Times New Roman" pitchFamily="18" charset="0"/>
                <a:ea typeface="標楷體" pitchFamily="65" charset="-120"/>
                <a:cs typeface="Times New Roman" pitchFamily="18" charset="0"/>
              </a:rPr>
              <a:t>酒井善則、吉田俊之 共著，白執善 編譯，</a:t>
            </a: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影像壓縮技術 映像情報符号化，全華科技圖書股份有限公司</a:t>
            </a:r>
            <a:r>
              <a:rPr lang="en-US" altLang="zh-TW" dirty="0" smtClean="0">
                <a:latin typeface="Times New Roman" pitchFamily="18" charset="0"/>
                <a:ea typeface="標楷體" pitchFamily="65" charset="-120"/>
                <a:cs typeface="Times New Roman" pitchFamily="18" charset="0"/>
              </a:rPr>
              <a:t>, Oct. 2004</a:t>
            </a:r>
          </a:p>
          <a:p>
            <a:r>
              <a:rPr lang="en-US" altLang="zh-TW" dirty="0" smtClean="0">
                <a:latin typeface="Times New Roman" pitchFamily="18" charset="0"/>
                <a:ea typeface="標楷體" pitchFamily="65" charset="-120"/>
                <a:cs typeface="Times New Roman" pitchFamily="18" charset="0"/>
              </a:rPr>
              <a:t>[2] </a:t>
            </a:r>
            <a:r>
              <a:rPr lang="en-US" altLang="zh-TW" dirty="0">
                <a:latin typeface="Times New Roman" pitchFamily="18" charset="0"/>
                <a:ea typeface="標楷體" pitchFamily="65" charset="-120"/>
                <a:cs typeface="Times New Roman" pitchFamily="18" charset="0"/>
              </a:rPr>
              <a:t>WIKIPEDIA, “JPEG”, http://en.wikipedia.org/wiki/JPEG</a:t>
            </a:r>
          </a:p>
          <a:p>
            <a:r>
              <a:rPr lang="en-US" altLang="zh-TW" dirty="0" smtClean="0">
                <a:latin typeface="Times New Roman" pitchFamily="18" charset="0"/>
                <a:ea typeface="標楷體" pitchFamily="65" charset="-120"/>
                <a:cs typeface="Times New Roman" pitchFamily="18" charset="0"/>
              </a:rPr>
              <a:t>[3] WIKIPEDIA, “</a:t>
            </a:r>
            <a:r>
              <a:rPr lang="en-US" altLang="zh-TW" dirty="0">
                <a:latin typeface="Times New Roman" pitchFamily="18" charset="0"/>
                <a:ea typeface="標楷體" pitchFamily="65" charset="-120"/>
                <a:cs typeface="Times New Roman" pitchFamily="18" charset="0"/>
              </a:rPr>
              <a:t>PSNR”, </a:t>
            </a:r>
            <a:r>
              <a:rPr lang="en-US" altLang="zh-TW" dirty="0" smtClean="0">
                <a:latin typeface="Times New Roman" pitchFamily="18" charset="0"/>
                <a:ea typeface="標楷體" pitchFamily="65" charset="-120"/>
                <a:cs typeface="Times New Roman" pitchFamily="18" charset="0"/>
              </a:rPr>
              <a:t> http</a:t>
            </a:r>
            <a:r>
              <a:rPr lang="en-US" altLang="zh-TW" dirty="0">
                <a:latin typeface="Times New Roman" pitchFamily="18" charset="0"/>
                <a:ea typeface="標楷體" pitchFamily="65" charset="-120"/>
                <a:cs typeface="Times New Roman" pitchFamily="18" charset="0"/>
              </a:rPr>
              <a:t>://en.wikipedia.org/wiki/PSNR</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19</a:t>
            </a:fld>
            <a:endParaRPr lang="zh-TW" altLang="en-US" dirty="0"/>
          </a:p>
        </p:txBody>
      </p:sp>
    </p:spTree>
    <p:extLst>
      <p:ext uri="{BB962C8B-B14F-4D97-AF65-F5344CB8AC3E}">
        <p14:creationId xmlns:p14="http://schemas.microsoft.com/office/powerpoint/2010/main" val="175993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3888" y="0"/>
            <a:ext cx="1690350" cy="924475"/>
          </a:xfrm>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79512" y="1124744"/>
            <a:ext cx="8784976" cy="5184576"/>
          </a:xfrm>
        </p:spPr>
        <p:txBody>
          <a:bodyPr/>
          <a:lstStyle/>
          <a:p>
            <a:r>
              <a:rPr lang="en-US" altLang="zh-TW" dirty="0"/>
              <a:t>Flowchart of </a:t>
            </a:r>
            <a:r>
              <a:rPr lang="en-US" altLang="zh-TW" dirty="0" smtClean="0"/>
              <a:t>JPEG (</a:t>
            </a:r>
            <a:r>
              <a:rPr lang="en-US" altLang="zh-TW" dirty="0"/>
              <a:t>Joint Photographic Experts Group</a:t>
            </a:r>
            <a:r>
              <a:rPr lang="en-US" altLang="zh-TW" dirty="0" smtClean="0"/>
              <a:t>)</a:t>
            </a:r>
            <a:endParaRPr lang="en-US" altLang="zh-TW" dirty="0"/>
          </a:p>
          <a:p>
            <a:r>
              <a:rPr lang="en-US" altLang="zh-TW" dirty="0" smtClean="0"/>
              <a:t>Correlation </a:t>
            </a:r>
            <a:r>
              <a:rPr lang="en-US" altLang="zh-TW" dirty="0"/>
              <a:t>between </a:t>
            </a:r>
            <a:r>
              <a:rPr lang="en-US" altLang="zh-TW" dirty="0" smtClean="0"/>
              <a:t>pixels</a:t>
            </a:r>
          </a:p>
          <a:p>
            <a:r>
              <a:rPr lang="en-US" altLang="zh-TW" dirty="0"/>
              <a:t>Color space transformation-RGB to </a:t>
            </a:r>
            <a:r>
              <a:rPr lang="en-US" altLang="zh-TW" dirty="0" err="1" smtClean="0"/>
              <a:t>YCbCr</a:t>
            </a:r>
            <a:r>
              <a:rPr lang="en-US" altLang="zh-TW" dirty="0" smtClean="0"/>
              <a:t> &amp; </a:t>
            </a:r>
            <a:r>
              <a:rPr lang="en-US" altLang="zh-TW" dirty="0" err="1" smtClean="0"/>
              <a:t>Downsampling</a:t>
            </a:r>
            <a:endParaRPr lang="en-US" altLang="zh-TW" dirty="0" smtClean="0"/>
          </a:p>
          <a:p>
            <a:r>
              <a:rPr lang="en-US" altLang="zh-TW" dirty="0"/>
              <a:t>KL Transform &amp; DCT </a:t>
            </a:r>
            <a:r>
              <a:rPr lang="en-US" altLang="zh-TW" dirty="0" smtClean="0"/>
              <a:t>Transform</a:t>
            </a:r>
          </a:p>
          <a:p>
            <a:r>
              <a:rPr lang="en-US" altLang="zh-TW" dirty="0" smtClean="0"/>
              <a:t>Quantization</a:t>
            </a:r>
          </a:p>
          <a:p>
            <a:r>
              <a:rPr lang="en-US" altLang="zh-TW" dirty="0"/>
              <a:t>Zigzag Scan</a:t>
            </a:r>
            <a:endParaRPr lang="en-US" altLang="zh-TW" dirty="0" smtClean="0"/>
          </a:p>
          <a:p>
            <a:r>
              <a:rPr lang="en-US" altLang="zh-TW" dirty="0"/>
              <a:t>Entropy Coding &amp; Huffman </a:t>
            </a:r>
            <a:r>
              <a:rPr lang="en-US" altLang="zh-TW" dirty="0" smtClean="0"/>
              <a:t>Coding</a:t>
            </a:r>
          </a:p>
          <a:p>
            <a:r>
              <a:rPr lang="en-US" altLang="zh-TW" dirty="0" smtClean="0"/>
              <a:t>MSE </a:t>
            </a:r>
            <a:r>
              <a:rPr lang="en-US" altLang="zh-TW" dirty="0"/>
              <a:t>&amp; </a:t>
            </a:r>
            <a:r>
              <a:rPr lang="en-US" altLang="zh-TW" dirty="0" smtClean="0"/>
              <a:t>PSNR</a:t>
            </a:r>
          </a:p>
          <a:p>
            <a:r>
              <a:rPr lang="en-US" altLang="zh-TW" dirty="0" smtClean="0"/>
              <a:t>Conclusion</a:t>
            </a:r>
          </a:p>
          <a:p>
            <a:r>
              <a:rPr lang="en-US" altLang="zh-TW" dirty="0" smtClean="0"/>
              <a:t>Reference</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2</a:t>
            </a:fld>
            <a:endParaRPr lang="zh-TW" altLang="en-US" dirty="0"/>
          </a:p>
        </p:txBody>
      </p:sp>
    </p:spTree>
    <p:extLst>
      <p:ext uri="{BB962C8B-B14F-4D97-AF65-F5344CB8AC3E}">
        <p14:creationId xmlns:p14="http://schemas.microsoft.com/office/powerpoint/2010/main" val="428889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1880" y="2852936"/>
            <a:ext cx="1872208" cy="924475"/>
          </a:xfrm>
        </p:spPr>
        <p:txBody>
          <a:bodyPr/>
          <a:lstStyle/>
          <a:p>
            <a:r>
              <a:rPr lang="en-US" altLang="zh-TW" dirty="0" smtClean="0"/>
              <a:t>The </a:t>
            </a:r>
            <a:r>
              <a:rPr lang="en-US" altLang="zh-TW" dirty="0"/>
              <a:t>E</a:t>
            </a:r>
            <a:r>
              <a:rPr lang="en-US" altLang="zh-TW" dirty="0" smtClean="0"/>
              <a:t>nd</a:t>
            </a: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20</a:t>
            </a:fld>
            <a:endParaRPr lang="zh-TW" altLang="en-US" dirty="0"/>
          </a:p>
        </p:txBody>
      </p:sp>
    </p:spTree>
    <p:extLst>
      <p:ext uri="{BB962C8B-B14F-4D97-AF65-F5344CB8AC3E}">
        <p14:creationId xmlns:p14="http://schemas.microsoft.com/office/powerpoint/2010/main" val="100089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67" y="128261"/>
            <a:ext cx="9144000" cy="564435"/>
          </a:xfrm>
        </p:spPr>
        <p:txBody>
          <a:bodyPr/>
          <a:lstStyle/>
          <a:p>
            <a:pPr algn="ctr"/>
            <a:r>
              <a:rPr lang="en-US" altLang="zh-TW" sz="2400" dirty="0" smtClean="0"/>
              <a:t>Flowchart of </a:t>
            </a:r>
            <a:r>
              <a:rPr lang="en-US" altLang="zh-TW" sz="2400" dirty="0"/>
              <a:t>JPEG(Joint Photographic Experts Group</a:t>
            </a:r>
            <a:r>
              <a:rPr lang="en-US" altLang="zh-TW" sz="2400" dirty="0" smtClean="0"/>
              <a:t>)</a:t>
            </a:r>
            <a:endParaRPr lang="zh-TW" altLang="en-US" dirty="0"/>
          </a:p>
        </p:txBody>
      </p:sp>
      <p:sp>
        <p:nvSpPr>
          <p:cNvPr id="3" name="投影片編號版面配置區 2"/>
          <p:cNvSpPr>
            <a:spLocks noGrp="1"/>
          </p:cNvSpPr>
          <p:nvPr>
            <p:ph type="sldNum" sz="quarter" idx="12"/>
          </p:nvPr>
        </p:nvSpPr>
        <p:spPr/>
        <p:txBody>
          <a:bodyPr/>
          <a:lstStyle/>
          <a:p>
            <a:fld id="{4DB7F948-4F03-4336-9638-A33F8AE2E303}" type="slidenum">
              <a:rPr lang="zh-TW" altLang="en-US" smtClean="0"/>
              <a:t>3</a:t>
            </a:fld>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52736"/>
            <a:ext cx="883285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2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圓角矩形 25"/>
          <p:cNvSpPr/>
          <p:nvPr/>
        </p:nvSpPr>
        <p:spPr>
          <a:xfrm>
            <a:off x="6026086" y="1568820"/>
            <a:ext cx="2875391" cy="388843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5" name="圓角矩形 24"/>
          <p:cNvSpPr/>
          <p:nvPr/>
        </p:nvSpPr>
        <p:spPr>
          <a:xfrm>
            <a:off x="3074884" y="1560608"/>
            <a:ext cx="2875391"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0" name="圓角矩形 9"/>
          <p:cNvSpPr/>
          <p:nvPr/>
        </p:nvSpPr>
        <p:spPr>
          <a:xfrm>
            <a:off x="107504" y="1494489"/>
            <a:ext cx="2875391" cy="38884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401591" y="0"/>
            <a:ext cx="7125113" cy="924475"/>
          </a:xfrm>
        </p:spPr>
        <p:txBody>
          <a:bodyPr/>
          <a:lstStyle/>
          <a:p>
            <a:r>
              <a:rPr lang="en-US" altLang="zh-TW" dirty="0" smtClean="0"/>
              <a:t>Correlation between pixels</a:t>
            </a:r>
            <a:endParaRPr lang="zh-TW" altLang="en-US" dirty="0"/>
          </a:p>
        </p:txBody>
      </p:sp>
      <p:sp>
        <p:nvSpPr>
          <p:cNvPr id="3" name="內容版面配置區 2"/>
          <p:cNvSpPr>
            <a:spLocks noGrp="1"/>
          </p:cNvSpPr>
          <p:nvPr>
            <p:ph idx="1"/>
          </p:nvPr>
        </p:nvSpPr>
        <p:spPr>
          <a:xfrm>
            <a:off x="0" y="472412"/>
            <a:ext cx="9138363" cy="5976664"/>
          </a:xfrm>
        </p:spPr>
        <p:txBody>
          <a:bodyPr>
            <a:normAutofit/>
          </a:bodyPr>
          <a:lstStyle/>
          <a:p>
            <a:r>
              <a:rPr lang="en-US" altLang="zh-TW" dirty="0" smtClean="0"/>
              <a:t>Correlation:</a:t>
            </a:r>
            <a:r>
              <a:rPr lang="zh-TW" altLang="en-US" dirty="0" smtClean="0"/>
              <a:t> </a:t>
            </a:r>
            <a:endParaRPr lang="en-US" altLang="zh-TW" dirty="0" smtClean="0"/>
          </a:p>
          <a:p>
            <a:pPr marL="457200" lvl="1" indent="0">
              <a:buNone/>
            </a:pPr>
            <a:r>
              <a:rPr lang="en-US" altLang="zh-TW" b="1" dirty="0" smtClean="0">
                <a:solidFill>
                  <a:schemeClr val="bg1">
                    <a:lumMod val="95000"/>
                    <a:lumOff val="5000"/>
                  </a:schemeClr>
                </a:solidFill>
              </a:rPr>
              <a:t>High</a:t>
            </a:r>
            <a:r>
              <a:rPr lang="en-US" altLang="zh-TW" dirty="0" smtClean="0"/>
              <a:t>																</a:t>
            </a:r>
            <a:r>
              <a:rPr lang="en-US" altLang="zh-TW" b="1" dirty="0" smtClean="0">
                <a:solidFill>
                  <a:schemeClr val="bg1">
                    <a:lumMod val="95000"/>
                    <a:lumOff val="5000"/>
                  </a:schemeClr>
                </a:solidFill>
                <a:sym typeface="Wingdings" pitchFamily="2" charset="2"/>
              </a:rPr>
              <a:t>Low</a:t>
            </a:r>
          </a:p>
          <a:p>
            <a:pPr marL="457200" lvl="1" indent="0">
              <a:buNone/>
            </a:pPr>
            <a:endParaRPr lang="en-US" altLang="zh-TW" dirty="0" smtClean="0">
              <a:sym typeface="Wingdings" pitchFamily="2" charset="2"/>
            </a:endParaRPr>
          </a:p>
          <a:p>
            <a:endParaRPr lang="en-US" altLang="zh-TW" dirty="0" smtClean="0">
              <a:sym typeface="Wingdings" pitchFamily="2" charset="2"/>
            </a:endParaRPr>
          </a:p>
          <a:p>
            <a:endParaRPr lang="en-US" altLang="zh-TW" dirty="0" smtClean="0">
              <a:sym typeface="Wingdings" pitchFamily="2" charset="2"/>
            </a:endParaRPr>
          </a:p>
          <a:p>
            <a:endParaRPr lang="en-US" altLang="zh-TW" dirty="0">
              <a:sym typeface="Wingdings" pitchFamily="2" charset="2"/>
            </a:endParaRPr>
          </a:p>
          <a:p>
            <a:endParaRPr lang="en-US" altLang="zh-TW" sz="2000" dirty="0" smtClean="0">
              <a:sym typeface="Wingdings" pitchFamily="2" charset="2"/>
            </a:endParaRPr>
          </a:p>
          <a:p>
            <a:endParaRPr lang="en-US" altLang="zh-TW" dirty="0">
              <a:sym typeface="Wingdings" pitchFamily="2" charset="2"/>
            </a:endParaRPr>
          </a:p>
          <a:p>
            <a:endParaRPr lang="en-US" altLang="zh-TW" dirty="0" smtClean="0">
              <a:sym typeface="Wingdings" pitchFamily="2" charset="2"/>
            </a:endParaRPr>
          </a:p>
          <a:p>
            <a:endParaRPr lang="en-US" altLang="zh-TW" dirty="0">
              <a:sym typeface="Wingdings" pitchFamily="2" charset="2"/>
            </a:endParaRPr>
          </a:p>
          <a:p>
            <a:endParaRPr lang="en-US" altLang="zh-TW" dirty="0" smtClean="0">
              <a:sym typeface="Wingdings" pitchFamily="2" charset="2"/>
            </a:endParaRPr>
          </a:p>
          <a:p>
            <a:pPr marL="0" indent="0">
              <a:buNone/>
            </a:pPr>
            <a:endParaRPr lang="en-US" altLang="zh-TW" dirty="0" smtClean="0">
              <a:sym typeface="Wingdings" pitchFamily="2" charset="2"/>
            </a:endParaRPr>
          </a:p>
          <a:p>
            <a:r>
              <a:rPr lang="en-US" altLang="zh-TW" dirty="0"/>
              <a:t>Compression </a:t>
            </a:r>
            <a:r>
              <a:rPr lang="en-US" altLang="zh-TW" dirty="0" smtClean="0"/>
              <a:t>ratio: </a:t>
            </a:r>
            <a:endParaRPr lang="en-US" altLang="zh-TW" dirty="0"/>
          </a:p>
          <a:p>
            <a:pPr marL="457200" lvl="1" indent="0">
              <a:buNone/>
            </a:pPr>
            <a:r>
              <a:rPr lang="en-US" altLang="zh-TW" b="1" dirty="0">
                <a:solidFill>
                  <a:schemeClr val="bg1">
                    <a:lumMod val="95000"/>
                    <a:lumOff val="5000"/>
                  </a:schemeClr>
                </a:solidFill>
              </a:rPr>
              <a:t>High</a:t>
            </a:r>
            <a:r>
              <a:rPr lang="en-US" altLang="zh-TW" dirty="0"/>
              <a:t>																</a:t>
            </a:r>
            <a:r>
              <a:rPr lang="en-US" altLang="zh-TW" b="1" dirty="0" smtClean="0">
                <a:solidFill>
                  <a:schemeClr val="bg1">
                    <a:lumMod val="95000"/>
                    <a:lumOff val="5000"/>
                  </a:schemeClr>
                </a:solidFill>
                <a:sym typeface="Wingdings" pitchFamily="2" charset="2"/>
              </a:rPr>
              <a:t>Low</a:t>
            </a:r>
            <a:endParaRPr lang="en-US" altLang="zh-TW" b="1" dirty="0">
              <a:solidFill>
                <a:schemeClr val="bg1">
                  <a:lumMod val="95000"/>
                  <a:lumOff val="5000"/>
                </a:schemeClr>
              </a:solidFill>
              <a:sym typeface="Wingdings" pitchFamily="2" charset="2"/>
            </a:endParaRPr>
          </a:p>
        </p:txBody>
      </p:sp>
      <p:pic>
        <p:nvPicPr>
          <p:cNvPr id="1026" name="Picture 2" descr="E:\Documents\Visual Studio\Visual Studio 2010\Projects\bmp_jpeg_beta\Release\rgb.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98" y="180452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ocuments\Visual Studio\Visual Studio 2010\Projects\bmp_jpeg_beta\Release\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98" y="346074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ocuments\Visual Studio\Visual Studio 2010\Projects\bmp_jpeg_beta\Release\lena.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050" y="180355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ocuments\Visual Studio\Visual Studio 2010\Projects\bmp_jpeg_beta\Release\len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3379" y="346074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Documents\Visual Studio\Visual Studio 2010\Projects\bmp_jpeg_beta\Release\nois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0027" y="1784510"/>
            <a:ext cx="1219370" cy="12193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Documents\Visual Studio\Visual Studio 2010\Projects\bmp_jpeg_beta\Release\noi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4453" y="348389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578232" y="1803551"/>
            <a:ext cx="1080120" cy="1200329"/>
          </a:xfrm>
          <a:prstGeom prst="rect">
            <a:avLst/>
          </a:prstGeom>
          <a:noFill/>
        </p:spPr>
        <p:txBody>
          <a:bodyPr wrap="square" rtlCol="0">
            <a:spAutoFit/>
          </a:bodyPr>
          <a:lstStyle/>
          <a:p>
            <a:pPr algn="ctr"/>
            <a:r>
              <a:rPr lang="en-US" altLang="zh-TW" dirty="0" smtClean="0"/>
              <a:t>Original</a:t>
            </a:r>
          </a:p>
          <a:p>
            <a:pPr algn="ctr"/>
            <a:r>
              <a:rPr lang="en-US" altLang="zh-TW" dirty="0" smtClean="0"/>
              <a:t>Image</a:t>
            </a:r>
          </a:p>
          <a:p>
            <a:pPr algn="ctr"/>
            <a:endParaRPr lang="en-US" altLang="zh-TW" dirty="0" smtClean="0"/>
          </a:p>
          <a:p>
            <a:pPr algn="ctr"/>
            <a:r>
              <a:rPr lang="en-US" altLang="zh-TW" dirty="0" smtClean="0"/>
              <a:t>769KB</a:t>
            </a:r>
            <a:endParaRPr lang="zh-TW" altLang="en-US" dirty="0"/>
          </a:p>
        </p:txBody>
      </p:sp>
      <p:sp>
        <p:nvSpPr>
          <p:cNvPr id="11" name="文字方塊 10"/>
          <p:cNvSpPr txBox="1"/>
          <p:nvPr/>
        </p:nvSpPr>
        <p:spPr>
          <a:xfrm>
            <a:off x="4713867" y="1784545"/>
            <a:ext cx="1080120" cy="1200329"/>
          </a:xfrm>
          <a:prstGeom prst="rect">
            <a:avLst/>
          </a:prstGeom>
          <a:noFill/>
        </p:spPr>
        <p:txBody>
          <a:bodyPr wrap="square" rtlCol="0">
            <a:spAutoFit/>
          </a:bodyPr>
          <a:lstStyle/>
          <a:p>
            <a:pPr algn="ctr"/>
            <a:r>
              <a:rPr lang="en-US" altLang="zh-TW" dirty="0" smtClean="0"/>
              <a:t>Original</a:t>
            </a:r>
          </a:p>
          <a:p>
            <a:pPr algn="ctr"/>
            <a:r>
              <a:rPr lang="en-US" altLang="zh-TW" dirty="0" smtClean="0"/>
              <a:t>Image</a:t>
            </a:r>
          </a:p>
          <a:p>
            <a:pPr algn="ctr"/>
            <a:endParaRPr lang="en-US" altLang="zh-TW" dirty="0" smtClean="0"/>
          </a:p>
          <a:p>
            <a:pPr algn="ctr"/>
            <a:r>
              <a:rPr lang="en-US" altLang="zh-TW" dirty="0" smtClean="0"/>
              <a:t>769KB</a:t>
            </a:r>
            <a:endParaRPr lang="zh-TW" altLang="en-US" dirty="0"/>
          </a:p>
        </p:txBody>
      </p:sp>
      <p:sp>
        <p:nvSpPr>
          <p:cNvPr id="12" name="文字方塊 11"/>
          <p:cNvSpPr txBox="1"/>
          <p:nvPr/>
        </p:nvSpPr>
        <p:spPr>
          <a:xfrm>
            <a:off x="7619536" y="1804528"/>
            <a:ext cx="1080120" cy="1200329"/>
          </a:xfrm>
          <a:prstGeom prst="rect">
            <a:avLst/>
          </a:prstGeom>
          <a:noFill/>
        </p:spPr>
        <p:txBody>
          <a:bodyPr wrap="square" rtlCol="0">
            <a:spAutoFit/>
          </a:bodyPr>
          <a:lstStyle/>
          <a:p>
            <a:pPr algn="ctr"/>
            <a:r>
              <a:rPr lang="en-US" altLang="zh-TW" dirty="0" smtClean="0"/>
              <a:t>Original</a:t>
            </a:r>
          </a:p>
          <a:p>
            <a:pPr algn="ctr"/>
            <a:r>
              <a:rPr lang="en-US" altLang="zh-TW" dirty="0" smtClean="0"/>
              <a:t>Image</a:t>
            </a:r>
          </a:p>
          <a:p>
            <a:pPr algn="ctr"/>
            <a:endParaRPr lang="en-US" altLang="zh-TW" dirty="0" smtClean="0"/>
          </a:p>
          <a:p>
            <a:pPr algn="ctr"/>
            <a:r>
              <a:rPr lang="en-US" altLang="zh-TW" dirty="0" smtClean="0"/>
              <a:t>769KB</a:t>
            </a:r>
            <a:endParaRPr lang="zh-TW" altLang="en-US" dirty="0"/>
          </a:p>
        </p:txBody>
      </p:sp>
      <p:sp>
        <p:nvSpPr>
          <p:cNvPr id="13" name="文字方塊 12"/>
          <p:cNvSpPr txBox="1"/>
          <p:nvPr/>
        </p:nvSpPr>
        <p:spPr>
          <a:xfrm>
            <a:off x="1422998" y="3427318"/>
            <a:ext cx="1651886" cy="1200329"/>
          </a:xfrm>
          <a:prstGeom prst="rect">
            <a:avLst/>
          </a:prstGeom>
          <a:noFill/>
        </p:spPr>
        <p:txBody>
          <a:bodyPr wrap="square" rtlCol="0">
            <a:spAutoFit/>
          </a:bodyPr>
          <a:lstStyle/>
          <a:p>
            <a:pPr algn="ctr"/>
            <a:r>
              <a:rPr lang="en-US" altLang="zh-TW" dirty="0" smtClean="0"/>
              <a:t>Compressed</a:t>
            </a:r>
          </a:p>
          <a:p>
            <a:pPr algn="ctr"/>
            <a:r>
              <a:rPr lang="en-US" altLang="zh-TW" dirty="0" smtClean="0"/>
              <a:t>Image</a:t>
            </a:r>
          </a:p>
          <a:p>
            <a:pPr algn="ctr"/>
            <a:endParaRPr lang="en-US" altLang="zh-TW" dirty="0" smtClean="0"/>
          </a:p>
          <a:p>
            <a:pPr algn="ctr"/>
            <a:r>
              <a:rPr lang="en-US" altLang="zh-TW" dirty="0" smtClean="0"/>
              <a:t>9KB</a:t>
            </a:r>
            <a:endParaRPr lang="zh-TW" altLang="en-US" dirty="0"/>
          </a:p>
        </p:txBody>
      </p:sp>
      <p:sp>
        <p:nvSpPr>
          <p:cNvPr id="14" name="文字方塊 13"/>
          <p:cNvSpPr txBox="1"/>
          <p:nvPr/>
        </p:nvSpPr>
        <p:spPr>
          <a:xfrm>
            <a:off x="4427984" y="3483891"/>
            <a:ext cx="1651886" cy="1200329"/>
          </a:xfrm>
          <a:prstGeom prst="rect">
            <a:avLst/>
          </a:prstGeom>
          <a:noFill/>
        </p:spPr>
        <p:txBody>
          <a:bodyPr wrap="square" rtlCol="0">
            <a:spAutoFit/>
          </a:bodyPr>
          <a:lstStyle/>
          <a:p>
            <a:pPr algn="ctr"/>
            <a:r>
              <a:rPr lang="en-US" altLang="zh-TW" dirty="0" smtClean="0"/>
              <a:t>Compressed</a:t>
            </a:r>
          </a:p>
          <a:p>
            <a:pPr algn="ctr"/>
            <a:r>
              <a:rPr lang="en-US" altLang="zh-TW" dirty="0" smtClean="0"/>
              <a:t>Image</a:t>
            </a:r>
          </a:p>
          <a:p>
            <a:pPr algn="ctr"/>
            <a:endParaRPr lang="en-US" altLang="zh-TW" dirty="0" smtClean="0"/>
          </a:p>
          <a:p>
            <a:pPr algn="ctr"/>
            <a:r>
              <a:rPr lang="en-US" altLang="zh-TW" dirty="0" smtClean="0"/>
              <a:t>50KB</a:t>
            </a:r>
            <a:endParaRPr lang="zh-TW" altLang="en-US" dirty="0"/>
          </a:p>
        </p:txBody>
      </p:sp>
      <p:sp>
        <p:nvSpPr>
          <p:cNvPr id="15" name="文字方塊 14"/>
          <p:cNvSpPr txBox="1"/>
          <p:nvPr/>
        </p:nvSpPr>
        <p:spPr>
          <a:xfrm>
            <a:off x="7333653" y="3502762"/>
            <a:ext cx="1651886" cy="1200329"/>
          </a:xfrm>
          <a:prstGeom prst="rect">
            <a:avLst/>
          </a:prstGeom>
          <a:noFill/>
        </p:spPr>
        <p:txBody>
          <a:bodyPr wrap="square" rtlCol="0">
            <a:spAutoFit/>
          </a:bodyPr>
          <a:lstStyle/>
          <a:p>
            <a:pPr algn="ctr"/>
            <a:r>
              <a:rPr lang="en-US" altLang="zh-TW" dirty="0" smtClean="0"/>
              <a:t>Compressed</a:t>
            </a:r>
          </a:p>
          <a:p>
            <a:pPr algn="ctr"/>
            <a:r>
              <a:rPr lang="en-US" altLang="zh-TW" dirty="0" smtClean="0"/>
              <a:t>Image</a:t>
            </a:r>
          </a:p>
          <a:p>
            <a:pPr algn="ctr"/>
            <a:endParaRPr lang="en-US" altLang="zh-TW" dirty="0" smtClean="0"/>
          </a:p>
          <a:p>
            <a:pPr algn="ctr"/>
            <a:r>
              <a:rPr lang="en-US" altLang="zh-TW" dirty="0" smtClean="0"/>
              <a:t>410KB</a:t>
            </a:r>
            <a:endParaRPr lang="zh-TW" altLang="en-US" dirty="0"/>
          </a:p>
        </p:txBody>
      </p:sp>
      <mc:AlternateContent xmlns:mc="http://schemas.openxmlformats.org/markup-compatibility/2006">
        <mc:Choice xmlns:a14="http://schemas.microsoft.com/office/drawing/2010/main" Requires="a14">
          <p:sp>
            <p:nvSpPr>
              <p:cNvPr id="5" name="文字方塊 4"/>
              <p:cNvSpPr txBox="1"/>
              <p:nvPr/>
            </p:nvSpPr>
            <p:spPr>
              <a:xfrm>
                <a:off x="467544" y="4797152"/>
                <a:ext cx="1910908" cy="6127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en-US" altLang="zh-TW" b="0" i="1" smtClean="0">
                              <a:latin typeface="Cambria Math"/>
                            </a:rPr>
                            <m:t>9</m:t>
                          </m:r>
                          <m:r>
                            <a:rPr lang="en-US" altLang="zh-TW" b="0" i="1" smtClean="0">
                              <a:latin typeface="Cambria Math"/>
                            </a:rPr>
                            <m:t>𝐾𝐵</m:t>
                          </m:r>
                        </m:num>
                        <m:den>
                          <m:r>
                            <a:rPr lang="en-US" altLang="zh-TW" b="0" i="1" smtClean="0">
                              <a:latin typeface="Cambria Math"/>
                            </a:rPr>
                            <m:t>769</m:t>
                          </m:r>
                          <m:r>
                            <a:rPr lang="en-US" altLang="zh-TW" b="0" i="1" smtClean="0">
                              <a:latin typeface="Cambria Math"/>
                            </a:rPr>
                            <m:t>𝐾𝐵</m:t>
                          </m:r>
                        </m:den>
                      </m:f>
                      <m:r>
                        <a:rPr lang="en-US" altLang="zh-TW" i="1" smtClean="0">
                          <a:latin typeface="Cambria Math"/>
                          <a:ea typeface="Cambria Math"/>
                        </a:rPr>
                        <m:t>≅</m:t>
                      </m:r>
                      <m:r>
                        <a:rPr lang="en-US" altLang="zh-TW" b="0" i="1" smtClean="0">
                          <a:latin typeface="Cambria Math"/>
                          <a:ea typeface="Cambria Math"/>
                        </a:rPr>
                        <m:t>1.17%</m:t>
                      </m:r>
                    </m:oMath>
                  </m:oMathPara>
                </a14:m>
                <a:endParaRPr lang="zh-TW" altLang="en-US" dirty="0"/>
              </a:p>
            </p:txBody>
          </p:sp>
        </mc:Choice>
        <mc:Fallback>
          <p:sp>
            <p:nvSpPr>
              <p:cNvPr id="5" name="文字方塊 4"/>
              <p:cNvSpPr txBox="1">
                <a:spLocks noRot="1" noChangeAspect="1" noMove="1" noResize="1" noEditPoints="1" noAdjustHandles="1" noChangeArrowheads="1" noChangeShapeType="1" noTextEdit="1"/>
              </p:cNvSpPr>
              <p:nvPr/>
            </p:nvSpPr>
            <p:spPr>
              <a:xfrm>
                <a:off x="467544" y="4797152"/>
                <a:ext cx="1910908" cy="612732"/>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p:cNvSpPr txBox="1"/>
              <p:nvPr/>
            </p:nvSpPr>
            <p:spPr>
              <a:xfrm>
                <a:off x="3472530" y="4797152"/>
                <a:ext cx="1910908" cy="61831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en-US" altLang="zh-TW" b="0" i="1" smtClean="0">
                              <a:latin typeface="Cambria Math"/>
                            </a:rPr>
                            <m:t>50</m:t>
                          </m:r>
                          <m:r>
                            <a:rPr lang="en-US" altLang="zh-TW" b="0" i="1" smtClean="0">
                              <a:latin typeface="Cambria Math"/>
                            </a:rPr>
                            <m:t>𝐾𝐵</m:t>
                          </m:r>
                        </m:num>
                        <m:den>
                          <m:r>
                            <a:rPr lang="en-US" altLang="zh-TW" b="0" i="1" smtClean="0">
                              <a:latin typeface="Cambria Math"/>
                            </a:rPr>
                            <m:t>769</m:t>
                          </m:r>
                          <m:r>
                            <a:rPr lang="en-US" altLang="zh-TW" b="0" i="1" smtClean="0">
                              <a:latin typeface="Cambria Math"/>
                            </a:rPr>
                            <m:t>𝐾𝐵</m:t>
                          </m:r>
                        </m:den>
                      </m:f>
                      <m:r>
                        <a:rPr lang="en-US" altLang="zh-TW" i="1" smtClean="0">
                          <a:latin typeface="Cambria Math"/>
                          <a:ea typeface="Cambria Math"/>
                        </a:rPr>
                        <m:t>≅</m:t>
                      </m:r>
                      <m:r>
                        <a:rPr lang="en-US" altLang="zh-TW" b="0" i="1" smtClean="0">
                          <a:latin typeface="Cambria Math"/>
                          <a:ea typeface="Cambria Math"/>
                        </a:rPr>
                        <m:t>6.50%</m:t>
                      </m:r>
                    </m:oMath>
                  </m:oMathPara>
                </a14:m>
                <a:endParaRPr lang="zh-TW" altLang="en-US" dirty="0"/>
              </a:p>
            </p:txBody>
          </p:sp>
        </mc:Choice>
        <mc:Fallback>
          <p:sp>
            <p:nvSpPr>
              <p:cNvPr id="17" name="文字方塊 16"/>
              <p:cNvSpPr txBox="1">
                <a:spLocks noRot="1" noChangeAspect="1" noMove="1" noResize="1" noEditPoints="1" noAdjustHandles="1" noChangeArrowheads="1" noChangeShapeType="1" noTextEdit="1"/>
              </p:cNvSpPr>
              <p:nvPr/>
            </p:nvSpPr>
            <p:spPr>
              <a:xfrm>
                <a:off x="3472530" y="4797152"/>
                <a:ext cx="1910908" cy="618311"/>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p:cNvSpPr txBox="1"/>
              <p:nvPr/>
            </p:nvSpPr>
            <p:spPr>
              <a:xfrm>
                <a:off x="6444208" y="4802731"/>
                <a:ext cx="2039148" cy="6127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en-US" altLang="zh-TW" b="0" i="1" smtClean="0">
                              <a:latin typeface="Cambria Math"/>
                            </a:rPr>
                            <m:t>410</m:t>
                          </m:r>
                          <m:r>
                            <a:rPr lang="en-US" altLang="zh-TW" b="0" i="1" smtClean="0">
                              <a:latin typeface="Cambria Math"/>
                            </a:rPr>
                            <m:t>𝐾𝐵</m:t>
                          </m:r>
                        </m:num>
                        <m:den>
                          <m:r>
                            <a:rPr lang="en-US" altLang="zh-TW" b="0" i="1" smtClean="0">
                              <a:latin typeface="Cambria Math"/>
                            </a:rPr>
                            <m:t>769</m:t>
                          </m:r>
                          <m:r>
                            <a:rPr lang="en-US" altLang="zh-TW" b="0" i="1" smtClean="0">
                              <a:latin typeface="Cambria Math"/>
                            </a:rPr>
                            <m:t>𝐾𝐵</m:t>
                          </m:r>
                        </m:den>
                      </m:f>
                      <m:r>
                        <a:rPr lang="en-US" altLang="zh-TW" i="1" smtClean="0">
                          <a:latin typeface="Cambria Math"/>
                          <a:ea typeface="Cambria Math"/>
                        </a:rPr>
                        <m:t>≅</m:t>
                      </m:r>
                      <m:r>
                        <a:rPr lang="en-US" altLang="zh-TW" b="0" i="1" smtClean="0">
                          <a:latin typeface="Cambria Math"/>
                          <a:ea typeface="Cambria Math"/>
                        </a:rPr>
                        <m:t>53.32%</m:t>
                      </m:r>
                    </m:oMath>
                  </m:oMathPara>
                </a14:m>
                <a:endParaRPr lang="zh-TW" altLang="en-US" dirty="0"/>
              </a:p>
            </p:txBody>
          </p:sp>
        </mc:Choice>
        <mc:Fallback>
          <p:sp>
            <p:nvSpPr>
              <p:cNvPr id="18" name="文字方塊 17"/>
              <p:cNvSpPr txBox="1">
                <a:spLocks noRot="1" noChangeAspect="1" noMove="1" noResize="1" noEditPoints="1" noAdjustHandles="1" noChangeArrowheads="1" noChangeShapeType="1" noTextEdit="1"/>
              </p:cNvSpPr>
              <p:nvPr/>
            </p:nvSpPr>
            <p:spPr>
              <a:xfrm>
                <a:off x="6444208" y="4802731"/>
                <a:ext cx="2039148" cy="612732"/>
              </a:xfrm>
              <a:prstGeom prst="rect">
                <a:avLst/>
              </a:prstGeom>
              <a:blipFill rotWithShape="1">
                <a:blip r:embed="rId11"/>
                <a:stretch>
                  <a:fillRect/>
                </a:stretch>
              </a:blipFill>
            </p:spPr>
            <p:txBody>
              <a:bodyPr/>
              <a:lstStyle/>
              <a:p>
                <a:r>
                  <a:rPr lang="zh-TW" altLang="en-US">
                    <a:noFill/>
                  </a:rPr>
                  <a:t> </a:t>
                </a:r>
              </a:p>
            </p:txBody>
          </p:sp>
        </mc:Fallback>
      </mc:AlternateContent>
      <p:cxnSp>
        <p:nvCxnSpPr>
          <p:cNvPr id="7" name="直線單箭頭接點 6"/>
          <p:cNvCxnSpPr/>
          <p:nvPr/>
        </p:nvCxnSpPr>
        <p:spPr>
          <a:xfrm>
            <a:off x="1191877" y="1268760"/>
            <a:ext cx="704398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2" name="直線單箭頭接點 21"/>
          <p:cNvCxnSpPr/>
          <p:nvPr/>
        </p:nvCxnSpPr>
        <p:spPr>
          <a:xfrm>
            <a:off x="1191877" y="6093296"/>
            <a:ext cx="704398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6" name="投影片編號版面配置區 15"/>
          <p:cNvSpPr>
            <a:spLocks noGrp="1"/>
          </p:cNvSpPr>
          <p:nvPr>
            <p:ph type="sldNum" sz="quarter" idx="12"/>
          </p:nvPr>
        </p:nvSpPr>
        <p:spPr/>
        <p:txBody>
          <a:bodyPr/>
          <a:lstStyle/>
          <a:p>
            <a:fld id="{4DB7F948-4F03-4336-9638-A33F8AE2E303}" type="slidenum">
              <a:rPr lang="zh-TW" altLang="en-US" smtClean="0"/>
              <a:t>4</a:t>
            </a:fld>
            <a:endParaRPr lang="zh-TW" altLang="en-US" dirty="0"/>
          </a:p>
        </p:txBody>
      </p:sp>
    </p:spTree>
    <p:extLst>
      <p:ext uri="{BB962C8B-B14F-4D97-AF65-F5344CB8AC3E}">
        <p14:creationId xmlns:p14="http://schemas.microsoft.com/office/powerpoint/2010/main" val="49460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723642" cy="1268760"/>
          </a:xfrm>
        </p:spPr>
        <p:txBody>
          <a:bodyPr/>
          <a:lstStyle/>
          <a:p>
            <a:pPr algn="ctr"/>
            <a:r>
              <a:rPr lang="en-US" altLang="zh-TW" dirty="0"/>
              <a:t>Color space </a:t>
            </a:r>
            <a:r>
              <a:rPr lang="en-US" altLang="zh-TW" dirty="0" smtClean="0"/>
              <a:t>transformation-RGB to </a:t>
            </a:r>
            <a:r>
              <a:rPr lang="en-US" altLang="zh-TW" dirty="0" err="1" smtClean="0"/>
              <a:t>YCbCr</a:t>
            </a:r>
            <a:r>
              <a:rPr lang="en-US" altLang="zh-TW" dirty="0" smtClean="0"/>
              <a:t/>
            </a:r>
            <a:br>
              <a:rPr lang="en-US" altLang="zh-TW" dirty="0" smtClean="0"/>
            </a:br>
            <a:r>
              <a:rPr lang="en-US" altLang="zh-TW" dirty="0" smtClean="0"/>
              <a:t>&amp; </a:t>
            </a:r>
            <a:br>
              <a:rPr lang="en-US" altLang="zh-TW" dirty="0" smtClean="0"/>
            </a:br>
            <a:r>
              <a:rPr lang="en-US" altLang="zh-TW" dirty="0" err="1" smtClean="0"/>
              <a:t>Downsampling</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0" y="980728"/>
                <a:ext cx="9144000" cy="5096225"/>
              </a:xfrm>
            </p:spPr>
            <p:txBody>
              <a:bodyPr/>
              <a:lstStyle/>
              <a:p>
                <a:pPr algn="just"/>
                <a:r>
                  <a:rPr lang="en-US" altLang="zh-TW" dirty="0" smtClean="0"/>
                  <a:t>Since luminance is more sensitive </a:t>
                </a:r>
                <a:r>
                  <a:rPr lang="en-US" altLang="zh-TW" dirty="0"/>
                  <a:t>than </a:t>
                </a:r>
                <a:r>
                  <a:rPr lang="en-US" altLang="zh-TW" dirty="0" smtClean="0"/>
                  <a:t>chrominance to the human eyes, we transfer the color space from RGB to </a:t>
                </a:r>
                <a:r>
                  <a:rPr lang="en-US" altLang="zh-TW" dirty="0" err="1" smtClean="0"/>
                  <a:t>YCbCr</a:t>
                </a:r>
                <a:r>
                  <a:rPr lang="en-US" altLang="zh-TW" dirty="0" smtClean="0"/>
                  <a:t> and use </a:t>
                </a:r>
                <a:r>
                  <a:rPr lang="en-US" altLang="zh-TW" dirty="0" err="1" smtClean="0"/>
                  <a:t>downsampling</a:t>
                </a:r>
                <a:r>
                  <a:rPr lang="en-US" altLang="zh-TW" dirty="0" smtClean="0"/>
                  <a:t>(4:2:2 or 4:2:0 : </a:t>
                </a:r>
                <a:r>
                  <a:rPr lang="en-US" altLang="zh-TW" dirty="0" err="1"/>
                  <a:t>downsampling</a:t>
                </a:r>
                <a:r>
                  <a:rPr lang="en-US" altLang="zh-TW" dirty="0" smtClean="0"/>
                  <a:t>; 4:4:4 : no </a:t>
                </a:r>
                <a:r>
                  <a:rPr lang="en-US" altLang="zh-TW" dirty="0" err="1" smtClean="0"/>
                  <a:t>downsampling</a:t>
                </a:r>
                <a:r>
                  <a:rPr lang="en-US" altLang="zh-TW" dirty="0" smtClean="0"/>
                  <a:t>) to reduce the information recorded in the jpeg file.</a:t>
                </a:r>
              </a:p>
              <a:p>
                <a:pPr algn="just"/>
                <a:endParaRPr lang="en-US" altLang="zh-TW" dirty="0"/>
              </a:p>
              <a:p>
                <a:pPr algn="just"/>
                <a:r>
                  <a:rPr lang="en-US" altLang="zh-TW" dirty="0" smtClean="0"/>
                  <a:t>Sensitivity for human eyes:</a:t>
                </a:r>
              </a:p>
              <a:p>
                <a:pPr lvl="1" algn="just"/>
                <a:r>
                  <a:rPr lang="en-US" altLang="zh-TW" dirty="0" smtClean="0"/>
                  <a:t>Red(R) &gt; Green(G) &gt; Blue(B)</a:t>
                </a:r>
              </a:p>
              <a:p>
                <a:pPr lvl="1" algn="just"/>
                <a:r>
                  <a:rPr lang="en-US" altLang="zh-TW" dirty="0" smtClean="0"/>
                  <a:t>Luminance(Y) &gt; </a:t>
                </a:r>
                <a:r>
                  <a:rPr lang="en-US" altLang="zh-TW" dirty="0" err="1" smtClean="0"/>
                  <a:t>Chromance</a:t>
                </a:r>
                <a:r>
                  <a:rPr lang="en-US" altLang="zh-TW" dirty="0" smtClean="0"/>
                  <a:t>(</a:t>
                </a:r>
                <a:r>
                  <a:rPr lang="en-US" altLang="zh-TW" dirty="0" err="1" smtClean="0"/>
                  <a:t>C</a:t>
                </a:r>
                <a:r>
                  <a:rPr lang="en-US" altLang="zh-TW" sz="1200" dirty="0" err="1" smtClean="0"/>
                  <a:t>b</a:t>
                </a:r>
                <a:r>
                  <a:rPr lang="en-US" altLang="zh-TW" dirty="0" smtClean="0"/>
                  <a:t>, C</a:t>
                </a:r>
                <a:r>
                  <a:rPr lang="en-US" altLang="zh-TW" sz="1200" dirty="0" smtClean="0"/>
                  <a:t>r</a:t>
                </a:r>
                <a:r>
                  <a:rPr lang="en-US" altLang="zh-TW" dirty="0" smtClean="0"/>
                  <a:t>)</a:t>
                </a:r>
              </a:p>
              <a:p>
                <a:pPr lvl="1" algn="just"/>
                <a14:m>
                  <m:oMath xmlns:m="http://schemas.openxmlformats.org/officeDocument/2006/math">
                    <m:r>
                      <a:rPr lang="en-US" altLang="zh-TW" b="0" i="1" smtClean="0">
                        <a:latin typeface="Cambria Math"/>
                        <a:ea typeface="Cambria Math"/>
                      </a:rPr>
                      <m:t>𝑌</m:t>
                    </m:r>
                    <m:r>
                      <a:rPr lang="en-US" altLang="zh-TW" b="0" i="1" smtClean="0">
                        <a:latin typeface="Cambria Math"/>
                        <a:ea typeface="Cambria Math"/>
                      </a:rPr>
                      <m:t>  =+0.299×</m:t>
                    </m:r>
                    <m:r>
                      <a:rPr lang="en-US" altLang="zh-TW" b="0" i="1" smtClean="0">
                        <a:latin typeface="Cambria Math"/>
                        <a:ea typeface="Cambria Math"/>
                      </a:rPr>
                      <m:t>𝑅</m:t>
                    </m:r>
                    <m:r>
                      <a:rPr lang="en-US" altLang="zh-TW" b="0" i="1" smtClean="0">
                        <a:latin typeface="Cambria Math"/>
                        <a:ea typeface="Cambria Math"/>
                      </a:rPr>
                      <m:t>+0.587×</m:t>
                    </m:r>
                    <m:r>
                      <a:rPr lang="en-US" altLang="zh-TW" b="0" i="1" smtClean="0">
                        <a:latin typeface="Cambria Math"/>
                        <a:ea typeface="Cambria Math"/>
                      </a:rPr>
                      <m:t>𝐺</m:t>
                    </m:r>
                    <m:r>
                      <a:rPr lang="en-US" altLang="zh-TW" b="0" i="1" smtClean="0">
                        <a:latin typeface="Cambria Math"/>
                        <a:ea typeface="Cambria Math"/>
                      </a:rPr>
                      <m:t>+0.114×</m:t>
                    </m:r>
                    <m:r>
                      <a:rPr lang="en-US" altLang="zh-TW" b="0" i="1" smtClean="0">
                        <a:latin typeface="Cambria Math"/>
                        <a:ea typeface="Cambria Math"/>
                      </a:rPr>
                      <m:t>𝐵</m:t>
                    </m:r>
                  </m:oMath>
                </a14:m>
                <a:endParaRPr lang="en-US" altLang="zh-TW" b="0" dirty="0" smtClean="0">
                  <a:ea typeface="Cambria Math"/>
                </a:endParaRPr>
              </a:p>
              <a:p>
                <a:pPr lvl="1" algn="just"/>
                <a14:m>
                  <m:oMath xmlns:m="http://schemas.openxmlformats.org/officeDocument/2006/math">
                    <m:sSub>
                      <m:sSubPr>
                        <m:ctrlPr>
                          <a:rPr lang="en-US" altLang="zh-TW" b="0" i="1" smtClean="0">
                            <a:latin typeface="Cambria Math"/>
                            <a:ea typeface="Cambria Math"/>
                          </a:rPr>
                        </m:ctrlPr>
                      </m:sSubPr>
                      <m:e>
                        <m:r>
                          <a:rPr lang="en-US" altLang="zh-TW" i="1">
                            <a:latin typeface="Cambria Math"/>
                            <a:ea typeface="Cambria Math"/>
                          </a:rPr>
                          <m:t>𝐶</m:t>
                        </m:r>
                      </m:e>
                      <m:sub>
                        <m:r>
                          <a:rPr lang="en-US" altLang="zh-TW" i="1">
                            <a:latin typeface="Cambria Math"/>
                            <a:ea typeface="Cambria Math"/>
                          </a:rPr>
                          <m:t>𝑏</m:t>
                        </m:r>
                      </m:sub>
                    </m:sSub>
                    <m:r>
                      <a:rPr lang="en-US" altLang="zh-TW" b="0" i="1" smtClean="0">
                        <a:latin typeface="Cambria Math"/>
                        <a:ea typeface="Cambria Math"/>
                      </a:rPr>
                      <m:t>=−0.169×</m:t>
                    </m:r>
                    <m:r>
                      <a:rPr lang="en-US" altLang="zh-TW" b="0" i="1" smtClean="0">
                        <a:latin typeface="Cambria Math"/>
                        <a:ea typeface="Cambria Math"/>
                      </a:rPr>
                      <m:t>𝑅</m:t>
                    </m:r>
                    <m:r>
                      <a:rPr lang="en-US" altLang="zh-TW" b="0" i="1" smtClean="0">
                        <a:latin typeface="Cambria Math"/>
                        <a:ea typeface="Cambria Math"/>
                      </a:rPr>
                      <m:t>−0.331×</m:t>
                    </m:r>
                    <m:r>
                      <a:rPr lang="en-US" altLang="zh-TW" b="0" i="1" smtClean="0">
                        <a:latin typeface="Cambria Math"/>
                        <a:ea typeface="Cambria Math"/>
                      </a:rPr>
                      <m:t>𝐺</m:t>
                    </m:r>
                    <m:r>
                      <a:rPr lang="en-US" altLang="zh-TW" b="0" i="1" smtClean="0">
                        <a:latin typeface="Cambria Math"/>
                        <a:ea typeface="Cambria Math"/>
                      </a:rPr>
                      <m:t>+0.500×</m:t>
                    </m:r>
                    <m:r>
                      <a:rPr lang="en-US" altLang="zh-TW" b="0" i="1" smtClean="0">
                        <a:latin typeface="Cambria Math"/>
                        <a:ea typeface="Cambria Math"/>
                      </a:rPr>
                      <m:t>𝐵</m:t>
                    </m:r>
                  </m:oMath>
                </a14:m>
                <a:endParaRPr lang="en-US" altLang="zh-TW" b="0" dirty="0" smtClean="0">
                  <a:ea typeface="Cambria Math"/>
                </a:endParaRPr>
              </a:p>
              <a:p>
                <a:pPr lvl="1" algn="just"/>
                <a14:m>
                  <m:oMath xmlns:m="http://schemas.openxmlformats.org/officeDocument/2006/math">
                    <m:sSub>
                      <m:sSubPr>
                        <m:ctrlPr>
                          <a:rPr lang="en-US" altLang="zh-TW" b="0" i="1" smtClean="0">
                            <a:latin typeface="Cambria Math"/>
                            <a:ea typeface="Cambria Math"/>
                          </a:rPr>
                        </m:ctrlPr>
                      </m:sSubPr>
                      <m:e>
                        <m:r>
                          <a:rPr lang="en-US" altLang="zh-TW" i="1">
                            <a:latin typeface="Cambria Math"/>
                            <a:ea typeface="Cambria Math"/>
                          </a:rPr>
                          <m:t>𝐶</m:t>
                        </m:r>
                      </m:e>
                      <m:sub>
                        <m:r>
                          <a:rPr lang="en-US" altLang="zh-TW" i="1">
                            <a:latin typeface="Cambria Math"/>
                            <a:ea typeface="Cambria Math"/>
                          </a:rPr>
                          <m:t>𝑟</m:t>
                        </m:r>
                      </m:sub>
                    </m:sSub>
                    <m:r>
                      <a:rPr lang="en-US" altLang="zh-TW" b="0" i="1" smtClean="0">
                        <a:latin typeface="Cambria Math"/>
                        <a:ea typeface="Cambria Math"/>
                      </a:rPr>
                      <m:t>=+0.500×</m:t>
                    </m:r>
                    <m:r>
                      <a:rPr lang="en-US" altLang="zh-TW" b="0" i="1" smtClean="0">
                        <a:latin typeface="Cambria Math"/>
                        <a:ea typeface="Cambria Math"/>
                      </a:rPr>
                      <m:t>𝑅</m:t>
                    </m:r>
                    <m:r>
                      <a:rPr lang="en-US" altLang="zh-TW" b="0" i="1" smtClean="0">
                        <a:latin typeface="Cambria Math"/>
                        <a:ea typeface="Cambria Math"/>
                      </a:rPr>
                      <m:t>−0.419×</m:t>
                    </m:r>
                    <m:r>
                      <a:rPr lang="en-US" altLang="zh-TW" b="0" i="1" smtClean="0">
                        <a:latin typeface="Cambria Math"/>
                        <a:ea typeface="Cambria Math"/>
                      </a:rPr>
                      <m:t>𝐺</m:t>
                    </m:r>
                    <m:r>
                      <a:rPr lang="en-US" altLang="zh-TW" b="0" i="1" smtClean="0">
                        <a:latin typeface="Cambria Math"/>
                        <a:ea typeface="Cambria Math"/>
                      </a:rPr>
                      <m:t>−0.081×</m:t>
                    </m:r>
                    <m:r>
                      <a:rPr lang="en-US" altLang="zh-TW" b="0" i="1" smtClean="0">
                        <a:latin typeface="Cambria Math"/>
                        <a:ea typeface="Cambria Math"/>
                      </a:rPr>
                      <m:t>𝐵</m:t>
                    </m:r>
                  </m:oMath>
                </a14:m>
                <a:endParaRPr lang="en-US" altLang="zh-TW" b="0" dirty="0" smtClean="0">
                  <a:ea typeface="Cambria Math"/>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0" y="980728"/>
                <a:ext cx="9144000" cy="5096225"/>
              </a:xfrm>
              <a:blipFill rotWithShape="1">
                <a:blip r:embed="rId2"/>
                <a:stretch>
                  <a:fillRect l="-333" r="-5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DB7F948-4F03-4336-9638-A33F8AE2E303}" type="slidenum">
              <a:rPr lang="zh-TW" altLang="en-US" smtClean="0"/>
              <a:t>5</a:t>
            </a:fld>
            <a:endParaRPr lang="zh-TW" alt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717"/>
          <a:stretch/>
        </p:blipFill>
        <p:spPr bwMode="auto">
          <a:xfrm>
            <a:off x="6444208" y="2564904"/>
            <a:ext cx="2286000" cy="13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E:\Pictures\YCbC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68830" y="4048727"/>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5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340768"/>
            <a:ext cx="8856984" cy="4896544"/>
          </a:xfrm>
        </p:spPr>
        <p:txBody>
          <a:bodyPr/>
          <a:lstStyle/>
          <a:p>
            <a:r>
              <a:rPr lang="en-US" altLang="zh-TW" dirty="0" smtClean="0"/>
              <a:t>4:4:4 (No </a:t>
            </a:r>
            <a:r>
              <a:rPr lang="en-US" altLang="zh-TW" dirty="0" err="1" smtClean="0"/>
              <a:t>downsampling</a:t>
            </a:r>
            <a:r>
              <a:rPr lang="en-US" altLang="zh-TW" dirty="0" smtClean="0"/>
              <a:t>)</a:t>
            </a:r>
          </a:p>
          <a:p>
            <a:endParaRPr lang="en-US" altLang="zh-TW" dirty="0"/>
          </a:p>
          <a:p>
            <a:endParaRPr lang="en-US" altLang="zh-TW" dirty="0" smtClean="0"/>
          </a:p>
          <a:p>
            <a:endParaRPr lang="en-US" altLang="zh-TW" dirty="0" smtClean="0"/>
          </a:p>
          <a:p>
            <a:r>
              <a:rPr lang="en-US" altLang="zh-TW" dirty="0" smtClean="0"/>
              <a:t>4:2:2 (</a:t>
            </a:r>
            <a:r>
              <a:rPr lang="en-US" altLang="zh-TW" dirty="0" err="1" smtClean="0"/>
              <a:t>Downsampling</a:t>
            </a:r>
            <a:r>
              <a:rPr lang="en-US" altLang="zh-TW" dirty="0" smtClean="0"/>
              <a:t> every 2 pixels in vertical or horizontal direction.)</a:t>
            </a:r>
            <a:endParaRPr lang="en-US" altLang="zh-TW" dirty="0"/>
          </a:p>
          <a:p>
            <a:endParaRPr lang="en-US" altLang="zh-TW" dirty="0" smtClean="0"/>
          </a:p>
          <a:p>
            <a:endParaRPr lang="en-US" altLang="zh-TW" dirty="0"/>
          </a:p>
          <a:p>
            <a:endParaRPr lang="en-US" altLang="zh-TW" dirty="0" smtClean="0"/>
          </a:p>
          <a:p>
            <a:r>
              <a:rPr lang="en-US" altLang="zh-TW" dirty="0"/>
              <a:t>4:2:0(</a:t>
            </a:r>
            <a:r>
              <a:rPr lang="en-US" altLang="zh-TW" dirty="0" err="1"/>
              <a:t>Downsampling</a:t>
            </a:r>
            <a:r>
              <a:rPr lang="en-US" altLang="zh-TW" dirty="0"/>
              <a:t> every 2 pixels in </a:t>
            </a:r>
            <a:r>
              <a:rPr lang="en-US" altLang="zh-TW" dirty="0" smtClean="0"/>
              <a:t>both vertical and </a:t>
            </a:r>
            <a:r>
              <a:rPr lang="en-US" altLang="zh-TW" dirty="0"/>
              <a:t>horizontal direction.)</a:t>
            </a:r>
          </a:p>
          <a:p>
            <a:endParaRPr lang="en-US" altLang="zh-TW" dirty="0" smtClean="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6</a:t>
            </a:fld>
            <a:endParaRPr lang="zh-TW" altLang="en-US" dirty="0"/>
          </a:p>
        </p:txBody>
      </p:sp>
      <p:sp>
        <p:nvSpPr>
          <p:cNvPr id="5" name="標題 1"/>
          <p:cNvSpPr>
            <a:spLocks noGrp="1"/>
          </p:cNvSpPr>
          <p:nvPr>
            <p:ph type="title"/>
          </p:nvPr>
        </p:nvSpPr>
        <p:spPr>
          <a:xfrm>
            <a:off x="179512" y="260648"/>
            <a:ext cx="8723642" cy="1268760"/>
          </a:xfrm>
        </p:spPr>
        <p:txBody>
          <a:bodyPr/>
          <a:lstStyle/>
          <a:p>
            <a:pPr algn="ctr"/>
            <a:r>
              <a:rPr lang="en-US" altLang="zh-TW" dirty="0"/>
              <a:t>Color space </a:t>
            </a:r>
            <a:r>
              <a:rPr lang="en-US" altLang="zh-TW" dirty="0" smtClean="0"/>
              <a:t>transformation-RGB to </a:t>
            </a:r>
            <a:r>
              <a:rPr lang="en-US" altLang="zh-TW" dirty="0" err="1" smtClean="0"/>
              <a:t>YCbCr</a:t>
            </a:r>
            <a:r>
              <a:rPr lang="en-US" altLang="zh-TW" dirty="0" smtClean="0"/>
              <a:t/>
            </a:r>
            <a:br>
              <a:rPr lang="en-US" altLang="zh-TW" dirty="0" smtClean="0"/>
            </a:br>
            <a:r>
              <a:rPr lang="en-US" altLang="zh-TW" dirty="0" smtClean="0"/>
              <a:t>&amp; </a:t>
            </a:r>
            <a:br>
              <a:rPr lang="en-US" altLang="zh-TW" dirty="0" smtClean="0"/>
            </a:br>
            <a:r>
              <a:rPr lang="en-US" altLang="zh-TW" dirty="0" err="1" smtClean="0"/>
              <a:t>Downsampling</a:t>
            </a:r>
            <a:endParaRPr lang="zh-TW" altLang="en-US" dirty="0"/>
          </a:p>
        </p:txBody>
      </p:sp>
      <p:sp>
        <p:nvSpPr>
          <p:cNvPr id="7" name="文字方塊 6"/>
          <p:cNvSpPr txBox="1"/>
          <p:nvPr/>
        </p:nvSpPr>
        <p:spPr>
          <a:xfrm>
            <a:off x="2843808" y="2116263"/>
            <a:ext cx="936104" cy="923330"/>
          </a:xfrm>
          <a:prstGeom prst="rect">
            <a:avLst/>
          </a:prstGeom>
          <a:solidFill>
            <a:srgbClr val="00B05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smtClean="0"/>
              <a:t>Y</a:t>
            </a:r>
          </a:p>
          <a:p>
            <a:pPr algn="ctr"/>
            <a:endParaRPr lang="en-US" altLang="zh-TW" dirty="0"/>
          </a:p>
        </p:txBody>
      </p:sp>
      <p:sp>
        <p:nvSpPr>
          <p:cNvPr id="8" name="文字方塊 7"/>
          <p:cNvSpPr txBox="1"/>
          <p:nvPr/>
        </p:nvSpPr>
        <p:spPr>
          <a:xfrm>
            <a:off x="4139952" y="2100090"/>
            <a:ext cx="936104" cy="923330"/>
          </a:xfrm>
          <a:prstGeom prst="rect">
            <a:avLst/>
          </a:prstGeom>
          <a:solidFill>
            <a:srgbClr val="0070C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err="1" smtClean="0"/>
              <a:t>C</a:t>
            </a:r>
            <a:r>
              <a:rPr lang="en-US" altLang="zh-TW" sz="1200" b="1" dirty="0" err="1" smtClean="0"/>
              <a:t>b</a:t>
            </a:r>
            <a:endParaRPr lang="en-US" altLang="zh-TW" sz="1200" b="1" dirty="0" smtClean="0"/>
          </a:p>
          <a:p>
            <a:pPr algn="ctr"/>
            <a:endParaRPr lang="en-US" altLang="zh-TW" dirty="0"/>
          </a:p>
        </p:txBody>
      </p:sp>
      <p:sp>
        <p:nvSpPr>
          <p:cNvPr id="9" name="文字方塊 8"/>
          <p:cNvSpPr txBox="1"/>
          <p:nvPr/>
        </p:nvSpPr>
        <p:spPr>
          <a:xfrm>
            <a:off x="5508104" y="2100090"/>
            <a:ext cx="936104" cy="923330"/>
          </a:xfrm>
          <a:prstGeom prst="rect">
            <a:avLst/>
          </a:prstGeom>
          <a:solidFill>
            <a:srgbClr val="FF000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smtClean="0"/>
              <a:t>C</a:t>
            </a:r>
            <a:r>
              <a:rPr lang="en-US" altLang="zh-TW" sz="1200" b="1" dirty="0" smtClean="0"/>
              <a:t>r</a:t>
            </a:r>
          </a:p>
          <a:p>
            <a:pPr algn="ctr"/>
            <a:endParaRPr lang="en-US" altLang="zh-TW" dirty="0"/>
          </a:p>
        </p:txBody>
      </p:sp>
      <p:sp>
        <p:nvSpPr>
          <p:cNvPr id="10" name="文字方塊 9"/>
          <p:cNvSpPr txBox="1"/>
          <p:nvPr/>
        </p:nvSpPr>
        <p:spPr>
          <a:xfrm>
            <a:off x="531279" y="3859850"/>
            <a:ext cx="936104" cy="923330"/>
          </a:xfrm>
          <a:prstGeom prst="rect">
            <a:avLst/>
          </a:prstGeom>
          <a:solidFill>
            <a:srgbClr val="00B05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smtClean="0"/>
              <a:t>Y</a:t>
            </a:r>
          </a:p>
          <a:p>
            <a:pPr algn="ctr"/>
            <a:endParaRPr lang="en-US" altLang="zh-TW" dirty="0"/>
          </a:p>
        </p:txBody>
      </p:sp>
      <p:sp>
        <p:nvSpPr>
          <p:cNvPr id="11" name="文字方塊 10"/>
          <p:cNvSpPr txBox="1"/>
          <p:nvPr/>
        </p:nvSpPr>
        <p:spPr>
          <a:xfrm>
            <a:off x="2744703" y="5511788"/>
            <a:ext cx="936104" cy="923330"/>
          </a:xfrm>
          <a:prstGeom prst="rect">
            <a:avLst/>
          </a:prstGeom>
          <a:solidFill>
            <a:srgbClr val="00B05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smtClean="0"/>
              <a:t>Y</a:t>
            </a:r>
          </a:p>
          <a:p>
            <a:pPr algn="ctr"/>
            <a:endParaRPr lang="en-US" altLang="zh-TW" dirty="0"/>
          </a:p>
        </p:txBody>
      </p:sp>
      <p:sp>
        <p:nvSpPr>
          <p:cNvPr id="12" name="文字方塊 11"/>
          <p:cNvSpPr txBox="1"/>
          <p:nvPr/>
        </p:nvSpPr>
        <p:spPr>
          <a:xfrm>
            <a:off x="1808599" y="3859850"/>
            <a:ext cx="936104" cy="369332"/>
          </a:xfrm>
          <a:prstGeom prst="rect">
            <a:avLst/>
          </a:prstGeom>
          <a:solidFill>
            <a:srgbClr val="0070C0"/>
          </a:solidFill>
          <a:ln w="19050">
            <a:solidFill>
              <a:schemeClr val="tx1"/>
            </a:solidFill>
            <a:prstDash val="dash"/>
          </a:ln>
        </p:spPr>
        <p:txBody>
          <a:bodyPr wrap="square" rtlCol="0">
            <a:spAutoFit/>
          </a:bodyPr>
          <a:lstStyle/>
          <a:p>
            <a:pPr algn="ctr"/>
            <a:r>
              <a:rPr lang="en-US" altLang="zh-TW" b="1" dirty="0" err="1" smtClean="0"/>
              <a:t>C</a:t>
            </a:r>
            <a:r>
              <a:rPr lang="en-US" altLang="zh-TW" sz="1200" b="1" dirty="0" err="1" smtClean="0"/>
              <a:t>b</a:t>
            </a:r>
            <a:endParaRPr lang="en-US" altLang="zh-TW" sz="1200" b="1" dirty="0" smtClean="0"/>
          </a:p>
        </p:txBody>
      </p:sp>
      <p:sp>
        <p:nvSpPr>
          <p:cNvPr id="13" name="文字方塊 12"/>
          <p:cNvSpPr txBox="1"/>
          <p:nvPr/>
        </p:nvSpPr>
        <p:spPr>
          <a:xfrm>
            <a:off x="3078539" y="3859850"/>
            <a:ext cx="936104" cy="369332"/>
          </a:xfrm>
          <a:prstGeom prst="rect">
            <a:avLst/>
          </a:prstGeom>
          <a:solidFill>
            <a:srgbClr val="FF0000"/>
          </a:solidFill>
          <a:ln w="19050">
            <a:solidFill>
              <a:schemeClr val="tx1"/>
            </a:solidFill>
            <a:prstDash val="dash"/>
          </a:ln>
        </p:spPr>
        <p:txBody>
          <a:bodyPr wrap="square" rtlCol="0">
            <a:spAutoFit/>
          </a:bodyPr>
          <a:lstStyle/>
          <a:p>
            <a:pPr algn="ctr"/>
            <a:r>
              <a:rPr lang="en-US" altLang="zh-TW" b="1" dirty="0" smtClean="0"/>
              <a:t>C</a:t>
            </a:r>
            <a:r>
              <a:rPr lang="en-US" altLang="zh-TW" sz="1200" b="1" dirty="0" smtClean="0"/>
              <a:t>r</a:t>
            </a:r>
          </a:p>
        </p:txBody>
      </p:sp>
      <p:sp>
        <p:nvSpPr>
          <p:cNvPr id="14" name="文字方塊 13"/>
          <p:cNvSpPr txBox="1"/>
          <p:nvPr/>
        </p:nvSpPr>
        <p:spPr>
          <a:xfrm>
            <a:off x="4139952" y="4229182"/>
            <a:ext cx="936104" cy="369332"/>
          </a:xfrm>
          <a:prstGeom prst="rect">
            <a:avLst/>
          </a:prstGeom>
          <a:noFill/>
          <a:ln w="19050">
            <a:noFill/>
            <a:prstDash val="dash"/>
          </a:ln>
        </p:spPr>
        <p:txBody>
          <a:bodyPr wrap="square" rtlCol="0">
            <a:spAutoFit/>
          </a:bodyPr>
          <a:lstStyle/>
          <a:p>
            <a:pPr algn="ctr"/>
            <a:r>
              <a:rPr lang="en-US" altLang="zh-TW" dirty="0" smtClean="0"/>
              <a:t>or</a:t>
            </a:r>
          </a:p>
        </p:txBody>
      </p:sp>
      <p:sp>
        <p:nvSpPr>
          <p:cNvPr id="15" name="文字方塊 14"/>
          <p:cNvSpPr txBox="1"/>
          <p:nvPr/>
        </p:nvSpPr>
        <p:spPr>
          <a:xfrm>
            <a:off x="5220072" y="3921405"/>
            <a:ext cx="936104" cy="923330"/>
          </a:xfrm>
          <a:prstGeom prst="rect">
            <a:avLst/>
          </a:prstGeom>
          <a:solidFill>
            <a:srgbClr val="00B050"/>
          </a:solidFill>
          <a:ln w="19050">
            <a:solidFill>
              <a:schemeClr val="tx1"/>
            </a:solidFill>
            <a:prstDash val="dash"/>
          </a:ln>
        </p:spPr>
        <p:txBody>
          <a:bodyPr wrap="square" rtlCol="0">
            <a:spAutoFit/>
          </a:bodyPr>
          <a:lstStyle/>
          <a:p>
            <a:pPr algn="ctr"/>
            <a:endParaRPr lang="en-US" altLang="zh-TW" dirty="0" smtClean="0"/>
          </a:p>
          <a:p>
            <a:pPr algn="ctr"/>
            <a:r>
              <a:rPr lang="en-US" altLang="zh-TW" b="1" dirty="0" smtClean="0"/>
              <a:t>Y</a:t>
            </a:r>
          </a:p>
          <a:p>
            <a:pPr algn="ctr"/>
            <a:endParaRPr lang="en-US" altLang="zh-TW" dirty="0"/>
          </a:p>
        </p:txBody>
      </p:sp>
      <p:sp>
        <p:nvSpPr>
          <p:cNvPr id="16" name="文字方塊 15"/>
          <p:cNvSpPr txBox="1"/>
          <p:nvPr/>
        </p:nvSpPr>
        <p:spPr>
          <a:xfrm>
            <a:off x="6534218" y="3921405"/>
            <a:ext cx="468052" cy="923330"/>
          </a:xfrm>
          <a:prstGeom prst="rect">
            <a:avLst/>
          </a:prstGeom>
          <a:solidFill>
            <a:srgbClr val="0070C0"/>
          </a:solidFill>
          <a:ln w="19050">
            <a:solidFill>
              <a:schemeClr val="tx1"/>
            </a:solidFill>
            <a:prstDash val="dash"/>
          </a:ln>
        </p:spPr>
        <p:txBody>
          <a:bodyPr wrap="square" rtlCol="0">
            <a:spAutoFit/>
          </a:bodyPr>
          <a:lstStyle/>
          <a:p>
            <a:pPr algn="ctr"/>
            <a:endParaRPr lang="en-US" altLang="zh-TW" dirty="0" smtClean="0"/>
          </a:p>
          <a:p>
            <a:r>
              <a:rPr lang="en-US" altLang="zh-TW" b="1" dirty="0" err="1" smtClean="0"/>
              <a:t>C</a:t>
            </a:r>
            <a:r>
              <a:rPr lang="en-US" altLang="zh-TW" sz="1200" b="1" dirty="0" err="1" smtClean="0"/>
              <a:t>b</a:t>
            </a:r>
            <a:endParaRPr lang="en-US" altLang="zh-TW" sz="1200" b="1" dirty="0" smtClean="0"/>
          </a:p>
          <a:p>
            <a:pPr algn="ctr"/>
            <a:endParaRPr lang="en-US" altLang="zh-TW" dirty="0"/>
          </a:p>
        </p:txBody>
      </p:sp>
      <p:sp>
        <p:nvSpPr>
          <p:cNvPr id="17" name="文字方塊 16"/>
          <p:cNvSpPr txBox="1"/>
          <p:nvPr/>
        </p:nvSpPr>
        <p:spPr>
          <a:xfrm>
            <a:off x="7380312" y="3921405"/>
            <a:ext cx="468052" cy="923330"/>
          </a:xfrm>
          <a:prstGeom prst="rect">
            <a:avLst/>
          </a:prstGeom>
          <a:solidFill>
            <a:srgbClr val="FF0000"/>
          </a:solidFill>
          <a:ln w="19050">
            <a:solidFill>
              <a:schemeClr val="tx1"/>
            </a:solidFill>
            <a:prstDash val="dash"/>
          </a:ln>
        </p:spPr>
        <p:txBody>
          <a:bodyPr wrap="square" rtlCol="0">
            <a:spAutoFit/>
          </a:bodyPr>
          <a:lstStyle/>
          <a:p>
            <a:pPr algn="ctr"/>
            <a:endParaRPr lang="en-US" altLang="zh-TW" dirty="0" smtClean="0"/>
          </a:p>
          <a:p>
            <a:r>
              <a:rPr lang="en-US" altLang="zh-TW" b="1" dirty="0" smtClean="0"/>
              <a:t>C</a:t>
            </a:r>
            <a:r>
              <a:rPr lang="en-US" altLang="zh-TW" sz="1200" b="1" dirty="0" smtClean="0"/>
              <a:t>r</a:t>
            </a:r>
          </a:p>
          <a:p>
            <a:pPr algn="ctr"/>
            <a:endParaRPr lang="en-US" altLang="zh-TW" dirty="0"/>
          </a:p>
        </p:txBody>
      </p:sp>
      <p:sp>
        <p:nvSpPr>
          <p:cNvPr id="18" name="文字方塊 17"/>
          <p:cNvSpPr txBox="1"/>
          <p:nvPr/>
        </p:nvSpPr>
        <p:spPr>
          <a:xfrm>
            <a:off x="4211960" y="5542571"/>
            <a:ext cx="468052" cy="369332"/>
          </a:xfrm>
          <a:prstGeom prst="rect">
            <a:avLst/>
          </a:prstGeom>
          <a:solidFill>
            <a:srgbClr val="0070C0"/>
          </a:solidFill>
          <a:ln w="19050">
            <a:solidFill>
              <a:schemeClr val="tx1"/>
            </a:solidFill>
            <a:prstDash val="dash"/>
          </a:ln>
        </p:spPr>
        <p:txBody>
          <a:bodyPr wrap="square" rtlCol="0">
            <a:spAutoFit/>
          </a:bodyPr>
          <a:lstStyle/>
          <a:p>
            <a:r>
              <a:rPr lang="en-US" altLang="zh-TW" b="1" dirty="0" err="1" smtClean="0"/>
              <a:t>C</a:t>
            </a:r>
            <a:r>
              <a:rPr lang="en-US" altLang="zh-TW" sz="1200" b="1" dirty="0" err="1" smtClean="0"/>
              <a:t>b</a:t>
            </a:r>
            <a:endParaRPr lang="en-US" altLang="zh-TW" sz="1200" b="1" dirty="0" smtClean="0"/>
          </a:p>
        </p:txBody>
      </p:sp>
      <p:sp>
        <p:nvSpPr>
          <p:cNvPr id="19" name="文字方塊 18"/>
          <p:cNvSpPr txBox="1"/>
          <p:nvPr/>
        </p:nvSpPr>
        <p:spPr>
          <a:xfrm>
            <a:off x="5508104" y="5511788"/>
            <a:ext cx="468052" cy="369332"/>
          </a:xfrm>
          <a:prstGeom prst="rect">
            <a:avLst/>
          </a:prstGeom>
          <a:solidFill>
            <a:srgbClr val="FF0000"/>
          </a:solidFill>
          <a:ln w="19050">
            <a:solidFill>
              <a:schemeClr val="tx1"/>
            </a:solidFill>
            <a:prstDash val="dash"/>
          </a:ln>
        </p:spPr>
        <p:txBody>
          <a:bodyPr wrap="square" rtlCol="0">
            <a:spAutoFit/>
          </a:bodyPr>
          <a:lstStyle/>
          <a:p>
            <a:r>
              <a:rPr lang="en-US" altLang="zh-TW" b="1" dirty="0" smtClean="0"/>
              <a:t>C</a:t>
            </a:r>
            <a:r>
              <a:rPr lang="en-US" altLang="zh-TW" sz="1200" b="1" dirty="0" smtClean="0"/>
              <a:t>r</a:t>
            </a:r>
          </a:p>
        </p:txBody>
      </p:sp>
    </p:spTree>
    <p:extLst>
      <p:ext uri="{BB962C8B-B14F-4D97-AF65-F5344CB8AC3E}">
        <p14:creationId xmlns:p14="http://schemas.microsoft.com/office/powerpoint/2010/main" val="20560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0"/>
            <a:ext cx="7125113" cy="924475"/>
          </a:xfrm>
        </p:spPr>
        <p:txBody>
          <a:bodyPr/>
          <a:lstStyle/>
          <a:p>
            <a:r>
              <a:rPr lang="en-US" altLang="zh-TW" dirty="0" smtClean="0"/>
              <a:t>KL Transform &amp; DCT Transform</a:t>
            </a:r>
            <a:endParaRPr lang="zh-TW" altLang="en-US" dirty="0"/>
          </a:p>
        </p:txBody>
      </p:sp>
      <p:sp>
        <p:nvSpPr>
          <p:cNvPr id="3" name="內容版面配置區 2"/>
          <p:cNvSpPr>
            <a:spLocks noGrp="1"/>
          </p:cNvSpPr>
          <p:nvPr>
            <p:ph idx="1"/>
          </p:nvPr>
        </p:nvSpPr>
        <p:spPr>
          <a:xfrm>
            <a:off x="0" y="764704"/>
            <a:ext cx="9144000" cy="6093296"/>
          </a:xfrm>
        </p:spPr>
        <p:txBody>
          <a:bodyPr/>
          <a:lstStyle/>
          <a:p>
            <a:r>
              <a:rPr lang="en-US" altLang="zh-TW" dirty="0" smtClean="0"/>
              <a:t>Fourier Transform &amp; Fourier Series (1-Dimension):</a:t>
            </a:r>
          </a:p>
          <a:p>
            <a:pPr marL="0" indent="0">
              <a:buNone/>
            </a:pPr>
            <a:r>
              <a:rPr lang="en-US" altLang="zh-TW" dirty="0" smtClean="0"/>
              <a:t>		A signal can be expressed as a combination of </a:t>
            </a:r>
            <a:r>
              <a:rPr lang="en-US" altLang="zh-TW" dirty="0" err="1" smtClean="0"/>
              <a:t>sines</a:t>
            </a:r>
            <a:r>
              <a:rPr lang="en-US" altLang="zh-TW" dirty="0" smtClean="0"/>
              <a:t> and cosines.</a:t>
            </a:r>
          </a:p>
          <a:p>
            <a:pPr marL="0" indent="0">
              <a:buNone/>
            </a:pPr>
            <a:endParaRPr lang="en-US" altLang="zh-TW" dirty="0" smtClean="0"/>
          </a:p>
          <a:p>
            <a:endParaRPr lang="en-US" altLang="zh-TW" dirty="0" smtClean="0"/>
          </a:p>
          <a:p>
            <a:endParaRPr lang="en-US" altLang="zh-TW" dirty="0"/>
          </a:p>
          <a:p>
            <a:endParaRPr lang="en-US" altLang="zh-TW" dirty="0" smtClean="0"/>
          </a:p>
          <a:p>
            <a:endParaRPr lang="en-US" altLang="zh-TW" dirty="0"/>
          </a:p>
          <a:p>
            <a:endParaRPr lang="en-US" altLang="zh-TW" dirty="0"/>
          </a:p>
          <a:p>
            <a:r>
              <a:rPr lang="en-US" altLang="zh-TW" dirty="0"/>
              <a:t>KL Transform &amp; DCT </a:t>
            </a:r>
            <a:r>
              <a:rPr lang="en-US" altLang="zh-TW" dirty="0" smtClean="0"/>
              <a:t>Transform (2-Dimension):</a:t>
            </a:r>
          </a:p>
          <a:p>
            <a:pPr marL="457200" lvl="1" indent="0">
              <a:buNone/>
            </a:pPr>
            <a:r>
              <a:rPr lang="en-US" altLang="zh-TW" dirty="0" smtClean="0"/>
              <a:t>	A complex pattern can be expressed as a combination of many kinds of simple pattern (i.e. bases).</a:t>
            </a:r>
          </a:p>
          <a:p>
            <a:pPr marL="457200" lvl="1" indent="0">
              <a:buNone/>
            </a:pPr>
            <a:endParaRPr lang="en-US" altLang="zh-TW" dirty="0" smtClean="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7</a:t>
            </a:fld>
            <a:endParaRPr lang="zh-TW" altLang="en-US"/>
          </a:p>
        </p:txBody>
      </p:sp>
      <p:pic>
        <p:nvPicPr>
          <p:cNvPr id="2050" name="Picture 2" descr="E:\Pictures\Synthesis_squar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476500"/>
            <a:ext cx="4495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6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362168" y="2010140"/>
            <a:ext cx="3456384" cy="36724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0" y="1628800"/>
            <a:ext cx="9036496" cy="5124074"/>
          </a:xfrm>
        </p:spPr>
        <p:txBody>
          <a:bodyPr>
            <a:normAutofit lnSpcReduction="10000"/>
          </a:bodyPr>
          <a:lstStyle/>
          <a:p>
            <a:r>
              <a:rPr lang="en-US" altLang="zh-TW" dirty="0" err="1"/>
              <a:t>Karhunen-Loeve</a:t>
            </a:r>
            <a:r>
              <a:rPr lang="en-US" altLang="zh-TW" dirty="0"/>
              <a:t> </a:t>
            </a:r>
            <a:r>
              <a:rPr lang="en-US" altLang="zh-TW" dirty="0" smtClean="0"/>
              <a:t>Transform (KLT):</a:t>
            </a:r>
          </a:p>
          <a:p>
            <a:pPr marL="0" indent="0" algn="just">
              <a:buNone/>
            </a:pPr>
            <a:r>
              <a:rPr lang="en-US" altLang="zh-TW" dirty="0"/>
              <a:t>	</a:t>
            </a:r>
            <a:r>
              <a:rPr lang="en-US" altLang="zh-TW" dirty="0" smtClean="0"/>
              <a:t>Every image has its own bases (i.e. different image has different bases), we need to find and save the bases information during the process of compression.</a:t>
            </a:r>
          </a:p>
          <a:p>
            <a:pPr lvl="1" algn="just"/>
            <a:r>
              <a:rPr lang="en-US" altLang="zh-TW" dirty="0" smtClean="0"/>
              <a:t>Advantage:</a:t>
            </a:r>
          </a:p>
          <a:p>
            <a:pPr marL="457200" lvl="1" indent="0" algn="just">
              <a:buNone/>
            </a:pPr>
            <a:r>
              <a:rPr lang="en-US" altLang="zh-TW" dirty="0" smtClean="0"/>
              <a:t>	Minimums the Mean Square Error(MSE).</a:t>
            </a:r>
          </a:p>
          <a:p>
            <a:pPr lvl="1" algn="just"/>
            <a:r>
              <a:rPr lang="en-US" altLang="zh-TW" dirty="0" smtClean="0"/>
              <a:t>Disadvantage:</a:t>
            </a:r>
          </a:p>
          <a:p>
            <a:pPr marL="914400" lvl="2" indent="0" algn="just">
              <a:buNone/>
            </a:pPr>
            <a:r>
              <a:rPr lang="en-US" altLang="zh-TW" dirty="0" smtClean="0"/>
              <a:t>Computationally expensive.</a:t>
            </a:r>
          </a:p>
          <a:p>
            <a:pPr algn="just"/>
            <a:endParaRPr lang="en-US" altLang="zh-TW" dirty="0"/>
          </a:p>
          <a:p>
            <a:pPr algn="just"/>
            <a:r>
              <a:rPr lang="en-US" altLang="zh-TW" dirty="0"/>
              <a:t>Discrete </a:t>
            </a:r>
            <a:r>
              <a:rPr lang="en-US" altLang="zh-TW" dirty="0" smtClean="0"/>
              <a:t>Cosine Transform (DCT):</a:t>
            </a:r>
          </a:p>
          <a:p>
            <a:pPr marL="457200" lvl="1" indent="0" algn="just">
              <a:buNone/>
            </a:pPr>
            <a:r>
              <a:rPr lang="en-US" altLang="zh-TW" dirty="0" smtClean="0"/>
              <a:t>Compress different image by the same bases.</a:t>
            </a:r>
          </a:p>
          <a:p>
            <a:pPr lvl="1" algn="just"/>
            <a:r>
              <a:rPr lang="en-US" altLang="zh-TW" dirty="0" smtClean="0"/>
              <a:t>Advantage:</a:t>
            </a:r>
          </a:p>
          <a:p>
            <a:pPr marL="457200" lvl="1" indent="0" algn="just">
              <a:buNone/>
            </a:pPr>
            <a:r>
              <a:rPr lang="en-US" altLang="zh-TW" dirty="0" smtClean="0"/>
              <a:t>	Computationally efficient.</a:t>
            </a:r>
          </a:p>
          <a:p>
            <a:pPr lvl="1" algn="just"/>
            <a:r>
              <a:rPr lang="en-US" altLang="zh-TW" dirty="0" smtClean="0"/>
              <a:t>Disadvantage:</a:t>
            </a:r>
          </a:p>
          <a:p>
            <a:pPr marL="914400" lvl="2" indent="0" algn="just">
              <a:buNone/>
            </a:pPr>
            <a:r>
              <a:rPr lang="en-US" altLang="zh-TW" dirty="0" smtClean="0"/>
              <a:t>The performance of MSE is not as well as KL Transform, but it’s good enough.</a:t>
            </a:r>
          </a:p>
          <a:p>
            <a:pPr marL="914400" lvl="2" indent="0" algn="just">
              <a:buNone/>
            </a:pPr>
            <a:endParaRPr lang="en-US" altLang="zh-TW" dirty="0" smtClean="0"/>
          </a:p>
          <a:p>
            <a:pPr marL="914400" lvl="2" indent="0" algn="just">
              <a:buNone/>
            </a:pPr>
            <a:endParaRPr lang="en-US" altLang="zh-TW" dirty="0" smtClean="0"/>
          </a:p>
          <a:p>
            <a:pPr marL="914400" lvl="2" indent="0" algn="just">
              <a:buNone/>
            </a:pPr>
            <a:endParaRPr lang="en-US" altLang="zh-TW" dirty="0" smtClean="0"/>
          </a:p>
          <a:p>
            <a:pPr marL="457200" lvl="1" indent="0" algn="just">
              <a:buNone/>
            </a:pPr>
            <a:endParaRPr lang="zh-TW" altLang="en-US" dirty="0"/>
          </a:p>
        </p:txBody>
      </p:sp>
      <p:sp>
        <p:nvSpPr>
          <p:cNvPr id="4" name="投影片編號版面配置區 3"/>
          <p:cNvSpPr>
            <a:spLocks noGrp="1"/>
          </p:cNvSpPr>
          <p:nvPr>
            <p:ph type="sldNum" sz="quarter" idx="12"/>
          </p:nvPr>
        </p:nvSpPr>
        <p:spPr/>
        <p:txBody>
          <a:bodyPr/>
          <a:lstStyle/>
          <a:p>
            <a:fld id="{4DB7F948-4F03-4336-9638-A33F8AE2E303}" type="slidenum">
              <a:rPr lang="zh-TW" altLang="en-US" smtClean="0"/>
              <a:t>8</a:t>
            </a:fld>
            <a:endParaRPr lang="zh-TW" altLang="en-US" dirty="0"/>
          </a:p>
        </p:txBody>
      </p:sp>
      <p:sp>
        <p:nvSpPr>
          <p:cNvPr id="5" name="標題 1"/>
          <p:cNvSpPr>
            <a:spLocks noGrp="1"/>
          </p:cNvSpPr>
          <p:nvPr>
            <p:ph type="title"/>
          </p:nvPr>
        </p:nvSpPr>
        <p:spPr>
          <a:xfrm>
            <a:off x="3203848" y="0"/>
            <a:ext cx="2376264" cy="924475"/>
          </a:xfrm>
        </p:spPr>
        <p:txBody>
          <a:bodyPr/>
          <a:lstStyle/>
          <a:p>
            <a:r>
              <a:rPr lang="en-US" altLang="zh-TW" dirty="0" smtClean="0"/>
              <a:t>KLT &amp; DCT</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37786"/>
            <a:ext cx="2973333" cy="307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6156176" y="5211120"/>
            <a:ext cx="2232248" cy="369332"/>
          </a:xfrm>
          <a:prstGeom prst="rect">
            <a:avLst/>
          </a:prstGeom>
          <a:noFill/>
        </p:spPr>
        <p:txBody>
          <a:bodyPr wrap="square" rtlCol="0">
            <a:spAutoFit/>
          </a:bodyPr>
          <a:lstStyle/>
          <a:p>
            <a:r>
              <a:rPr lang="en-US" altLang="zh-TW" b="1" dirty="0" smtClean="0">
                <a:solidFill>
                  <a:schemeClr val="bg1">
                    <a:lumMod val="95000"/>
                    <a:lumOff val="5000"/>
                  </a:schemeClr>
                </a:solidFill>
              </a:rPr>
              <a:t>8x8 DCT bases</a:t>
            </a:r>
            <a:endParaRPr lang="zh-TW" altLang="en-US" b="1" dirty="0">
              <a:solidFill>
                <a:schemeClr val="bg1">
                  <a:lumMod val="95000"/>
                  <a:lumOff val="5000"/>
                </a:schemeClr>
              </a:solidFill>
            </a:endParaRPr>
          </a:p>
        </p:txBody>
      </p:sp>
    </p:spTree>
    <p:extLst>
      <p:ext uri="{BB962C8B-B14F-4D97-AF65-F5344CB8AC3E}">
        <p14:creationId xmlns:p14="http://schemas.microsoft.com/office/powerpoint/2010/main" val="137379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0" y="908720"/>
                <a:ext cx="9144000" cy="5040560"/>
              </a:xfrm>
            </p:spPr>
            <p:txBody>
              <a:bodyPr/>
              <a:lstStyle/>
              <a:p>
                <a:r>
                  <a:rPr lang="en-US" altLang="zh-TW" dirty="0" smtClean="0"/>
                  <a:t>Formulas of DCT:</a:t>
                </a:r>
              </a:p>
              <a:p>
                <a:pPr marL="457200" lvl="1" indent="0">
                  <a:buNone/>
                </a:pPr>
                <a:r>
                  <a:rPr lang="en-US" altLang="zh-TW" dirty="0" smtClean="0"/>
                  <a:t>DCT</a:t>
                </a:r>
              </a:p>
              <a:p>
                <a:pPr marL="457200" lvl="1" indent="0">
                  <a:buNone/>
                </a:pPr>
                <a14:m>
                  <m:oMathPara xmlns:m="http://schemas.openxmlformats.org/officeDocument/2006/math">
                    <m:oMathParaPr>
                      <m:jc m:val="centerGroup"/>
                    </m:oMathParaPr>
                    <m:oMath xmlns:m="http://schemas.openxmlformats.org/officeDocument/2006/math">
                      <m:r>
                        <a:rPr lang="en-US" altLang="zh-TW" b="0" i="1" smtClean="0">
                          <a:latin typeface="Cambria Math"/>
                        </a:rPr>
                        <m:t>𝐹</m:t>
                      </m:r>
                      <m:d>
                        <m:dPr>
                          <m:ctrlPr>
                            <a:rPr lang="en-US" altLang="zh-TW" b="0" i="1" smtClean="0">
                              <a:latin typeface="Cambria Math"/>
                            </a:rPr>
                          </m:ctrlPr>
                        </m:dPr>
                        <m:e>
                          <m:r>
                            <a:rPr lang="en-US" altLang="zh-TW" b="0" i="1" smtClean="0">
                              <a:latin typeface="Cambria Math"/>
                            </a:rPr>
                            <m:t>𝑢</m:t>
                          </m:r>
                          <m:r>
                            <a:rPr lang="en-US" altLang="zh-TW" b="0" i="1" smtClean="0">
                              <a:latin typeface="Cambria Math"/>
                            </a:rPr>
                            <m:t>,</m:t>
                          </m:r>
                          <m:r>
                            <a:rPr lang="en-US" altLang="zh-TW" b="0" i="1" smtClean="0">
                              <a:latin typeface="Cambria Math"/>
                            </a:rPr>
                            <m:t>𝑣</m:t>
                          </m:r>
                        </m:e>
                      </m:d>
                      <m:r>
                        <a:rPr lang="en-US" altLang="zh-TW" b="0" i="1" smtClean="0">
                          <a:latin typeface="Cambria Math"/>
                        </a:rPr>
                        <m:t>=</m:t>
                      </m:r>
                      <m:f>
                        <m:fPr>
                          <m:ctrlPr>
                            <a:rPr lang="en-US" altLang="zh-TW" b="0" i="1" smtClean="0">
                              <a:latin typeface="Cambria Math"/>
                            </a:rPr>
                          </m:ctrlPr>
                        </m:fPr>
                        <m:num>
                          <m:r>
                            <a:rPr lang="en-US" altLang="zh-TW" b="0" i="1" smtClean="0">
                              <a:latin typeface="Cambria Math"/>
                            </a:rPr>
                            <m:t>2</m:t>
                          </m:r>
                          <m:r>
                            <a:rPr lang="en-US" altLang="zh-TW" b="0" i="1" smtClean="0">
                              <a:latin typeface="Cambria Math"/>
                            </a:rPr>
                            <m:t>𝐶</m:t>
                          </m:r>
                          <m:d>
                            <m:dPr>
                              <m:ctrlPr>
                                <a:rPr lang="en-US" altLang="zh-TW" b="0" i="1" smtClean="0">
                                  <a:latin typeface="Cambria Math"/>
                                </a:rPr>
                              </m:ctrlPr>
                            </m:dPr>
                            <m:e>
                              <m:r>
                                <a:rPr lang="en-US" altLang="zh-TW" b="0" i="1" smtClean="0">
                                  <a:latin typeface="Cambria Math"/>
                                </a:rPr>
                                <m:t>𝑢</m:t>
                              </m:r>
                            </m:e>
                          </m:d>
                          <m:r>
                            <a:rPr lang="en-US" altLang="zh-TW" b="0" i="1" smtClean="0">
                              <a:latin typeface="Cambria Math"/>
                            </a:rPr>
                            <m:t>𝐶</m:t>
                          </m:r>
                          <m:d>
                            <m:dPr>
                              <m:ctrlPr>
                                <a:rPr lang="en-US" altLang="zh-TW" b="0" i="1" smtClean="0">
                                  <a:latin typeface="Cambria Math"/>
                                </a:rPr>
                              </m:ctrlPr>
                            </m:dPr>
                            <m:e>
                              <m:r>
                                <a:rPr lang="en-US" altLang="zh-TW" b="0" i="1" smtClean="0">
                                  <a:latin typeface="Cambria Math"/>
                                </a:rPr>
                                <m:t>𝑣</m:t>
                              </m:r>
                            </m:e>
                          </m:d>
                        </m:num>
                        <m:den>
                          <m:r>
                            <a:rPr lang="en-US" altLang="zh-TW" b="0" i="1" smtClean="0">
                              <a:latin typeface="Cambria Math"/>
                            </a:rPr>
                            <m:t>𝑁</m:t>
                          </m:r>
                        </m:den>
                      </m:f>
                      <m:nary>
                        <m:naryPr>
                          <m:chr m:val="∑"/>
                          <m:ctrlPr>
                            <a:rPr lang="en-US" altLang="zh-TW" b="0" i="1" smtClean="0">
                              <a:latin typeface="Cambria Math"/>
                            </a:rPr>
                          </m:ctrlPr>
                        </m:naryPr>
                        <m:sub>
                          <m:r>
                            <m:rPr>
                              <m:brk m:alnAt="23"/>
                            </m:rPr>
                            <a:rPr lang="en-US" altLang="zh-TW" b="0" i="1" smtClean="0">
                              <a:latin typeface="Cambria Math"/>
                            </a:rPr>
                            <m:t>𝑖</m:t>
                          </m:r>
                          <m:r>
                            <a:rPr lang="en-US" altLang="zh-TW" b="0" i="1" smtClean="0">
                              <a:latin typeface="Cambria Math"/>
                            </a:rPr>
                            <m:t>=0</m:t>
                          </m:r>
                        </m:sub>
                        <m:sup>
                          <m:r>
                            <a:rPr lang="en-US" altLang="zh-TW" b="0" i="1" smtClean="0">
                              <a:latin typeface="Cambria Math"/>
                            </a:rPr>
                            <m:t>𝑁</m:t>
                          </m:r>
                          <m:r>
                            <a:rPr lang="en-US" altLang="zh-TW" b="0" i="1" smtClean="0">
                              <a:latin typeface="Cambria Math"/>
                            </a:rPr>
                            <m:t>−1</m:t>
                          </m:r>
                        </m:sup>
                        <m:e>
                          <m:nary>
                            <m:naryPr>
                              <m:chr m:val="∑"/>
                              <m:ctrlPr>
                                <a:rPr lang="en-US" altLang="zh-TW" b="0" i="1" smtClean="0">
                                  <a:latin typeface="Cambria Math"/>
                                </a:rPr>
                              </m:ctrlPr>
                            </m:naryPr>
                            <m:sub>
                              <m:r>
                                <m:rPr>
                                  <m:brk m:alnAt="23"/>
                                </m:rPr>
                                <a:rPr lang="en-US" altLang="zh-TW" b="0" i="1" smtClean="0">
                                  <a:latin typeface="Cambria Math"/>
                                </a:rPr>
                                <m:t>𝑗</m:t>
                              </m:r>
                              <m:r>
                                <a:rPr lang="en-US" altLang="zh-TW" b="0" i="1" smtClean="0">
                                  <a:latin typeface="Cambria Math"/>
                                </a:rPr>
                                <m:t>=0</m:t>
                              </m:r>
                            </m:sub>
                            <m:sup>
                              <m:r>
                                <a:rPr lang="en-US" altLang="zh-TW" b="0" i="1" smtClean="0">
                                  <a:latin typeface="Cambria Math"/>
                                </a:rPr>
                                <m:t>𝑁</m:t>
                              </m:r>
                              <m:r>
                                <a:rPr lang="en-US" altLang="zh-TW" b="0" i="1" smtClean="0">
                                  <a:latin typeface="Cambria Math"/>
                                </a:rPr>
                                <m:t>−1</m:t>
                              </m:r>
                            </m:sup>
                            <m:e>
                              <m:r>
                                <a:rPr lang="en-US" altLang="zh-TW" b="0" i="1" smtClean="0">
                                  <a:latin typeface="Cambria Math"/>
                                </a:rPr>
                                <m:t>𝑓</m:t>
                              </m:r>
                              <m:d>
                                <m:dPr>
                                  <m:ctrlPr>
                                    <a:rPr lang="en-US" altLang="zh-TW" b="0" i="1" smtClean="0">
                                      <a:latin typeface="Cambria Math"/>
                                    </a:rPr>
                                  </m:ctrlPr>
                                </m:dPr>
                                <m:e>
                                  <m:r>
                                    <a:rPr lang="en-US" altLang="zh-TW" b="0" i="1" smtClean="0">
                                      <a:latin typeface="Cambria Math"/>
                                    </a:rPr>
                                    <m:t>𝑖</m:t>
                                  </m:r>
                                  <m:r>
                                    <a:rPr lang="en-US" altLang="zh-TW" b="0" i="1" smtClean="0">
                                      <a:latin typeface="Cambria Math"/>
                                    </a:rPr>
                                    <m:t>,</m:t>
                                  </m:r>
                                  <m:r>
                                    <a:rPr lang="en-US" altLang="zh-TW" b="0" i="1" smtClean="0">
                                      <a:latin typeface="Cambria Math"/>
                                    </a:rPr>
                                    <m:t>𝑗</m:t>
                                  </m:r>
                                </m:e>
                              </m:d>
                            </m:e>
                          </m:nary>
                        </m:e>
                      </m:nary>
                      <m:func>
                        <m:funcPr>
                          <m:ctrlPr>
                            <a:rPr lang="en-US" altLang="zh-TW" i="1">
                              <a:latin typeface="Cambria Math"/>
                            </a:rPr>
                          </m:ctrlPr>
                        </m:funcPr>
                        <m:fName>
                          <m:r>
                            <m:rPr>
                              <m:sty m:val="p"/>
                            </m:rPr>
                            <a:rPr lang="en-US" altLang="zh-TW">
                              <a:latin typeface="Cambria Math"/>
                            </a:rPr>
                            <m:t>cos</m:t>
                          </m:r>
                        </m:fName>
                        <m:e>
                          <m:d>
                            <m:dPr>
                              <m:ctrlPr>
                                <a:rPr lang="en-US" altLang="zh-TW" i="1">
                                  <a:latin typeface="Cambria Math"/>
                                </a:rPr>
                              </m:ctrlPr>
                            </m:dPr>
                            <m:e>
                              <m:f>
                                <m:fPr>
                                  <m:ctrlPr>
                                    <a:rPr lang="en-US" altLang="zh-TW" i="1">
                                      <a:latin typeface="Cambria Math"/>
                                    </a:rPr>
                                  </m:ctrlPr>
                                </m:fPr>
                                <m:num>
                                  <m:d>
                                    <m:dPr>
                                      <m:ctrlPr>
                                        <a:rPr lang="en-US" altLang="zh-TW" i="1">
                                          <a:latin typeface="Cambria Math"/>
                                        </a:rPr>
                                      </m:ctrlPr>
                                    </m:dPr>
                                    <m:e>
                                      <m:r>
                                        <a:rPr lang="en-US" altLang="zh-TW" i="1">
                                          <a:latin typeface="Cambria Math"/>
                                        </a:rPr>
                                        <m:t>2</m:t>
                                      </m:r>
                                      <m:r>
                                        <a:rPr lang="en-US" altLang="zh-TW" i="1">
                                          <a:latin typeface="Cambria Math"/>
                                        </a:rPr>
                                        <m:t>𝑖</m:t>
                                      </m:r>
                                      <m:r>
                                        <a:rPr lang="en-US" altLang="zh-TW" i="1">
                                          <a:latin typeface="Cambria Math"/>
                                        </a:rPr>
                                        <m:t>+1</m:t>
                                      </m:r>
                                    </m:e>
                                  </m:d>
                                  <m:r>
                                    <a:rPr lang="en-US" altLang="zh-TW" i="1">
                                      <a:latin typeface="Cambria Math"/>
                                    </a:rPr>
                                    <m:t>𝑢</m:t>
                                  </m:r>
                                  <m:r>
                                    <a:rPr lang="zh-TW" altLang="en-US" i="1">
                                      <a:latin typeface="Cambria Math"/>
                                    </a:rPr>
                                    <m:t>𝜋</m:t>
                                  </m:r>
                                </m:num>
                                <m:den>
                                  <m:r>
                                    <a:rPr lang="en-US" altLang="zh-TW" i="1">
                                      <a:latin typeface="Cambria Math"/>
                                    </a:rPr>
                                    <m:t>2</m:t>
                                  </m:r>
                                  <m:r>
                                    <a:rPr lang="en-US" altLang="zh-TW" i="1">
                                      <a:latin typeface="Cambria Math"/>
                                    </a:rPr>
                                    <m:t>𝑁</m:t>
                                  </m:r>
                                </m:den>
                              </m:f>
                            </m:e>
                          </m:d>
                        </m:e>
                      </m:func>
                      <m:func>
                        <m:funcPr>
                          <m:ctrlPr>
                            <a:rPr lang="en-US" altLang="zh-TW" i="1">
                              <a:latin typeface="Cambria Math"/>
                            </a:rPr>
                          </m:ctrlPr>
                        </m:funcPr>
                        <m:fName>
                          <m:r>
                            <m:rPr>
                              <m:sty m:val="p"/>
                            </m:rPr>
                            <a:rPr lang="en-US" altLang="zh-TW">
                              <a:latin typeface="Cambria Math"/>
                            </a:rPr>
                            <m:t>cos</m:t>
                          </m:r>
                        </m:fName>
                        <m:e>
                          <m:d>
                            <m:dPr>
                              <m:ctrlPr>
                                <a:rPr lang="en-US" altLang="zh-TW" i="1">
                                  <a:latin typeface="Cambria Math"/>
                                </a:rPr>
                              </m:ctrlPr>
                            </m:dPr>
                            <m:e>
                              <m:f>
                                <m:fPr>
                                  <m:ctrlPr>
                                    <a:rPr lang="en-US" altLang="zh-TW" i="1">
                                      <a:latin typeface="Cambria Math"/>
                                    </a:rPr>
                                  </m:ctrlPr>
                                </m:fPr>
                                <m:num>
                                  <m:d>
                                    <m:dPr>
                                      <m:ctrlPr>
                                        <a:rPr lang="en-US" altLang="zh-TW" i="1">
                                          <a:latin typeface="Cambria Math"/>
                                        </a:rPr>
                                      </m:ctrlPr>
                                    </m:dPr>
                                    <m:e>
                                      <m:r>
                                        <a:rPr lang="en-US" altLang="zh-TW" i="1">
                                          <a:latin typeface="Cambria Math"/>
                                        </a:rPr>
                                        <m:t>2</m:t>
                                      </m:r>
                                      <m:r>
                                        <a:rPr lang="en-US" altLang="zh-TW" b="0" i="1" smtClean="0">
                                          <a:latin typeface="Cambria Math"/>
                                        </a:rPr>
                                        <m:t>𝑗</m:t>
                                      </m:r>
                                      <m:r>
                                        <a:rPr lang="en-US" altLang="zh-TW" i="1">
                                          <a:latin typeface="Cambria Math"/>
                                        </a:rPr>
                                        <m:t>+1</m:t>
                                      </m:r>
                                    </m:e>
                                  </m:d>
                                  <m:r>
                                    <a:rPr lang="en-US" altLang="zh-TW" b="0" i="1" smtClean="0">
                                      <a:latin typeface="Cambria Math"/>
                                    </a:rPr>
                                    <m:t>𝑣</m:t>
                                  </m:r>
                                  <m:r>
                                    <a:rPr lang="zh-TW" altLang="en-US" i="1">
                                      <a:latin typeface="Cambria Math"/>
                                    </a:rPr>
                                    <m:t>𝜋</m:t>
                                  </m:r>
                                </m:num>
                                <m:den>
                                  <m:r>
                                    <a:rPr lang="en-US" altLang="zh-TW" i="1">
                                      <a:latin typeface="Cambria Math"/>
                                    </a:rPr>
                                    <m:t>2</m:t>
                                  </m:r>
                                  <m:r>
                                    <a:rPr lang="en-US" altLang="zh-TW" i="1">
                                      <a:latin typeface="Cambria Math"/>
                                    </a:rPr>
                                    <m:t>𝑁</m:t>
                                  </m:r>
                                </m:den>
                              </m:f>
                            </m:e>
                          </m:d>
                        </m:e>
                      </m:func>
                    </m:oMath>
                  </m:oMathPara>
                </a14:m>
                <a:endParaRPr lang="en-US" altLang="zh-TW" dirty="0" smtClean="0"/>
              </a:p>
              <a:p>
                <a:pPr marL="457200" lvl="1" indent="0">
                  <a:buNone/>
                </a:pPr>
                <a:endParaRPr lang="en-US" altLang="zh-TW" dirty="0"/>
              </a:p>
              <a:p>
                <a:pPr marL="457200" lvl="1" indent="0">
                  <a:buNone/>
                </a:pPr>
                <a:r>
                  <a:rPr lang="en-US" altLang="zh-TW" dirty="0" smtClean="0"/>
                  <a:t>Inverse-DCT</a:t>
                </a:r>
              </a:p>
              <a:p>
                <a:pPr marL="457200" lvl="1" indent="0">
                  <a:buNone/>
                </a:pPr>
                <a14:m>
                  <m:oMathPara xmlns:m="http://schemas.openxmlformats.org/officeDocument/2006/math">
                    <m:oMathParaPr>
                      <m:jc m:val="centerGroup"/>
                    </m:oMathParaPr>
                    <m:oMath xmlns:m="http://schemas.openxmlformats.org/officeDocument/2006/math">
                      <m:r>
                        <a:rPr lang="en-US" altLang="zh-TW" b="0" i="1" smtClean="0">
                          <a:latin typeface="Cambria Math"/>
                        </a:rPr>
                        <m:t>𝑓</m:t>
                      </m:r>
                      <m:d>
                        <m:dPr>
                          <m:ctrlPr>
                            <a:rPr lang="en-US" altLang="zh-TW" i="1">
                              <a:latin typeface="Cambria Math"/>
                            </a:rPr>
                          </m:ctrlPr>
                        </m:dPr>
                        <m:e>
                          <m:r>
                            <a:rPr lang="en-US" altLang="zh-TW" b="0" i="1" smtClean="0">
                              <a:latin typeface="Cambria Math"/>
                            </a:rPr>
                            <m:t>𝑖</m:t>
                          </m:r>
                          <m:r>
                            <a:rPr lang="en-US" altLang="zh-TW" i="1">
                              <a:latin typeface="Cambria Math"/>
                            </a:rPr>
                            <m:t>,</m:t>
                          </m:r>
                          <m:r>
                            <a:rPr lang="en-US" altLang="zh-TW" b="0" i="1" smtClean="0">
                              <a:latin typeface="Cambria Math"/>
                            </a:rPr>
                            <m:t>𝑗</m:t>
                          </m:r>
                        </m:e>
                      </m:d>
                      <m:r>
                        <a:rPr lang="en-US" altLang="zh-TW" i="1">
                          <a:latin typeface="Cambria Math"/>
                        </a:rPr>
                        <m:t>=</m:t>
                      </m:r>
                      <m:f>
                        <m:fPr>
                          <m:ctrlPr>
                            <a:rPr lang="en-US" altLang="zh-TW" i="1">
                              <a:latin typeface="Cambria Math"/>
                            </a:rPr>
                          </m:ctrlPr>
                        </m:fPr>
                        <m:num>
                          <m:r>
                            <a:rPr lang="en-US" altLang="zh-TW" i="1">
                              <a:latin typeface="Cambria Math"/>
                            </a:rPr>
                            <m:t>2</m:t>
                          </m:r>
                        </m:num>
                        <m:den>
                          <m:r>
                            <a:rPr lang="en-US" altLang="zh-TW" i="1">
                              <a:latin typeface="Cambria Math"/>
                            </a:rPr>
                            <m:t>𝑁</m:t>
                          </m:r>
                        </m:den>
                      </m:f>
                      <m:nary>
                        <m:naryPr>
                          <m:chr m:val="∑"/>
                          <m:ctrlPr>
                            <a:rPr lang="en-US" altLang="zh-TW" i="1">
                              <a:latin typeface="Cambria Math"/>
                            </a:rPr>
                          </m:ctrlPr>
                        </m:naryPr>
                        <m:sub>
                          <m:r>
                            <m:rPr>
                              <m:brk m:alnAt="23"/>
                            </m:rPr>
                            <a:rPr lang="en-US" altLang="zh-TW" i="1">
                              <a:latin typeface="Cambria Math"/>
                            </a:rPr>
                            <m:t>𝑖</m:t>
                          </m:r>
                          <m:r>
                            <a:rPr lang="en-US" altLang="zh-TW" i="1">
                              <a:latin typeface="Cambria Math"/>
                            </a:rPr>
                            <m:t>=0</m:t>
                          </m:r>
                        </m:sub>
                        <m:sup>
                          <m:r>
                            <a:rPr lang="en-US" altLang="zh-TW" i="1">
                              <a:latin typeface="Cambria Math"/>
                            </a:rPr>
                            <m:t>𝑁</m:t>
                          </m:r>
                          <m:r>
                            <a:rPr lang="en-US" altLang="zh-TW" i="1">
                              <a:latin typeface="Cambria Math"/>
                            </a:rPr>
                            <m:t>−1</m:t>
                          </m:r>
                        </m:sup>
                        <m:e>
                          <m:nary>
                            <m:naryPr>
                              <m:chr m:val="∑"/>
                              <m:ctrlPr>
                                <a:rPr lang="en-US" altLang="zh-TW" i="1">
                                  <a:latin typeface="Cambria Math"/>
                                </a:rPr>
                              </m:ctrlPr>
                            </m:naryPr>
                            <m:sub>
                              <m:r>
                                <m:rPr>
                                  <m:brk m:alnAt="23"/>
                                </m:rPr>
                                <a:rPr lang="en-US" altLang="zh-TW" i="1">
                                  <a:latin typeface="Cambria Math"/>
                                </a:rPr>
                                <m:t>𝑗</m:t>
                              </m:r>
                              <m:r>
                                <a:rPr lang="en-US" altLang="zh-TW" i="1">
                                  <a:latin typeface="Cambria Math"/>
                                </a:rPr>
                                <m:t>=0</m:t>
                              </m:r>
                            </m:sub>
                            <m:sup>
                              <m:r>
                                <a:rPr lang="en-US" altLang="zh-TW" i="1">
                                  <a:latin typeface="Cambria Math"/>
                                </a:rPr>
                                <m:t>𝑁</m:t>
                              </m:r>
                              <m:r>
                                <a:rPr lang="en-US" altLang="zh-TW" i="1">
                                  <a:latin typeface="Cambria Math"/>
                                </a:rPr>
                                <m:t>−1</m:t>
                              </m:r>
                            </m:sup>
                            <m:e>
                              <m:r>
                                <a:rPr lang="en-US" altLang="zh-TW" i="1">
                                  <a:latin typeface="Cambria Math"/>
                                </a:rPr>
                                <m:t>𝐶</m:t>
                              </m:r>
                              <m:d>
                                <m:dPr>
                                  <m:ctrlPr>
                                    <a:rPr lang="en-US" altLang="zh-TW" i="1">
                                      <a:latin typeface="Cambria Math"/>
                                    </a:rPr>
                                  </m:ctrlPr>
                                </m:dPr>
                                <m:e>
                                  <m:r>
                                    <a:rPr lang="en-US" altLang="zh-TW" i="1">
                                      <a:latin typeface="Cambria Math"/>
                                    </a:rPr>
                                    <m:t>𝑢</m:t>
                                  </m:r>
                                </m:e>
                              </m:d>
                              <m:r>
                                <a:rPr lang="en-US" altLang="zh-TW" i="1">
                                  <a:latin typeface="Cambria Math"/>
                                </a:rPr>
                                <m:t>𝐶</m:t>
                              </m:r>
                              <m:d>
                                <m:dPr>
                                  <m:ctrlPr>
                                    <a:rPr lang="en-US" altLang="zh-TW" i="1">
                                      <a:latin typeface="Cambria Math"/>
                                    </a:rPr>
                                  </m:ctrlPr>
                                </m:dPr>
                                <m:e>
                                  <m:r>
                                    <a:rPr lang="en-US" altLang="zh-TW" i="1">
                                      <a:latin typeface="Cambria Math"/>
                                    </a:rPr>
                                    <m:t>𝑣</m:t>
                                  </m:r>
                                </m:e>
                              </m:d>
                              <m:r>
                                <a:rPr lang="en-US" altLang="zh-TW" b="0" i="1" smtClean="0">
                                  <a:latin typeface="Cambria Math"/>
                                </a:rPr>
                                <m:t>𝐹</m:t>
                              </m:r>
                              <m:d>
                                <m:dPr>
                                  <m:ctrlPr>
                                    <a:rPr lang="en-US" altLang="zh-TW" i="1">
                                      <a:latin typeface="Cambria Math"/>
                                    </a:rPr>
                                  </m:ctrlPr>
                                </m:dPr>
                                <m:e>
                                  <m:r>
                                    <a:rPr lang="en-US" altLang="zh-TW" b="0" i="1" smtClean="0">
                                      <a:latin typeface="Cambria Math"/>
                                    </a:rPr>
                                    <m:t>𝑢</m:t>
                                  </m:r>
                                  <m:r>
                                    <a:rPr lang="en-US" altLang="zh-TW" i="1">
                                      <a:latin typeface="Cambria Math"/>
                                    </a:rPr>
                                    <m:t>,</m:t>
                                  </m:r>
                                  <m:r>
                                    <a:rPr lang="en-US" altLang="zh-TW" b="0" i="1" smtClean="0">
                                      <a:latin typeface="Cambria Math"/>
                                    </a:rPr>
                                    <m:t>𝑣</m:t>
                                  </m:r>
                                </m:e>
                              </m:d>
                            </m:e>
                          </m:nary>
                        </m:e>
                      </m:nary>
                      <m:func>
                        <m:funcPr>
                          <m:ctrlPr>
                            <a:rPr lang="en-US" altLang="zh-TW" i="1">
                              <a:latin typeface="Cambria Math"/>
                            </a:rPr>
                          </m:ctrlPr>
                        </m:funcPr>
                        <m:fName>
                          <m:r>
                            <m:rPr>
                              <m:sty m:val="p"/>
                            </m:rPr>
                            <a:rPr lang="en-US" altLang="zh-TW">
                              <a:latin typeface="Cambria Math"/>
                            </a:rPr>
                            <m:t>cos</m:t>
                          </m:r>
                        </m:fName>
                        <m:e>
                          <m:d>
                            <m:dPr>
                              <m:ctrlPr>
                                <a:rPr lang="en-US" altLang="zh-TW" i="1">
                                  <a:latin typeface="Cambria Math"/>
                                </a:rPr>
                              </m:ctrlPr>
                            </m:dPr>
                            <m:e>
                              <m:f>
                                <m:fPr>
                                  <m:ctrlPr>
                                    <a:rPr lang="en-US" altLang="zh-TW" i="1">
                                      <a:latin typeface="Cambria Math"/>
                                    </a:rPr>
                                  </m:ctrlPr>
                                </m:fPr>
                                <m:num>
                                  <m:d>
                                    <m:dPr>
                                      <m:ctrlPr>
                                        <a:rPr lang="en-US" altLang="zh-TW" i="1">
                                          <a:latin typeface="Cambria Math"/>
                                        </a:rPr>
                                      </m:ctrlPr>
                                    </m:dPr>
                                    <m:e>
                                      <m:r>
                                        <a:rPr lang="en-US" altLang="zh-TW" i="1">
                                          <a:latin typeface="Cambria Math"/>
                                        </a:rPr>
                                        <m:t>2</m:t>
                                      </m:r>
                                      <m:r>
                                        <a:rPr lang="en-US" altLang="zh-TW" i="1">
                                          <a:latin typeface="Cambria Math"/>
                                        </a:rPr>
                                        <m:t>𝑖</m:t>
                                      </m:r>
                                      <m:r>
                                        <a:rPr lang="en-US" altLang="zh-TW" i="1">
                                          <a:latin typeface="Cambria Math"/>
                                        </a:rPr>
                                        <m:t>+1</m:t>
                                      </m:r>
                                    </m:e>
                                  </m:d>
                                  <m:r>
                                    <a:rPr lang="en-US" altLang="zh-TW" i="1">
                                      <a:latin typeface="Cambria Math"/>
                                    </a:rPr>
                                    <m:t>𝑢</m:t>
                                  </m:r>
                                  <m:r>
                                    <a:rPr lang="zh-TW" altLang="en-US" i="1">
                                      <a:latin typeface="Cambria Math"/>
                                    </a:rPr>
                                    <m:t>𝜋</m:t>
                                  </m:r>
                                </m:num>
                                <m:den>
                                  <m:r>
                                    <a:rPr lang="en-US" altLang="zh-TW" i="1">
                                      <a:latin typeface="Cambria Math"/>
                                    </a:rPr>
                                    <m:t>2</m:t>
                                  </m:r>
                                  <m:r>
                                    <a:rPr lang="en-US" altLang="zh-TW" i="1">
                                      <a:latin typeface="Cambria Math"/>
                                    </a:rPr>
                                    <m:t>𝑁</m:t>
                                  </m:r>
                                </m:den>
                              </m:f>
                            </m:e>
                          </m:d>
                        </m:e>
                      </m:func>
                      <m:func>
                        <m:funcPr>
                          <m:ctrlPr>
                            <a:rPr lang="en-US" altLang="zh-TW" i="1">
                              <a:latin typeface="Cambria Math"/>
                            </a:rPr>
                          </m:ctrlPr>
                        </m:funcPr>
                        <m:fName>
                          <m:r>
                            <m:rPr>
                              <m:sty m:val="p"/>
                            </m:rPr>
                            <a:rPr lang="en-US" altLang="zh-TW">
                              <a:latin typeface="Cambria Math"/>
                            </a:rPr>
                            <m:t>cos</m:t>
                          </m:r>
                        </m:fName>
                        <m:e>
                          <m:d>
                            <m:dPr>
                              <m:ctrlPr>
                                <a:rPr lang="en-US" altLang="zh-TW" i="1">
                                  <a:latin typeface="Cambria Math"/>
                                </a:rPr>
                              </m:ctrlPr>
                            </m:dPr>
                            <m:e>
                              <m:f>
                                <m:fPr>
                                  <m:ctrlPr>
                                    <a:rPr lang="en-US" altLang="zh-TW" i="1">
                                      <a:latin typeface="Cambria Math"/>
                                    </a:rPr>
                                  </m:ctrlPr>
                                </m:fPr>
                                <m:num>
                                  <m:d>
                                    <m:dPr>
                                      <m:ctrlPr>
                                        <a:rPr lang="en-US" altLang="zh-TW" i="1">
                                          <a:latin typeface="Cambria Math"/>
                                        </a:rPr>
                                      </m:ctrlPr>
                                    </m:dPr>
                                    <m:e>
                                      <m:r>
                                        <a:rPr lang="en-US" altLang="zh-TW" i="1">
                                          <a:latin typeface="Cambria Math"/>
                                        </a:rPr>
                                        <m:t>2</m:t>
                                      </m:r>
                                      <m:r>
                                        <a:rPr lang="en-US" altLang="zh-TW" i="1">
                                          <a:latin typeface="Cambria Math"/>
                                        </a:rPr>
                                        <m:t>𝑗</m:t>
                                      </m:r>
                                      <m:r>
                                        <a:rPr lang="en-US" altLang="zh-TW" i="1">
                                          <a:latin typeface="Cambria Math"/>
                                        </a:rPr>
                                        <m:t>+1</m:t>
                                      </m:r>
                                    </m:e>
                                  </m:d>
                                  <m:r>
                                    <a:rPr lang="en-US" altLang="zh-TW" i="1">
                                      <a:latin typeface="Cambria Math"/>
                                    </a:rPr>
                                    <m:t>𝑣</m:t>
                                  </m:r>
                                  <m:r>
                                    <a:rPr lang="zh-TW" altLang="en-US" i="1">
                                      <a:latin typeface="Cambria Math"/>
                                    </a:rPr>
                                    <m:t>𝜋</m:t>
                                  </m:r>
                                </m:num>
                                <m:den>
                                  <m:r>
                                    <a:rPr lang="en-US" altLang="zh-TW" i="1">
                                      <a:latin typeface="Cambria Math"/>
                                    </a:rPr>
                                    <m:t>2</m:t>
                                  </m:r>
                                  <m:r>
                                    <a:rPr lang="en-US" altLang="zh-TW" i="1">
                                      <a:latin typeface="Cambria Math"/>
                                    </a:rPr>
                                    <m:t>𝑁</m:t>
                                  </m:r>
                                </m:den>
                              </m:f>
                            </m:e>
                          </m:d>
                        </m:e>
                      </m:func>
                    </m:oMath>
                  </m:oMathPara>
                </a14:m>
                <a:endParaRPr lang="en-US" altLang="zh-TW" dirty="0" smtClean="0"/>
              </a:p>
              <a:p>
                <a:pPr marL="457200" lvl="1" indent="0">
                  <a:buNone/>
                </a:pPr>
                <a:endParaRPr lang="en-US" altLang="zh-TW" dirty="0"/>
              </a:p>
              <a:p>
                <a:pPr marL="457200" lvl="1" indent="0">
                  <a:buNone/>
                </a:pPr>
                <a:r>
                  <a:rPr lang="en-US" altLang="zh-TW" dirty="0" smtClean="0"/>
                  <a:t>Where </a:t>
                </a:r>
                <a14:m>
                  <m:oMath xmlns:m="http://schemas.openxmlformats.org/officeDocument/2006/math">
                    <m:r>
                      <a:rPr lang="en-US" altLang="zh-TW" b="0" i="1" smtClean="0">
                        <a:latin typeface="Cambria Math"/>
                      </a:rPr>
                      <m:t>0</m:t>
                    </m:r>
                    <m:r>
                      <a:rPr lang="en-US" altLang="zh-TW" b="0" i="1" smtClean="0">
                        <a:latin typeface="Cambria Math"/>
                        <a:ea typeface="Cambria Math"/>
                      </a:rPr>
                      <m:t>≤</m:t>
                    </m:r>
                    <m:r>
                      <a:rPr lang="en-US" altLang="zh-TW" b="0" i="1" smtClean="0">
                        <a:latin typeface="Cambria Math"/>
                        <a:ea typeface="Cambria Math"/>
                      </a:rPr>
                      <m:t>𝑖</m:t>
                    </m:r>
                    <m:r>
                      <a:rPr lang="en-US" altLang="zh-TW" b="0" i="1" smtClean="0">
                        <a:latin typeface="Cambria Math"/>
                        <a:ea typeface="Cambria Math"/>
                      </a:rPr>
                      <m:t>,</m:t>
                    </m:r>
                    <m:r>
                      <a:rPr lang="en-US" altLang="zh-TW" b="0" i="1" smtClean="0">
                        <a:latin typeface="Cambria Math"/>
                        <a:ea typeface="Cambria Math"/>
                      </a:rPr>
                      <m:t>𝑗</m:t>
                    </m:r>
                    <m:r>
                      <a:rPr lang="en-US" altLang="zh-TW" b="0" i="1" smtClean="0">
                        <a:latin typeface="Cambria Math"/>
                        <a:ea typeface="Cambria Math"/>
                      </a:rPr>
                      <m:t>,</m:t>
                    </m:r>
                    <m:r>
                      <a:rPr lang="en-US" altLang="zh-TW" b="0" i="1" smtClean="0">
                        <a:latin typeface="Cambria Math"/>
                        <a:ea typeface="Cambria Math"/>
                      </a:rPr>
                      <m:t>𝑢</m:t>
                    </m:r>
                    <m:r>
                      <a:rPr lang="en-US" altLang="zh-TW" b="0" i="1" smtClean="0">
                        <a:latin typeface="Cambria Math"/>
                        <a:ea typeface="Cambria Math"/>
                      </a:rPr>
                      <m:t>,</m:t>
                    </m:r>
                    <m:r>
                      <a:rPr lang="en-US" altLang="zh-TW" b="0" i="1" smtClean="0">
                        <a:latin typeface="Cambria Math"/>
                        <a:ea typeface="Cambria Math"/>
                      </a:rPr>
                      <m:t>𝑣</m:t>
                    </m:r>
                    <m:r>
                      <a:rPr lang="en-US" altLang="zh-TW" b="0" i="1" smtClean="0">
                        <a:latin typeface="Cambria Math"/>
                        <a:ea typeface="Cambria Math"/>
                      </a:rPr>
                      <m:t>≤</m:t>
                    </m:r>
                    <m:r>
                      <a:rPr lang="en-US" altLang="zh-TW" b="0" i="1" smtClean="0">
                        <a:latin typeface="Cambria Math"/>
                        <a:ea typeface="Cambria Math"/>
                      </a:rPr>
                      <m:t>𝑁</m:t>
                    </m:r>
                    <m:r>
                      <a:rPr lang="en-US" altLang="zh-TW" b="0" i="1" smtClean="0">
                        <a:latin typeface="Cambria Math"/>
                        <a:ea typeface="Cambria Math"/>
                      </a:rPr>
                      <m:t>−1</m:t>
                    </m:r>
                  </m:oMath>
                </a14:m>
                <a:r>
                  <a:rPr lang="en-US" altLang="zh-TW" dirty="0" smtClean="0"/>
                  <a:t>,	</a:t>
                </a:r>
                <a14:m>
                  <m:oMath xmlns:m="http://schemas.openxmlformats.org/officeDocument/2006/math">
                    <m:r>
                      <a:rPr lang="en-US" altLang="zh-TW" b="0" i="1" smtClean="0">
                        <a:latin typeface="Cambria Math"/>
                      </a:rPr>
                      <m:t>𝐶</m:t>
                    </m:r>
                    <m:d>
                      <m:dPr>
                        <m:ctrlPr>
                          <a:rPr lang="en-US" altLang="zh-TW" b="0" i="1" smtClean="0">
                            <a:latin typeface="Cambria Math"/>
                          </a:rPr>
                        </m:ctrlPr>
                      </m:dPr>
                      <m:e>
                        <m:r>
                          <a:rPr lang="en-US" altLang="zh-TW" b="0" i="1" smtClean="0">
                            <a:latin typeface="Cambria Math"/>
                          </a:rPr>
                          <m:t>𝑛</m:t>
                        </m:r>
                      </m:e>
                    </m:d>
                    <m:r>
                      <a:rPr lang="en-US" altLang="zh-TW" b="0" i="1" smtClean="0">
                        <a:latin typeface="Cambria Math"/>
                      </a:rPr>
                      <m:t>=</m:t>
                    </m:r>
                    <m:d>
                      <m:dPr>
                        <m:begChr m:val="{"/>
                        <m:endChr m:val=""/>
                        <m:ctrlPr>
                          <a:rPr lang="en-US" altLang="zh-TW" b="0" i="1" smtClean="0">
                            <a:latin typeface="Cambria Math"/>
                          </a:rPr>
                        </m:ctrlPr>
                      </m:dPr>
                      <m:e>
                        <m:eqArr>
                          <m:eqArrPr>
                            <m:ctrlPr>
                              <a:rPr lang="en-US" altLang="zh-TW" b="0" i="1" smtClean="0">
                                <a:latin typeface="Cambria Math"/>
                              </a:rPr>
                            </m:ctrlPr>
                          </m:eqArrPr>
                          <m:e>
                            <m:f>
                              <m:fPr>
                                <m:type m:val="lin"/>
                                <m:ctrlPr>
                                  <a:rPr lang="en-US" altLang="zh-TW" b="0" i="1" smtClean="0">
                                    <a:latin typeface="Cambria Math"/>
                                  </a:rPr>
                                </m:ctrlPr>
                              </m:fPr>
                              <m:num>
                                <m:r>
                                  <a:rPr lang="en-US" altLang="zh-TW" b="0" i="1" smtClean="0">
                                    <a:latin typeface="Cambria Math"/>
                                  </a:rPr>
                                  <m:t>1</m:t>
                                </m:r>
                              </m:num>
                              <m:den>
                                <m:rad>
                                  <m:radPr>
                                    <m:degHide m:val="on"/>
                                    <m:ctrlPr>
                                      <a:rPr lang="en-US" altLang="zh-TW" b="0" i="1" smtClean="0">
                                        <a:latin typeface="Cambria Math"/>
                                      </a:rPr>
                                    </m:ctrlPr>
                                  </m:radPr>
                                  <m:deg/>
                                  <m:e>
                                    <m:r>
                                      <a:rPr lang="en-US" altLang="zh-TW" b="0" i="1" smtClean="0">
                                        <a:latin typeface="Cambria Math"/>
                                      </a:rPr>
                                      <m:t>2</m:t>
                                    </m:r>
                                  </m:e>
                                </m:rad>
                              </m:den>
                            </m:f>
                            <m:r>
                              <a:rPr lang="en-US" altLang="zh-TW" b="0" i="1" smtClean="0">
                                <a:latin typeface="Cambria Math"/>
                              </a:rPr>
                              <m:t>      </m:t>
                            </m:r>
                            <m:d>
                              <m:dPr>
                                <m:ctrlPr>
                                  <a:rPr lang="en-US" altLang="zh-TW" b="0" i="1" smtClean="0">
                                    <a:latin typeface="Cambria Math"/>
                                  </a:rPr>
                                </m:ctrlPr>
                              </m:dPr>
                              <m:e>
                                <m:r>
                                  <a:rPr lang="en-US" altLang="zh-TW" b="0" i="1" smtClean="0">
                                    <a:latin typeface="Cambria Math"/>
                                  </a:rPr>
                                  <m:t>𝑛</m:t>
                                </m:r>
                                <m:r>
                                  <a:rPr lang="en-US" altLang="zh-TW" b="0" i="1" smtClean="0">
                                    <a:latin typeface="Cambria Math"/>
                                    <a:ea typeface="Cambria Math"/>
                                  </a:rPr>
                                  <m:t>=0</m:t>
                                </m:r>
                              </m:e>
                            </m:d>
                          </m:e>
                          <m:e>
                            <m:r>
                              <a:rPr lang="en-US" altLang="zh-TW" b="0" i="1" smtClean="0">
                                <a:latin typeface="Cambria Math"/>
                              </a:rPr>
                              <m:t>1               </m:t>
                            </m:r>
                            <m:d>
                              <m:dPr>
                                <m:ctrlPr>
                                  <a:rPr lang="en-US" altLang="zh-TW" b="0" i="1" smtClean="0">
                                    <a:latin typeface="Cambria Math"/>
                                  </a:rPr>
                                </m:ctrlPr>
                              </m:dPr>
                              <m:e>
                                <m:r>
                                  <a:rPr lang="en-US" altLang="zh-TW" b="0" i="1" smtClean="0">
                                    <a:latin typeface="Cambria Math"/>
                                  </a:rPr>
                                  <m:t>𝑛</m:t>
                                </m:r>
                                <m:r>
                                  <a:rPr lang="en-US" altLang="zh-TW" b="0" i="1" smtClean="0">
                                    <a:latin typeface="Cambria Math"/>
                                    <a:ea typeface="Cambria Math"/>
                                  </a:rPr>
                                  <m:t>≠0</m:t>
                                </m:r>
                              </m:e>
                            </m:d>
                          </m:e>
                        </m:eqArr>
                      </m:e>
                    </m:d>
                  </m:oMath>
                </a14:m>
                <a:endParaRPr lang="en-US" altLang="zh-TW" dirty="0"/>
              </a:p>
              <a:p>
                <a:pPr marL="457200" lvl="1"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0" y="908720"/>
                <a:ext cx="9144000" cy="5040560"/>
              </a:xfrm>
              <a:blipFill rotWithShape="1">
                <a:blip r:embed="rId2"/>
                <a:stretch>
                  <a:fillRect l="-3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DB7F948-4F03-4336-9638-A33F8AE2E303}" type="slidenum">
              <a:rPr lang="zh-TW" altLang="en-US" smtClean="0"/>
              <a:t>9</a:t>
            </a:fld>
            <a:endParaRPr lang="zh-TW" altLang="en-US" dirty="0"/>
          </a:p>
        </p:txBody>
      </p:sp>
      <p:sp>
        <p:nvSpPr>
          <p:cNvPr id="5" name="標題 1"/>
          <p:cNvSpPr>
            <a:spLocks noGrp="1"/>
          </p:cNvSpPr>
          <p:nvPr>
            <p:ph type="title"/>
          </p:nvPr>
        </p:nvSpPr>
        <p:spPr>
          <a:xfrm>
            <a:off x="3203848" y="0"/>
            <a:ext cx="2376264" cy="924475"/>
          </a:xfrm>
        </p:spPr>
        <p:txBody>
          <a:bodyPr/>
          <a:lstStyle/>
          <a:p>
            <a:r>
              <a:rPr lang="en-US" altLang="zh-TW" dirty="0" smtClean="0"/>
              <a:t>KLT &amp; DCT</a:t>
            </a:r>
            <a:endParaRPr lang="zh-TW" altLang="en-US" dirty="0"/>
          </a:p>
        </p:txBody>
      </p:sp>
    </p:spTree>
    <p:extLst>
      <p:ext uri="{BB962C8B-B14F-4D97-AF65-F5344CB8AC3E}">
        <p14:creationId xmlns:p14="http://schemas.microsoft.com/office/powerpoint/2010/main" val="399180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夏日">
  <a:themeElements>
    <a:clrScheme name="夏日">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日">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日">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TC101972873[[fn=夏日]]</Template>
  <TotalTime>1035</TotalTime>
  <Words>1867</Words>
  <Application>Microsoft Office PowerPoint</Application>
  <PresentationFormat>如螢幕大小 (4:3)</PresentationFormat>
  <Paragraphs>517</Paragraphs>
  <Slides>20</Slides>
  <Notes>3</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夏日</vt:lpstr>
      <vt:lpstr>Image Compression-JPEG</vt:lpstr>
      <vt:lpstr>Outline</vt:lpstr>
      <vt:lpstr>Flowchart of JPEG(Joint Photographic Experts Group)</vt:lpstr>
      <vt:lpstr>Correlation between pixels</vt:lpstr>
      <vt:lpstr>Color space transformation-RGB to YCbCr &amp;  Downsampling</vt:lpstr>
      <vt:lpstr>Color space transformation-RGB to YCbCr &amp;  Downsampling</vt:lpstr>
      <vt:lpstr>KL Transform &amp; DCT Transform</vt:lpstr>
      <vt:lpstr>KLT &amp; DCT</vt:lpstr>
      <vt:lpstr>KLT &amp; DCT</vt:lpstr>
      <vt:lpstr>KLT &amp; DCT</vt:lpstr>
      <vt:lpstr>Quantization</vt:lpstr>
      <vt:lpstr>Quantization</vt:lpstr>
      <vt:lpstr>Zigzag Scan</vt:lpstr>
      <vt:lpstr>Entropy Coding &amp; Huffman Coding</vt:lpstr>
      <vt:lpstr>MSE &amp; PSNR</vt:lpstr>
      <vt:lpstr>MSE &amp; PSNR</vt:lpstr>
      <vt:lpstr>MSE &amp; PSNR</vt:lpstr>
      <vt:lpstr>Conclusion</vt:lpstr>
      <vt:lpstr>Reference</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Compression-JPEG</dc:title>
  <dc:creator>trainerv</dc:creator>
  <cp:lastModifiedBy>trainerv</cp:lastModifiedBy>
  <cp:revision>129</cp:revision>
  <dcterms:created xsi:type="dcterms:W3CDTF">2011-10-12T06:51:08Z</dcterms:created>
  <dcterms:modified xsi:type="dcterms:W3CDTF">2011-10-13T16:00:32Z</dcterms:modified>
</cp:coreProperties>
</file>