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6" r:id="rId2"/>
  </p:sldMasterIdLst>
  <p:notesMasterIdLst>
    <p:notesMasterId r:id="rId59"/>
  </p:notesMasterIdLst>
  <p:handoutMasterIdLst>
    <p:handoutMasterId r:id="rId60"/>
  </p:handoutMasterIdLst>
  <p:sldIdLst>
    <p:sldId id="323" r:id="rId3"/>
    <p:sldId id="324" r:id="rId4"/>
    <p:sldId id="293" r:id="rId5"/>
    <p:sldId id="320" r:id="rId6"/>
    <p:sldId id="291" r:id="rId7"/>
    <p:sldId id="294" r:id="rId8"/>
    <p:sldId id="295" r:id="rId9"/>
    <p:sldId id="296" r:id="rId10"/>
    <p:sldId id="297" r:id="rId11"/>
    <p:sldId id="298" r:id="rId12"/>
    <p:sldId id="257" r:id="rId13"/>
    <p:sldId id="273" r:id="rId14"/>
    <p:sldId id="325" r:id="rId15"/>
    <p:sldId id="326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69" r:id="rId24"/>
    <p:sldId id="345" r:id="rId25"/>
    <p:sldId id="280" r:id="rId26"/>
    <p:sldId id="348" r:id="rId27"/>
    <p:sldId id="347" r:id="rId28"/>
    <p:sldId id="349" r:id="rId29"/>
    <p:sldId id="350" r:id="rId30"/>
    <p:sldId id="351" r:id="rId31"/>
    <p:sldId id="353" r:id="rId32"/>
    <p:sldId id="354" r:id="rId33"/>
    <p:sldId id="301" r:id="rId34"/>
    <p:sldId id="304" r:id="rId35"/>
    <p:sldId id="355" r:id="rId36"/>
    <p:sldId id="356" r:id="rId37"/>
    <p:sldId id="357" r:id="rId38"/>
    <p:sldId id="358" r:id="rId39"/>
    <p:sldId id="360" r:id="rId40"/>
    <p:sldId id="363" r:id="rId41"/>
    <p:sldId id="364" r:id="rId42"/>
    <p:sldId id="316" r:id="rId43"/>
    <p:sldId id="317" r:id="rId44"/>
    <p:sldId id="322" r:id="rId45"/>
    <p:sldId id="318" r:id="rId46"/>
    <p:sldId id="366" r:id="rId47"/>
    <p:sldId id="367" r:id="rId48"/>
    <p:sldId id="368" r:id="rId49"/>
    <p:sldId id="330" r:id="rId50"/>
    <p:sldId id="331" r:id="rId51"/>
    <p:sldId id="339" r:id="rId52"/>
    <p:sldId id="340" r:id="rId53"/>
    <p:sldId id="341" r:id="rId54"/>
    <p:sldId id="342" r:id="rId55"/>
    <p:sldId id="343" r:id="rId56"/>
    <p:sldId id="344" r:id="rId57"/>
    <p:sldId id="352" r:id="rId5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0" autoAdjust="0"/>
    <p:restoredTop sz="77601" autoAdjust="0"/>
  </p:normalViewPr>
  <p:slideViewPr>
    <p:cSldViewPr snapToGrid="0" snapToObjects="1">
      <p:cViewPr varScale="1">
        <p:scale>
          <a:sx n="90" d="100"/>
          <a:sy n="90" d="100"/>
        </p:scale>
        <p:origin x="-13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mbrus:Downloads:export%20(13).csv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mbrus:Downloads:export%20(14)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Blue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8891544"/>
        <c:axId val="-2109382456"/>
      </c:barChart>
      <c:valAx>
        <c:axId val="-21093824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Title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-2108891544"/>
        <c:crosses val="autoZero"/>
        <c:crossBetween val="between"/>
      </c:valAx>
      <c:catAx>
        <c:axId val="-2108891544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0938245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  <a:latin typeface="Source Sans Pro Ligh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120000.0</c:v>
                </c:pt>
                <c:pt idx="1">
                  <c:v>68000.0</c:v>
                </c:pt>
                <c:pt idx="2">
                  <c:v>87000.0</c:v>
                </c:pt>
                <c:pt idx="3">
                  <c:v>74000.0</c:v>
                </c:pt>
                <c:pt idx="4">
                  <c:v>31370.0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7311224"/>
        <c:axId val="-2107308104"/>
      </c:barChart>
      <c:catAx>
        <c:axId val="-21073112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7308104"/>
        <c:crosses val="autoZero"/>
        <c:auto val="1"/>
        <c:lblAlgn val="ctr"/>
        <c:lblOffset val="100"/>
        <c:noMultiLvlLbl val="0"/>
      </c:catAx>
      <c:valAx>
        <c:axId val="-2107308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7311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Helvetica Neue Light"/>
          <a:cs typeface="Helvetica Neue Ligh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93D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120000.0</c:v>
                </c:pt>
                <c:pt idx="1">
                  <c:v>0.0</c:v>
                </c:pt>
                <c:pt idx="2">
                  <c:v>87000.0</c:v>
                </c:pt>
                <c:pt idx="3">
                  <c:v>74000.0</c:v>
                </c:pt>
                <c:pt idx="4">
                  <c:v>31370.0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68000.0</c:v>
                </c:pt>
                <c:pt idx="2">
                  <c:v>0.0</c:v>
                </c:pt>
                <c:pt idx="3">
                  <c:v>0.0</c:v>
                </c:pt>
                <c:pt idx="4">
                  <c:v>5413.0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9413704"/>
        <c:axId val="-2109410584"/>
      </c:barChart>
      <c:catAx>
        <c:axId val="-21094137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9410584"/>
        <c:crosses val="autoZero"/>
        <c:auto val="1"/>
        <c:lblAlgn val="ctr"/>
        <c:lblOffset val="100"/>
        <c:noMultiLvlLbl val="0"/>
      </c:catAx>
      <c:valAx>
        <c:axId val="-2109410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9413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Helvetica Neue Light"/>
          <a:cs typeface="Helvetica Neue Ligh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120000.0</c:v>
                </c:pt>
                <c:pt idx="1">
                  <c:v>0.0</c:v>
                </c:pt>
                <c:pt idx="2">
                  <c:v>0.0</c:v>
                </c:pt>
                <c:pt idx="3">
                  <c:v>74000.0</c:v>
                </c:pt>
                <c:pt idx="4">
                  <c:v>31370.0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68000.0</c:v>
                </c:pt>
                <c:pt idx="2">
                  <c:v>0.0</c:v>
                </c:pt>
                <c:pt idx="3">
                  <c:v>0.0</c:v>
                </c:pt>
                <c:pt idx="4">
                  <c:v>5413.0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87000.0</c:v>
                </c:pt>
                <c:pt idx="3">
                  <c:v>0.0</c:v>
                </c:pt>
                <c:pt idx="4">
                  <c:v>9488.0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7236616"/>
        <c:axId val="-2107233496"/>
      </c:barChart>
      <c:catAx>
        <c:axId val="-21072366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7233496"/>
        <c:crosses val="autoZero"/>
        <c:auto val="1"/>
        <c:lblAlgn val="ctr"/>
        <c:lblOffset val="100"/>
        <c:noMultiLvlLbl val="0"/>
      </c:catAx>
      <c:valAx>
        <c:axId val="-2107233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7236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Helvetica Neue Light"/>
          <a:cs typeface="Helvetica Neue Ligh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31370.0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88C06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68000.0</c:v>
                </c:pt>
                <c:pt idx="2">
                  <c:v>0.0</c:v>
                </c:pt>
                <c:pt idx="3">
                  <c:v>0.0</c:v>
                </c:pt>
                <c:pt idx="4">
                  <c:v>5413.0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87000.0</c:v>
                </c:pt>
                <c:pt idx="3">
                  <c:v>0.0</c:v>
                </c:pt>
                <c:pt idx="4">
                  <c:v>9488.0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74000.0</c:v>
                </c:pt>
                <c:pt idx="4">
                  <c:v>4129.0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2731368"/>
        <c:axId val="-2112728248"/>
      </c:barChart>
      <c:catAx>
        <c:axId val="-21127313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728248"/>
        <c:crosses val="autoZero"/>
        <c:auto val="1"/>
        <c:lblAlgn val="ctr"/>
        <c:lblOffset val="100"/>
        <c:noMultiLvlLbl val="0"/>
      </c:catAx>
      <c:valAx>
        <c:axId val="-2112728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731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Helvetica Neue Light"/>
          <a:cs typeface="Helvetica Neue Ligh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31370.0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BB258">
                <a:lumMod val="75000"/>
              </a:srgb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68000.0</c:v>
                </c:pt>
                <c:pt idx="2">
                  <c:v>0.0</c:v>
                </c:pt>
                <c:pt idx="3">
                  <c:v>0.0</c:v>
                </c:pt>
                <c:pt idx="4">
                  <c:v>5413.0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87000.0</c:v>
                </c:pt>
                <c:pt idx="3">
                  <c:v>0.0</c:v>
                </c:pt>
                <c:pt idx="4">
                  <c:v>9488.0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Storm (Streaming)</c:v>
                </c:pt>
                <c:pt idx="2">
                  <c:v>Impala (SQL)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74000.0</c:v>
                </c:pt>
                <c:pt idx="4">
                  <c:v>4129.0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0857528"/>
        <c:axId val="-2112686648"/>
      </c:barChart>
      <c:catAx>
        <c:axId val="-21108575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686648"/>
        <c:crosses val="autoZero"/>
        <c:auto val="1"/>
        <c:lblAlgn val="ctr"/>
        <c:lblOffset val="100"/>
        <c:noMultiLvlLbl val="0"/>
      </c:catAx>
      <c:valAx>
        <c:axId val="-2112686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0857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Helvetica Neue Light"/>
          <a:cs typeface="Helvetica Neue Light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0" dirty="0" smtClean="0">
                <a:latin typeface="Source Sans Pro"/>
                <a:cs typeface="Source Sans Pro"/>
              </a:rPr>
              <a:t>#</a:t>
            </a:r>
            <a:r>
              <a:rPr lang="en-US" sz="1800" b="0" baseline="0" dirty="0" smtClean="0">
                <a:latin typeface="Source Sans Pro"/>
                <a:cs typeface="Source Sans Pro"/>
              </a:rPr>
              <a:t> Of Commits Per Month</a:t>
            </a:r>
            <a:endParaRPr lang="en-US" sz="1800" b="0" dirty="0">
              <a:latin typeface="Source Sans Pro"/>
              <a:cs typeface="Source Sans Pro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(13).csv'!$B$1</c:f>
              <c:strCache>
                <c:ptCount val="1"/>
                <c:pt idx="0">
                  <c:v>numCommitters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'export (13).csv'!$A$2:$A$16</c:f>
              <c:strCache>
                <c:ptCount val="15"/>
                <c:pt idx="0">
                  <c:v>2014-03</c:v>
                </c:pt>
                <c:pt idx="1">
                  <c:v>2014-04</c:v>
                </c:pt>
                <c:pt idx="2">
                  <c:v>2014-05</c:v>
                </c:pt>
                <c:pt idx="3">
                  <c:v>2014-06</c:v>
                </c:pt>
                <c:pt idx="4">
                  <c:v>2014-07</c:v>
                </c:pt>
                <c:pt idx="5">
                  <c:v>2014-08</c:v>
                </c:pt>
                <c:pt idx="6">
                  <c:v>2014-09</c:v>
                </c:pt>
                <c:pt idx="7">
                  <c:v>2014-10</c:v>
                </c:pt>
                <c:pt idx="8">
                  <c:v>2014-11</c:v>
                </c:pt>
                <c:pt idx="9">
                  <c:v>2014-12</c:v>
                </c:pt>
                <c:pt idx="10">
                  <c:v>2015-01</c:v>
                </c:pt>
                <c:pt idx="11">
                  <c:v>2015-02</c:v>
                </c:pt>
                <c:pt idx="12">
                  <c:v>2015-03</c:v>
                </c:pt>
                <c:pt idx="13">
                  <c:v>2015-04</c:v>
                </c:pt>
                <c:pt idx="14">
                  <c:v>2015-05</c:v>
                </c:pt>
              </c:strCache>
            </c:strRef>
          </c:cat>
          <c:val>
            <c:numRef>
              <c:f>'export (13).csv'!$B$2:$B$16</c:f>
              <c:numCache>
                <c:formatCode>General</c:formatCode>
                <c:ptCount val="15"/>
                <c:pt idx="0">
                  <c:v>20.0</c:v>
                </c:pt>
                <c:pt idx="1">
                  <c:v>45.0</c:v>
                </c:pt>
                <c:pt idx="2">
                  <c:v>45.0</c:v>
                </c:pt>
                <c:pt idx="3">
                  <c:v>71.0</c:v>
                </c:pt>
                <c:pt idx="4">
                  <c:v>85.0</c:v>
                </c:pt>
                <c:pt idx="5">
                  <c:v>95.0</c:v>
                </c:pt>
                <c:pt idx="6">
                  <c:v>59.0</c:v>
                </c:pt>
                <c:pt idx="7">
                  <c:v>99.0</c:v>
                </c:pt>
                <c:pt idx="8">
                  <c:v>82.0</c:v>
                </c:pt>
                <c:pt idx="9">
                  <c:v>82.0</c:v>
                </c:pt>
                <c:pt idx="10">
                  <c:v>61.0</c:v>
                </c:pt>
                <c:pt idx="11">
                  <c:v>160.0</c:v>
                </c:pt>
                <c:pt idx="12">
                  <c:v>97.0</c:v>
                </c:pt>
                <c:pt idx="13">
                  <c:v>130.0</c:v>
                </c:pt>
                <c:pt idx="14">
                  <c:v>195.0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129656"/>
        <c:axId val="-2129632424"/>
      </c:barChart>
      <c:catAx>
        <c:axId val="2146129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400">
                <a:latin typeface="Source Sans Pro"/>
                <a:cs typeface="Source Sans Pro"/>
              </a:defRPr>
            </a:pPr>
            <a:endParaRPr lang="en-US"/>
          </a:p>
        </c:txPr>
        <c:crossAx val="-2129632424"/>
        <c:crosses val="autoZero"/>
        <c:auto val="1"/>
        <c:lblAlgn val="ctr"/>
        <c:lblOffset val="100"/>
        <c:noMultiLvlLbl val="0"/>
      </c:catAx>
      <c:valAx>
        <c:axId val="-212963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Source Sans Pro"/>
                <a:cs typeface="Source Sans Pro"/>
              </a:defRPr>
            </a:pPr>
            <a:endParaRPr lang="en-US"/>
          </a:p>
        </c:txPr>
        <c:crossAx val="2146129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>
                <a:latin typeface="Source Sans Pro"/>
                <a:cs typeface="Source Sans Pro"/>
              </a:rPr>
              <a:t>#</a:t>
            </a:r>
            <a:r>
              <a:rPr lang="en-US" b="0" baseline="0" dirty="0" smtClean="0">
                <a:latin typeface="Source Sans Pro"/>
                <a:cs typeface="Source Sans Pro"/>
              </a:rPr>
              <a:t> of Contributors</a:t>
            </a:r>
            <a:endParaRPr lang="en-US" b="0" dirty="0">
              <a:latin typeface="Source Sans Pro"/>
              <a:cs typeface="Source Sans Pro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(14).csv'!$B$1</c:f>
              <c:strCache>
                <c:ptCount val="1"/>
                <c:pt idx="0">
                  <c:v>numCommitters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'export (14).csv'!$A$2:$A$17</c:f>
              <c:strCache>
                <c:ptCount val="16"/>
                <c:pt idx="0">
                  <c:v>2014-03</c:v>
                </c:pt>
                <c:pt idx="1">
                  <c:v>2014-04</c:v>
                </c:pt>
                <c:pt idx="2">
                  <c:v>2014-05</c:v>
                </c:pt>
                <c:pt idx="3">
                  <c:v>2014-06</c:v>
                </c:pt>
                <c:pt idx="4">
                  <c:v>2014-07</c:v>
                </c:pt>
                <c:pt idx="5">
                  <c:v>2014-08</c:v>
                </c:pt>
                <c:pt idx="6">
                  <c:v>2014-09</c:v>
                </c:pt>
                <c:pt idx="7">
                  <c:v>2014-10</c:v>
                </c:pt>
                <c:pt idx="8">
                  <c:v>2014-11</c:v>
                </c:pt>
                <c:pt idx="9">
                  <c:v>2014-12</c:v>
                </c:pt>
                <c:pt idx="10">
                  <c:v>2015-01</c:v>
                </c:pt>
                <c:pt idx="11">
                  <c:v>2015-02</c:v>
                </c:pt>
                <c:pt idx="12">
                  <c:v>2015-03</c:v>
                </c:pt>
                <c:pt idx="13">
                  <c:v>2015-04</c:v>
                </c:pt>
                <c:pt idx="14">
                  <c:v>2015-05</c:v>
                </c:pt>
                <c:pt idx="15">
                  <c:v>2015-06</c:v>
                </c:pt>
              </c:strCache>
            </c:strRef>
          </c:cat>
          <c:val>
            <c:numRef>
              <c:f>'export (14).csv'!$B$2:$B$17</c:f>
              <c:numCache>
                <c:formatCode>General</c:formatCode>
                <c:ptCount val="16"/>
                <c:pt idx="0">
                  <c:v>0.0</c:v>
                </c:pt>
                <c:pt idx="1">
                  <c:v>7.0</c:v>
                </c:pt>
                <c:pt idx="2">
                  <c:v>20.0</c:v>
                </c:pt>
                <c:pt idx="3">
                  <c:v>28.0</c:v>
                </c:pt>
                <c:pt idx="4">
                  <c:v>38.0</c:v>
                </c:pt>
                <c:pt idx="5">
                  <c:v>46.0</c:v>
                </c:pt>
                <c:pt idx="6">
                  <c:v>60.0</c:v>
                </c:pt>
                <c:pt idx="7">
                  <c:v>69.0</c:v>
                </c:pt>
                <c:pt idx="8">
                  <c:v>81.0</c:v>
                </c:pt>
                <c:pt idx="9">
                  <c:v>90.0</c:v>
                </c:pt>
                <c:pt idx="10">
                  <c:v>101.0</c:v>
                </c:pt>
                <c:pt idx="11">
                  <c:v>104.0</c:v>
                </c:pt>
                <c:pt idx="12">
                  <c:v>116.0</c:v>
                </c:pt>
                <c:pt idx="13">
                  <c:v>131.0</c:v>
                </c:pt>
                <c:pt idx="14">
                  <c:v>152.0</c:v>
                </c:pt>
                <c:pt idx="15">
                  <c:v>169.0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254328"/>
        <c:axId val="-2108287784"/>
      </c:barChart>
      <c:catAx>
        <c:axId val="-2108254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latin typeface="Source Sans Pro"/>
                <a:cs typeface="Source Sans Pro"/>
              </a:defRPr>
            </a:pPr>
            <a:endParaRPr lang="en-US"/>
          </a:p>
        </c:txPr>
        <c:crossAx val="-2108287784"/>
        <c:crosses val="autoZero"/>
        <c:auto val="1"/>
        <c:lblAlgn val="ctr"/>
        <c:lblOffset val="100"/>
        <c:noMultiLvlLbl val="0"/>
      </c:catAx>
      <c:valAx>
        <c:axId val="-2108287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Source Sans Pro"/>
                <a:cs typeface="Source Sans Pro"/>
              </a:defRPr>
            </a:pPr>
            <a:endParaRPr lang="en-US"/>
          </a:p>
        </c:txPr>
        <c:crossAx val="-2108254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1A25-DA02-B94D-83E7-38F452A4DD0B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09CB-2270-054A-9B13-647CA8C3F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3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608E-326B-064D-8838-D0E4D51BA537}" type="datetimeFigureOut">
              <a:rPr lang="en-US" smtClean="0"/>
              <a:t>10/18/15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D4D4E-5193-8942-A6D2-CAFDBF6BE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4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sql</a:t>
            </a:r>
            <a:r>
              <a:rPr lang="en-US" baseline="0" dirty="0" smtClean="0"/>
              <a:t> convenient for computing multiple things at the same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2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Scala</a:t>
            </a:r>
            <a:r>
              <a:rPr lang="en-US" baseline="0" dirty="0" smtClean="0"/>
              <a:t> because functional programming languages naturally support compiler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D4D4E-5193-8942-A6D2-CAFDBF6BEBF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4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6949" y="1728107"/>
            <a:ext cx="7027333" cy="1082229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</a:defRPr>
            </a:lvl1pPr>
          </a:lstStyle>
          <a:p>
            <a:r>
              <a:rPr lang="en-US" dirty="0" smtClean="0"/>
              <a:t>Title goes here. </a:t>
            </a:r>
            <a:br>
              <a:rPr lang="en-US" dirty="0" smtClean="0"/>
            </a:br>
            <a:r>
              <a:rPr lang="en-US" dirty="0" smtClean="0"/>
              <a:t>It can be one or two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7099" y="2895008"/>
            <a:ext cx="6400800" cy="453863"/>
          </a:xfrm>
        </p:spPr>
        <p:txBody>
          <a:bodyPr lIns="91440" tIns="45720" rIns="91440" bIns="45720" anchor="b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37099" y="3281888"/>
            <a:ext cx="6446838" cy="44344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 Here,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016000" y="205979"/>
            <a:ext cx="71724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r>
              <a:rPr lang="en-US" dirty="0" smtClean="0"/>
              <a:t>Use this Chart to Start</a:t>
            </a:r>
            <a:endParaRPr lang="en-US" dirty="0"/>
          </a:p>
        </p:txBody>
      </p:sp>
      <p:graphicFrame>
        <p:nvGraphicFramePr>
          <p:cNvPr id="8" name="Picture Placeholder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27209151"/>
              </p:ext>
            </p:extLst>
          </p:nvPr>
        </p:nvGraphicFramePr>
        <p:xfrm>
          <a:off x="1209524" y="1200150"/>
          <a:ext cx="7172325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817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01_FLASHLIGHT_explora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" y="987568"/>
            <a:ext cx="1091595" cy="1091595"/>
          </a:xfrm>
          <a:prstGeom prst="rect">
            <a:avLst/>
          </a:prstGeom>
        </p:spPr>
      </p:pic>
      <p:pic>
        <p:nvPicPr>
          <p:cNvPr id="6" name="Picture 5" descr="02_CLOUDCLUSTER_managedcluster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61" y="1005711"/>
            <a:ext cx="1073452" cy="1073452"/>
          </a:xfrm>
          <a:prstGeom prst="rect">
            <a:avLst/>
          </a:prstGeom>
        </p:spPr>
      </p:pic>
      <p:pic>
        <p:nvPicPr>
          <p:cNvPr id="7" name="Picture 6" descr="03_PIPELIN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86" y="1005712"/>
            <a:ext cx="1073452" cy="1073452"/>
          </a:xfrm>
          <a:prstGeom prst="rect">
            <a:avLst/>
          </a:prstGeom>
        </p:spPr>
      </p:pic>
      <p:pic>
        <p:nvPicPr>
          <p:cNvPr id="8" name="Picture 7" descr="04_THIRDPARTY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05" y="1005712"/>
            <a:ext cx="1082885" cy="1082885"/>
          </a:xfrm>
          <a:prstGeom prst="rect">
            <a:avLst/>
          </a:prstGeom>
        </p:spPr>
      </p:pic>
      <p:pic>
        <p:nvPicPr>
          <p:cNvPr id="9" name="Picture 8" descr="05_UNIFIED_PLATFORM_knot.ep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22" y="945745"/>
            <a:ext cx="1144512" cy="1144512"/>
          </a:xfrm>
          <a:prstGeom prst="rect">
            <a:avLst/>
          </a:prstGeom>
        </p:spPr>
      </p:pic>
      <p:pic>
        <p:nvPicPr>
          <p:cNvPr id="10" name="Picture 9" descr="06_COMMUNITY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67" y="1064527"/>
            <a:ext cx="988786" cy="988786"/>
          </a:xfrm>
          <a:prstGeom prst="rect">
            <a:avLst/>
          </a:prstGeom>
        </p:spPr>
      </p:pic>
      <p:pic>
        <p:nvPicPr>
          <p:cNvPr id="11" name="Picture 10" descr="07_LIBRARIE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46" y="1027751"/>
            <a:ext cx="1092746" cy="1092746"/>
          </a:xfrm>
          <a:prstGeom prst="rect">
            <a:avLst/>
          </a:prstGeom>
        </p:spPr>
      </p:pic>
      <p:pic>
        <p:nvPicPr>
          <p:cNvPr id="12" name="Picture 11" descr="08_LOGO_BUG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65" y="3423729"/>
            <a:ext cx="1073453" cy="1073453"/>
          </a:xfrm>
          <a:prstGeom prst="rect">
            <a:avLst/>
          </a:prstGeom>
        </p:spPr>
      </p:pic>
      <p:pic>
        <p:nvPicPr>
          <p:cNvPr id="13" name="Picture 12" descr="09_EXPLORE_LANGUAG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2" y="2326082"/>
            <a:ext cx="1079862" cy="1079862"/>
          </a:xfrm>
          <a:prstGeom prst="rect">
            <a:avLst/>
          </a:prstGeom>
        </p:spPr>
      </p:pic>
      <p:pic>
        <p:nvPicPr>
          <p:cNvPr id="14" name="Picture 13" descr="10_COLLABORAT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63" y="2338178"/>
            <a:ext cx="988786" cy="988786"/>
          </a:xfrm>
          <a:prstGeom prst="rect">
            <a:avLst/>
          </a:prstGeom>
        </p:spPr>
      </p:pic>
      <p:pic>
        <p:nvPicPr>
          <p:cNvPr id="15" name="Picture 14" descr="11_CHART_visualiz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19" y="2392610"/>
            <a:ext cx="988786" cy="988786"/>
          </a:xfrm>
          <a:prstGeom prst="rect">
            <a:avLst/>
          </a:prstGeom>
        </p:spPr>
      </p:pic>
      <p:pic>
        <p:nvPicPr>
          <p:cNvPr id="16" name="Picture 15" descr="12_DASHBOAR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30" y="2380809"/>
            <a:ext cx="972155" cy="972155"/>
          </a:xfrm>
          <a:prstGeom prst="rect">
            <a:avLst/>
          </a:prstGeom>
        </p:spPr>
      </p:pic>
      <p:pic>
        <p:nvPicPr>
          <p:cNvPr id="17" name="Picture 16" descr="13_CLUSTER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1" y="3552590"/>
            <a:ext cx="1103390" cy="1103390"/>
          </a:xfrm>
          <a:prstGeom prst="rect">
            <a:avLst/>
          </a:prstGeom>
        </p:spPr>
      </p:pic>
      <p:pic>
        <p:nvPicPr>
          <p:cNvPr id="18" name="Picture 17" descr="14_WAND_PowerSpark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89" y="3555080"/>
            <a:ext cx="1047750" cy="1047750"/>
          </a:xfrm>
          <a:prstGeom prst="rect">
            <a:avLst/>
          </a:prstGeom>
        </p:spPr>
      </p:pic>
      <p:pic>
        <p:nvPicPr>
          <p:cNvPr id="19" name="Picture 18" descr="15_IMPORT_CLOUD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85" y="3552569"/>
            <a:ext cx="1035655" cy="1035655"/>
          </a:xfrm>
          <a:prstGeom prst="rect">
            <a:avLst/>
          </a:prstGeom>
        </p:spPr>
      </p:pic>
      <p:pic>
        <p:nvPicPr>
          <p:cNvPr id="20" name="Picture 19" descr="16_CALENDAR_schedul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13" y="2394358"/>
            <a:ext cx="973668" cy="973668"/>
          </a:xfrm>
          <a:prstGeom prst="rect">
            <a:avLst/>
          </a:prstGeom>
        </p:spPr>
      </p:pic>
      <p:pic>
        <p:nvPicPr>
          <p:cNvPr id="21" name="Picture 20" descr="17_CHECKLIST_monitor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11" y="2392610"/>
            <a:ext cx="1031119" cy="103111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029441" y="1877569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Exploration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958763" y="1877569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Managed Clusters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10941" y="1877569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Pipelines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220925" y="187756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3</a:t>
            </a:r>
            <a:r>
              <a:rPr lang="en-US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rd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 Party Apps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950258" y="1877569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Community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97633" y="4357392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Clusters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6936620" y="3217053"/>
            <a:ext cx="941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Monito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r Results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5606465" y="3217053"/>
            <a:ext cx="11592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Schedule Workflows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3259645" y="4354881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Import Data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013479" y="4357392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Power of Spark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2057923" y="3205017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Collaborate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4363357" y="320501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Publish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3336589" y="3205017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Visualize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019724" y="320501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Language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8203684" y="1877569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Libraries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5701425" y="1877569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Unified Platform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875088" y="4302580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rPr>
              <a:t>Logo Bug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308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16001" y="1927679"/>
            <a:ext cx="7027333" cy="1082229"/>
          </a:xfrm>
        </p:spPr>
        <p:txBody>
          <a:bodyPr anchor="ctr" anchorCtr="0"/>
          <a:lstStyle>
            <a:lvl1pPr algn="l"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</a:defRPr>
            </a:lvl1pPr>
          </a:lstStyle>
          <a:p>
            <a:r>
              <a:rPr lang="en-US" dirty="0" smtClean="0"/>
              <a:t>Thank you.</a:t>
            </a:r>
            <a:br>
              <a:rPr lang="en-US" dirty="0" smtClean="0"/>
            </a:br>
            <a:r>
              <a:rPr lang="en-US" dirty="0" smtClean="0"/>
              <a:t>Or other parting words go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3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6949" y="1728107"/>
            <a:ext cx="7027333" cy="1082229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</a:defRPr>
            </a:lvl1pPr>
          </a:lstStyle>
          <a:p>
            <a:r>
              <a:rPr lang="en-US" dirty="0" smtClean="0"/>
              <a:t>Title goes here. </a:t>
            </a:r>
            <a:br>
              <a:rPr lang="en-US" dirty="0" smtClean="0"/>
            </a:br>
            <a:r>
              <a:rPr lang="en-US" dirty="0" smtClean="0"/>
              <a:t>It can be one or two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7099" y="2895008"/>
            <a:ext cx="6400800" cy="453863"/>
          </a:xfrm>
        </p:spPr>
        <p:txBody>
          <a:bodyPr lIns="91440" tIns="45720" rIns="91440" bIns="45720" anchor="b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37099" y="3281888"/>
            <a:ext cx="6446838" cy="44344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 Here,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8" y="2001452"/>
            <a:ext cx="6752167" cy="7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1" y="1488808"/>
            <a:ext cx="4630951" cy="52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298156"/>
            <a:ext cx="7772400" cy="951424"/>
          </a:xfrm>
        </p:spPr>
        <p:txBody>
          <a:bodyPr anchor="b"/>
          <a:lstStyle>
            <a:lvl1pPr algn="ctr">
              <a:defRPr sz="4000" b="1" cap="none">
                <a:solidFill>
                  <a:schemeClr val="tx1">
                    <a:lumMod val="40000"/>
                    <a:lumOff val="60000"/>
                  </a:schemeClr>
                </a:solidFill>
                <a:latin typeface="Newslab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613248"/>
            <a:ext cx="7772400" cy="34707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Newslab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3254202"/>
            <a:ext cx="7772400" cy="35104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2">
                    <a:lumMod val="90000"/>
                  </a:schemeClr>
                </a:solidFill>
                <a:latin typeface="Newslab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99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72" y="265514"/>
            <a:ext cx="8254428" cy="6530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72" y="1200151"/>
            <a:ext cx="8254428" cy="3188516"/>
          </a:xfrm>
        </p:spPr>
        <p:txBody>
          <a:bodyPr/>
          <a:lstStyle>
            <a:lvl1pPr marL="0" indent="0">
              <a:buNone/>
              <a:defRPr/>
            </a:lvl1pPr>
            <a:lvl2pPr marL="800100" indent="-342900">
              <a:buClr>
                <a:schemeClr val="bg2">
                  <a:lumMod val="90000"/>
                </a:schemeClr>
              </a:buClr>
              <a:buFont typeface="Lucida Grande"/>
              <a:buChar char="&gt;"/>
              <a:defRPr/>
            </a:lvl2pPr>
            <a:lvl3pPr marL="1257300" indent="-342900">
              <a:buClr>
                <a:schemeClr val="bg2">
                  <a:lumMod val="90000"/>
                </a:schemeClr>
              </a:buClr>
              <a:buFont typeface="Lucida Grande"/>
              <a:buChar char="&gt;"/>
              <a:defRPr/>
            </a:lvl3pPr>
            <a:lvl4pPr marL="1714500" indent="-34290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2400"/>
            </a:lvl4pPr>
            <a:lvl5pPr marL="2171700" indent="-34290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02" y="4737367"/>
            <a:ext cx="2206029" cy="2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7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76" y="265514"/>
            <a:ext cx="8229600" cy="6530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76" y="1200151"/>
            <a:ext cx="4038600" cy="3394472"/>
          </a:xfr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2400"/>
            </a:lvl2pPr>
            <a:lvl3pPr marL="1143000" indent="-22860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2000"/>
            </a:lvl3pPr>
            <a:lvl4pPr marL="1600200" indent="-22860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1800"/>
            </a:lvl4pPr>
            <a:lvl5pPr marL="2057400" indent="-22860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Clr>
                <a:schemeClr val="bg2">
                  <a:lumMod val="90000"/>
                </a:schemeClr>
              </a:buClr>
              <a:buNone/>
              <a:defRPr sz="2400"/>
            </a:lvl1pPr>
            <a:lvl2pPr marL="742950" indent="-28575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2400"/>
            </a:lvl2pPr>
            <a:lvl3pPr marL="1143000" indent="-22860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2000"/>
            </a:lvl3pPr>
            <a:lvl4pPr marL="1600200" indent="-22860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1800"/>
            </a:lvl4pPr>
            <a:lvl5pPr marL="2057400" indent="-228600">
              <a:buClr>
                <a:schemeClr val="bg2">
                  <a:lumMod val="90000"/>
                </a:schemeClr>
              </a:buClr>
              <a:buFont typeface="Lucida Grande"/>
              <a:buChar char="&gt;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02" y="4737367"/>
            <a:ext cx="2206029" cy="2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9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96039"/>
            <a:ext cx="7772400" cy="951424"/>
          </a:xfrm>
        </p:spPr>
        <p:txBody>
          <a:bodyPr anchor="b"/>
          <a:lstStyle>
            <a:lvl1pPr algn="ctr">
              <a:defRPr sz="4000" b="1" cap="none" baseline="0">
                <a:solidFill>
                  <a:schemeClr val="tx1">
                    <a:lumMod val="40000"/>
                    <a:lumOff val="60000"/>
                  </a:schemeClr>
                </a:solidFill>
                <a:latin typeface="Newslab"/>
              </a:defRPr>
            </a:lvl1pPr>
          </a:lstStyle>
          <a:p>
            <a:r>
              <a:rPr lang="en-US" dirty="0" smtClean="0"/>
              <a:t>Thank you!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8" y="864899"/>
            <a:ext cx="6752167" cy="7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8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2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1906" y="4776336"/>
            <a:ext cx="6120189" cy="283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619" y="4785636"/>
            <a:ext cx="558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Source Sans Pro Light"/>
              </a:defRPr>
            </a:lvl1pPr>
          </a:lstStyle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37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53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Fram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3113" y="193161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Newslab Thin"/>
                <a:cs typeface="Newslab Light"/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03113" y="3050227"/>
            <a:ext cx="6349823" cy="666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Parting words or contact information go here.</a:t>
            </a:r>
          </a:p>
        </p:txBody>
      </p:sp>
      <p:pic>
        <p:nvPicPr>
          <p:cNvPr id="6" name="Picture 5" descr="databricks_logoTM_rev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84" y="4561356"/>
            <a:ext cx="2235200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591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Question or Section Bla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11908" y="4776336"/>
            <a:ext cx="6120189" cy="2831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 charset="0"/>
                <a:ea typeface="ＭＳ Ｐゴシック" charset="0"/>
                <a:cs typeface="ＭＳ Ｐゴシック" charset="0"/>
              </a:rPr>
              <a:t>Set Footer from Insert Dropdown Menu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60619" y="4785636"/>
            <a:ext cx="5588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D15546-3768-674C-81B9-C40A1A080E8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9525" y="1029666"/>
            <a:ext cx="6930571" cy="2440157"/>
          </a:xfrm>
        </p:spPr>
        <p:txBody>
          <a:bodyPr anchor="ctr" anchorCtr="0"/>
          <a:lstStyle>
            <a:lvl1pPr algn="l"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</a:defRPr>
            </a:lvl1pPr>
          </a:lstStyle>
          <a:p>
            <a:r>
              <a:rPr lang="en-US" dirty="0" smtClean="0"/>
              <a:t>Here is a big question. </a:t>
            </a:r>
            <a:br>
              <a:rPr lang="en-US" dirty="0" smtClean="0"/>
            </a:br>
            <a:r>
              <a:rPr lang="en-US" dirty="0" smtClean="0"/>
              <a:t>Or a section opener.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209527" y="2866268"/>
            <a:ext cx="6851951" cy="138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400" b="0" i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 second bit of copy can go here if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9523" y="1029665"/>
            <a:ext cx="6930571" cy="2440157"/>
          </a:xfrm>
        </p:spPr>
        <p:txBody>
          <a:bodyPr anchor="ctr" anchorCtr="0"/>
          <a:lstStyle>
            <a:lvl1pPr algn="l"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</a:defRPr>
            </a:lvl1pPr>
          </a:lstStyle>
          <a:p>
            <a:r>
              <a:rPr lang="en-US" dirty="0" smtClean="0"/>
              <a:t>Here is a big question. </a:t>
            </a:r>
            <a:br>
              <a:rPr lang="en-US" dirty="0" smtClean="0"/>
            </a:br>
            <a:r>
              <a:rPr lang="en-US" dirty="0" smtClean="0"/>
              <a:t>Or a section opener.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209525" y="2866267"/>
            <a:ext cx="6851951" cy="138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400" b="0" i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 second bit of copy can go here if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0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149048"/>
            <a:ext cx="3556000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9048"/>
            <a:ext cx="354027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3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151335"/>
            <a:ext cx="35620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Source Sans Pro Light"/>
                <a:cs typeface="Source Sans Pr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1709780"/>
            <a:ext cx="356204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1028700" indent="-11430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54345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Source Sans Pro Light"/>
                <a:cs typeface="Source Sans Pr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9780"/>
            <a:ext cx="3543451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1028700" indent="-11430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1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8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t" anchorCtr="0">
            <a:noAutofit/>
          </a:bodyPr>
          <a:lstStyle>
            <a:lvl1pPr algn="l">
              <a:defRPr sz="24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7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9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1200151"/>
            <a:ext cx="717247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1906" y="4776336"/>
            <a:ext cx="6120189" cy="283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619" y="4785636"/>
            <a:ext cx="558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Source Sans Pro Light"/>
              </a:defRPr>
            </a:lvl1pPr>
          </a:lstStyle>
          <a:p>
            <a:fld id="{40D15546-3768-674C-81B9-C40A1A080E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65" r:id="rId10"/>
    <p:sldLayoutId id="2147483664" r:id="rId11"/>
    <p:sldLayoutId id="2147483659" r:id="rId12"/>
    <p:sldLayoutId id="214748367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Newslab Light"/>
          <a:ea typeface="+mj-ea"/>
          <a:cs typeface="Newslab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SzPct val="90000"/>
        <a:buFont typeface="Arial"/>
        <a:buNone/>
        <a:tabLst/>
        <a:defRPr sz="24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1pPr>
      <a:lvl2pPr marL="628650" indent="-171450" algn="l" defTabSz="457200" rtl="0" eaLnBrk="1" latinLnBrk="0" hangingPunct="1">
        <a:spcBef>
          <a:spcPct val="20000"/>
        </a:spcBef>
        <a:buSzPct val="90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2pPr>
      <a:lvl3pPr marL="1089025" indent="-174625" algn="l" defTabSz="457200" rtl="0" eaLnBrk="1" latinLnBrk="0" hangingPunct="1">
        <a:spcBef>
          <a:spcPct val="20000"/>
        </a:spcBef>
        <a:buSzPct val="100000"/>
        <a:buFont typeface="Lucida Grande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3pPr>
      <a:lvl4pPr marL="1541463" indent="-169863" algn="l" defTabSz="457200" rtl="0" eaLnBrk="1" latinLnBrk="0" hangingPunct="1">
        <a:spcBef>
          <a:spcPct val="20000"/>
        </a:spcBef>
        <a:buSzPct val="9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4pPr>
      <a:lvl5pPr marL="2001838" indent="-173038" algn="l" defTabSz="457200" rtl="0" eaLnBrk="1" latinLnBrk="0" hangingPunct="1">
        <a:spcBef>
          <a:spcPct val="20000"/>
        </a:spcBef>
        <a:buFont typeface="Lucida Grande"/>
        <a:buChar char="-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Source Sans Pr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978" y="265514"/>
            <a:ext cx="8132823" cy="653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978" y="1200151"/>
            <a:ext cx="8132823" cy="3188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Newslab"/>
          <a:ea typeface="+mj-ea"/>
          <a:cs typeface="Helvetica Neue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Lucida Grande"/>
        <a:buNone/>
        <a:defRPr sz="2800" kern="1200">
          <a:solidFill>
            <a:schemeClr val="tx1"/>
          </a:solidFill>
          <a:latin typeface="Newslab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Lucida Grande"/>
        <a:buChar char="&gt;"/>
        <a:defRPr sz="2400" kern="1200">
          <a:solidFill>
            <a:schemeClr val="tx1"/>
          </a:solidFill>
          <a:latin typeface="Newslab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Lucida Grande"/>
        <a:buChar char="&gt;"/>
        <a:defRPr sz="2400" kern="1200">
          <a:solidFill>
            <a:schemeClr val="tx1"/>
          </a:solidFill>
          <a:latin typeface="Newslab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Lucida Grande"/>
        <a:buChar char="&gt;"/>
        <a:defRPr sz="2000" kern="1200">
          <a:solidFill>
            <a:schemeClr val="tx1"/>
          </a:solidFill>
          <a:latin typeface="Newslab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Lucida Grande"/>
        <a:buChar char="&gt;"/>
        <a:defRPr sz="2000" kern="1200">
          <a:solidFill>
            <a:schemeClr val="tx1"/>
          </a:solidFill>
          <a:latin typeface="Newslab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4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099" y="696510"/>
            <a:ext cx="7772468" cy="1082229"/>
          </a:xfrm>
        </p:spPr>
        <p:txBody>
          <a:bodyPr/>
          <a:lstStyle/>
          <a:p>
            <a:r>
              <a:rPr lang="en-US" sz="3400" dirty="0"/>
              <a:t>Spark </a:t>
            </a:r>
            <a:r>
              <a:rPr lang="en-US" sz="3400" dirty="0" smtClean="0"/>
              <a:t>SQL:</a:t>
            </a:r>
            <a:br>
              <a:rPr lang="en-US" sz="3400" dirty="0" smtClean="0"/>
            </a:br>
            <a:r>
              <a:rPr lang="en-US" sz="3400" dirty="0" smtClean="0"/>
              <a:t>Relational </a:t>
            </a:r>
            <a:r>
              <a:rPr lang="en-US" sz="3400" dirty="0"/>
              <a:t>Data Processing in Spark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098" y="2348496"/>
            <a:ext cx="7332451" cy="453863"/>
          </a:xfrm>
        </p:spPr>
        <p:txBody>
          <a:bodyPr/>
          <a:lstStyle/>
          <a:p>
            <a:r>
              <a:rPr lang="en-US" dirty="0" smtClean="0">
                <a:latin typeface="Source Sans Pro"/>
                <a:cs typeface="Source Sans Pro"/>
              </a:rPr>
              <a:t>Michael Armbrust</a:t>
            </a:r>
            <a:r>
              <a:rPr lang="en-US" dirty="0" smtClean="0"/>
              <a:t>, </a:t>
            </a:r>
            <a:r>
              <a:rPr lang="en-US" dirty="0" err="1" smtClean="0"/>
              <a:t>Reynold</a:t>
            </a:r>
            <a:r>
              <a:rPr lang="en-US" dirty="0" smtClean="0"/>
              <a:t> </a:t>
            </a:r>
            <a:r>
              <a:rPr lang="en-US" dirty="0" err="1"/>
              <a:t>Xin</a:t>
            </a:r>
            <a:r>
              <a:rPr lang="en-US" dirty="0"/>
              <a:t>, Cheng </a:t>
            </a:r>
            <a:r>
              <a:rPr lang="en-US" dirty="0" err="1"/>
              <a:t>Lian</a:t>
            </a:r>
            <a:r>
              <a:rPr lang="en-US" dirty="0"/>
              <a:t>, </a:t>
            </a:r>
            <a:r>
              <a:rPr lang="en-US" dirty="0" smtClean="0"/>
              <a:t>Yin </a:t>
            </a:r>
            <a:r>
              <a:rPr lang="en-US" dirty="0" err="1" smtClean="0"/>
              <a:t>Huai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Davies </a:t>
            </a:r>
            <a:r>
              <a:rPr lang="en-US" dirty="0"/>
              <a:t>Liu, Joseph K. Bradley, </a:t>
            </a:r>
            <a:r>
              <a:rPr lang="en-US" dirty="0" err="1"/>
              <a:t>Xiangrui</a:t>
            </a:r>
            <a:r>
              <a:rPr lang="en-US" dirty="0"/>
              <a:t> </a:t>
            </a:r>
            <a:r>
              <a:rPr lang="en-US" dirty="0" err="1"/>
              <a:t>Meng</a:t>
            </a:r>
            <a:r>
              <a:rPr lang="en-US" dirty="0"/>
              <a:t>, </a:t>
            </a:r>
            <a:r>
              <a:rPr lang="en-US" dirty="0" err="1"/>
              <a:t>Tomer</a:t>
            </a:r>
            <a:r>
              <a:rPr lang="en-US" dirty="0"/>
              <a:t> Kaftan, Michael J. Franklin, Ali </a:t>
            </a:r>
            <a:r>
              <a:rPr lang="en-US" dirty="0" err="1"/>
              <a:t>Ghodsi</a:t>
            </a:r>
            <a:r>
              <a:rPr lang="en-US" dirty="0"/>
              <a:t>, </a:t>
            </a:r>
            <a:r>
              <a:rPr lang="en-US" dirty="0" err="1"/>
              <a:t>Matei</a:t>
            </a:r>
            <a:r>
              <a:rPr lang="en-US" dirty="0"/>
              <a:t> </a:t>
            </a:r>
            <a:r>
              <a:rPr lang="en-US" dirty="0" err="1"/>
              <a:t>Zaharia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7099" y="2839586"/>
            <a:ext cx="6446838" cy="443446"/>
          </a:xfrm>
        </p:spPr>
        <p:txBody>
          <a:bodyPr/>
          <a:lstStyle/>
          <a:p>
            <a:r>
              <a:rPr lang="en-US" dirty="0" smtClean="0"/>
              <a:t>SIGMOD 2015 – Melbourne, Australia</a:t>
            </a:r>
            <a:endParaRPr lang="en-US" dirty="0"/>
          </a:p>
        </p:txBody>
      </p:sp>
      <p:pic>
        <p:nvPicPr>
          <p:cNvPr id="5" name="Picture 4" descr="amplab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94" y="4209606"/>
            <a:ext cx="2312686" cy="535569"/>
          </a:xfrm>
          <a:prstGeom prst="rect">
            <a:avLst/>
          </a:prstGeom>
        </p:spPr>
      </p:pic>
      <p:pic>
        <p:nvPicPr>
          <p:cNvPr id="6" name="Picture 5" descr="imgr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82" y="4200448"/>
            <a:ext cx="2537449" cy="608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2494" y="3285233"/>
            <a:ext cx="31790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Presented by Doris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Xin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Based on slides provided by M.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Armbrust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0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Powerful Stack – Agile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35910"/>
              </p:ext>
            </p:extLst>
          </p:nvPr>
        </p:nvGraphicFramePr>
        <p:xfrm>
          <a:off x="741332" y="1463278"/>
          <a:ext cx="7564471" cy="316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695051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non-test, non-example source 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7938" y="29126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GraphX</a:t>
            </a:r>
            <a:endParaRPr lang="en-US" dirty="0">
              <a:solidFill>
                <a:prstClr val="black"/>
              </a:solidFill>
              <a:latin typeface="Helvetica Neue Light"/>
              <a:ea typeface="ＭＳ Ｐゴシック" charset="0"/>
              <a:cs typeface="Helvetica Neue Ligh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32259" y="3086100"/>
            <a:ext cx="219075" cy="1143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11391" y="3468577"/>
            <a:ext cx="228600" cy="96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96797" y="3464912"/>
            <a:ext cx="11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Streaming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22731" y="334794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7935" y="3209151"/>
            <a:ext cx="121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SparkSQL</a:t>
            </a:r>
            <a:endParaRPr lang="en-US" dirty="0">
              <a:solidFill>
                <a:prstClr val="black"/>
              </a:solidFill>
              <a:latin typeface="Helvetica Neue Light"/>
              <a:ea typeface="ＭＳ Ｐゴシック" charset="0"/>
              <a:cs typeface="Helvetica Neue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77440" y="2942975"/>
            <a:ext cx="463422" cy="10350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ews Gothic M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722721" y="2515826"/>
            <a:ext cx="219075" cy="4539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86793" y="1592496"/>
            <a:ext cx="211001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Your fancy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SIGMOD technique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here</a:t>
            </a:r>
            <a:endParaRPr lang="en-US" dirty="0">
              <a:solidFill>
                <a:prstClr val="black"/>
              </a:solidFill>
              <a:latin typeface="Helvetica Neue Light"/>
              <a:ea typeface="ＭＳ Ｐゴシック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52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016001" y="1237616"/>
            <a:ext cx="7172476" cy="33944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Spark SQL</a:t>
            </a:r>
          </a:p>
          <a:p>
            <a:pPr marL="971550" lvl="1" indent="-342900"/>
            <a:r>
              <a:rPr lang="en-US" dirty="0" smtClean="0"/>
              <a:t>Part </a:t>
            </a:r>
            <a:r>
              <a:rPr lang="en-US" dirty="0"/>
              <a:t>of the core distribution since Spark 1.0 (April 2014)</a:t>
            </a:r>
          </a:p>
          <a:p>
            <a:pPr lvl="1" indent="0">
              <a:buNone/>
            </a:pPr>
            <a:endParaRPr lang="en-US" dirty="0"/>
          </a:p>
          <a:p>
            <a:pPr marL="971550" lvl="1" indent="-342900"/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97968" y="205979"/>
            <a:ext cx="6017991" cy="857250"/>
          </a:xfrm>
        </p:spPr>
        <p:txBody>
          <a:bodyPr/>
          <a:lstStyle/>
          <a:p>
            <a:pPr algn="l"/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36748" y="337674"/>
            <a:ext cx="11194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i="1" dirty="0">
                <a:latin typeface="Gill Sans MT"/>
                <a:cs typeface="Gill Sans MT"/>
              </a:rPr>
              <a:t>SQL</a:t>
            </a:r>
            <a:endParaRPr lang="en-US" sz="3300" dirty="0"/>
          </a:p>
        </p:txBody>
      </p:sp>
      <p:pic>
        <p:nvPicPr>
          <p:cNvPr id="13" name="Picture 12" descr="sparklogo_5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06" y="159542"/>
            <a:ext cx="1366483" cy="750226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51640"/>
              </p:ext>
            </p:extLst>
          </p:nvPr>
        </p:nvGraphicFramePr>
        <p:xfrm>
          <a:off x="654868" y="2275810"/>
          <a:ext cx="3886200" cy="25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815137"/>
              </p:ext>
            </p:extLst>
          </p:nvPr>
        </p:nvGraphicFramePr>
        <p:xfrm>
          <a:off x="4837786" y="2275810"/>
          <a:ext cx="3886200" cy="25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51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86664" y="3169029"/>
            <a:ext cx="4229906" cy="1008618"/>
            <a:chOff x="3068232" y="3233775"/>
            <a:chExt cx="4229906" cy="1008617"/>
          </a:xfrm>
        </p:grpSpPr>
        <p:pic>
          <p:nvPicPr>
            <p:cNvPr id="6" name="Picture 5" descr="hive_logo_mediu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232" y="3233775"/>
              <a:ext cx="1085850" cy="10001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45229" y="3319062"/>
              <a:ext cx="28529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A71D5D"/>
                  </a:solidFill>
                  <a:latin typeface="Consolas"/>
                  <a:cs typeface="Consolas"/>
                </a:rPr>
                <a:t>SELECT</a:t>
              </a:r>
              <a:r>
                <a:rPr lang="en-US" dirty="0">
                  <a:solidFill>
                    <a:srgbClr val="333333"/>
                  </a:solidFill>
                  <a:latin typeface="Consolas"/>
                  <a:cs typeface="Consolas"/>
                </a:rPr>
                <a:t> </a:t>
              </a:r>
              <a:r>
                <a:rPr lang="en-US" dirty="0">
                  <a:solidFill>
                    <a:srgbClr val="0086B3"/>
                  </a:solidFill>
                  <a:latin typeface="Consolas"/>
                  <a:cs typeface="Consolas"/>
                </a:rPr>
                <a:t>COUNT</a:t>
              </a:r>
              <a:r>
                <a:rPr lang="en-US" dirty="0">
                  <a:solidFill>
                    <a:srgbClr val="333333"/>
                  </a:solidFill>
                  <a:latin typeface="Consolas"/>
                  <a:cs typeface="Consolas"/>
                </a:rPr>
                <a:t>(</a:t>
              </a:r>
              <a:r>
                <a:rPr lang="en-US" dirty="0">
                  <a:solidFill>
                    <a:srgbClr val="A71D5D"/>
                  </a:solidFill>
                  <a:latin typeface="Consolas"/>
                  <a:cs typeface="Consolas"/>
                </a:rPr>
                <a:t>*</a:t>
              </a:r>
              <a:r>
                <a:rPr lang="en-US" dirty="0" smtClean="0">
                  <a:solidFill>
                    <a:srgbClr val="333333"/>
                  </a:solidFill>
                  <a:latin typeface="Consolas"/>
                  <a:cs typeface="Consolas"/>
                </a:rPr>
                <a:t>)</a:t>
              </a:r>
            </a:p>
            <a:p>
              <a:r>
                <a:rPr lang="en-US" dirty="0" smtClean="0">
                  <a:solidFill>
                    <a:srgbClr val="A71D5D"/>
                  </a:solidFill>
                  <a:latin typeface="Consolas"/>
                  <a:cs typeface="Consolas"/>
                </a:rPr>
                <a:t>FROM</a:t>
              </a:r>
              <a:r>
                <a:rPr lang="en-US" dirty="0" smtClean="0">
                  <a:solidFill>
                    <a:srgbClr val="333333"/>
                  </a:solidFill>
                  <a:latin typeface="Consolas"/>
                  <a:cs typeface="Consolas"/>
                </a:rPr>
                <a:t> </a:t>
              </a:r>
              <a:r>
                <a:rPr lang="en-US" dirty="0" err="1" smtClean="0">
                  <a:solidFill>
                    <a:srgbClr val="333333"/>
                  </a:solidFill>
                  <a:latin typeface="Consolas"/>
                  <a:cs typeface="Consolas"/>
                </a:rPr>
                <a:t>hiveTable</a:t>
              </a:r>
              <a:endParaRPr lang="en-US" dirty="0" smtClean="0">
                <a:solidFill>
                  <a:srgbClr val="333333"/>
                </a:solidFill>
                <a:latin typeface="Consolas"/>
                <a:cs typeface="Consolas"/>
              </a:endParaRPr>
            </a:p>
            <a:p>
              <a:r>
                <a:rPr lang="en-US" dirty="0" smtClean="0">
                  <a:solidFill>
                    <a:srgbClr val="A71D5D"/>
                  </a:solidFill>
                  <a:latin typeface="Consolas"/>
                  <a:cs typeface="Consolas"/>
                </a:rPr>
                <a:t>WHERE</a:t>
              </a:r>
              <a:r>
                <a:rPr lang="en-US" dirty="0" smtClean="0">
                  <a:solidFill>
                    <a:srgbClr val="333333"/>
                  </a:solidFill>
                  <a:latin typeface="Consolas"/>
                  <a:cs typeface="Consolas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Consolas"/>
                  <a:cs typeface="Consolas"/>
                </a:rPr>
                <a:t>hive_udf</a:t>
              </a:r>
              <a:r>
                <a:rPr lang="en-US" dirty="0">
                  <a:solidFill>
                    <a:srgbClr val="333333"/>
                  </a:solidFill>
                  <a:latin typeface="Consolas"/>
                  <a:cs typeface="Consolas"/>
                </a:rPr>
                <a:t>(data)</a:t>
              </a:r>
              <a:r>
                <a:rPr lang="en-US" dirty="0">
                  <a:latin typeface="Consolas"/>
                  <a:cs typeface="Consolas"/>
                </a:rPr>
                <a:t> </a:t>
              </a:r>
            </a:p>
          </p:txBody>
        </p: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016001" y="1237616"/>
            <a:ext cx="7172476" cy="33944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Spark SQL</a:t>
            </a:r>
          </a:p>
          <a:p>
            <a:pPr marL="971550" lvl="1" indent="-342900"/>
            <a:r>
              <a:rPr lang="en-US" dirty="0" smtClean="0"/>
              <a:t>Part </a:t>
            </a:r>
            <a:r>
              <a:rPr lang="en-US" dirty="0"/>
              <a:t>of the core distribution since Spark 1.0 (April 2014)</a:t>
            </a:r>
          </a:p>
          <a:p>
            <a:pPr marL="971550" lvl="1" indent="-342900"/>
            <a:r>
              <a:rPr lang="en-US" dirty="0"/>
              <a:t>Runs SQL / </a:t>
            </a:r>
            <a:r>
              <a:rPr lang="en-US" dirty="0" err="1"/>
              <a:t>HiveQL</a:t>
            </a:r>
            <a:r>
              <a:rPr lang="en-US" dirty="0"/>
              <a:t> queries, optionally alongside or replacing existing Hive deployments</a:t>
            </a:r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7968" y="205979"/>
            <a:ext cx="6017991" cy="857250"/>
          </a:xfrm>
        </p:spPr>
        <p:txBody>
          <a:bodyPr/>
          <a:lstStyle/>
          <a:p>
            <a:pPr algn="l"/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36748" y="337674"/>
            <a:ext cx="11194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i="1" dirty="0">
                <a:latin typeface="Gill Sans MT"/>
                <a:cs typeface="Gill Sans MT"/>
              </a:rPr>
              <a:t>SQL</a:t>
            </a:r>
            <a:endParaRPr lang="en-US" sz="3300" dirty="0"/>
          </a:p>
        </p:txBody>
      </p:sp>
      <p:pic>
        <p:nvPicPr>
          <p:cNvPr id="15" name="Picture 14" descr="sparklogo_5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06" y="159542"/>
            <a:ext cx="1366483" cy="7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upon Existing 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Engine does not understand the structure of the data in RDDs or the semantics of user functions </a:t>
            </a:r>
            <a:r>
              <a:rPr lang="en-US" dirty="0" smtClean="0">
                <a:sym typeface="Wingdings"/>
              </a:rPr>
              <a:t> limited optimization.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 only be used to query external data in Hive catalog </a:t>
            </a:r>
            <a:r>
              <a:rPr lang="en-US" dirty="0" smtClean="0">
                <a:sym typeface="Wingdings"/>
              </a:rPr>
              <a:t> limited data sources</a:t>
            </a:r>
            <a:endParaRPr lang="en-US" dirty="0" smtClean="0"/>
          </a:p>
          <a:p>
            <a:r>
              <a:rPr lang="en-US" dirty="0" smtClean="0"/>
              <a:t>Can only be invoked via SQL string from Spark</a:t>
            </a:r>
            <a:r>
              <a:rPr lang="en-US" dirty="0" smtClean="0">
                <a:sym typeface="Wingdings"/>
              </a:rPr>
              <a:t> error prone</a:t>
            </a:r>
          </a:p>
          <a:p>
            <a:r>
              <a:rPr lang="en-US" dirty="0" smtClean="0">
                <a:sym typeface="Wingdings"/>
              </a:rPr>
              <a:t>Hive optimizer tailored for </a:t>
            </a:r>
            <a:r>
              <a:rPr lang="en-US" dirty="0" err="1" smtClean="0">
                <a:sym typeface="Wingdings"/>
              </a:rPr>
              <a:t>MapReduce</a:t>
            </a:r>
            <a:r>
              <a:rPr lang="en-US" dirty="0" smtClean="0">
                <a:sym typeface="Wingdings"/>
              </a:rPr>
              <a:t>  difficult to extend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 descr="imgr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8" y="1151335"/>
            <a:ext cx="2322552" cy="560616"/>
          </a:xfrm>
          <a:prstGeom prst="rect">
            <a:avLst/>
          </a:prstGeom>
        </p:spPr>
      </p:pic>
      <p:pic>
        <p:nvPicPr>
          <p:cNvPr id="14" name="Picture 13" descr="sparklogo_5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4" y="1063229"/>
            <a:ext cx="1248062" cy="6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96" y="916907"/>
            <a:ext cx="6312408" cy="38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2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1"/>
            <a:ext cx="7172476" cy="394334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distributed collection of rows with the same schema (RDDs suffer from type erasure)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be constructed from external data sources or RDDs into essentially an RDD of Row objects (</a:t>
            </a:r>
            <a:r>
              <a:rPr lang="en-US" dirty="0" err="1" smtClean="0"/>
              <a:t>SchemaRDDs</a:t>
            </a:r>
            <a:r>
              <a:rPr lang="en-US" dirty="0" smtClean="0"/>
              <a:t> as of Spark &lt; 1.3)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Supports relational operators (e.g. </a:t>
            </a:r>
            <a:r>
              <a:rPr lang="en-US" i="1" dirty="0" smtClean="0"/>
              <a:t>where</a:t>
            </a:r>
            <a:r>
              <a:rPr lang="en-US" dirty="0" smtClean="0"/>
              <a:t>, </a:t>
            </a:r>
            <a:r>
              <a:rPr lang="en-US" i="1" dirty="0" err="1" smtClean="0"/>
              <a:t>groupby</a:t>
            </a:r>
            <a:r>
              <a:rPr lang="en-US" dirty="0" smtClean="0"/>
              <a:t>) as well as Spark operations.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Evaluated lazily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unmaterialized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logical</a:t>
            </a:r>
            <a:r>
              <a:rPr lang="en-US" dirty="0" smtClean="0">
                <a:sym typeface="Wingdings"/>
              </a:rPr>
              <a:t> plan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81" y="124489"/>
            <a:ext cx="4353278" cy="9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Nested data model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Supports both primitive SQL types (</a:t>
            </a:r>
            <a:r>
              <a:rPr lang="en-US" dirty="0" err="1" smtClean="0"/>
              <a:t>boolean</a:t>
            </a:r>
            <a:r>
              <a:rPr lang="en-US" dirty="0" smtClean="0"/>
              <a:t>, integer, double, decimal, string, data, timestamp) and complex types (</a:t>
            </a:r>
            <a:r>
              <a:rPr lang="en-US" dirty="0" err="1" smtClean="0"/>
              <a:t>structs</a:t>
            </a:r>
            <a:r>
              <a:rPr lang="en-US" dirty="0" smtClean="0"/>
              <a:t>, arrays, maps, and unions); also user defined types.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First class support for complex data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3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DataFrame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1200151"/>
            <a:ext cx="7592786" cy="291323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Relational operations (select, where, join, </a:t>
            </a:r>
            <a:r>
              <a:rPr lang="en-US" dirty="0" err="1" smtClean="0"/>
              <a:t>groupBy</a:t>
            </a:r>
            <a:r>
              <a:rPr lang="en-US" dirty="0" smtClean="0"/>
              <a:t>) via a DSL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Operators take </a:t>
            </a:r>
            <a:r>
              <a:rPr lang="en-US" i="1" dirty="0" smtClean="0"/>
              <a:t>expression</a:t>
            </a:r>
            <a:r>
              <a:rPr lang="en-US" dirty="0" smtClean="0"/>
              <a:t> objects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Operators build up an abstract syntax tree (AST), which is then optimized by </a:t>
            </a:r>
            <a:r>
              <a:rPr lang="en-US" i="1" dirty="0" smtClean="0"/>
              <a:t>Catalyst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Alternatively, register as temp SQL table and perform traditional SQL query strings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63" y="2363612"/>
            <a:ext cx="4998475" cy="1010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167" y="3961388"/>
            <a:ext cx="4790722" cy="58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8" y="205979"/>
            <a:ext cx="8715784" cy="857250"/>
          </a:xfrm>
        </p:spPr>
        <p:txBody>
          <a:bodyPr>
            <a:noAutofit/>
          </a:bodyPr>
          <a:lstStyle/>
          <a:p>
            <a:r>
              <a:rPr lang="en-US" dirty="0" smtClean="0"/>
              <a:t>Advantages over Relational Query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Holistic optimization across functions composed in different languages.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Control structures (e.g. </a:t>
            </a:r>
            <a:r>
              <a:rPr lang="en-US" i="1" dirty="0" smtClean="0"/>
              <a:t>if</a:t>
            </a:r>
            <a:r>
              <a:rPr lang="en-US" dirty="0" smtClean="0"/>
              <a:t>, </a:t>
            </a:r>
            <a:r>
              <a:rPr lang="en-US" i="1" dirty="0" smtClean="0"/>
              <a:t>for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Logical plan analyzed </a:t>
            </a:r>
            <a:r>
              <a:rPr lang="en-US" i="1" dirty="0" smtClean="0"/>
              <a:t>eagerly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identify code errors associated with data </a:t>
            </a:r>
            <a:r>
              <a:rPr lang="en-US" i="1" dirty="0" smtClean="0">
                <a:sym typeface="Wingdings"/>
              </a:rPr>
              <a:t>schema</a:t>
            </a:r>
            <a:r>
              <a:rPr lang="en-US" dirty="0" smtClean="0">
                <a:sym typeface="Wingdings"/>
              </a:rPr>
              <a:t> issues on the fly.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9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Querying Native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1"/>
            <a:ext cx="7172476" cy="338460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Infer column names and types directly from data objects (via reflection in Java and </a:t>
            </a:r>
            <a:r>
              <a:rPr lang="en-US" dirty="0" err="1" smtClean="0"/>
              <a:t>Scala</a:t>
            </a:r>
            <a:r>
              <a:rPr lang="en-US" dirty="0" smtClean="0"/>
              <a:t> and data sampling in Python, which is dynamically typed)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Native objects accessed in-place to avoid </a:t>
            </a:r>
            <a:br>
              <a:rPr lang="en-US" dirty="0" smtClean="0"/>
            </a:br>
            <a:r>
              <a:rPr lang="en-US" dirty="0" smtClean="0"/>
              <a:t>expensive data format transformation.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Benefits:</a:t>
            </a:r>
          </a:p>
          <a:p>
            <a:pPr marL="971550" lvl="1" indent="-342900"/>
            <a:r>
              <a:rPr lang="en-US" dirty="0" smtClean="0"/>
              <a:t>Run relational operations on existing Spark programs.</a:t>
            </a:r>
          </a:p>
          <a:p>
            <a:pPr marL="971550" lvl="1" indent="-342900"/>
            <a:r>
              <a:rPr lang="en-US" dirty="0" smtClean="0"/>
              <a:t>Combine RDDs with external structured data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8342" y="2664832"/>
            <a:ext cx="198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Columnar storage with </a:t>
            </a:r>
            <a:r>
              <a:rPr lang="en-US" i="1" dirty="0"/>
              <a:t>hot</a:t>
            </a:r>
            <a:r>
              <a:rPr lang="en-US" dirty="0"/>
              <a:t> </a:t>
            </a:r>
            <a:r>
              <a:rPr lang="en-US" dirty="0" smtClean="0"/>
              <a:t>columns cached </a:t>
            </a:r>
            <a:r>
              <a:rPr lang="en-US" dirty="0"/>
              <a:t>in </a:t>
            </a:r>
            <a:r>
              <a:rPr lang="en-US" dirty="0" smtClean="0"/>
              <a:t>memory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06" y="2342246"/>
            <a:ext cx="5025388" cy="2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6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Solutions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Perform ETL to and from various (semi- or unstructured) data sources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Perform advanced analytics (e.g. machine learning, graph processing) that are hard to express in relational systems.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i="1" dirty="0" err="1" smtClean="0"/>
              <a:t>DataFrame</a:t>
            </a:r>
            <a:r>
              <a:rPr lang="en-US" dirty="0" smtClean="0"/>
              <a:t> API that can perform relational operations on both external data sources and Spark’s built-in RDDs.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highly extensible optimizer, </a:t>
            </a:r>
            <a:r>
              <a:rPr lang="en-US" i="1" dirty="0" smtClean="0"/>
              <a:t>Catalyst</a:t>
            </a:r>
            <a:r>
              <a:rPr lang="en-US" dirty="0" smtClean="0"/>
              <a:t>, that uses features of </a:t>
            </a:r>
            <a:r>
              <a:rPr lang="en-US" dirty="0" err="1" smtClean="0"/>
              <a:t>Scala</a:t>
            </a:r>
            <a:r>
              <a:rPr lang="en-US" dirty="0" smtClean="0"/>
              <a:t> to add </a:t>
            </a:r>
            <a:r>
              <a:rPr lang="en-US" dirty="0" err="1" smtClean="0"/>
              <a:t>composable</a:t>
            </a:r>
            <a:r>
              <a:rPr lang="en-US" dirty="0" smtClean="0"/>
              <a:t> rule, control code gen., and define extensions.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1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Functions (UDFs)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0"/>
            <a:ext cx="7831666" cy="225707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Easy extension of limited operations supported.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Allows inline registration of UDFs</a:t>
            </a:r>
          </a:p>
          <a:p>
            <a:pPr marL="971550" lvl="1" indent="-342900"/>
            <a:r>
              <a:rPr lang="en-US" dirty="0" smtClean="0"/>
              <a:t>Compare with Pig, which requires the UDF to be written in a Java package that’s loaded into the Pig script.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be defined on simple data types or entire tables.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UDFs available to other interfaces after registration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342" y="3365500"/>
            <a:ext cx="6153316" cy="13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103" r="9679" b="17466"/>
          <a:stretch/>
        </p:blipFill>
        <p:spPr>
          <a:xfrm>
            <a:off x="261055" y="1850767"/>
            <a:ext cx="3753556" cy="2309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620" y="1764688"/>
            <a:ext cx="5687857" cy="6349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655734" y="2399687"/>
            <a:ext cx="3199996" cy="1054714"/>
            <a:chOff x="5260623" y="1980587"/>
            <a:chExt cx="3199996" cy="1054714"/>
          </a:xfrm>
        </p:grpSpPr>
        <p:sp>
          <p:nvSpPr>
            <p:cNvPr id="10" name="Rounded Rectangle 9"/>
            <p:cNvSpPr/>
            <p:nvPr/>
          </p:nvSpPr>
          <p:spPr>
            <a:xfrm>
              <a:off x="6293556" y="1980587"/>
              <a:ext cx="1121833" cy="340691"/>
            </a:xfrm>
            <a:prstGeom prst="roundRect">
              <a:avLst/>
            </a:prstGeom>
            <a:noFill/>
            <a:ln w="190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60623" y="2690376"/>
              <a:ext cx="1315155" cy="340691"/>
            </a:xfrm>
            <a:prstGeom prst="roundRect">
              <a:avLst/>
            </a:prstGeom>
            <a:noFill/>
            <a:ln w="190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Attribute(x)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338786" y="2694610"/>
              <a:ext cx="1121833" cy="340691"/>
            </a:xfrm>
            <a:prstGeom prst="roundRect">
              <a:avLst/>
            </a:prstGeom>
            <a:noFill/>
            <a:ln w="190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Literal(3)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15" idx="0"/>
              <a:endCxn id="10" idx="2"/>
            </p:cNvCxnSpPr>
            <p:nvPr/>
          </p:nvCxnSpPr>
          <p:spPr>
            <a:xfrm flipV="1">
              <a:off x="5918201" y="2321278"/>
              <a:ext cx="936272" cy="369098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2"/>
              <a:endCxn id="16" idx="0"/>
            </p:cNvCxnSpPr>
            <p:nvPr/>
          </p:nvCxnSpPr>
          <p:spPr>
            <a:xfrm>
              <a:off x="6854473" y="2321278"/>
              <a:ext cx="1045230" cy="37333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ight Arrow 21"/>
          <p:cNvSpPr/>
          <p:nvPr/>
        </p:nvSpPr>
        <p:spPr>
          <a:xfrm>
            <a:off x="4014611" y="2497360"/>
            <a:ext cx="1234722" cy="486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91238" y="4160566"/>
            <a:ext cx="10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+ (1 + 2)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1124" y="4158354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+ 3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8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Prior Work: Optimizer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278"/>
            <a:ext cx="8458200" cy="2425862"/>
          </a:xfrm>
        </p:spPr>
        <p:txBody>
          <a:bodyPr>
            <a:normAutofit/>
          </a:bodyPr>
          <a:lstStyle/>
          <a:p>
            <a:r>
              <a:rPr lang="en-US" dirty="0" smtClean="0"/>
              <a:t>Volcano / Cascades: 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Create a custom language for expressing rules that rewrite trees of relational operators.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Build a compiler that generates executable code for these rules.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738727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20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orbel"/>
                <a:ea typeface="ＭＳ Ｐゴシック" pitchFamily="-65" charset="-128"/>
                <a:cs typeface="ＭＳ Ｐゴシック" pitchFamily="-65" charset="-128"/>
              </a:rPr>
              <a:t>Cons: Developers need to learn this custom language. Language might not be powerful enough.</a:t>
            </a:r>
          </a:p>
        </p:txBody>
      </p:sp>
    </p:spTree>
    <p:extLst>
      <p:ext uri="{BB962C8B-B14F-4D97-AF65-F5344CB8AC3E}">
        <p14:creationId xmlns:p14="http://schemas.microsoft.com/office/powerpoint/2010/main" val="151672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i="1" dirty="0" smtClean="0"/>
              <a:t>Pattern matching </a:t>
            </a:r>
            <a:r>
              <a:rPr lang="en-US" dirty="0" smtClean="0"/>
              <a:t>functions that transform </a:t>
            </a:r>
            <a:r>
              <a:rPr lang="en-US" dirty="0" err="1" smtClean="0"/>
              <a:t>subtrees</a:t>
            </a:r>
            <a:r>
              <a:rPr lang="en-US" dirty="0" smtClean="0"/>
              <a:t> into specific structures.</a:t>
            </a:r>
          </a:p>
          <a:p>
            <a:pPr marL="971550" lvl="1" indent="-342900"/>
            <a:r>
              <a:rPr lang="en-US" i="1" dirty="0" smtClean="0"/>
              <a:t>Partial function</a:t>
            </a:r>
            <a:r>
              <a:rPr lang="en-US" dirty="0" smtClean="0"/>
              <a:t>—skip over </a:t>
            </a:r>
            <a:r>
              <a:rPr lang="en-US" dirty="0" err="1" smtClean="0"/>
              <a:t>subtrees</a:t>
            </a:r>
            <a:r>
              <a:rPr lang="en-US" dirty="0" smtClean="0"/>
              <a:t> that do not match </a:t>
            </a:r>
            <a:r>
              <a:rPr lang="en-US" dirty="0" smtClean="0">
                <a:sym typeface="Wingdings"/>
              </a:rPr>
              <a:t> no need to modify existing rules when adding new types of operators.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Multiple patterns in the same </a:t>
            </a:r>
            <a:r>
              <a:rPr lang="en-US" i="1" dirty="0" smtClean="0">
                <a:sym typeface="Wingdings"/>
              </a:rPr>
              <a:t>transform</a:t>
            </a:r>
            <a:r>
              <a:rPr lang="en-US" dirty="0" smtClean="0">
                <a:sym typeface="Wingdings"/>
              </a:rPr>
              <a:t> call.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May take multiple </a:t>
            </a:r>
            <a:r>
              <a:rPr lang="en-US" i="1" dirty="0" smtClean="0">
                <a:sym typeface="Wingdings"/>
              </a:rPr>
              <a:t>batches</a:t>
            </a:r>
            <a:r>
              <a:rPr lang="en-US" dirty="0" smtClean="0">
                <a:sym typeface="Wingdings"/>
              </a:rPr>
              <a:t> to reach a </a:t>
            </a:r>
            <a:r>
              <a:rPr lang="en-US" i="1" dirty="0" smtClean="0">
                <a:sym typeface="Wingdings"/>
              </a:rPr>
              <a:t>fixed point</a:t>
            </a:r>
            <a:r>
              <a:rPr lang="en-US" dirty="0" smtClean="0">
                <a:sym typeface="Wingding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sym typeface="Wingdings"/>
              </a:rPr>
              <a:t>transform</a:t>
            </a:r>
            <a:r>
              <a:rPr lang="en-US" dirty="0" smtClean="0">
                <a:sym typeface="Wingdings"/>
              </a:rPr>
              <a:t> can contain arbitrary </a:t>
            </a:r>
            <a:r>
              <a:rPr lang="en-US" dirty="0" err="1" smtClean="0">
                <a:sym typeface="Wingdings"/>
              </a:rPr>
              <a:t>Scala</a:t>
            </a:r>
            <a:r>
              <a:rPr lang="en-US" dirty="0" smtClean="0">
                <a:sym typeface="Wingdings"/>
              </a:rPr>
              <a:t> code.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70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65627" y="2444459"/>
            <a:ext cx="1014675" cy="6120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2079" y="2492936"/>
            <a:ext cx="1014675" cy="612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Optimization &amp;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999" y="2147877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SQL AST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99" y="2871490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err="1" smtClean="0">
                <a:latin typeface="Source Sans Pro Light"/>
                <a:cs typeface="Source Sans Pro"/>
              </a:rPr>
              <a:t>DataFrame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7425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Unresolved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5959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4494" y="2486585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Optimized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936" y="2522662"/>
            <a:ext cx="713489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RDDs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7696" y="2492238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Selected Physical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102094" y="2423456"/>
            <a:ext cx="335330" cy="369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1102094" y="2792587"/>
            <a:ext cx="335330" cy="3544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452101" y="2792587"/>
            <a:ext cx="25385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3720635" y="2792587"/>
            <a:ext cx="253859" cy="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6236754" y="2798241"/>
            <a:ext cx="780942" cy="6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>
            <a:off x="8032371" y="2798241"/>
            <a:ext cx="273565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067" y="191219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Analysis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703" y="1789079"/>
            <a:ext cx="1264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Logical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Optimization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4510" y="1789079"/>
            <a:ext cx="9541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Physical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Planning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cxnSp>
        <p:nvCxnSpPr>
          <p:cNvPr id="25" name="Straight Arrow Connector 24"/>
          <p:cNvCxnSpPr>
            <a:stCxn id="12" idx="3"/>
          </p:cNvCxnSpPr>
          <p:nvPr/>
        </p:nvCxnSpPr>
        <p:spPr>
          <a:xfrm>
            <a:off x="6236754" y="2798939"/>
            <a:ext cx="549618" cy="61807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</p:cNvCxnSpPr>
          <p:nvPr/>
        </p:nvCxnSpPr>
        <p:spPr>
          <a:xfrm flipV="1">
            <a:off x="6236754" y="2166210"/>
            <a:ext cx="549620" cy="63272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6067508" y="2643449"/>
            <a:ext cx="1274770" cy="28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Cost Model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78532" y="254141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Physical </a:t>
            </a:r>
            <a:br>
              <a:rPr lang="en-US" sz="1300" dirty="0" smtClean="0">
                <a:latin typeface="Source Sans Pro Light"/>
                <a:cs typeface="Source Sans Pro"/>
              </a:rPr>
            </a:br>
            <a:r>
              <a:rPr lang="en-US" sz="1300" dirty="0" smtClean="0">
                <a:latin typeface="Source Sans Pro Light"/>
                <a:cs typeface="Source Sans Pro"/>
              </a:rPr>
              <a:t>Plans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0163" y="1819857"/>
            <a:ext cx="99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Code</a:t>
            </a:r>
          </a:p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Generation</a:t>
            </a:r>
            <a:endParaRPr lang="en-US" sz="1400" dirty="0">
              <a:latin typeface="Source Sans Pro Light"/>
              <a:cs typeface="Source Sans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5189" y="3294756"/>
            <a:ext cx="960095" cy="362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Catalog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2565237" y="2810758"/>
            <a:ext cx="0" cy="483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7424" y="4163318"/>
            <a:ext cx="67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Light"/>
                <a:cs typeface="Source Sans Pro Light"/>
              </a:rPr>
              <a:t>DataFrames</a:t>
            </a:r>
            <a:r>
              <a:rPr lang="en-US" dirty="0" smtClean="0">
                <a:latin typeface="Source Sans Pro Light"/>
                <a:cs typeface="Source Sans Pro Light"/>
              </a:rPr>
              <a:t> and SQL share the same optimization/execution pipeline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88737" y="2801373"/>
            <a:ext cx="256363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7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65627" y="2444459"/>
            <a:ext cx="1014675" cy="6120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2079" y="2492936"/>
            <a:ext cx="1014675" cy="612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Optimization &amp;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999" y="2147877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SQL AST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99" y="2871490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err="1" smtClean="0">
                <a:latin typeface="Source Sans Pro Light"/>
                <a:cs typeface="Source Sans Pro"/>
              </a:rPr>
              <a:t>DataFrame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7425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Unresolved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5959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4494" y="2486585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Optimized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936" y="2522662"/>
            <a:ext cx="713489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RDDs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7696" y="2492238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Selected Physical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102094" y="2423456"/>
            <a:ext cx="335330" cy="369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1102094" y="2792587"/>
            <a:ext cx="335330" cy="3544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452101" y="2792587"/>
            <a:ext cx="25385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3720635" y="2792587"/>
            <a:ext cx="253859" cy="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6236754" y="2798241"/>
            <a:ext cx="780942" cy="6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>
            <a:off x="8032371" y="2798241"/>
            <a:ext cx="273565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0913" y="1912190"/>
            <a:ext cx="102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  <a:latin typeface="Source Sans Pro Light"/>
                <a:cs typeface="Source Sans Pro"/>
              </a:rPr>
              <a:t>Analysis</a:t>
            </a:r>
            <a:endParaRPr lang="en-US" sz="1600" b="1" dirty="0">
              <a:solidFill>
                <a:schemeClr val="accent4"/>
              </a:solidFill>
              <a:latin typeface="Source Sans Pro Light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703" y="1789079"/>
            <a:ext cx="1264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Logical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Optimization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4510" y="1789079"/>
            <a:ext cx="9541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Physical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Planning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cxnSp>
        <p:nvCxnSpPr>
          <p:cNvPr id="25" name="Straight Arrow Connector 24"/>
          <p:cNvCxnSpPr>
            <a:stCxn id="12" idx="3"/>
          </p:cNvCxnSpPr>
          <p:nvPr/>
        </p:nvCxnSpPr>
        <p:spPr>
          <a:xfrm>
            <a:off x="6236754" y="2798939"/>
            <a:ext cx="549618" cy="61807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</p:cNvCxnSpPr>
          <p:nvPr/>
        </p:nvCxnSpPr>
        <p:spPr>
          <a:xfrm flipV="1">
            <a:off x="6236754" y="2166210"/>
            <a:ext cx="549620" cy="63272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6067508" y="2643449"/>
            <a:ext cx="1274770" cy="28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Cost Model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78532" y="254141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Physical </a:t>
            </a:r>
            <a:br>
              <a:rPr lang="en-US" sz="1300" dirty="0" smtClean="0">
                <a:latin typeface="Source Sans Pro Light"/>
                <a:cs typeface="Source Sans Pro"/>
              </a:rPr>
            </a:br>
            <a:r>
              <a:rPr lang="en-US" sz="1300" dirty="0" smtClean="0">
                <a:latin typeface="Source Sans Pro Light"/>
                <a:cs typeface="Source Sans Pro"/>
              </a:rPr>
              <a:t>Plans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0163" y="1819857"/>
            <a:ext cx="99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Code</a:t>
            </a:r>
          </a:p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Generation</a:t>
            </a:r>
            <a:endParaRPr lang="en-US" sz="1400" dirty="0">
              <a:latin typeface="Source Sans Pro Light"/>
              <a:cs typeface="Source Sans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5189" y="3294756"/>
            <a:ext cx="960095" cy="362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Catalog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2565237" y="2810758"/>
            <a:ext cx="0" cy="483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7424" y="4163318"/>
            <a:ext cx="67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Light"/>
                <a:cs typeface="Source Sans Pro Light"/>
              </a:rPr>
              <a:t>DataFrames</a:t>
            </a:r>
            <a:r>
              <a:rPr lang="en-US" dirty="0" smtClean="0">
                <a:latin typeface="Source Sans Pro Light"/>
                <a:cs typeface="Source Sans Pro Light"/>
              </a:rPr>
              <a:t> and SQL share the same optimization/execution pipeline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88737" y="2801373"/>
            <a:ext cx="256363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4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159" y="209700"/>
            <a:ext cx="5802755" cy="456663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An attribute is </a:t>
            </a:r>
            <a:r>
              <a:rPr lang="en-US" i="1" dirty="0" smtClean="0"/>
              <a:t>unresolved</a:t>
            </a:r>
            <a:r>
              <a:rPr lang="en-US" dirty="0" smtClean="0"/>
              <a:t> if its type is not known or it’s not matched to an input table.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 resolve attributes:</a:t>
            </a:r>
          </a:p>
          <a:p>
            <a:pPr marL="971550" lvl="1" indent="-342900"/>
            <a:r>
              <a:rPr lang="en-US" dirty="0" smtClean="0"/>
              <a:t>Look up relations by name from the catalog.</a:t>
            </a:r>
          </a:p>
          <a:p>
            <a:pPr marL="971550" lvl="1" indent="-342900"/>
            <a:r>
              <a:rPr lang="en-US" dirty="0" smtClean="0"/>
              <a:t>Map named attributes to the input provided given operator’s children.</a:t>
            </a:r>
          </a:p>
          <a:p>
            <a:pPr marL="971550" lvl="1" indent="-342900"/>
            <a:r>
              <a:rPr lang="en-US" dirty="0" smtClean="0"/>
              <a:t>UID for references to the same value</a:t>
            </a:r>
          </a:p>
          <a:p>
            <a:pPr marL="971550" lvl="1" indent="-342900"/>
            <a:r>
              <a:rPr lang="en-US" dirty="0" smtClean="0"/>
              <a:t>Propagate and coerce types through expressions (e.g. 1 + </a:t>
            </a:r>
            <a:r>
              <a:rPr lang="en-US" i="1" dirty="0" smtClean="0"/>
              <a:t>col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9524" y="976343"/>
            <a:ext cx="2283209" cy="1745375"/>
            <a:chOff x="1437425" y="1912190"/>
            <a:chExt cx="2283209" cy="1745375"/>
          </a:xfrm>
        </p:grpSpPr>
        <p:sp>
          <p:nvSpPr>
            <p:cNvPr id="6" name="Rounded Rectangle 5"/>
            <p:cNvSpPr/>
            <p:nvPr/>
          </p:nvSpPr>
          <p:spPr>
            <a:xfrm>
              <a:off x="1437425" y="2486584"/>
              <a:ext cx="1014675" cy="6120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Unresolved Logical Plan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05959" y="2486584"/>
              <a:ext cx="1014675" cy="6120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Logical Plan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cxnSp>
          <p:nvCxnSpPr>
            <p:cNvPr id="8" name="Straight Arrow Connector 7"/>
            <p:cNvCxnSpPr>
              <a:stCxn id="6" idx="3"/>
              <a:endCxn id="7" idx="1"/>
            </p:cNvCxnSpPr>
            <p:nvPr/>
          </p:nvCxnSpPr>
          <p:spPr>
            <a:xfrm>
              <a:off x="2452101" y="2792587"/>
              <a:ext cx="253859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lg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33067" y="1912190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Source Sans Pro Light"/>
                  <a:cs typeface="Source Sans Pro"/>
                </a:rPr>
                <a:t>Analysis</a:t>
              </a:r>
              <a:endParaRPr lang="en-US" sz="1600" dirty="0">
                <a:latin typeface="Source Sans Pro Light"/>
                <a:cs typeface="Source Sans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85189" y="3294756"/>
              <a:ext cx="960095" cy="3628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Catalog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2565237" y="2810758"/>
              <a:ext cx="0" cy="48399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lg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2041" y="3355216"/>
            <a:ext cx="235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i="1" dirty="0" smtClean="0"/>
              <a:t>col</a:t>
            </a:r>
            <a:r>
              <a:rPr lang="en-US" dirty="0" smtClean="0"/>
              <a:t> FROM </a:t>
            </a:r>
            <a:r>
              <a:rPr lang="en-US" i="1" dirty="0" smtClean="0"/>
              <a:t>sales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2592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65627" y="2444459"/>
            <a:ext cx="1014675" cy="6120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2079" y="2492936"/>
            <a:ext cx="1014675" cy="612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Optimization &amp;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999" y="2147877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SQL AST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99" y="2871490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err="1" smtClean="0">
                <a:latin typeface="Source Sans Pro Light"/>
                <a:cs typeface="Source Sans Pro"/>
              </a:rPr>
              <a:t>DataFrame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7425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Unresolved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5959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4494" y="2486585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Optimized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936" y="2522662"/>
            <a:ext cx="713489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RDDs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7696" y="2492238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Selected Physical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102094" y="2423456"/>
            <a:ext cx="335330" cy="369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1102094" y="2792587"/>
            <a:ext cx="335330" cy="3544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452101" y="2792587"/>
            <a:ext cx="25385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3720635" y="2792587"/>
            <a:ext cx="253859" cy="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6236754" y="2798241"/>
            <a:ext cx="780942" cy="6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>
            <a:off x="8032371" y="2798241"/>
            <a:ext cx="273565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067" y="191219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Analysis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703" y="1789079"/>
            <a:ext cx="1264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Logical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Optimization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4510" y="1789079"/>
            <a:ext cx="9541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Physical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Planning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cxnSp>
        <p:nvCxnSpPr>
          <p:cNvPr id="25" name="Straight Arrow Connector 24"/>
          <p:cNvCxnSpPr>
            <a:stCxn id="12" idx="3"/>
          </p:cNvCxnSpPr>
          <p:nvPr/>
        </p:nvCxnSpPr>
        <p:spPr>
          <a:xfrm>
            <a:off x="6236754" y="2798939"/>
            <a:ext cx="549618" cy="61807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</p:cNvCxnSpPr>
          <p:nvPr/>
        </p:nvCxnSpPr>
        <p:spPr>
          <a:xfrm flipV="1">
            <a:off x="6236754" y="2166210"/>
            <a:ext cx="549620" cy="63272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6067508" y="2643449"/>
            <a:ext cx="1274770" cy="28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Cost Model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78532" y="254141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Physical </a:t>
            </a:r>
            <a:br>
              <a:rPr lang="en-US" sz="1300" dirty="0" smtClean="0">
                <a:latin typeface="Source Sans Pro Light"/>
                <a:cs typeface="Source Sans Pro"/>
              </a:rPr>
            </a:br>
            <a:r>
              <a:rPr lang="en-US" sz="1300" dirty="0" smtClean="0">
                <a:latin typeface="Source Sans Pro Light"/>
                <a:cs typeface="Source Sans Pro"/>
              </a:rPr>
              <a:t>Plans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0163" y="1819857"/>
            <a:ext cx="99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Code</a:t>
            </a:r>
          </a:p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Generation</a:t>
            </a:r>
            <a:endParaRPr lang="en-US" sz="1400" dirty="0">
              <a:latin typeface="Source Sans Pro Light"/>
              <a:cs typeface="Source Sans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5189" y="3294756"/>
            <a:ext cx="960095" cy="362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Catalog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2565237" y="2810758"/>
            <a:ext cx="0" cy="483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7424" y="4163318"/>
            <a:ext cx="67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Light"/>
                <a:cs typeface="Source Sans Pro Light"/>
              </a:rPr>
              <a:t>DataFrames</a:t>
            </a:r>
            <a:r>
              <a:rPr lang="en-US" dirty="0" smtClean="0">
                <a:latin typeface="Source Sans Pro Light"/>
                <a:cs typeface="Source Sans Pro Light"/>
              </a:rPr>
              <a:t> and SQL share the same optimization/execution pipeline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88737" y="2801373"/>
            <a:ext cx="256363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0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65627" y="2444459"/>
            <a:ext cx="1014675" cy="6120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2079" y="2492936"/>
            <a:ext cx="1014675" cy="612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Optimization &amp;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999" y="2147877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SQL AST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99" y="2871490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err="1" smtClean="0">
                <a:latin typeface="Source Sans Pro Light"/>
                <a:cs typeface="Source Sans Pro"/>
              </a:rPr>
              <a:t>DataFrame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7425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Unresolved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5959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4494" y="2486585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Optimized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936" y="2522662"/>
            <a:ext cx="713489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RDDs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7696" y="2492238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Selected Physical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102094" y="2423456"/>
            <a:ext cx="335330" cy="369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1102094" y="2792587"/>
            <a:ext cx="335330" cy="3544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452101" y="2792587"/>
            <a:ext cx="25385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3720635" y="2792587"/>
            <a:ext cx="253859" cy="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6236754" y="2798241"/>
            <a:ext cx="780942" cy="6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>
            <a:off x="8032371" y="2798241"/>
            <a:ext cx="273565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067" y="191219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Analysis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3226" y="1789079"/>
            <a:ext cx="14270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2151C"/>
                </a:solidFill>
                <a:latin typeface="Source Sans Pro Light"/>
                <a:cs typeface="Source Sans Pro"/>
              </a:rPr>
              <a:t>Logical</a:t>
            </a:r>
          </a:p>
          <a:p>
            <a:pPr algn="ctr"/>
            <a:r>
              <a:rPr lang="en-US" sz="1600" b="1" dirty="0" smtClean="0">
                <a:solidFill>
                  <a:srgbClr val="E2151C"/>
                </a:solidFill>
                <a:latin typeface="Source Sans Pro Light"/>
                <a:cs typeface="Source Sans Pro"/>
              </a:rPr>
              <a:t>Optimization</a:t>
            </a:r>
            <a:endParaRPr lang="en-US" sz="1600" b="1" dirty="0">
              <a:solidFill>
                <a:srgbClr val="E2151C"/>
              </a:solidFill>
              <a:latin typeface="Source Sans Pro Light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4510" y="1789079"/>
            <a:ext cx="9541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Physical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Planning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cxnSp>
        <p:nvCxnSpPr>
          <p:cNvPr id="25" name="Straight Arrow Connector 24"/>
          <p:cNvCxnSpPr>
            <a:stCxn id="12" idx="3"/>
          </p:cNvCxnSpPr>
          <p:nvPr/>
        </p:nvCxnSpPr>
        <p:spPr>
          <a:xfrm>
            <a:off x="6236754" y="2798939"/>
            <a:ext cx="549618" cy="61807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</p:cNvCxnSpPr>
          <p:nvPr/>
        </p:nvCxnSpPr>
        <p:spPr>
          <a:xfrm flipV="1">
            <a:off x="6236754" y="2166210"/>
            <a:ext cx="549620" cy="63272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6067508" y="2643449"/>
            <a:ext cx="1274770" cy="28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Cost Model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78532" y="254141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Physical </a:t>
            </a:r>
            <a:br>
              <a:rPr lang="en-US" sz="1300" dirty="0" smtClean="0">
                <a:latin typeface="Source Sans Pro Light"/>
                <a:cs typeface="Source Sans Pro"/>
              </a:rPr>
            </a:br>
            <a:r>
              <a:rPr lang="en-US" sz="1300" dirty="0" smtClean="0">
                <a:latin typeface="Source Sans Pro Light"/>
                <a:cs typeface="Source Sans Pro"/>
              </a:rPr>
              <a:t>Plans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0163" y="1819857"/>
            <a:ext cx="99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Code</a:t>
            </a:r>
          </a:p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Generation</a:t>
            </a:r>
            <a:endParaRPr lang="en-US" sz="1400" dirty="0">
              <a:latin typeface="Source Sans Pro Light"/>
              <a:cs typeface="Source Sans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5189" y="3294756"/>
            <a:ext cx="960095" cy="362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Catalog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2565237" y="2810758"/>
            <a:ext cx="0" cy="483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7424" y="4163318"/>
            <a:ext cx="67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Light"/>
                <a:cs typeface="Source Sans Pro Light"/>
              </a:rPr>
              <a:t>DataFrames</a:t>
            </a:r>
            <a:r>
              <a:rPr lang="en-US" dirty="0" smtClean="0">
                <a:latin typeface="Source Sans Pro Light"/>
                <a:cs typeface="Source Sans Pro Light"/>
              </a:rPr>
              <a:t> and SQL share the same optimization/execution pipeline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88737" y="2801373"/>
            <a:ext cx="256363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0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983" y="279600"/>
            <a:ext cx="4976636" cy="206313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Applies standard rule-based optimization (constant folding, predicate-pushdown, projection pruning, null propagation, </a:t>
            </a:r>
            <a:r>
              <a:rPr lang="en-US" dirty="0" err="1" smtClean="0"/>
              <a:t>boolean</a:t>
            </a:r>
            <a:r>
              <a:rPr lang="en-US" dirty="0" smtClean="0"/>
              <a:t> expression simplification,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800LOC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15361" y="586347"/>
            <a:ext cx="2283210" cy="1309511"/>
            <a:chOff x="2705959" y="1789079"/>
            <a:chExt cx="2283210" cy="1309511"/>
          </a:xfrm>
        </p:grpSpPr>
        <p:sp>
          <p:nvSpPr>
            <p:cNvPr id="6" name="Rounded Rectangle 5"/>
            <p:cNvSpPr/>
            <p:nvPr/>
          </p:nvSpPr>
          <p:spPr>
            <a:xfrm>
              <a:off x="2705959" y="2486584"/>
              <a:ext cx="1014675" cy="6120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Logical Plan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74494" y="2486585"/>
              <a:ext cx="1014675" cy="6120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Optimized Logical Plan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cxnSp>
          <p:nvCxnSpPr>
            <p:cNvPr id="8" name="Straight Arrow Connector 7"/>
            <p:cNvCxnSpPr>
              <a:stCxn id="6" idx="3"/>
              <a:endCxn id="7" idx="1"/>
            </p:cNvCxnSpPr>
            <p:nvPr/>
          </p:nvCxnSpPr>
          <p:spPr>
            <a:xfrm>
              <a:off x="3720635" y="2792587"/>
              <a:ext cx="253859" cy="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lg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94271" y="1789079"/>
              <a:ext cx="132500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Source Sans Pro Light"/>
                  <a:cs typeface="Source Sans Pro"/>
                </a:rPr>
                <a:t>Logical</a:t>
              </a:r>
            </a:p>
            <a:p>
              <a:pPr algn="ctr"/>
              <a:r>
                <a:rPr lang="en-US" sz="1600" dirty="0" smtClean="0">
                  <a:latin typeface="Source Sans Pro Light"/>
                  <a:cs typeface="Source Sans Pro"/>
                </a:rPr>
                <a:t>Optimization</a:t>
              </a:r>
              <a:endParaRPr lang="en-US" sz="1600" dirty="0">
                <a:latin typeface="Source Sans Pro Light"/>
                <a:cs typeface="Source Sans Pro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02" y="2342740"/>
            <a:ext cx="6079493" cy="22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Apache Spark?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Fast and general cluster computing system, interoperable with </a:t>
            </a:r>
            <a:r>
              <a:rPr lang="en-US" dirty="0" err="1" smtClean="0"/>
              <a:t>Hadoop</a:t>
            </a:r>
            <a:r>
              <a:rPr lang="en-US" dirty="0" smtClean="0"/>
              <a:t>, included in all major </a:t>
            </a:r>
            <a:r>
              <a:rPr lang="en-US" dirty="0" err="1" smtClean="0"/>
              <a:t>distros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Improves efficiency through:</a:t>
            </a:r>
          </a:p>
          <a:p>
            <a:pPr lvl="1"/>
            <a:r>
              <a:rPr lang="en-US" dirty="0" smtClean="0"/>
              <a:t>In-memory computing primitives</a:t>
            </a:r>
          </a:p>
          <a:p>
            <a:pPr lvl="1"/>
            <a:r>
              <a:rPr lang="en-US" dirty="0" smtClean="0"/>
              <a:t>General computation graphs</a:t>
            </a:r>
          </a:p>
          <a:p>
            <a:r>
              <a:rPr lang="en-US" dirty="0" smtClean="0"/>
              <a:t>Improves usability through:</a:t>
            </a:r>
          </a:p>
          <a:p>
            <a:pPr lvl="1"/>
            <a:r>
              <a:rPr lang="en-US" dirty="0" smtClean="0"/>
              <a:t>Rich APIs in </a:t>
            </a:r>
            <a:r>
              <a:rPr lang="en-US" dirty="0" err="1" smtClean="0"/>
              <a:t>Scala</a:t>
            </a:r>
            <a:r>
              <a:rPr lang="en-US" dirty="0" smtClean="0"/>
              <a:t>, Java, Python</a:t>
            </a:r>
          </a:p>
          <a:p>
            <a:pPr lvl="1"/>
            <a:r>
              <a:rPr lang="en-US" dirty="0" smtClean="0"/>
              <a:t>Interactive shell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3203" y="2724840"/>
            <a:ext cx="3348528" cy="954107"/>
            <a:chOff x="6168006" y="3688067"/>
            <a:chExt cx="3025052" cy="127214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168006" y="4172280"/>
              <a:ext cx="413034" cy="0"/>
            </a:xfrm>
            <a:prstGeom prst="straightConnector1">
              <a:avLst/>
            </a:prstGeom>
            <a:ln w="76200" cmpd="sng">
              <a:solidFill>
                <a:srgbClr val="FF66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547000" y="3688067"/>
              <a:ext cx="2646058" cy="1272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FF6600"/>
                  </a:solidFill>
                  <a:latin typeface="Helvetica Neue Light"/>
                  <a:ea typeface="+mn-ea"/>
                  <a:cs typeface="Helvetica Neue Light"/>
                </a:rPr>
                <a:t>Up to 100×</a:t>
              </a:r>
              <a:r>
                <a:rPr lang="en-US" sz="2800" dirty="0">
                  <a:solidFill>
                    <a:srgbClr val="FF6600"/>
                  </a:solidFill>
                  <a:latin typeface="Helvetica Neue Light"/>
                  <a:ea typeface="+mn-ea"/>
                  <a:cs typeface="Helvetica Neue Light"/>
                </a:rPr>
                <a:t> </a:t>
              </a:r>
              <a:r>
                <a:rPr lang="en-US" sz="2800" dirty="0" smtClean="0">
                  <a:solidFill>
                    <a:srgbClr val="FF6600"/>
                  </a:solidFill>
                  <a:latin typeface="Helvetica Neue Light"/>
                  <a:ea typeface="+mn-ea"/>
                  <a:cs typeface="Helvetica Neue Light"/>
                </a:rPr>
                <a:t>faster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FF6600"/>
                  </a:solidFill>
                  <a:latin typeface="Helvetica Neue Light"/>
                  <a:ea typeface="+mn-ea"/>
                  <a:cs typeface="Helvetica Neue Light"/>
                </a:rPr>
                <a:t>(2-10× on disk)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1176" y="3762058"/>
            <a:ext cx="2982293" cy="523220"/>
            <a:chOff x="6532373" y="4357269"/>
            <a:chExt cx="2982293" cy="69762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532373" y="4619503"/>
              <a:ext cx="457200" cy="0"/>
            </a:xfrm>
            <a:prstGeom prst="straightConnector1">
              <a:avLst/>
            </a:prstGeom>
            <a:ln w="76200" cmpd="sng">
              <a:solidFill>
                <a:srgbClr val="FF66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06104" y="4357269"/>
              <a:ext cx="2508562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FF6600"/>
                  </a:solidFill>
                  <a:latin typeface="Helvetica Neue Light"/>
                  <a:ea typeface="+mn-ea"/>
                  <a:cs typeface="Helvetica Neue Light"/>
                </a:rPr>
                <a:t>2-5× less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79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65627" y="2444459"/>
            <a:ext cx="1014675" cy="6120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2079" y="2492936"/>
            <a:ext cx="1014675" cy="612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Optimization &amp;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999" y="2147877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SQL AST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99" y="2871490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err="1" smtClean="0">
                <a:latin typeface="Source Sans Pro Light"/>
                <a:cs typeface="Source Sans Pro"/>
              </a:rPr>
              <a:t>DataFrame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7425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Unresolved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5959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4494" y="2486585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Optimized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936" y="2522662"/>
            <a:ext cx="713489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RDDs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7696" y="2492238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Selected Physical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102094" y="2423456"/>
            <a:ext cx="335330" cy="369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1102094" y="2792587"/>
            <a:ext cx="335330" cy="3544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452101" y="2792587"/>
            <a:ext cx="25385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3720635" y="2792587"/>
            <a:ext cx="253859" cy="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6236754" y="2798241"/>
            <a:ext cx="780942" cy="6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>
            <a:off x="8032371" y="2798241"/>
            <a:ext cx="273565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067" y="191219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Analysis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703" y="1789079"/>
            <a:ext cx="1264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Logical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Optimization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4510" y="1789079"/>
            <a:ext cx="9541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Physical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Planning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cxnSp>
        <p:nvCxnSpPr>
          <p:cNvPr id="25" name="Straight Arrow Connector 24"/>
          <p:cNvCxnSpPr>
            <a:stCxn id="12" idx="3"/>
          </p:cNvCxnSpPr>
          <p:nvPr/>
        </p:nvCxnSpPr>
        <p:spPr>
          <a:xfrm>
            <a:off x="6236754" y="2798939"/>
            <a:ext cx="549618" cy="61807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</p:cNvCxnSpPr>
          <p:nvPr/>
        </p:nvCxnSpPr>
        <p:spPr>
          <a:xfrm flipV="1">
            <a:off x="6236754" y="2166210"/>
            <a:ext cx="549620" cy="63272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6067508" y="2643449"/>
            <a:ext cx="1274770" cy="28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Cost Model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78532" y="254141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Physical </a:t>
            </a:r>
            <a:br>
              <a:rPr lang="en-US" sz="1300" dirty="0" smtClean="0">
                <a:latin typeface="Source Sans Pro Light"/>
                <a:cs typeface="Source Sans Pro"/>
              </a:rPr>
            </a:br>
            <a:r>
              <a:rPr lang="en-US" sz="1300" dirty="0" smtClean="0">
                <a:latin typeface="Source Sans Pro Light"/>
                <a:cs typeface="Source Sans Pro"/>
              </a:rPr>
              <a:t>Plans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0163" y="1819857"/>
            <a:ext cx="99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Code</a:t>
            </a:r>
          </a:p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Generation</a:t>
            </a:r>
            <a:endParaRPr lang="en-US" sz="1400" dirty="0">
              <a:latin typeface="Source Sans Pro Light"/>
              <a:cs typeface="Source Sans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5189" y="3294756"/>
            <a:ext cx="960095" cy="362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Catalog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2565237" y="2810758"/>
            <a:ext cx="0" cy="483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7424" y="4163318"/>
            <a:ext cx="67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Light"/>
                <a:cs typeface="Source Sans Pro Light"/>
              </a:rPr>
              <a:t>DataFrames</a:t>
            </a:r>
            <a:r>
              <a:rPr lang="en-US" dirty="0" smtClean="0">
                <a:latin typeface="Source Sans Pro Light"/>
                <a:cs typeface="Source Sans Pro Light"/>
              </a:rPr>
              <a:t> and SQL share the same optimization/execution pipeline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88737" y="2801373"/>
            <a:ext cx="256363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2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Optimization &amp;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999" y="2147877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SQL AST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99" y="2871490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err="1" smtClean="0">
                <a:latin typeface="Source Sans Pro Light"/>
                <a:cs typeface="Source Sans Pro"/>
              </a:rPr>
              <a:t>DataFrame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7425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Unresolved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5959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936" y="2522662"/>
            <a:ext cx="713489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RDDs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7696" y="2492238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Selected Physical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102094" y="2423456"/>
            <a:ext cx="335330" cy="369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1102094" y="2792587"/>
            <a:ext cx="335330" cy="3544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452101" y="2792587"/>
            <a:ext cx="25385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3720635" y="2792587"/>
            <a:ext cx="253859" cy="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6236754" y="2798241"/>
            <a:ext cx="780942" cy="6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>
            <a:off x="8032371" y="2798241"/>
            <a:ext cx="273565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067" y="191219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Analysis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703" y="1789079"/>
            <a:ext cx="1264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Logical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Optimization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cxnSp>
        <p:nvCxnSpPr>
          <p:cNvPr id="25" name="Straight Arrow Connector 24"/>
          <p:cNvCxnSpPr>
            <a:stCxn id="12" idx="3"/>
          </p:cNvCxnSpPr>
          <p:nvPr/>
        </p:nvCxnSpPr>
        <p:spPr>
          <a:xfrm>
            <a:off x="6236754" y="2798939"/>
            <a:ext cx="549618" cy="61807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</p:cNvCxnSpPr>
          <p:nvPr/>
        </p:nvCxnSpPr>
        <p:spPr>
          <a:xfrm flipV="1">
            <a:off x="6236754" y="2166210"/>
            <a:ext cx="549620" cy="63272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6067508" y="2643449"/>
            <a:ext cx="1274770" cy="28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Cost Model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0163" y="1819857"/>
            <a:ext cx="99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Code</a:t>
            </a:r>
          </a:p>
          <a:p>
            <a:pPr algn="ctr"/>
            <a:r>
              <a:rPr lang="en-US" sz="1400" dirty="0" smtClean="0">
                <a:latin typeface="Source Sans Pro Light"/>
                <a:cs typeface="Source Sans Pro"/>
              </a:rPr>
              <a:t>Generation</a:t>
            </a:r>
            <a:endParaRPr lang="en-US" sz="1400" dirty="0">
              <a:latin typeface="Source Sans Pro Light"/>
              <a:cs typeface="Source Sans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5189" y="3294756"/>
            <a:ext cx="960095" cy="362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Catalog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2565237" y="2810758"/>
            <a:ext cx="0" cy="483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7424" y="4163318"/>
            <a:ext cx="67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Light"/>
                <a:cs typeface="Source Sans Pro Light"/>
              </a:rPr>
              <a:t>DataFrames</a:t>
            </a:r>
            <a:r>
              <a:rPr lang="en-US" dirty="0" smtClean="0">
                <a:latin typeface="Source Sans Pro Light"/>
                <a:cs typeface="Source Sans Pro Light"/>
              </a:rPr>
              <a:t> and SQL share the same optimization/execution pipeline</a:t>
            </a:r>
            <a:endParaRPr lang="en-US" dirty="0">
              <a:latin typeface="Source Sans Pro Light"/>
              <a:cs typeface="Source Sans Pro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74494" y="1789079"/>
            <a:ext cx="2318713" cy="1364340"/>
            <a:chOff x="3974494" y="1789079"/>
            <a:chExt cx="2318713" cy="1364340"/>
          </a:xfrm>
        </p:grpSpPr>
        <p:sp>
          <p:nvSpPr>
            <p:cNvPr id="11" name="Rounded Rectangle 10"/>
            <p:cNvSpPr/>
            <p:nvPr/>
          </p:nvSpPr>
          <p:spPr>
            <a:xfrm>
              <a:off x="5165627" y="2444459"/>
              <a:ext cx="1014675" cy="61200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dirty="0">
                <a:latin typeface="Source Sans Pro Light"/>
                <a:cs typeface="Source Sans Pro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2079" y="2492936"/>
              <a:ext cx="1014675" cy="61200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300" dirty="0">
                <a:latin typeface="Source Sans Pro Light"/>
                <a:cs typeface="Source Sans Pro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74494" y="2486585"/>
              <a:ext cx="1014675" cy="6120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Optimized Logical Plan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6069" y="1789079"/>
              <a:ext cx="105098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4"/>
                  </a:solidFill>
                  <a:latin typeface="Source Sans Pro Light"/>
                  <a:cs typeface="Source Sans Pro"/>
                </a:rPr>
                <a:t>Physical</a:t>
              </a:r>
            </a:p>
            <a:p>
              <a:pPr algn="ctr"/>
              <a:r>
                <a:rPr lang="en-US" sz="1600" b="1" dirty="0" smtClean="0">
                  <a:solidFill>
                    <a:schemeClr val="accent4"/>
                  </a:solidFill>
                  <a:latin typeface="Source Sans Pro Light"/>
                  <a:cs typeface="Source Sans Pro"/>
                </a:rPr>
                <a:t>Planning</a:t>
              </a:r>
              <a:endParaRPr lang="en-US" sz="1600" b="1" dirty="0">
                <a:solidFill>
                  <a:schemeClr val="accent4"/>
                </a:solidFill>
                <a:latin typeface="Source Sans Pro Light"/>
                <a:cs typeface="Source Sans Pro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278532" y="2541414"/>
              <a:ext cx="1014675" cy="6120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mpd="sng"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"/>
                </a:rPr>
                <a:t>Physical </a:t>
              </a:r>
              <a:br>
                <a:rPr lang="en-US" sz="1300" dirty="0" smtClean="0">
                  <a:latin typeface="Source Sans Pro Light"/>
                  <a:cs typeface="Source Sans Pro"/>
                </a:rPr>
              </a:br>
              <a:r>
                <a:rPr lang="en-US" sz="1300" dirty="0" smtClean="0">
                  <a:latin typeface="Source Sans Pro Light"/>
                  <a:cs typeface="Source Sans Pro"/>
                </a:rPr>
                <a:t>Plans</a:t>
              </a:r>
              <a:endParaRPr lang="en-US" sz="1300" dirty="0">
                <a:latin typeface="Source Sans Pro Light"/>
                <a:cs typeface="Source Sans Pro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988737" y="2801373"/>
              <a:ext cx="256363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lg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4146" y="1120139"/>
            <a:ext cx="278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Pipeline projections and filters into a single </a:t>
            </a:r>
            <a:r>
              <a:rPr lang="en-US" i="1" dirty="0" smtClean="0"/>
              <a:t>map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862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2587" y="160008"/>
            <a:ext cx="82262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A71D5D"/>
                </a:solidFill>
                <a:latin typeface="Consolas"/>
              </a:rPr>
              <a:t>def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 smtClean="0">
                <a:solidFill>
                  <a:srgbClr val="795DA3"/>
                </a:solidFill>
                <a:latin typeface="Consolas"/>
              </a:rPr>
              <a:t>add_demographics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(events):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  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u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sqlCtx.table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users")                     </a:t>
            </a:r>
            <a:r>
              <a:rPr lang="en-US" sz="1200" dirty="0" smtClean="0">
                <a:solidFill>
                  <a:srgbClr val="969896"/>
                </a:solidFill>
                <a:latin typeface="Consolas"/>
              </a:rPr>
              <a:t># </a:t>
            </a:r>
            <a:r>
              <a:rPr lang="en-US" sz="1200" dirty="0">
                <a:solidFill>
                  <a:srgbClr val="969896"/>
                </a:solidFill>
                <a:latin typeface="Consolas"/>
              </a:rPr>
              <a:t>Load </a:t>
            </a:r>
            <a:r>
              <a:rPr lang="en-US" sz="1200" b="1" dirty="0">
                <a:solidFill>
                  <a:srgbClr val="969896"/>
                </a:solidFill>
                <a:latin typeface="Consolas"/>
              </a:rPr>
              <a:t>p</a:t>
            </a:r>
            <a:r>
              <a:rPr lang="en-US" sz="1200" b="1" dirty="0" smtClean="0">
                <a:solidFill>
                  <a:srgbClr val="969896"/>
                </a:solidFill>
                <a:latin typeface="Consolas"/>
              </a:rPr>
              <a:t>artitioned</a:t>
            </a:r>
            <a:r>
              <a:rPr lang="en-US" sz="1200" dirty="0" smtClean="0">
                <a:solidFill>
                  <a:srgbClr val="969896"/>
                </a:solidFill>
                <a:latin typeface="Consolas"/>
              </a:rPr>
              <a:t> Hive table</a:t>
            </a:r>
            <a:endParaRPr lang="en-US" sz="1200" dirty="0">
              <a:solidFill>
                <a:srgbClr val="969896"/>
              </a:solidFill>
              <a:latin typeface="Consolas"/>
            </a:endParaRPr>
          </a:p>
          <a:p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  events \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   .join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(u, 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events.user_id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u.user_id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 \     </a:t>
            </a:r>
            <a:r>
              <a:rPr lang="en-US" sz="1200" dirty="0" smtClean="0">
                <a:solidFill>
                  <a:srgbClr val="969896"/>
                </a:solidFill>
                <a:latin typeface="Consolas"/>
              </a:rPr>
              <a:t># Join on </a:t>
            </a:r>
            <a:r>
              <a:rPr lang="en-US" sz="1200" dirty="0" err="1" smtClean="0">
                <a:solidFill>
                  <a:srgbClr val="969896"/>
                </a:solidFill>
                <a:latin typeface="Consolas"/>
              </a:rPr>
              <a:t>user_id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    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   .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withColumn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"city"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, 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zipToCity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df.zip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))      </a:t>
            </a:r>
            <a:r>
              <a:rPr lang="en-US" sz="1200" dirty="0" smtClean="0">
                <a:solidFill>
                  <a:srgbClr val="969896"/>
                </a:solidFill>
                <a:latin typeface="Consolas"/>
              </a:rPr>
              <a:t># </a:t>
            </a:r>
            <a:r>
              <a:rPr lang="en-US" sz="1200" dirty="0">
                <a:solidFill>
                  <a:srgbClr val="969896"/>
                </a:solidFill>
                <a:latin typeface="Consolas"/>
              </a:rPr>
              <a:t>Run </a:t>
            </a:r>
            <a:r>
              <a:rPr lang="en-US" sz="1200" dirty="0" err="1">
                <a:solidFill>
                  <a:srgbClr val="969896"/>
                </a:solidFill>
                <a:latin typeface="Consolas"/>
              </a:rPr>
              <a:t>udf</a:t>
            </a:r>
            <a:r>
              <a:rPr lang="en-US" sz="1200" dirty="0">
                <a:solidFill>
                  <a:srgbClr val="969896"/>
                </a:solidFill>
                <a:latin typeface="Consolas"/>
              </a:rPr>
              <a:t> to add city column</a:t>
            </a:r>
          </a:p>
          <a:p>
            <a:endParaRPr lang="en-US" sz="1200" dirty="0">
              <a:solidFill>
                <a:srgbClr val="969896"/>
              </a:solidFill>
              <a:latin typeface="Consola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67294" y="1738416"/>
            <a:ext cx="30915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Physical Plan</a:t>
            </a:r>
          </a:p>
          <a:p>
            <a:pPr algn="ctr"/>
            <a:r>
              <a:rPr lang="en-US" sz="1400" dirty="0" smtClean="0">
                <a:latin typeface="Source Sans Pro Light"/>
                <a:cs typeface="Source Sans Pro Light"/>
              </a:rPr>
              <a:t>with Predicate Pushdown</a:t>
            </a:r>
            <a:r>
              <a:rPr lang="en-US" sz="1400" dirty="0">
                <a:latin typeface="Source Sans Pro Light"/>
                <a:cs typeface="Source Sans Pro Light"/>
              </a:rPr>
              <a:t> </a:t>
            </a:r>
            <a:r>
              <a:rPr lang="en-US" sz="1400" dirty="0" smtClean="0">
                <a:latin typeface="Source Sans Pro Light"/>
                <a:cs typeface="Source Sans Pro Light"/>
              </a:rPr>
              <a:t/>
            </a:r>
            <a:br>
              <a:rPr lang="en-US" sz="1400" dirty="0" smtClean="0">
                <a:latin typeface="Source Sans Pro Light"/>
                <a:cs typeface="Source Sans Pro Light"/>
              </a:rPr>
            </a:br>
            <a:r>
              <a:rPr lang="en-US" sz="1400" dirty="0" smtClean="0">
                <a:latin typeface="Source Sans Pro Light"/>
                <a:cs typeface="Source Sans Pro Light"/>
              </a:rPr>
              <a:t>and Column Pruning</a:t>
            </a:r>
            <a:endParaRPr lang="en-US" sz="1400" dirty="0">
              <a:latin typeface="Source Sans Pro Light"/>
              <a:cs typeface="Source Sans Pro Light"/>
            </a:endParaRPr>
          </a:p>
        </p:txBody>
      </p:sp>
      <p:cxnSp>
        <p:nvCxnSpPr>
          <p:cNvPr id="31" name="Straight Connector 30"/>
          <p:cNvCxnSpPr>
            <a:stCxn id="33" idx="0"/>
          </p:cNvCxnSpPr>
          <p:nvPr/>
        </p:nvCxnSpPr>
        <p:spPr>
          <a:xfrm flipV="1">
            <a:off x="6771427" y="3324281"/>
            <a:ext cx="701520" cy="426515"/>
          </a:xfrm>
          <a:prstGeom prst="line">
            <a:avLst/>
          </a:prstGeom>
          <a:ln>
            <a:tailEnd type="triangle" w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960091" y="2679080"/>
            <a:ext cx="1014675" cy="6120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 Light"/>
              </a:rPr>
              <a:t>join</a:t>
            </a:r>
            <a:endParaRPr lang="en-US" sz="1300" dirty="0">
              <a:latin typeface="Source Sans Pro Light"/>
              <a:cs typeface="Source Sans Pro Ligh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264089" y="3750796"/>
            <a:ext cx="1014675" cy="612005"/>
          </a:xfrm>
          <a:prstGeom prst="roundRect">
            <a:avLst/>
          </a:prstGeom>
          <a:ln w="38100" cmpd="sng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260"/>
              </a:lnSpc>
            </a:pPr>
            <a:r>
              <a:rPr lang="en-US" sz="1300" b="1" i="1" dirty="0">
                <a:latin typeface="Source Sans Pro Light"/>
                <a:cs typeface="Source Sans Pro Light"/>
              </a:rPr>
              <a:t>optimized </a:t>
            </a:r>
          </a:p>
          <a:p>
            <a:pPr algn="ctr">
              <a:lnSpc>
                <a:spcPts val="1260"/>
              </a:lnSpc>
            </a:pPr>
            <a:r>
              <a:rPr lang="en-US" sz="1300" dirty="0">
                <a:latin typeface="Source Sans Pro Light"/>
                <a:cs typeface="Source Sans Pro Light"/>
              </a:rPr>
              <a:t>scan</a:t>
            </a:r>
          </a:p>
          <a:p>
            <a:pPr algn="ctr">
              <a:lnSpc>
                <a:spcPts val="1260"/>
              </a:lnSpc>
            </a:pPr>
            <a:r>
              <a:rPr lang="en-US" sz="1300" dirty="0">
                <a:latin typeface="Source Sans Pro Light"/>
                <a:cs typeface="Source Sans Pro Light"/>
              </a:rPr>
              <a:t>(events)</a:t>
            </a:r>
          </a:p>
        </p:txBody>
      </p:sp>
      <p:cxnSp>
        <p:nvCxnSpPr>
          <p:cNvPr id="34" name="Straight Connector 33"/>
          <p:cNvCxnSpPr>
            <a:stCxn id="35" idx="0"/>
          </p:cNvCxnSpPr>
          <p:nvPr/>
        </p:nvCxnSpPr>
        <p:spPr>
          <a:xfrm flipH="1" flipV="1">
            <a:off x="7513053" y="3324281"/>
            <a:ext cx="648326" cy="426515"/>
          </a:xfrm>
          <a:prstGeom prst="line">
            <a:avLst/>
          </a:prstGeom>
          <a:ln>
            <a:tailEnd type="triangle" w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654041" y="3750796"/>
            <a:ext cx="1014675" cy="612005"/>
          </a:xfrm>
          <a:prstGeom prst="roundRect">
            <a:avLst/>
          </a:prstGeom>
          <a:ln w="38100" cmpd="sng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260"/>
              </a:lnSpc>
            </a:pPr>
            <a:r>
              <a:rPr lang="en-US" sz="1300" b="1" i="1" dirty="0" smtClean="0">
                <a:latin typeface="Source Sans Pro Light"/>
                <a:cs typeface="Source Sans Pro Light"/>
              </a:rPr>
              <a:t>optimized</a:t>
            </a:r>
            <a:r>
              <a:rPr lang="en-US" sz="1300" dirty="0">
                <a:latin typeface="Source Sans Pro Light"/>
                <a:cs typeface="Source Sans Pro Light"/>
              </a:rPr>
              <a:t/>
            </a:r>
            <a:br>
              <a:rPr lang="en-US" sz="1300" dirty="0">
                <a:latin typeface="Source Sans Pro Light"/>
                <a:cs typeface="Source Sans Pro Light"/>
              </a:rPr>
            </a:br>
            <a:r>
              <a:rPr lang="en-US" sz="1300" dirty="0" smtClean="0">
                <a:latin typeface="Source Sans Pro Light"/>
                <a:cs typeface="Source Sans Pro Light"/>
              </a:rPr>
              <a:t>scan</a:t>
            </a:r>
          </a:p>
          <a:p>
            <a:pPr algn="ctr">
              <a:lnSpc>
                <a:spcPts val="1260"/>
              </a:lnSpc>
            </a:pPr>
            <a:r>
              <a:rPr lang="en-US" sz="1300" dirty="0" smtClean="0">
                <a:latin typeface="Source Sans Pro Light"/>
                <a:cs typeface="Source Sans Pro Light"/>
              </a:rPr>
              <a:t>(users)</a:t>
            </a:r>
            <a:endParaRPr lang="en-US" sz="1300" dirty="0">
              <a:latin typeface="Source Sans Pro Light"/>
              <a:cs typeface="Source Sans Pro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154" y="178962"/>
            <a:ext cx="45719" cy="96232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2587" y="1129461"/>
            <a:ext cx="830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rgbClr val="333333"/>
                </a:solidFill>
                <a:latin typeface="Consolas"/>
                <a:cs typeface="Consolas"/>
              </a:rPr>
              <a:t>events </a:t>
            </a:r>
            <a:r>
              <a:rPr lang="en-US" sz="1200" dirty="0">
                <a:solidFill>
                  <a:srgbClr val="A71D5D"/>
                </a:solidFill>
                <a:latin typeface="Consolas"/>
                <a:cs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rgbClr val="795DA3"/>
                </a:solidFill>
                <a:latin typeface="Consolas"/>
                <a:cs typeface="Consolas"/>
              </a:rPr>
              <a:t>add_demographics</a:t>
            </a:r>
            <a:r>
              <a:rPr lang="en-US" sz="1200" dirty="0">
                <a:solidFill>
                  <a:srgbClr val="333333"/>
                </a:solidFill>
                <a:latin typeface="Consolas"/>
                <a:cs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  <a:cs typeface="Consolas"/>
              </a:rPr>
              <a:t>sqlCtx.load</a:t>
            </a:r>
            <a:r>
              <a:rPr lang="en-US" sz="1200" dirty="0">
                <a:solidFill>
                  <a:srgbClr val="333333"/>
                </a:solidFill>
                <a:latin typeface="Consolas"/>
                <a:cs typeface="Consolas"/>
              </a:rPr>
              <a:t>(</a:t>
            </a:r>
            <a:r>
              <a:rPr lang="en-US" sz="1200" dirty="0">
                <a:solidFill>
                  <a:srgbClr val="183691"/>
                </a:solidFill>
                <a:latin typeface="Consolas"/>
                <a:cs typeface="Consolas"/>
              </a:rPr>
              <a:t>"/data/events"</a:t>
            </a:r>
            <a:r>
              <a:rPr lang="en-US" sz="1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1200" b="1" dirty="0" smtClean="0">
                <a:solidFill>
                  <a:srgbClr val="183691"/>
                </a:solidFill>
                <a:latin typeface="Consolas"/>
                <a:cs typeface="Consolas"/>
              </a:rPr>
              <a:t>"parquet"</a:t>
            </a:r>
            <a:r>
              <a:rPr lang="en-US" sz="1200" dirty="0">
                <a:solidFill>
                  <a:prstClr val="black"/>
                </a:solidFill>
                <a:latin typeface="Consolas"/>
                <a:cs typeface="Consolas"/>
              </a:rPr>
              <a:t>)) </a:t>
            </a:r>
            <a:endParaRPr lang="en-US" sz="1200" dirty="0">
              <a:solidFill>
                <a:srgbClr val="333333"/>
              </a:solidFill>
              <a:latin typeface="Consolas"/>
              <a:cs typeface="Consolas"/>
            </a:endParaRPr>
          </a:p>
          <a:p>
            <a:pPr lvl="0"/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training_data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events.where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events.city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"Melbourne"</a:t>
            </a:r>
            <a:r>
              <a:rPr lang="en-US" sz="1200" dirty="0" smtClean="0">
                <a:solidFill>
                  <a:prstClr val="black"/>
                </a:solidFill>
                <a:latin typeface="Consolas"/>
                <a:cs typeface="Consolas"/>
              </a:rPr>
              <a:t>).select(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events.timestamp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onsolas"/>
                <a:cs typeface="Consolas"/>
              </a:rPr>
              <a:t>.collect</a:t>
            </a:r>
            <a:r>
              <a:rPr lang="en-US" sz="1200" dirty="0">
                <a:solidFill>
                  <a:prstClr val="black"/>
                </a:solidFill>
                <a:latin typeface="Consolas"/>
                <a:cs typeface="Consolas"/>
              </a:rPr>
              <a:t>() </a:t>
            </a:r>
            <a:endParaRPr lang="da-DK" sz="1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4154" y="1210984"/>
            <a:ext cx="45719" cy="363535"/>
          </a:xfrm>
          <a:prstGeom prst="rect">
            <a:avLst/>
          </a:prstGeom>
          <a:solidFill>
            <a:srgbClr val="EC541B"/>
          </a:solidFill>
          <a:ln>
            <a:solidFill>
              <a:srgbClr val="EC54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4653" y="1857246"/>
            <a:ext cx="2404627" cy="2888271"/>
            <a:chOff x="1376004" y="1918822"/>
            <a:chExt cx="2404627" cy="2888271"/>
          </a:xfrm>
        </p:grpSpPr>
        <p:sp>
          <p:nvSpPr>
            <p:cNvPr id="47" name="TextBox 46"/>
            <p:cNvSpPr txBox="1"/>
            <p:nvPr/>
          </p:nvSpPr>
          <p:spPr>
            <a:xfrm>
              <a:off x="1934914" y="1918822"/>
              <a:ext cx="131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 Light"/>
                  <a:cs typeface="Source Sans Pro Light"/>
                </a:rPr>
                <a:t>Logical Plan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072006" y="2446629"/>
              <a:ext cx="1014675" cy="532438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filter</a:t>
              </a:r>
              <a:endParaRPr lang="en-US" sz="1300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51" name="Straight Connector 50"/>
            <p:cNvCxnSpPr>
              <a:stCxn id="54" idx="0"/>
            </p:cNvCxnSpPr>
            <p:nvPr/>
          </p:nvCxnSpPr>
          <p:spPr>
            <a:xfrm flipV="1">
              <a:off x="1883342" y="3914810"/>
              <a:ext cx="696002" cy="359845"/>
            </a:xfrm>
            <a:prstGeom prst="line">
              <a:avLst/>
            </a:prstGeom>
            <a:ln>
              <a:tailEnd type="triangle" w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50" idx="2"/>
            </p:cNvCxnSpPr>
            <p:nvPr/>
          </p:nvCxnSpPr>
          <p:spPr>
            <a:xfrm flipV="1">
              <a:off x="2576066" y="2979067"/>
              <a:ext cx="3278" cy="365213"/>
            </a:xfrm>
            <a:prstGeom prst="line">
              <a:avLst/>
            </a:prstGeom>
            <a:ln>
              <a:tailEnd type="triangle" w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2072006" y="3342274"/>
              <a:ext cx="1014675" cy="53243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join</a:t>
              </a:r>
              <a:endParaRPr lang="en-US" sz="13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376004" y="4274655"/>
              <a:ext cx="1014675" cy="532438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events file</a:t>
              </a:r>
              <a:endParaRPr lang="en-US" sz="1300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55" name="Straight Connector 54"/>
            <p:cNvCxnSpPr>
              <a:stCxn id="56" idx="0"/>
            </p:cNvCxnSpPr>
            <p:nvPr/>
          </p:nvCxnSpPr>
          <p:spPr>
            <a:xfrm flipH="1" flipV="1">
              <a:off x="2620072" y="3914810"/>
              <a:ext cx="653222" cy="359845"/>
            </a:xfrm>
            <a:prstGeom prst="line">
              <a:avLst/>
            </a:prstGeom>
            <a:ln>
              <a:tailEnd type="triangle" w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2765956" y="4274655"/>
              <a:ext cx="1014675" cy="53243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users table</a:t>
              </a:r>
              <a:endParaRPr lang="en-US" sz="1300" dirty="0">
                <a:latin typeface="Source Sans Pro Light"/>
                <a:cs typeface="Source Sans Pro Ligh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75328" y="1835788"/>
            <a:ext cx="2404627" cy="2888272"/>
            <a:chOff x="5081161" y="1897364"/>
            <a:chExt cx="2404627" cy="2888272"/>
          </a:xfrm>
        </p:grpSpPr>
        <p:sp>
          <p:nvSpPr>
            <p:cNvPr id="59" name="TextBox 58"/>
            <p:cNvSpPr txBox="1"/>
            <p:nvPr/>
          </p:nvSpPr>
          <p:spPr>
            <a:xfrm>
              <a:off x="5606959" y="1897364"/>
              <a:ext cx="1418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 Light"/>
                  <a:cs typeface="Source Sans Pro Light"/>
                </a:rPr>
                <a:t>Physical Plan</a:t>
              </a:r>
              <a:endParaRPr lang="en-US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5570675" y="2979067"/>
              <a:ext cx="696673" cy="362562"/>
            </a:xfrm>
            <a:prstGeom prst="line">
              <a:avLst/>
            </a:prstGeom>
            <a:ln>
              <a:tailEnd type="triangle" w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5777163" y="2410960"/>
              <a:ext cx="1014675" cy="53146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join</a:t>
              </a:r>
              <a:endParaRPr lang="en-US" sz="13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081161" y="3341629"/>
              <a:ext cx="1014675" cy="53146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scan</a:t>
              </a:r>
            </a:p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(events)</a:t>
              </a:r>
              <a:endParaRPr lang="en-US" sz="1300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 flipV="1">
              <a:off x="6307452" y="2979067"/>
              <a:ext cx="703280" cy="362562"/>
            </a:xfrm>
            <a:prstGeom prst="line">
              <a:avLst/>
            </a:prstGeom>
            <a:ln>
              <a:tailEnd type="triangle" w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6471113" y="3341629"/>
              <a:ext cx="1014675" cy="53146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filter</a:t>
              </a:r>
              <a:endParaRPr lang="en-US" sz="1300" dirty="0">
                <a:latin typeface="Source Sans Pro Light"/>
                <a:cs typeface="Source Sans Pro Light"/>
              </a:endParaRPr>
            </a:p>
          </p:txBody>
        </p:sp>
        <p:cxnSp>
          <p:nvCxnSpPr>
            <p:cNvPr id="65" name="Straight Connector 64"/>
            <p:cNvCxnSpPr>
              <a:stCxn id="66" idx="0"/>
              <a:endCxn id="64" idx="2"/>
            </p:cNvCxnSpPr>
            <p:nvPr/>
          </p:nvCxnSpPr>
          <p:spPr>
            <a:xfrm flipV="1">
              <a:off x="6978451" y="3873089"/>
              <a:ext cx="0" cy="381087"/>
            </a:xfrm>
            <a:prstGeom prst="line">
              <a:avLst/>
            </a:prstGeom>
            <a:ln>
              <a:tailEnd type="triangle" w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6471113" y="4254176"/>
              <a:ext cx="1014675" cy="53146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scan</a:t>
              </a:r>
            </a:p>
            <a:p>
              <a:pPr algn="ctr"/>
              <a:r>
                <a:rPr lang="en-US" sz="1300" dirty="0" smtClean="0">
                  <a:latin typeface="Source Sans Pro Light"/>
                  <a:cs typeface="Source Sans Pro Light"/>
                </a:rPr>
                <a:t>(users)</a:t>
              </a:r>
              <a:endParaRPr lang="en-US" sz="1300" dirty="0">
                <a:latin typeface="Source Sans Pro Light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44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Catalyst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81546" y="3723649"/>
            <a:ext cx="354734" cy="192832"/>
          </a:xfrm>
        </p:spPr>
        <p:txBody>
          <a:bodyPr/>
          <a:lstStyle/>
          <a:p>
            <a:fld id="{40D15546-3768-674C-81B9-C40A1A080E8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16001" y="1200151"/>
            <a:ext cx="3585861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filters on top of projections.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that the filter can be evaluated without the result of the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so, switch the operators.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424" y="1200151"/>
            <a:ext cx="1416024" cy="3219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76" y="1200151"/>
            <a:ext cx="1963731" cy="3219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73096" y="2236336"/>
            <a:ext cx="1207914" cy="1449585"/>
          </a:xfrm>
          <a:prstGeom prst="rect">
            <a:avLst/>
          </a:prstGeom>
          <a:noFill/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5121" y="2612445"/>
            <a:ext cx="563630" cy="161805"/>
          </a:xfrm>
          <a:prstGeom prst="rect">
            <a:avLst/>
          </a:prstGeom>
          <a:noFill/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218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65627" y="2444459"/>
            <a:ext cx="1014675" cy="6120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2079" y="2492936"/>
            <a:ext cx="1014675" cy="612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Optimization &amp;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999" y="2147877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SQL AST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99" y="2871490"/>
            <a:ext cx="960095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err="1" smtClean="0">
                <a:latin typeface="Source Sans Pro Light"/>
                <a:cs typeface="Source Sans Pro"/>
              </a:rPr>
              <a:t>DataFrame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7425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Unresolved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5959" y="248658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4494" y="2486585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Optimized Logical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936" y="2522662"/>
            <a:ext cx="713489" cy="551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RDDs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7696" y="2492238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Selected Physical Plan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102094" y="2423456"/>
            <a:ext cx="335330" cy="36913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1102094" y="2792587"/>
            <a:ext cx="335330" cy="354482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452101" y="2792587"/>
            <a:ext cx="25385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3720635" y="2792587"/>
            <a:ext cx="253859" cy="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6236754" y="2798241"/>
            <a:ext cx="780942" cy="6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>
            <a:off x="8032371" y="2798241"/>
            <a:ext cx="273565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067" y="191219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Analysis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703" y="1789079"/>
            <a:ext cx="1264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Logical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Optimization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4510" y="1789079"/>
            <a:ext cx="9541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Physical</a:t>
            </a:r>
          </a:p>
          <a:p>
            <a:pPr algn="ctr"/>
            <a:r>
              <a:rPr lang="en-US" sz="1600" dirty="0" smtClean="0">
                <a:latin typeface="Source Sans Pro Light"/>
                <a:cs typeface="Source Sans Pro"/>
              </a:rPr>
              <a:t>Planning</a:t>
            </a:r>
            <a:endParaRPr lang="en-US" sz="1600" dirty="0">
              <a:latin typeface="Source Sans Pro Light"/>
              <a:cs typeface="Source Sans Pro"/>
            </a:endParaRPr>
          </a:p>
        </p:txBody>
      </p:sp>
      <p:cxnSp>
        <p:nvCxnSpPr>
          <p:cNvPr id="25" name="Straight Arrow Connector 24"/>
          <p:cNvCxnSpPr>
            <a:stCxn id="12" idx="3"/>
          </p:cNvCxnSpPr>
          <p:nvPr/>
        </p:nvCxnSpPr>
        <p:spPr>
          <a:xfrm>
            <a:off x="6236754" y="2798939"/>
            <a:ext cx="549618" cy="61807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</p:cNvCxnSpPr>
          <p:nvPr/>
        </p:nvCxnSpPr>
        <p:spPr>
          <a:xfrm flipV="1">
            <a:off x="6236754" y="2166210"/>
            <a:ext cx="549620" cy="63272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6200000">
            <a:off x="6067508" y="2643449"/>
            <a:ext cx="1274770" cy="283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Cost Model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78532" y="2541414"/>
            <a:ext cx="1014675" cy="61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Physical </a:t>
            </a:r>
            <a:br>
              <a:rPr lang="en-US" sz="1300" dirty="0" smtClean="0">
                <a:latin typeface="Source Sans Pro Light"/>
                <a:cs typeface="Source Sans Pro"/>
              </a:rPr>
            </a:br>
            <a:r>
              <a:rPr lang="en-US" sz="1300" dirty="0" smtClean="0">
                <a:latin typeface="Source Sans Pro Light"/>
                <a:cs typeface="Source Sans Pro"/>
              </a:rPr>
              <a:t>Plans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00610" y="1819857"/>
            <a:ext cx="1132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2151C"/>
                </a:solidFill>
                <a:latin typeface="Source Sans Pro Light"/>
                <a:cs typeface="Source Sans Pro"/>
              </a:rPr>
              <a:t>Code</a:t>
            </a:r>
          </a:p>
          <a:p>
            <a:pPr algn="ctr"/>
            <a:r>
              <a:rPr lang="en-US" sz="1400" b="1" dirty="0" smtClean="0">
                <a:solidFill>
                  <a:srgbClr val="E2151C"/>
                </a:solidFill>
                <a:latin typeface="Source Sans Pro Light"/>
                <a:cs typeface="Source Sans Pro"/>
              </a:rPr>
              <a:t>Generation</a:t>
            </a:r>
            <a:endParaRPr lang="en-US" sz="1400" b="1" dirty="0">
              <a:solidFill>
                <a:srgbClr val="E2151C"/>
              </a:solidFill>
              <a:latin typeface="Source Sans Pro Light"/>
              <a:cs typeface="Source Sans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5189" y="3294756"/>
            <a:ext cx="960095" cy="362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300" dirty="0" smtClean="0">
                <a:latin typeface="Source Sans Pro Light"/>
                <a:cs typeface="Source Sans Pro"/>
              </a:rPr>
              <a:t>Catalog</a:t>
            </a:r>
            <a:endParaRPr lang="en-US" sz="1300" dirty="0">
              <a:latin typeface="Source Sans Pro Light"/>
              <a:cs typeface="Source Sans Pro"/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2565237" y="2810758"/>
            <a:ext cx="0" cy="48399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7424" y="4163318"/>
            <a:ext cx="67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 Light"/>
                <a:cs typeface="Source Sans Pro Light"/>
              </a:rPr>
              <a:t>DataFrames</a:t>
            </a:r>
            <a:r>
              <a:rPr lang="en-US" dirty="0" smtClean="0">
                <a:latin typeface="Source Sans Pro Light"/>
                <a:cs typeface="Source Sans Pro Light"/>
              </a:rPr>
              <a:t> and SQL share the same optimization/execution pipeline</a:t>
            </a:r>
            <a:endParaRPr lang="en-US" dirty="0">
              <a:latin typeface="Source Sans Pro Light"/>
              <a:cs typeface="Source Sans Pro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88737" y="2801373"/>
            <a:ext cx="256363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25" y="3063964"/>
            <a:ext cx="8627994" cy="301021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Relies on </a:t>
            </a:r>
            <a:r>
              <a:rPr lang="en-US" dirty="0" err="1" smtClean="0"/>
              <a:t>Scala’s</a:t>
            </a:r>
            <a:r>
              <a:rPr lang="en-US" dirty="0" smtClean="0"/>
              <a:t> </a:t>
            </a:r>
            <a:r>
              <a:rPr lang="en-US" i="1" dirty="0" err="1" smtClean="0"/>
              <a:t>quasiquotes</a:t>
            </a:r>
            <a:r>
              <a:rPr lang="en-US" dirty="0" smtClean="0"/>
              <a:t> to simplify code gen.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Catalyst transforms a SQL tree into an abstract syntax tree (AST) for </a:t>
            </a:r>
            <a:r>
              <a:rPr lang="en-US" dirty="0" err="1" smtClean="0"/>
              <a:t>Scala</a:t>
            </a:r>
            <a:r>
              <a:rPr lang="en-US" dirty="0" smtClean="0"/>
              <a:t> code to </a:t>
            </a:r>
            <a:r>
              <a:rPr lang="en-US" dirty="0" err="1" smtClean="0"/>
              <a:t>eval</a:t>
            </a:r>
            <a:r>
              <a:rPr lang="en-US" dirty="0" smtClean="0"/>
              <a:t> </a:t>
            </a:r>
            <a:r>
              <a:rPr lang="en-US" dirty="0" err="1" smtClean="0"/>
              <a:t>expr</a:t>
            </a:r>
            <a:r>
              <a:rPr lang="en-US" dirty="0" smtClean="0"/>
              <a:t> and generate code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700LOC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07" y="986214"/>
            <a:ext cx="4038493" cy="207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5" y="1363921"/>
            <a:ext cx="4831282" cy="13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25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91" y="1200151"/>
            <a:ext cx="7444618" cy="216671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Data Sources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must implement a </a:t>
            </a:r>
            <a:r>
              <a:rPr lang="en-US" i="1" dirty="0" err="1" smtClean="0"/>
              <a:t>createRelation</a:t>
            </a:r>
            <a:r>
              <a:rPr lang="en-US" dirty="0" smtClean="0"/>
              <a:t> function that takes a set of key-value </a:t>
            </a:r>
            <a:r>
              <a:rPr lang="en-US" dirty="0" err="1" smtClean="0"/>
              <a:t>params</a:t>
            </a:r>
            <a:r>
              <a:rPr lang="en-US" dirty="0" smtClean="0"/>
              <a:t> and returns a </a:t>
            </a:r>
            <a:r>
              <a:rPr lang="en-US" i="1" dirty="0" err="1" smtClean="0"/>
              <a:t>BaseRelation</a:t>
            </a:r>
            <a:r>
              <a:rPr lang="en-US" dirty="0" smtClean="0"/>
              <a:t> object.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E.g. CSV, Avro, Parquet, JDBC</a:t>
            </a:r>
          </a:p>
          <a:p>
            <a:r>
              <a:rPr lang="en-US" b="1" dirty="0" smtClean="0"/>
              <a:t>User-Defined Types (UDTs)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Map user-defined types to structures composed of Catalyst’s built-in types.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07" y="3295800"/>
            <a:ext cx="5586685" cy="17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1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Advanced Analytics Features</a:t>
            </a:r>
            <a:br>
              <a:rPr lang="en-US" dirty="0"/>
            </a:br>
            <a:r>
              <a:rPr lang="en-US" sz="2200" dirty="0"/>
              <a:t>Schema Inference for </a:t>
            </a:r>
            <a:r>
              <a:rPr lang="en-US" sz="2200" dirty="0" err="1"/>
              <a:t>Semistructured</a:t>
            </a:r>
            <a:r>
              <a:rPr lang="en-US" sz="2200" dirty="0"/>
              <a:t> Data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65" y="862104"/>
            <a:ext cx="4171457" cy="37325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JSON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Automatically infers schema from a set of records, in one pass or sample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tree of STRUCT types, each of which may contain atoms, arrays, or other STRUCTs.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Find the most appropriate type for a field based on all data observed in that column. Determine array element types in the same way.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Merge schemata of single records in one </a:t>
            </a:r>
            <a:r>
              <a:rPr lang="en-US" i="1" dirty="0" smtClean="0"/>
              <a:t>reduce</a:t>
            </a:r>
            <a:r>
              <a:rPr lang="en-US" dirty="0" smtClean="0"/>
              <a:t> operation.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Same trick for Python typing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7833" b="33271"/>
          <a:stretch/>
        </p:blipFill>
        <p:spPr>
          <a:xfrm>
            <a:off x="4721623" y="862104"/>
            <a:ext cx="4040770" cy="3017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2766"/>
          <a:stretch/>
        </p:blipFill>
        <p:spPr>
          <a:xfrm>
            <a:off x="4215491" y="4084482"/>
            <a:ext cx="4803934" cy="6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22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 err="1" smtClean="0"/>
              <a:t>MLlib</a:t>
            </a:r>
            <a:r>
              <a:rPr lang="en-US" dirty="0" smtClean="0"/>
              <a:t> Pipelines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0" y="1163677"/>
            <a:ext cx="7008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inputCol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"text"</a:t>
            </a:r>
            <a:r>
              <a:rPr lang="en-US" sz="1200" dirty="0"/>
              <a:t>, </a:t>
            </a:r>
            <a:r>
              <a:rPr lang="en-US" sz="1200" dirty="0" err="1"/>
              <a:t>outputCol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"words”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)</a:t>
            </a: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inputCol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"words"</a:t>
            </a:r>
            <a:r>
              <a:rPr lang="en-US" sz="1200" dirty="0"/>
              <a:t>, </a:t>
            </a:r>
            <a:r>
              <a:rPr lang="en-US" sz="1200" dirty="0" err="1"/>
              <a:t>outputCol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"features”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)</a:t>
            </a: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lr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LogisticRegression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maxIter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0086B3"/>
                </a:solidFill>
                <a:latin typeface="Consolas"/>
              </a:rPr>
              <a:t>10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regParam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0086B3"/>
                </a:solidFill>
                <a:latin typeface="Consolas"/>
              </a:rPr>
              <a:t>0.01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pipeline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Pipeline(stages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[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lr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]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</a:t>
            </a:r>
          </a:p>
          <a:p>
            <a:endParaRPr lang="en-US" sz="1200" dirty="0" smtClean="0">
              <a:solidFill>
                <a:srgbClr val="333333"/>
              </a:solidFill>
              <a:latin typeface="Consolas"/>
            </a:endParaRP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df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sqlCtx.load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"/path/to/data"</a:t>
            </a:r>
            <a:r>
              <a:rPr lang="en-US" sz="1200" dirty="0" smtClean="0"/>
              <a:t>)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model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pipeline.fit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df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)</a:t>
            </a:r>
            <a:r>
              <a:rPr lang="en-US" sz="1200" dirty="0"/>
              <a:t> </a:t>
            </a:r>
            <a:endParaRPr lang="en-US" sz="1200" dirty="0">
              <a:latin typeface="Monaco"/>
              <a:cs typeface="Monaco"/>
            </a:endParaRPr>
          </a:p>
        </p:txBody>
      </p:sp>
      <p:sp>
        <p:nvSpPr>
          <p:cNvPr id="6" name="Can 5"/>
          <p:cNvSpPr/>
          <p:nvPr/>
        </p:nvSpPr>
        <p:spPr>
          <a:xfrm>
            <a:off x="1094565" y="3500713"/>
            <a:ext cx="576526" cy="802073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ds0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0" name="Can 9"/>
          <p:cNvSpPr/>
          <p:nvPr/>
        </p:nvSpPr>
        <p:spPr>
          <a:xfrm>
            <a:off x="3293310" y="3500713"/>
            <a:ext cx="576526" cy="802073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ds1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1" name="Can 10"/>
          <p:cNvSpPr/>
          <p:nvPr/>
        </p:nvSpPr>
        <p:spPr>
          <a:xfrm>
            <a:off x="5334000" y="3500713"/>
            <a:ext cx="576526" cy="802073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ds2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2" name="Can 11"/>
          <p:cNvSpPr/>
          <p:nvPr/>
        </p:nvSpPr>
        <p:spPr>
          <a:xfrm>
            <a:off x="7603290" y="3500713"/>
            <a:ext cx="576526" cy="802073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ds3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0243" y="3663634"/>
            <a:ext cx="1011010" cy="4762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r>
              <a:rPr lang="en-US" sz="1600" dirty="0" err="1" smtClean="0">
                <a:latin typeface="Source Sans Pro Light"/>
                <a:cs typeface="Source Sans Pro Light"/>
              </a:rPr>
              <a:t>tokenizer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3663634"/>
            <a:ext cx="1011010" cy="4762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r>
              <a:rPr lang="en-US" sz="1600" dirty="0" err="1" smtClean="0">
                <a:latin typeface="Source Sans Pro Light"/>
                <a:cs typeface="Source Sans Pro Light"/>
              </a:rPr>
              <a:t>hashingTF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3663634"/>
            <a:ext cx="1011010" cy="4762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r>
              <a:rPr lang="en-US" sz="1600" dirty="0" err="1" smtClean="0">
                <a:latin typeface="Source Sans Pro Light"/>
                <a:cs typeface="Source Sans Pro Light"/>
              </a:rPr>
              <a:t>lr.model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589465"/>
            <a:ext cx="1011010" cy="4762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r>
              <a:rPr lang="en-US" sz="1600" dirty="0" err="1">
                <a:latin typeface="Source Sans Pro Light"/>
                <a:cs typeface="Source Sans Pro Light"/>
              </a:rPr>
              <a:t>l</a:t>
            </a:r>
            <a:r>
              <a:rPr lang="en-US" sz="1600" dirty="0" err="1" smtClean="0">
                <a:latin typeface="Source Sans Pro Light"/>
                <a:cs typeface="Source Sans Pro Light"/>
              </a:rPr>
              <a:t>r</a:t>
            </a:r>
            <a:endParaRPr lang="en-US" sz="1600" dirty="0" smtClean="0">
              <a:latin typeface="Source Sans Pro Light"/>
              <a:cs typeface="Source Sans Pro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3134" y="3233356"/>
            <a:ext cx="5556376" cy="1353497"/>
          </a:xfrm>
          <a:prstGeom prst="rect">
            <a:avLst/>
          </a:prstGeom>
          <a:noFill/>
          <a:ln w="28575" cmpd="sng">
            <a:solidFill>
              <a:schemeClr val="tx2">
                <a:lumMod val="75000"/>
                <a:lumOff val="2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endParaRPr lang="en-US" sz="1600" dirty="0">
              <a:latin typeface="Source Sans Pro Light"/>
              <a:cs typeface="Source Sans Pro Light"/>
            </a:endParaRPr>
          </a:p>
        </p:txBody>
      </p:sp>
      <p:cxnSp>
        <p:nvCxnSpPr>
          <p:cNvPr id="19" name="Straight Arrow Connector 18"/>
          <p:cNvCxnSpPr>
            <a:stCxn id="6" idx="4"/>
            <a:endCxn id="13" idx="1"/>
          </p:cNvCxnSpPr>
          <p:nvPr/>
        </p:nvCxnSpPr>
        <p:spPr>
          <a:xfrm>
            <a:off x="1671091" y="3901750"/>
            <a:ext cx="309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0" idx="2"/>
          </p:cNvCxnSpPr>
          <p:nvPr/>
        </p:nvCxnSpPr>
        <p:spPr>
          <a:xfrm>
            <a:off x="2991253" y="3901750"/>
            <a:ext cx="3020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1"/>
          </p:cNvCxnSpPr>
          <p:nvPr/>
        </p:nvCxnSpPr>
        <p:spPr>
          <a:xfrm>
            <a:off x="3869836" y="3901749"/>
            <a:ext cx="24496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2"/>
          </p:cNvCxnSpPr>
          <p:nvPr/>
        </p:nvCxnSpPr>
        <p:spPr>
          <a:xfrm flipV="1">
            <a:off x="5125810" y="3901750"/>
            <a:ext cx="208190" cy="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5" idx="1"/>
          </p:cNvCxnSpPr>
          <p:nvPr/>
        </p:nvCxnSpPr>
        <p:spPr>
          <a:xfrm>
            <a:off x="5910526" y="3901750"/>
            <a:ext cx="3378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3"/>
            <a:endCxn id="12" idx="2"/>
          </p:cNvCxnSpPr>
          <p:nvPr/>
        </p:nvCxnSpPr>
        <p:spPr>
          <a:xfrm>
            <a:off x="7259410" y="3901750"/>
            <a:ext cx="3438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  <a:endCxn id="15" idx="0"/>
          </p:cNvCxnSpPr>
          <p:nvPr/>
        </p:nvCxnSpPr>
        <p:spPr>
          <a:xfrm>
            <a:off x="6116410" y="2827581"/>
            <a:ext cx="637495" cy="83605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638800" y="3065696"/>
            <a:ext cx="0" cy="49665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22747" y="4254011"/>
            <a:ext cx="156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SzPct val="90000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Pipeline Model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2801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622" y="0"/>
            <a:ext cx="5534756" cy="276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76" y="2674178"/>
            <a:ext cx="4597049" cy="2452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693" y="3063965"/>
            <a:ext cx="1575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110GB of data</a:t>
            </a:r>
          </a:p>
          <a:p>
            <a:r>
              <a:rPr lang="en-US" dirty="0" smtClean="0"/>
              <a:t>after columnar </a:t>
            </a:r>
          </a:p>
          <a:p>
            <a:r>
              <a:rPr lang="en-US" dirty="0" smtClean="0"/>
              <a:t>compression </a:t>
            </a:r>
          </a:p>
          <a:p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Parquet</a:t>
            </a:r>
          </a:p>
        </p:txBody>
      </p:sp>
    </p:spTree>
    <p:extLst>
      <p:ext uri="{BB962C8B-B14F-4D97-AF65-F5344CB8AC3E}">
        <p14:creationId xmlns:p14="http://schemas.microsoft.com/office/powerpoint/2010/main" val="103830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Write programs in terms of transformations on distributed datasets</a:t>
            </a:r>
          </a:p>
          <a:p>
            <a:r>
              <a:rPr lang="en-US" dirty="0" smtClean="0"/>
              <a:t>Resilient Distributed Datasets (RDDs)</a:t>
            </a:r>
          </a:p>
          <a:p>
            <a:pPr lvl="1"/>
            <a:r>
              <a:rPr lang="en-US" dirty="0" smtClean="0"/>
              <a:t>Collections of objects that can be stored in memory or disk across a cluster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arallel functional </a:t>
            </a:r>
            <a:r>
              <a:rPr lang="en-US" dirty="0"/>
              <a:t>transformations (map, filter, </a:t>
            </a:r>
            <a:r>
              <a:rPr lang="en-US" dirty="0" smtClean="0"/>
              <a:t>…)</a:t>
            </a:r>
            <a:endParaRPr lang="en-US" dirty="0"/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Automatically rebuilt 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failure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2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2888"/>
          <a:stretch/>
        </p:blipFill>
        <p:spPr>
          <a:xfrm>
            <a:off x="0" y="1165005"/>
            <a:ext cx="4684152" cy="2761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112"/>
          <a:stretch/>
        </p:blipFill>
        <p:spPr>
          <a:xfrm>
            <a:off x="4684152" y="1205780"/>
            <a:ext cx="4459848" cy="27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01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5585" y="1288495"/>
            <a:ext cx="2669615" cy="3398675"/>
            <a:chOff x="1143000" y="549810"/>
            <a:chExt cx="3200400" cy="4074415"/>
          </a:xfrm>
        </p:grpSpPr>
        <p:sp>
          <p:nvSpPr>
            <p:cNvPr id="3" name="Rounded Rectangle 2"/>
            <p:cNvSpPr/>
            <p:nvPr/>
          </p:nvSpPr>
          <p:spPr>
            <a:xfrm>
              <a:off x="1885920" y="1667617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FILTER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5920" y="2406769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JOIN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46769" y="3145921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AGGR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25072" y="3145921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000" y="3885073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0"/>
              <a:endCxn id="5" idx="2"/>
            </p:cNvCxnSpPr>
            <p:nvPr/>
          </p:nvCxnSpPr>
          <p:spPr>
            <a:xfrm flipV="1">
              <a:off x="1697364" y="3515497"/>
              <a:ext cx="3769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0"/>
              <a:endCxn id="4" idx="2"/>
            </p:cNvCxnSpPr>
            <p:nvPr/>
          </p:nvCxnSpPr>
          <p:spPr>
            <a:xfrm flipV="1">
              <a:off x="1701132" y="2776345"/>
              <a:ext cx="739152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0"/>
              <a:endCxn id="4" idx="2"/>
            </p:cNvCxnSpPr>
            <p:nvPr/>
          </p:nvCxnSpPr>
          <p:spPr>
            <a:xfrm flipH="1" flipV="1">
              <a:off x="2440284" y="2776345"/>
              <a:ext cx="739152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0"/>
              <a:endCxn id="3" idx="2"/>
            </p:cNvCxnSpPr>
            <p:nvPr/>
          </p:nvCxnSpPr>
          <p:spPr>
            <a:xfrm flipV="1">
              <a:off x="2440284" y="2037193"/>
              <a:ext cx="0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7" idx="2"/>
            </p:cNvCxnSpPr>
            <p:nvPr/>
          </p:nvCxnSpPr>
          <p:spPr>
            <a:xfrm flipV="1">
              <a:off x="1697364" y="4254649"/>
              <a:ext cx="0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6" idx="2"/>
            </p:cNvCxnSpPr>
            <p:nvPr/>
          </p:nvCxnSpPr>
          <p:spPr>
            <a:xfrm flipV="1">
              <a:off x="3175668" y="3515497"/>
              <a:ext cx="3769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885920" y="927100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AGGR</a:t>
              </a:r>
            </a:p>
          </p:txBody>
        </p:sp>
        <p:cxnSp>
          <p:nvCxnSpPr>
            <p:cNvPr id="15" name="Straight Arrow Connector 14"/>
            <p:cNvCxnSpPr>
              <a:stCxn id="3" idx="0"/>
              <a:endCxn id="14" idx="2"/>
            </p:cNvCxnSpPr>
            <p:nvPr/>
          </p:nvCxnSpPr>
          <p:spPr>
            <a:xfrm flipV="1">
              <a:off x="2440284" y="1296676"/>
              <a:ext cx="0" cy="370941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2440284" y="549810"/>
              <a:ext cx="0" cy="377290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370120" y="1968500"/>
              <a:ext cx="1973280" cy="33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latency &gt; </a:t>
              </a:r>
              <a:r>
                <a:rPr lang="en-US" sz="1200" b="1" i="1" dirty="0"/>
                <a:t>AVG(latency)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1053" y="3460944"/>
              <a:ext cx="1216832" cy="332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AVG(latency)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88392" y="1225550"/>
              <a:ext cx="1216832" cy="332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AVG(latency)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57800" y="1288495"/>
            <a:ext cx="2669615" cy="3398675"/>
            <a:chOff x="1143000" y="549810"/>
            <a:chExt cx="3200400" cy="4074415"/>
          </a:xfrm>
        </p:grpSpPr>
        <p:sp>
          <p:nvSpPr>
            <p:cNvPr id="40" name="Rounded Rectangle 39"/>
            <p:cNvSpPr/>
            <p:nvPr/>
          </p:nvSpPr>
          <p:spPr>
            <a:xfrm>
              <a:off x="1885920" y="1667617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FILTER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885920" y="2406769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JOIN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146769" y="3145921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AGGR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625072" y="3145921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143000" y="3885073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4" idx="0"/>
              <a:endCxn id="42" idx="2"/>
            </p:cNvCxnSpPr>
            <p:nvPr/>
          </p:nvCxnSpPr>
          <p:spPr>
            <a:xfrm flipV="1">
              <a:off x="1697364" y="3515497"/>
              <a:ext cx="3769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2" idx="0"/>
              <a:endCxn id="41" idx="2"/>
            </p:cNvCxnSpPr>
            <p:nvPr/>
          </p:nvCxnSpPr>
          <p:spPr>
            <a:xfrm flipV="1">
              <a:off x="1701132" y="2776345"/>
              <a:ext cx="739152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0"/>
              <a:endCxn id="41" idx="2"/>
            </p:cNvCxnSpPr>
            <p:nvPr/>
          </p:nvCxnSpPr>
          <p:spPr>
            <a:xfrm flipH="1" flipV="1">
              <a:off x="2440284" y="2776345"/>
              <a:ext cx="739152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0"/>
              <a:endCxn id="40" idx="2"/>
            </p:cNvCxnSpPr>
            <p:nvPr/>
          </p:nvCxnSpPr>
          <p:spPr>
            <a:xfrm flipV="1">
              <a:off x="2440284" y="2037193"/>
              <a:ext cx="0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44" idx="2"/>
            </p:cNvCxnSpPr>
            <p:nvPr/>
          </p:nvCxnSpPr>
          <p:spPr>
            <a:xfrm flipV="1">
              <a:off x="1697364" y="4254649"/>
              <a:ext cx="0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3" idx="2"/>
            </p:cNvCxnSpPr>
            <p:nvPr/>
          </p:nvCxnSpPr>
          <p:spPr>
            <a:xfrm flipV="1">
              <a:off x="3175668" y="3515497"/>
              <a:ext cx="3769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1885920" y="927100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AGGR</a:t>
              </a:r>
            </a:p>
          </p:txBody>
        </p:sp>
        <p:cxnSp>
          <p:nvCxnSpPr>
            <p:cNvPr id="52" name="Straight Arrow Connector 51"/>
            <p:cNvCxnSpPr>
              <a:stCxn id="40" idx="0"/>
              <a:endCxn id="51" idx="2"/>
            </p:cNvCxnSpPr>
            <p:nvPr/>
          </p:nvCxnSpPr>
          <p:spPr>
            <a:xfrm flipV="1">
              <a:off x="2440284" y="1296676"/>
              <a:ext cx="0" cy="370941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1" idx="0"/>
            </p:cNvCxnSpPr>
            <p:nvPr/>
          </p:nvCxnSpPr>
          <p:spPr>
            <a:xfrm flipV="1">
              <a:off x="2440284" y="549810"/>
              <a:ext cx="0" cy="377290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370120" y="1968500"/>
              <a:ext cx="1973280" cy="33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latency &gt; </a:t>
              </a:r>
              <a:r>
                <a:rPr lang="en-US" sz="1200" b="1" i="1" dirty="0"/>
                <a:t>AVG(latency)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41053" y="3460944"/>
              <a:ext cx="1216832" cy="332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AVG(latency)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388392" y="1225550"/>
              <a:ext cx="1216832" cy="332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AVG(latency)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3189817" y="2179152"/>
            <a:ext cx="1911349" cy="39180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Uncertain </a:t>
            </a:r>
            <a:r>
              <a:rPr lang="en-US" dirty="0" smtClean="0">
                <a:solidFill>
                  <a:schemeClr val="tx1"/>
                </a:solidFill>
              </a:rPr>
              <a:t>Tuples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895600" y="1480012"/>
            <a:ext cx="2441544" cy="55468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Running State of Deterministic Tuples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043222" y="4198241"/>
            <a:ext cx="1600200" cy="4889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Running State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2" name="Elbow Connector 71"/>
          <p:cNvCxnSpPr>
            <a:stCxn id="5" idx="3"/>
            <a:endCxn id="59" idx="1"/>
          </p:cNvCxnSpPr>
          <p:nvPr/>
        </p:nvCxnSpPr>
        <p:spPr>
          <a:xfrm>
            <a:off x="1763575" y="3608183"/>
            <a:ext cx="1279647" cy="834522"/>
          </a:xfrm>
          <a:prstGeom prst="bentConnector3">
            <a:avLst>
              <a:gd name="adj1" fmla="val 17249"/>
            </a:avLst>
          </a:prstGeom>
          <a:ln w="222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9" idx="3"/>
            <a:endCxn id="42" idx="1"/>
          </p:cNvCxnSpPr>
          <p:nvPr/>
        </p:nvCxnSpPr>
        <p:spPr>
          <a:xfrm flipV="1">
            <a:off x="4643422" y="3608183"/>
            <a:ext cx="617522" cy="834522"/>
          </a:xfrm>
          <a:prstGeom prst="bentConnector3">
            <a:avLst>
              <a:gd name="adj1" fmla="val 50000"/>
            </a:avLst>
          </a:prstGeom>
          <a:ln w="222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" idx="3"/>
            <a:endCxn id="57" idx="1"/>
          </p:cNvCxnSpPr>
          <p:nvPr/>
        </p:nvCxnSpPr>
        <p:spPr>
          <a:xfrm>
            <a:off x="2380138" y="2375055"/>
            <a:ext cx="809679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7" idx="3"/>
            <a:endCxn id="40" idx="1"/>
          </p:cNvCxnSpPr>
          <p:nvPr/>
        </p:nvCxnSpPr>
        <p:spPr>
          <a:xfrm>
            <a:off x="5101166" y="2375055"/>
            <a:ext cx="776341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4" idx="3"/>
            <a:endCxn id="58" idx="1"/>
          </p:cNvCxnSpPr>
          <p:nvPr/>
        </p:nvCxnSpPr>
        <p:spPr>
          <a:xfrm>
            <a:off x="2380138" y="1757353"/>
            <a:ext cx="515462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8" idx="3"/>
            <a:endCxn id="51" idx="1"/>
          </p:cNvCxnSpPr>
          <p:nvPr/>
        </p:nvCxnSpPr>
        <p:spPr>
          <a:xfrm>
            <a:off x="5337144" y="1757353"/>
            <a:ext cx="540363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/>
          <p:cNvSpPr txBox="1">
            <a:spLocks/>
          </p:cNvSpPr>
          <p:nvPr/>
        </p:nvSpPr>
        <p:spPr>
          <a:xfrm>
            <a:off x="1016000" y="205979"/>
            <a:ext cx="7172477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r>
              <a:rPr lang="en-US" smtClean="0"/>
              <a:t>Research Transformations: </a:t>
            </a:r>
            <a:br>
              <a:rPr lang="en-US" smtClean="0"/>
            </a:br>
            <a:r>
              <a:rPr lang="en-US" smtClean="0"/>
              <a:t>Generalized Online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9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5585" y="1288495"/>
            <a:ext cx="2669615" cy="3398675"/>
            <a:chOff x="1143000" y="549810"/>
            <a:chExt cx="3200400" cy="4074415"/>
          </a:xfrm>
        </p:grpSpPr>
        <p:sp>
          <p:nvSpPr>
            <p:cNvPr id="3" name="Rounded Rectangle 2"/>
            <p:cNvSpPr/>
            <p:nvPr/>
          </p:nvSpPr>
          <p:spPr>
            <a:xfrm>
              <a:off x="1885920" y="1667617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FILTER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85920" y="2406769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JOIN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46769" y="3145921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AGGR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25072" y="3145921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000" y="3885073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0"/>
              <a:endCxn id="5" idx="2"/>
            </p:cNvCxnSpPr>
            <p:nvPr/>
          </p:nvCxnSpPr>
          <p:spPr>
            <a:xfrm flipV="1">
              <a:off x="1697364" y="3515497"/>
              <a:ext cx="3769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0"/>
              <a:endCxn id="4" idx="2"/>
            </p:cNvCxnSpPr>
            <p:nvPr/>
          </p:nvCxnSpPr>
          <p:spPr>
            <a:xfrm flipV="1">
              <a:off x="1701132" y="2776345"/>
              <a:ext cx="739152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0"/>
              <a:endCxn id="4" idx="2"/>
            </p:cNvCxnSpPr>
            <p:nvPr/>
          </p:nvCxnSpPr>
          <p:spPr>
            <a:xfrm flipH="1" flipV="1">
              <a:off x="2440284" y="2776345"/>
              <a:ext cx="739152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0"/>
              <a:endCxn id="3" idx="2"/>
            </p:cNvCxnSpPr>
            <p:nvPr/>
          </p:nvCxnSpPr>
          <p:spPr>
            <a:xfrm flipV="1">
              <a:off x="2440284" y="2037193"/>
              <a:ext cx="0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7" idx="2"/>
            </p:cNvCxnSpPr>
            <p:nvPr/>
          </p:nvCxnSpPr>
          <p:spPr>
            <a:xfrm flipV="1">
              <a:off x="1697364" y="4254649"/>
              <a:ext cx="0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6" idx="2"/>
            </p:cNvCxnSpPr>
            <p:nvPr/>
          </p:nvCxnSpPr>
          <p:spPr>
            <a:xfrm flipV="1">
              <a:off x="3175668" y="3515497"/>
              <a:ext cx="3769" cy="369576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885920" y="927100"/>
              <a:ext cx="1108728" cy="3695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AGGR</a:t>
              </a:r>
            </a:p>
          </p:txBody>
        </p:sp>
        <p:cxnSp>
          <p:nvCxnSpPr>
            <p:cNvPr id="15" name="Straight Arrow Connector 14"/>
            <p:cNvCxnSpPr>
              <a:stCxn id="3" idx="0"/>
              <a:endCxn id="14" idx="2"/>
            </p:cNvCxnSpPr>
            <p:nvPr/>
          </p:nvCxnSpPr>
          <p:spPr>
            <a:xfrm flipV="1">
              <a:off x="2440284" y="1296676"/>
              <a:ext cx="0" cy="370941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2440284" y="549810"/>
              <a:ext cx="0" cy="377290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370120" y="1968500"/>
              <a:ext cx="1973280" cy="33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latency &gt; </a:t>
              </a:r>
              <a:r>
                <a:rPr lang="en-US" sz="1200" b="1" i="1" dirty="0"/>
                <a:t>AVG(latency)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1053" y="3460944"/>
              <a:ext cx="1216832" cy="332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AVG(latency)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88392" y="1225550"/>
              <a:ext cx="1216832" cy="332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AVG(latency)</a:t>
              </a:r>
            </a:p>
          </p:txBody>
        </p:sp>
      </p:grpSp>
      <p:cxnSp>
        <p:nvCxnSpPr>
          <p:cNvPr id="49" name="Straight Arrow Connector 48"/>
          <p:cNvCxnSpPr>
            <a:endCxn id="44" idx="2"/>
          </p:cNvCxnSpPr>
          <p:nvPr/>
        </p:nvCxnSpPr>
        <p:spPr>
          <a:xfrm flipH="1" flipV="1">
            <a:off x="5720223" y="4708832"/>
            <a:ext cx="629" cy="225118"/>
          </a:xfrm>
          <a:prstGeom prst="straightConnector1">
            <a:avLst/>
          </a:prstGeom>
          <a:ln w="19050"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189817" y="2179152"/>
            <a:ext cx="1911349" cy="39180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Uncertain </a:t>
            </a:r>
            <a:r>
              <a:rPr lang="en-US" dirty="0" smtClean="0">
                <a:solidFill>
                  <a:schemeClr val="tx1"/>
                </a:solidFill>
              </a:rPr>
              <a:t>Tuples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895600" y="1480012"/>
            <a:ext cx="2441544" cy="55468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Running State of Deterministic Tuples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043222" y="4198241"/>
            <a:ext cx="1600200" cy="4889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Running State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2" name="Elbow Connector 71"/>
          <p:cNvCxnSpPr>
            <a:stCxn id="5" idx="3"/>
            <a:endCxn id="59" idx="1"/>
          </p:cNvCxnSpPr>
          <p:nvPr/>
        </p:nvCxnSpPr>
        <p:spPr>
          <a:xfrm>
            <a:off x="1763575" y="3608183"/>
            <a:ext cx="1279647" cy="834522"/>
          </a:xfrm>
          <a:prstGeom prst="bentConnector3">
            <a:avLst>
              <a:gd name="adj1" fmla="val 17249"/>
            </a:avLst>
          </a:prstGeom>
          <a:ln w="222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9" idx="3"/>
            <a:endCxn id="60" idx="1"/>
          </p:cNvCxnSpPr>
          <p:nvPr/>
        </p:nvCxnSpPr>
        <p:spPr>
          <a:xfrm flipV="1">
            <a:off x="4643422" y="4035989"/>
            <a:ext cx="612493" cy="406716"/>
          </a:xfrm>
          <a:prstGeom prst="bentConnector3">
            <a:avLst>
              <a:gd name="adj1" fmla="val 50000"/>
            </a:avLst>
          </a:prstGeom>
          <a:ln w="222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3" idx="3"/>
            <a:endCxn id="57" idx="1"/>
          </p:cNvCxnSpPr>
          <p:nvPr/>
        </p:nvCxnSpPr>
        <p:spPr>
          <a:xfrm>
            <a:off x="2380138" y="2375055"/>
            <a:ext cx="809679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4" idx="3"/>
            <a:endCxn id="58" idx="1"/>
          </p:cNvCxnSpPr>
          <p:nvPr/>
        </p:nvCxnSpPr>
        <p:spPr>
          <a:xfrm>
            <a:off x="2380138" y="1757353"/>
            <a:ext cx="515462" cy="0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7" idx="3"/>
            <a:endCxn id="62" idx="1"/>
          </p:cNvCxnSpPr>
          <p:nvPr/>
        </p:nvCxnSpPr>
        <p:spPr>
          <a:xfrm>
            <a:off x="5101166" y="2375055"/>
            <a:ext cx="754627" cy="156854"/>
          </a:xfrm>
          <a:prstGeom prst="bentConnector3">
            <a:avLst>
              <a:gd name="adj1" fmla="val 50000"/>
            </a:avLst>
          </a:prstGeom>
          <a:ln w="222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255915" y="590550"/>
            <a:ext cx="2671500" cy="4118282"/>
            <a:chOff x="5255915" y="590550"/>
            <a:chExt cx="2671500" cy="4118282"/>
          </a:xfrm>
        </p:grpSpPr>
        <p:sp>
          <p:nvSpPr>
            <p:cNvPr id="40" name="Rounded Rectangle 39"/>
            <p:cNvSpPr/>
            <p:nvPr/>
          </p:nvSpPr>
          <p:spPr>
            <a:xfrm>
              <a:off x="5852107" y="1815169"/>
              <a:ext cx="924846" cy="308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FILTER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858457" y="2873068"/>
              <a:ext cx="924846" cy="308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JOIN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60944" y="3327374"/>
              <a:ext cx="924846" cy="308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AGGR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494071" y="3265284"/>
              <a:ext cx="924846" cy="308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257800" y="4400550"/>
              <a:ext cx="924846" cy="308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60" idx="0"/>
              <a:endCxn id="42" idx="2"/>
            </p:cNvCxnSpPr>
            <p:nvPr/>
          </p:nvCxnSpPr>
          <p:spPr>
            <a:xfrm flipV="1">
              <a:off x="5718338" y="3635656"/>
              <a:ext cx="5029" cy="246192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2" idx="0"/>
              <a:endCxn id="41" idx="2"/>
            </p:cNvCxnSpPr>
            <p:nvPr/>
          </p:nvCxnSpPr>
          <p:spPr>
            <a:xfrm flipV="1">
              <a:off x="5723367" y="3181350"/>
              <a:ext cx="597513" cy="146024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0"/>
              <a:endCxn id="41" idx="2"/>
            </p:cNvCxnSpPr>
            <p:nvPr/>
          </p:nvCxnSpPr>
          <p:spPr>
            <a:xfrm flipH="1" flipV="1">
              <a:off x="6320880" y="3181350"/>
              <a:ext cx="635614" cy="83934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62" idx="0"/>
              <a:endCxn id="40" idx="2"/>
            </p:cNvCxnSpPr>
            <p:nvPr/>
          </p:nvCxnSpPr>
          <p:spPr>
            <a:xfrm flipH="1" flipV="1">
              <a:off x="6314530" y="2123451"/>
              <a:ext cx="3686" cy="254317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3" idx="2"/>
            </p:cNvCxnSpPr>
            <p:nvPr/>
          </p:nvCxnSpPr>
          <p:spPr>
            <a:xfrm flipH="1" flipV="1">
              <a:off x="6956494" y="3573566"/>
              <a:ext cx="1" cy="188758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5852107" y="826599"/>
              <a:ext cx="924846" cy="308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AGGR</a:t>
              </a:r>
            </a:p>
          </p:txBody>
        </p:sp>
        <p:cxnSp>
          <p:nvCxnSpPr>
            <p:cNvPr id="52" name="Straight Arrow Connector 51"/>
            <p:cNvCxnSpPr>
              <a:stCxn id="65" idx="0"/>
              <a:endCxn id="51" idx="2"/>
            </p:cNvCxnSpPr>
            <p:nvPr/>
          </p:nvCxnSpPr>
          <p:spPr>
            <a:xfrm flipV="1">
              <a:off x="6314530" y="1134881"/>
              <a:ext cx="0" cy="201487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1" idx="0"/>
            </p:cNvCxnSpPr>
            <p:nvPr/>
          </p:nvCxnSpPr>
          <p:spPr>
            <a:xfrm flipV="1">
              <a:off x="6314530" y="590550"/>
              <a:ext cx="0" cy="236049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81403" y="2066151"/>
              <a:ext cx="164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latency &gt; </a:t>
              </a:r>
              <a:r>
                <a:rPr lang="en-US" sz="1200" b="1" i="1" dirty="0"/>
                <a:t>AVG(latency)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673251" y="3590151"/>
              <a:ext cx="10150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AVG(latency)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296644" y="1075551"/>
              <a:ext cx="10150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AVG(latency)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255915" y="3881848"/>
              <a:ext cx="924846" cy="30828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Union</a:t>
              </a:r>
            </a:p>
          </p:txBody>
        </p:sp>
        <p:cxnSp>
          <p:nvCxnSpPr>
            <p:cNvPr id="61" name="Straight Arrow Connector 60"/>
            <p:cNvCxnSpPr>
              <a:stCxn id="44" idx="0"/>
              <a:endCxn id="60" idx="2"/>
            </p:cNvCxnSpPr>
            <p:nvPr/>
          </p:nvCxnSpPr>
          <p:spPr>
            <a:xfrm flipH="1" flipV="1">
              <a:off x="5718338" y="4190130"/>
              <a:ext cx="1885" cy="210420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5855793" y="2377768"/>
              <a:ext cx="924846" cy="30828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Union</a:t>
              </a:r>
            </a:p>
          </p:txBody>
        </p:sp>
        <p:cxnSp>
          <p:nvCxnSpPr>
            <p:cNvPr id="63" name="Straight Arrow Connector 62"/>
            <p:cNvCxnSpPr>
              <a:stCxn id="41" idx="0"/>
              <a:endCxn id="62" idx="2"/>
            </p:cNvCxnSpPr>
            <p:nvPr/>
          </p:nvCxnSpPr>
          <p:spPr>
            <a:xfrm flipH="1" flipV="1">
              <a:off x="6318216" y="2686050"/>
              <a:ext cx="2664" cy="187018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5852107" y="1336368"/>
              <a:ext cx="924846" cy="30828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Union</a:t>
              </a:r>
            </a:p>
          </p:txBody>
        </p:sp>
        <p:cxnSp>
          <p:nvCxnSpPr>
            <p:cNvPr id="66" name="Straight Arrow Connector 65"/>
            <p:cNvCxnSpPr>
              <a:stCxn id="40" idx="0"/>
              <a:endCxn id="65" idx="2"/>
            </p:cNvCxnSpPr>
            <p:nvPr/>
          </p:nvCxnSpPr>
          <p:spPr>
            <a:xfrm flipV="1">
              <a:off x="6314530" y="1644650"/>
              <a:ext cx="0" cy="170519"/>
            </a:xfrm>
            <a:prstGeom prst="straightConnector1">
              <a:avLst/>
            </a:prstGeom>
            <a:ln w="19050"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Elbow Connector 66"/>
          <p:cNvCxnSpPr>
            <a:stCxn id="58" idx="3"/>
            <a:endCxn id="65" idx="1"/>
          </p:cNvCxnSpPr>
          <p:nvPr/>
        </p:nvCxnSpPr>
        <p:spPr>
          <a:xfrm flipV="1">
            <a:off x="5337144" y="1490509"/>
            <a:ext cx="514963" cy="266844"/>
          </a:xfrm>
          <a:prstGeom prst="bentConnector3">
            <a:avLst>
              <a:gd name="adj1" fmla="val 50000"/>
            </a:avLst>
          </a:prstGeom>
          <a:ln w="222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4238" y="248747"/>
            <a:ext cx="3653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slab"/>
                <a:cs typeface="Newslab"/>
              </a:rPr>
              <a:t>Full Prototype: </a:t>
            </a:r>
          </a:p>
          <a:p>
            <a:pPr algn="ctr"/>
            <a:r>
              <a:rPr lang="en-US" sz="3200" dirty="0" smtClean="0">
                <a:latin typeface="Newslab"/>
                <a:cs typeface="Newslab"/>
              </a:rPr>
              <a:t>3000 lines of code</a:t>
            </a:r>
            <a:endParaRPr lang="en-US" sz="3200" dirty="0">
              <a:latin typeface="Newslab"/>
              <a:cs typeface="Newslab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3304" y="3867150"/>
            <a:ext cx="2028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ewslab"/>
                <a:cs typeface="Newslab"/>
              </a:rPr>
              <a:t>SIGMOD</a:t>
            </a:r>
          </a:p>
          <a:p>
            <a:pPr algn="ctr"/>
            <a:r>
              <a:rPr lang="en-US" sz="3200" dirty="0" smtClean="0">
                <a:latin typeface="Newslab"/>
                <a:cs typeface="Newslab"/>
              </a:rPr>
              <a:t>Demo A</a:t>
            </a:r>
            <a:endParaRPr lang="en-US" sz="3200" dirty="0">
              <a:latin typeface="Newslab"/>
              <a:cs typeface="Newslab"/>
            </a:endParaRPr>
          </a:p>
        </p:txBody>
      </p:sp>
    </p:spTree>
    <p:extLst>
      <p:ext uri="{BB962C8B-B14F-4D97-AF65-F5344CB8AC3E}">
        <p14:creationId xmlns:p14="http://schemas.microsoft.com/office/powerpoint/2010/main" val="282429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Transformation: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1"/>
            <a:ext cx="7172476" cy="860591"/>
          </a:xfrm>
        </p:spPr>
        <p:txBody>
          <a:bodyPr/>
          <a:lstStyle/>
          <a:p>
            <a:pPr algn="ctr"/>
            <a:r>
              <a:rPr lang="en-US" dirty="0" smtClean="0"/>
              <a:t>Recognize range joins and use interval trees.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000" y="1891592"/>
            <a:ext cx="3420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SELECT</a:t>
            </a:r>
            <a:r>
              <a:rPr lang="en-US" dirty="0">
                <a:latin typeface="Consolas"/>
                <a:cs typeface="Consolas"/>
              </a:rPr>
              <a:t> * FROM a JOIN b</a:t>
            </a:r>
          </a:p>
          <a:p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WHERE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a.start</a:t>
            </a:r>
            <a:r>
              <a:rPr lang="en-US" dirty="0">
                <a:latin typeface="Consolas"/>
                <a:cs typeface="Consolas"/>
              </a:rPr>
              <a:t> &lt; </a:t>
            </a:r>
            <a:r>
              <a:rPr lang="en-US" dirty="0" err="1">
                <a:latin typeface="Consolas"/>
                <a:cs typeface="Consolas"/>
              </a:rPr>
              <a:t>a.end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AND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b.start</a:t>
            </a:r>
            <a:r>
              <a:rPr lang="en-US" dirty="0">
                <a:latin typeface="Consolas"/>
                <a:cs typeface="Consolas"/>
              </a:rPr>
              <a:t> &lt; </a:t>
            </a:r>
            <a:r>
              <a:rPr lang="en-US" dirty="0" err="1">
                <a:latin typeface="Consolas"/>
                <a:cs typeface="Consolas"/>
              </a:rPr>
              <a:t>b.end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AND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a.start</a:t>
            </a:r>
            <a:r>
              <a:rPr lang="en-US" dirty="0">
                <a:latin typeface="Consolas"/>
                <a:cs typeface="Consolas"/>
              </a:rPr>
              <a:t> &lt; </a:t>
            </a:r>
            <a:r>
              <a:rPr lang="en-US" dirty="0" err="1">
                <a:latin typeface="Consolas"/>
                <a:cs typeface="Consolas"/>
              </a:rPr>
              <a:t>b.start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AND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b.start</a:t>
            </a:r>
            <a:r>
              <a:rPr lang="en-US" dirty="0">
                <a:latin typeface="Consolas"/>
                <a:cs typeface="Consolas"/>
              </a:rPr>
              <a:t> &lt; </a:t>
            </a:r>
            <a:r>
              <a:rPr lang="en-US" dirty="0" err="1">
                <a:latin typeface="Consolas"/>
                <a:cs typeface="Consolas"/>
              </a:rPr>
              <a:t>a.end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7" name="Picture 6" descr="amplab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48" y="3994775"/>
            <a:ext cx="2689566" cy="622847"/>
          </a:xfrm>
          <a:prstGeom prst="rect">
            <a:avLst/>
          </a:prstGeom>
        </p:spPr>
      </p:pic>
      <p:pic>
        <p:nvPicPr>
          <p:cNvPr id="8" name="Picture 7" descr="Geno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r="34173"/>
          <a:stretch/>
        </p:blipFill>
        <p:spPr>
          <a:xfrm>
            <a:off x="6172130" y="1869314"/>
            <a:ext cx="1247795" cy="21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2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Work: Project Tungsten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Overcome JVM limitations: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b="1" dirty="0">
                <a:latin typeface="Source Sans Pro"/>
                <a:cs typeface="Source Sans Pro"/>
              </a:rPr>
              <a:t>Memory Management and Binary Processing</a:t>
            </a:r>
            <a:r>
              <a:rPr lang="en-US" dirty="0">
                <a:latin typeface="Source Sans Pro"/>
                <a:cs typeface="Source Sans Pro"/>
              </a:rPr>
              <a:t>: leveraging application semantics to manage memory explicitly and eliminate the overhead of JVM object model and garbage collection</a:t>
            </a:r>
          </a:p>
          <a:p>
            <a:pPr marL="457200" indent="-457200">
              <a:buFont typeface="Arial"/>
              <a:buChar char="•"/>
            </a:pPr>
            <a:r>
              <a:rPr lang="en-US" b="1" dirty="0">
                <a:latin typeface="Source Sans Pro"/>
                <a:cs typeface="Source Sans Pro"/>
              </a:rPr>
              <a:t>Cache-aware computation</a:t>
            </a:r>
            <a:r>
              <a:rPr lang="en-US" dirty="0">
                <a:latin typeface="Source Sans Pro"/>
                <a:cs typeface="Source Sans Pro"/>
              </a:rPr>
              <a:t>: algorithms and data structures to exploit memory hierarchy</a:t>
            </a:r>
          </a:p>
          <a:p>
            <a:pPr marL="457200" indent="-457200">
              <a:buFont typeface="Arial"/>
              <a:buChar char="•"/>
            </a:pPr>
            <a:r>
              <a:rPr lang="en-US" b="1" dirty="0">
                <a:latin typeface="Source Sans Pro"/>
                <a:cs typeface="Source Sans Pro"/>
              </a:rPr>
              <a:t>Code generation</a:t>
            </a:r>
            <a:r>
              <a:rPr lang="en-US" dirty="0">
                <a:latin typeface="Source Sans Pro"/>
                <a:cs typeface="Source Sans Pro"/>
              </a:rPr>
              <a:t>: using code generation to exploit modern compilers and CPUs</a:t>
            </a:r>
          </a:p>
        </p:txBody>
      </p:sp>
    </p:spTree>
    <p:extLst>
      <p:ext uri="{BB962C8B-B14F-4D97-AF65-F5344CB8AC3E}">
        <p14:creationId xmlns:p14="http://schemas.microsoft.com/office/powerpoint/2010/main" val="337078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85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03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552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not-so-secret truth...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48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6000" y="2691387"/>
            <a:ext cx="71724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SzPct val="90000"/>
            </a:pP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is</a:t>
            </a:r>
            <a:r>
              <a:rPr lang="en-US" sz="4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 </a:t>
            </a: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  <a:cs typeface="Source Sans Pro Light"/>
              </a:rPr>
              <a:t>about </a:t>
            </a:r>
            <a:r>
              <a:rPr lang="en-US" sz="44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  <a:cs typeface="Source Sans Pro Light"/>
              </a:rPr>
              <a:t>more</a:t>
            </a: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  <a:cs typeface="Source Sans Pro Light"/>
              </a:rPr>
              <a:t> than SQL.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89632" y="1704004"/>
            <a:ext cx="3322782" cy="1104386"/>
            <a:chOff x="2809552" y="1874831"/>
            <a:chExt cx="2359461" cy="784209"/>
          </a:xfrm>
        </p:grpSpPr>
        <p:sp>
          <p:nvSpPr>
            <p:cNvPr id="12" name="Rectangle 11"/>
            <p:cNvSpPr/>
            <p:nvPr/>
          </p:nvSpPr>
          <p:spPr>
            <a:xfrm>
              <a:off x="4049526" y="2068960"/>
              <a:ext cx="1119487" cy="59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7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/>
                  <a:cs typeface="Gill Sans MT"/>
                </a:rPr>
                <a:t>SQL</a:t>
              </a:r>
              <a:endPara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3" name="Picture 12" descr="sparklogo_500p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552" y="1874831"/>
              <a:ext cx="1366483" cy="75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61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680" y="190281"/>
            <a:ext cx="7172477" cy="857250"/>
          </a:xfrm>
        </p:spPr>
        <p:txBody>
          <a:bodyPr/>
          <a:lstStyle/>
          <a:p>
            <a:r>
              <a:rPr lang="en-US" dirty="0" smtClean="0"/>
              <a:t>:  Declarative </a:t>
            </a:r>
            <a:r>
              <a:rPr lang="en-US" dirty="0" err="1" smtClean="0"/>
              <a:t>BigData</a:t>
            </a:r>
            <a:r>
              <a:rPr lang="en-US" dirty="0" smtClean="0"/>
              <a:t>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5286" y="1532334"/>
            <a:ext cx="8203222" cy="33944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Let Developers </a:t>
            </a:r>
            <a:r>
              <a:rPr lang="en-US" sz="2800" dirty="0"/>
              <a:t>C</a:t>
            </a:r>
            <a:r>
              <a:rPr lang="en-US" sz="2800" dirty="0" smtClean="0"/>
              <a:t>reate and </a:t>
            </a:r>
            <a:r>
              <a:rPr lang="en-US" sz="2800" dirty="0"/>
              <a:t>R</a:t>
            </a:r>
            <a:r>
              <a:rPr lang="en-US" sz="2800" dirty="0" smtClean="0"/>
              <a:t>un </a:t>
            </a:r>
            <a:r>
              <a:rPr lang="en-US" sz="2800" dirty="0"/>
              <a:t>Spark </a:t>
            </a:r>
            <a:r>
              <a:rPr lang="en-US" sz="2800" dirty="0" smtClean="0"/>
              <a:t>Programs Faster:</a:t>
            </a:r>
            <a:endParaRPr lang="en-US" dirty="0"/>
          </a:p>
          <a:p>
            <a:pPr marL="971550" lvl="1" indent="-342900"/>
            <a:r>
              <a:rPr lang="en-US" sz="2400" dirty="0"/>
              <a:t>Write less code</a:t>
            </a:r>
          </a:p>
          <a:p>
            <a:pPr marL="971550" lvl="1" indent="-342900"/>
            <a:r>
              <a:rPr lang="en-US" sz="2400" dirty="0"/>
              <a:t>Read less data</a:t>
            </a:r>
          </a:p>
          <a:p>
            <a:pPr marL="971550" lvl="1" indent="-342900"/>
            <a:r>
              <a:rPr lang="en-US" sz="2400" dirty="0"/>
              <a:t>Let the optimizer do </a:t>
            </a:r>
            <a:r>
              <a:rPr lang="en-US" sz="2400" dirty="0" smtClean="0"/>
              <a:t>the hard 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3928" y="355015"/>
            <a:ext cx="11194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i="1" dirty="0">
                <a:latin typeface="Gill Sans MT"/>
                <a:cs typeface="Gill Sans MT"/>
              </a:rPr>
              <a:t>SQL</a:t>
            </a:r>
            <a:endParaRPr lang="en-US" sz="3300" dirty="0"/>
          </a:p>
        </p:txBody>
      </p:sp>
      <p:pic>
        <p:nvPicPr>
          <p:cNvPr id="7" name="Picture 6" descr="sparklogo_5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6" y="176883"/>
            <a:ext cx="1366483" cy="7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5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0619" y="4765263"/>
            <a:ext cx="558806" cy="273844"/>
          </a:xfrm>
        </p:spPr>
        <p:txBody>
          <a:bodyPr/>
          <a:lstStyle/>
          <a:p>
            <a:fld id="{40D15546-3768-674C-81B9-C40A1A080E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1162528"/>
          </a:xfrm>
        </p:spPr>
        <p:txBody>
          <a:bodyPr>
            <a:noAutofit/>
          </a:bodyPr>
          <a:lstStyle/>
          <a:p>
            <a:r>
              <a:rPr lang="en-US" dirty="0" smtClean="0"/>
              <a:t>On-Disk Sort Record:</a:t>
            </a:r>
            <a:br>
              <a:rPr lang="en-US" dirty="0" smtClean="0"/>
            </a:br>
            <a:r>
              <a:rPr lang="en-US" sz="2400" dirty="0" smtClean="0"/>
              <a:t>Time to sort 100TB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5290227" y="3390701"/>
            <a:ext cx="398650" cy="128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6611500" y="595720"/>
            <a:ext cx="398650" cy="39306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2924848" y="1706335"/>
            <a:ext cx="243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2100 machines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67264" y="1641057"/>
            <a:ext cx="225758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>
                <a:latin typeface="Source Sans Pro Light"/>
                <a:cs typeface="Source Sans Pro Light"/>
              </a:rPr>
              <a:t>2013 Record: </a:t>
            </a:r>
            <a:br>
              <a:rPr lang="en-US" sz="2400" dirty="0" smtClean="0">
                <a:latin typeface="Source Sans Pro Light"/>
                <a:cs typeface="Source Sans Pro Light"/>
              </a:rPr>
            </a:br>
            <a:r>
              <a:rPr lang="en-US" sz="2400" dirty="0" err="1" smtClean="0">
                <a:latin typeface="Source Sans Pro Light"/>
                <a:cs typeface="Source Sans Pro Light"/>
              </a:rPr>
              <a:t>Hadoop</a:t>
            </a:r>
            <a:endParaRPr lang="en-US" sz="2400" dirty="0">
              <a:latin typeface="Source Sans Pro Light"/>
              <a:cs typeface="Source Sans Pro Light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67264" y="3202839"/>
            <a:ext cx="195232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Source Sans Pro Light"/>
                <a:cs typeface="Source Sans Pro Light"/>
              </a:rPr>
              <a:t>2014 Record: Spark</a:t>
            </a:r>
            <a:endParaRPr lang="en-US" sz="2400" dirty="0">
              <a:solidFill>
                <a:schemeClr val="accent2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7497" y="4810628"/>
            <a:ext cx="2929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7F7F7F"/>
                </a:solidFill>
                <a:latin typeface="Source Sans Pro Light"/>
                <a:cs typeface="Source Sans Pro Light"/>
              </a:rPr>
              <a:t>Source: Daytona </a:t>
            </a:r>
            <a:r>
              <a:rPr lang="en-US" sz="900" dirty="0" err="1" smtClean="0">
                <a:solidFill>
                  <a:srgbClr val="7F7F7F"/>
                </a:solidFill>
                <a:latin typeface="Source Sans Pro Light"/>
                <a:cs typeface="Source Sans Pro Light"/>
              </a:rPr>
              <a:t>GraySort</a:t>
            </a:r>
            <a:r>
              <a:rPr lang="en-US" sz="900" dirty="0">
                <a:solidFill>
                  <a:srgbClr val="7F7F7F"/>
                </a:solidFill>
                <a:latin typeface="Source Sans Pro Light"/>
                <a:cs typeface="Source Sans Pro Light"/>
              </a:rPr>
              <a:t> </a:t>
            </a:r>
            <a:r>
              <a:rPr lang="en-US" sz="900" dirty="0" smtClean="0">
                <a:solidFill>
                  <a:srgbClr val="7F7F7F"/>
                </a:solidFill>
                <a:latin typeface="Source Sans Pro Light"/>
                <a:cs typeface="Source Sans Pro Light"/>
              </a:rPr>
              <a:t>benchmark, </a:t>
            </a:r>
            <a:r>
              <a:rPr lang="en-US" sz="900" dirty="0" err="1" smtClean="0">
                <a:solidFill>
                  <a:srgbClr val="7F7F7F"/>
                </a:solidFill>
                <a:latin typeface="Source Sans Pro Light"/>
                <a:cs typeface="Source Sans Pro Light"/>
              </a:rPr>
              <a:t>sortbenchmark.org</a:t>
            </a:r>
            <a:r>
              <a:rPr lang="en-US" sz="900" dirty="0" smtClean="0">
                <a:solidFill>
                  <a:srgbClr val="7F7F7F"/>
                </a:solidFill>
                <a:latin typeface="Source Sans Pro Light"/>
                <a:cs typeface="Source Sans Pro Light"/>
              </a:rPr>
              <a:t> </a:t>
            </a:r>
            <a:endParaRPr lang="en-US" sz="900" dirty="0">
              <a:solidFill>
                <a:srgbClr val="7F7F7F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978261" y="2395088"/>
            <a:ext cx="182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72 minutes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978261" y="3118213"/>
            <a:ext cx="164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Source Sans Pro Light"/>
                <a:cs typeface="Source Sans Pro Light"/>
              </a:rPr>
              <a:t>207 machines</a:t>
            </a:r>
            <a:endParaRPr lang="en-US" sz="2000" dirty="0">
              <a:solidFill>
                <a:schemeClr val="accent2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978261" y="3840071"/>
            <a:ext cx="182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Source Sans Pro Light"/>
                <a:cs typeface="Source Sans Pro Light"/>
              </a:rPr>
              <a:t>23 minutes</a:t>
            </a:r>
            <a:endParaRPr lang="en-US" sz="2000" dirty="0">
              <a:solidFill>
                <a:schemeClr val="accent2"/>
              </a:solidFill>
              <a:latin typeface="Source Sans Pro Light"/>
              <a:cs typeface="Source Sans Pro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2"/>
          <a:stretch/>
        </p:blipFill>
        <p:spPr>
          <a:xfrm>
            <a:off x="4746484" y="1532741"/>
            <a:ext cx="1435241" cy="8417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9960" y="3327006"/>
            <a:ext cx="706348" cy="18647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7679" y="4255784"/>
            <a:ext cx="5832834" cy="569238"/>
          </a:xfrm>
          <a:prstGeom prst="roundRect">
            <a:avLst/>
          </a:prstGeom>
          <a:solidFill>
            <a:schemeClr val="accent2">
              <a:alpha val="86000"/>
            </a:schemeClr>
          </a:solidFill>
          <a:ln w="9525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aseline="400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Also sorted 1PB in 4 hours</a:t>
            </a:r>
          </a:p>
        </p:txBody>
      </p:sp>
    </p:spTree>
    <p:extLst>
      <p:ext uri="{BB962C8B-B14F-4D97-AF65-F5344CB8AC3E}">
        <p14:creationId xmlns:p14="http://schemas.microsoft.com/office/powerpoint/2010/main" val="265465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86" grpId="0"/>
      <p:bldP spid="190" grpId="0"/>
      <p:bldP spid="191" grpId="0"/>
      <p:bldP spid="121" grpId="0"/>
      <p:bldP spid="122" grpId="0"/>
      <p:bldP spid="123" grpId="0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51" y="597031"/>
            <a:ext cx="7172476" cy="124145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DataFrame</a:t>
            </a:r>
            <a:endParaRPr lang="en-US" sz="4000" dirty="0" smtClean="0"/>
          </a:p>
          <a:p>
            <a:r>
              <a:rPr lang="en-US" sz="2000" b="1" i="1" dirty="0"/>
              <a:t>n</a:t>
            </a:r>
            <a:r>
              <a:rPr lang="en-US" sz="2000" b="1" i="1" dirty="0" smtClean="0"/>
              <a:t>oun</a:t>
            </a:r>
            <a:r>
              <a:rPr lang="en-US" sz="2000" dirty="0" smtClean="0"/>
              <a:t> – [</a:t>
            </a:r>
            <a:r>
              <a:rPr lang="en-US" sz="2000" dirty="0" err="1" smtClean="0"/>
              <a:t>dey</a:t>
            </a:r>
            <a:r>
              <a:rPr lang="en-US" sz="2000" dirty="0" err="1"/>
              <a:t>-</a:t>
            </a:r>
            <a:r>
              <a:rPr lang="en-US" sz="2000" dirty="0" err="1" smtClean="0"/>
              <a:t>tuh</a:t>
            </a:r>
            <a:r>
              <a:rPr lang="en-US" sz="2000" dirty="0" err="1"/>
              <a:t>-</a:t>
            </a:r>
            <a:r>
              <a:rPr lang="en-US" sz="2000" dirty="0" err="1" smtClean="0"/>
              <a:t>freym</a:t>
            </a:r>
            <a:r>
              <a:rPr lang="en-US" sz="2000" dirty="0" smtClean="0"/>
              <a:t>]</a:t>
            </a:r>
          </a:p>
          <a:p>
            <a:endParaRPr lang="en-US" sz="2000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7651" y="1952208"/>
            <a:ext cx="7172476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SzPct val="90000"/>
              <a:buFont typeface="Arial"/>
              <a:buAutoNum type="arabicPeriod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A distributed collection of rows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organized into named columns.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ource Sans Pro Light"/>
            </a:endParaRPr>
          </a:p>
          <a:p>
            <a:pPr marL="457200" lvl="0" indent="-457200">
              <a:spcBef>
                <a:spcPct val="20000"/>
              </a:spcBef>
              <a:buSzPct val="90000"/>
              <a:buFont typeface="Arial"/>
              <a:buAutoNum type="arabicPeriod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An abstraction for selecting, filtering, aggregating and plotting structured data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 (</a:t>
            </a:r>
            <a:r>
              <a:rPr lang="en-US" sz="2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cf. R, Pandas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).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ource Sans Pro Light"/>
            </a:endParaRPr>
          </a:p>
          <a:p>
            <a:pPr marL="457200" lvl="0" indent="-457200">
              <a:spcBef>
                <a:spcPct val="20000"/>
              </a:spcBef>
              <a:buSzPct val="90000"/>
              <a:buFont typeface="Arial"/>
              <a:buAutoNum type="arabicPeriod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Archaic: Previously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SchemaRDD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  (</a:t>
            </a:r>
            <a:r>
              <a:rPr lang="en-US" sz="2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cf. Spark &lt; 1.3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).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ource Sans Pro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9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Write Less Code: Compute an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781628"/>
            <a:ext cx="3556000" cy="2947266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private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one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new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private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output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endParaRPr lang="en-US" dirty="0" smtClean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new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proctected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void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map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LongWritable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key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Text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value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Context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context)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{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String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[] fields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value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split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>
                <a:solidFill>
                  <a:srgbClr val="183691"/>
                </a:solidFill>
                <a:latin typeface="Consolas"/>
                <a:ea typeface="ＭＳ 明朝"/>
                <a:cs typeface="Consolas"/>
              </a:rPr>
              <a:t>"\t"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output</a:t>
            </a:r>
            <a:r>
              <a:rPr lang="en-US" dirty="0" err="1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set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Integer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parseInt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(fields[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]))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context</a:t>
            </a:r>
            <a:r>
              <a:rPr lang="en-US" dirty="0" err="1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write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(one, output)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}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 smtClean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one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DoubleWritable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average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new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DoubleWritable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dirty="0" smtClean="0">
              <a:solidFill>
                <a:srgbClr val="A71D5D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protected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void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reduce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key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</a:t>
            </a:r>
            <a:r>
              <a:rPr lang="en-US" dirty="0" err="1" smtClean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Iterable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&lt;</a:t>
            </a:r>
            <a:r>
              <a:rPr lang="en-US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&gt;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values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Context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context)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{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int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sum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int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count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for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IntWritable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value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: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values)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{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 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sum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+=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value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get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  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count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++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 </a:t>
            </a: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}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average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set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(sum 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/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(</a:t>
            </a:r>
            <a:r>
              <a:rPr lang="en-US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double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 count)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context</a:t>
            </a:r>
            <a:r>
              <a:rPr lang="en-US" dirty="0" err="1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Write</a:t>
            </a: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(key, average)</a:t>
            </a:r>
            <a:endParaRPr lang="en-US" sz="40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}</a:t>
            </a:r>
            <a:endParaRPr lang="en-US" sz="4000" dirty="0">
              <a:effectLst/>
              <a:latin typeface="Consolas"/>
              <a:ea typeface="ＭＳ 明朝"/>
              <a:cs typeface="Consola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1628"/>
            <a:ext cx="3540277" cy="2812995"/>
          </a:xfrm>
        </p:spPr>
        <p:txBody>
          <a:bodyPr anchor="t" anchorCtr="0">
            <a:norm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data 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sz="8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sc.textFile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(...).split(</a:t>
            </a:r>
            <a:r>
              <a:rPr lang="en-US" sz="800" dirty="0">
                <a:solidFill>
                  <a:srgbClr val="183691"/>
                </a:solidFill>
                <a:latin typeface="Consolas"/>
                <a:ea typeface="ＭＳ 明朝"/>
                <a:cs typeface="Consolas"/>
              </a:rPr>
              <a:t>"\t"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data.map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x: (x[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[x.[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])) \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</a:t>
            </a:r>
            <a:r>
              <a:rPr lang="en-US" sz="8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reduceByKey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x, y: [x[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y[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y[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]]) \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.map(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x: [x[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8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/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][</a:t>
            </a:r>
            <a:r>
              <a:rPr lang="en-US" sz="8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]]) \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8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.collect()</a:t>
            </a:r>
            <a:endParaRPr lang="en-US" sz="800" dirty="0">
              <a:latin typeface="Consolas"/>
              <a:ea typeface="ＭＳ 明朝"/>
              <a:cs typeface="Consolas"/>
            </a:endParaRPr>
          </a:p>
          <a:p>
            <a:endParaRPr lang="en-US" sz="800" dirty="0"/>
          </a:p>
        </p:txBody>
      </p:sp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49" y="1063229"/>
            <a:ext cx="2042358" cy="727862"/>
          </a:xfrm>
          <a:prstGeom prst="rect">
            <a:avLst/>
          </a:prstGeom>
        </p:spPr>
      </p:pic>
      <p:pic>
        <p:nvPicPr>
          <p:cNvPr id="9" name="Picture 8" descr="sparklogo_5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67" y="1016126"/>
            <a:ext cx="1261588" cy="6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Less Code: Compute an Average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t>52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1016001" y="1200151"/>
            <a:ext cx="7172476" cy="1756592"/>
          </a:xfrm>
        </p:spPr>
        <p:txBody>
          <a:bodyPr anchor="t" anchorCtr="0">
            <a:norm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Using RDDs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800" dirty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data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=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sc.textFile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(...).split(</a:t>
            </a:r>
            <a:r>
              <a:rPr lang="en-US" sz="1400" dirty="0">
                <a:solidFill>
                  <a:srgbClr val="183691"/>
                </a:solidFill>
                <a:latin typeface="Consolas"/>
                <a:ea typeface="ＭＳ 明朝"/>
                <a:cs typeface="Consolas"/>
              </a:rPr>
              <a:t>"\t"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data.map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x: (x[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[</a:t>
            </a:r>
            <a:r>
              <a:rPr lang="en-US" sz="1400" dirty="0" err="1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int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]), 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])) \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reduceByKey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(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x, y: [x[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y[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+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y[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]]) \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.map(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lambda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x: [x[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], 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0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ＭＳ 明朝"/>
                <a:cs typeface="Consolas"/>
              </a:rPr>
              <a:t>/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x[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][</a:t>
            </a:r>
            <a:r>
              <a:rPr lang="en-US" sz="1400" dirty="0">
                <a:solidFill>
                  <a:srgbClr val="0086B3"/>
                </a:solidFill>
                <a:latin typeface="Consolas"/>
                <a:ea typeface="ＭＳ 明朝"/>
                <a:cs typeface="Consolas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]]) \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   .collect(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)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dirty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dirty="0" smtClean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dirty="0">
              <a:latin typeface="Consolas"/>
              <a:ea typeface="ＭＳ 明朝"/>
              <a:cs typeface="Consolas"/>
            </a:endParaRPr>
          </a:p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6136517" y="2980588"/>
            <a:ext cx="29320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Using </a:t>
            </a:r>
            <a:r>
              <a:rPr lang="en-US" sz="2400" dirty="0" err="1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DataFrames</a:t>
            </a:r>
            <a:endParaRPr lang="en-US" sz="2400" dirty="0">
              <a:solidFill>
                <a:srgbClr val="333333"/>
              </a:solidFill>
              <a:latin typeface="Source Sans Pro"/>
              <a:ea typeface="ＭＳ 明朝"/>
              <a:cs typeface="Source Sans Pro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800" dirty="0">
              <a:solidFill>
                <a:srgbClr val="333333"/>
              </a:solidFill>
              <a:latin typeface="Consolas"/>
              <a:cs typeface="Consolas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300" dirty="0" err="1" smtClean="0">
                <a:solidFill>
                  <a:srgbClr val="333333"/>
                </a:solidFill>
                <a:latin typeface="Consolas"/>
                <a:cs typeface="Consolas"/>
              </a:rPr>
              <a:t>sqlCtx.table</a:t>
            </a:r>
            <a:r>
              <a:rPr lang="en-US" sz="1300" dirty="0">
                <a:solidFill>
                  <a:srgbClr val="333333"/>
                </a:solidFill>
                <a:latin typeface="Consolas"/>
                <a:cs typeface="Consolas"/>
              </a:rPr>
              <a:t>(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"people"</a:t>
            </a:r>
            <a:r>
              <a:rPr lang="en-US" sz="1300" dirty="0">
                <a:latin typeface="Consolas"/>
                <a:cs typeface="Consolas"/>
              </a:rPr>
              <a:t>) \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300" dirty="0">
                <a:latin typeface="Consolas"/>
                <a:cs typeface="Consolas"/>
              </a:rPr>
              <a:t>   .</a:t>
            </a:r>
            <a:r>
              <a:rPr lang="en-US" sz="1300" dirty="0" err="1">
                <a:latin typeface="Consolas"/>
                <a:cs typeface="Consolas"/>
              </a:rPr>
              <a:t>groupBy</a:t>
            </a:r>
            <a:r>
              <a:rPr lang="en-US" sz="1300" dirty="0">
                <a:latin typeface="Consolas"/>
                <a:cs typeface="Consolas"/>
              </a:rPr>
              <a:t>(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"name"</a:t>
            </a:r>
            <a:r>
              <a:rPr lang="en-US" sz="1300" dirty="0">
                <a:latin typeface="Consolas"/>
                <a:cs typeface="Consolas"/>
              </a:rPr>
              <a:t>) \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300" dirty="0">
                <a:latin typeface="Consolas"/>
                <a:cs typeface="Consolas"/>
              </a:rPr>
              <a:t>   </a:t>
            </a:r>
            <a:r>
              <a:rPr lang="en-US" sz="1300" dirty="0" smtClean="0">
                <a:latin typeface="Consolas"/>
                <a:cs typeface="Consolas"/>
              </a:rPr>
              <a:t>.</a:t>
            </a:r>
            <a:r>
              <a:rPr lang="en-US" sz="1300" dirty="0" err="1" smtClean="0">
                <a:latin typeface="Consolas"/>
                <a:cs typeface="Consolas"/>
              </a:rPr>
              <a:t>agg</a:t>
            </a:r>
            <a:r>
              <a:rPr lang="en-US" sz="1300" dirty="0" smtClean="0">
                <a:latin typeface="Consolas"/>
                <a:cs typeface="Consolas"/>
              </a:rPr>
              <a:t>(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"</a:t>
            </a:r>
            <a:r>
              <a:rPr lang="en-US" sz="1300" dirty="0" smtClean="0">
                <a:solidFill>
                  <a:srgbClr val="183691"/>
                </a:solidFill>
                <a:latin typeface="Consolas"/>
                <a:cs typeface="Consolas"/>
              </a:rPr>
              <a:t>name"</a:t>
            </a:r>
            <a:r>
              <a:rPr lang="en-US" sz="1200" dirty="0" smtClean="0">
                <a:solidFill>
                  <a:srgbClr val="333333"/>
                </a:solidFill>
                <a:latin typeface="Consolas"/>
                <a:ea typeface="ＭＳ 明朝"/>
                <a:cs typeface="Consolas"/>
              </a:rPr>
              <a:t>, </a:t>
            </a:r>
            <a:r>
              <a:rPr lang="en-US" sz="1300" dirty="0" err="1" smtClean="0">
                <a:latin typeface="Consolas"/>
                <a:cs typeface="Consolas"/>
              </a:rPr>
              <a:t>avg</a:t>
            </a:r>
            <a:r>
              <a:rPr lang="en-US" sz="1300" dirty="0" smtClean="0">
                <a:latin typeface="Consolas"/>
                <a:cs typeface="Consolas"/>
              </a:rPr>
              <a:t>(</a:t>
            </a:r>
            <a:r>
              <a:rPr lang="en-US" sz="1300" dirty="0" smtClean="0">
                <a:solidFill>
                  <a:srgbClr val="183691"/>
                </a:solidFill>
                <a:latin typeface="Consolas"/>
                <a:cs typeface="Consolas"/>
              </a:rPr>
              <a:t>"age"</a:t>
            </a:r>
            <a:r>
              <a:rPr lang="en-US" sz="1300" dirty="0">
                <a:latin typeface="Consolas"/>
                <a:cs typeface="Consolas"/>
              </a:rPr>
              <a:t>)) \</a:t>
            </a: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300" dirty="0">
                <a:latin typeface="Consolas"/>
                <a:cs typeface="Consolas"/>
              </a:rPr>
              <a:t>   .collect() </a:t>
            </a:r>
            <a:endParaRPr lang="en-US" sz="1300" dirty="0">
              <a:solidFill>
                <a:srgbClr val="333333"/>
              </a:solidFill>
              <a:latin typeface="Consolas"/>
              <a:ea typeface="ＭＳ 明朝"/>
              <a:cs typeface="Consolas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317" y="3042036"/>
            <a:ext cx="293204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Using </a:t>
            </a:r>
            <a:r>
              <a:rPr lang="en-US" sz="2400" dirty="0" smtClean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SQL</a:t>
            </a:r>
            <a:endParaRPr lang="en-US" sz="2400" dirty="0">
              <a:solidFill>
                <a:srgbClr val="333333"/>
              </a:solidFill>
              <a:latin typeface="Source Sans Pro"/>
              <a:ea typeface="ＭＳ 明朝"/>
              <a:cs typeface="Source Sans Pro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800" dirty="0">
              <a:solidFill>
                <a:srgbClr val="333333"/>
              </a:solidFill>
              <a:latin typeface="Consolas"/>
              <a:cs typeface="Consolas"/>
            </a:endParaRP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SELECT</a:t>
            </a:r>
            <a:r>
              <a:rPr lang="en-US" sz="1300" dirty="0" smtClean="0">
                <a:latin typeface="Consolas"/>
                <a:cs typeface="Consolas"/>
              </a:rPr>
              <a:t> name, </a:t>
            </a:r>
            <a:r>
              <a:rPr lang="en-US" sz="1300" dirty="0" err="1" smtClean="0">
                <a:latin typeface="Consolas"/>
                <a:cs typeface="Consolas"/>
              </a:rPr>
              <a:t>avg</a:t>
            </a:r>
            <a:r>
              <a:rPr lang="en-US" sz="1300" dirty="0" smtClean="0">
                <a:latin typeface="Consolas"/>
                <a:cs typeface="Consolas"/>
              </a:rPr>
              <a:t>(age)</a:t>
            </a: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FROM</a:t>
            </a:r>
            <a:r>
              <a:rPr lang="en-US" sz="1300" dirty="0" smtClean="0">
                <a:latin typeface="Consolas"/>
                <a:cs typeface="Consolas"/>
              </a:rPr>
              <a:t> people</a:t>
            </a: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GROUP</a:t>
            </a:r>
            <a:r>
              <a:rPr lang="en-US" sz="1300" dirty="0" smtClean="0">
                <a:latin typeface="Consolas"/>
                <a:cs typeface="Consolas"/>
              </a:rPr>
              <a:t> BY name</a:t>
            </a:r>
            <a:endParaRPr lang="en-US" sz="1300" dirty="0">
              <a:latin typeface="Consolas"/>
              <a:cs typeface="Consola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1171" y="3040730"/>
            <a:ext cx="376107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Using </a:t>
            </a:r>
            <a:r>
              <a:rPr lang="en-US" sz="2400" dirty="0" smtClean="0">
                <a:solidFill>
                  <a:srgbClr val="333333"/>
                </a:solidFill>
                <a:latin typeface="Source Sans Pro"/>
                <a:ea typeface="ＭＳ 明朝"/>
                <a:cs typeface="Source Sans Pro"/>
              </a:rPr>
              <a:t>Pig</a:t>
            </a:r>
            <a:endParaRPr lang="en-US" sz="2400" dirty="0">
              <a:solidFill>
                <a:srgbClr val="333333"/>
              </a:solidFill>
              <a:latin typeface="Source Sans Pro"/>
              <a:ea typeface="ＭＳ 明朝"/>
              <a:cs typeface="Source Sans Pro"/>
            </a:endParaRPr>
          </a:p>
          <a:p>
            <a:pPr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800" dirty="0">
              <a:solidFill>
                <a:srgbClr val="333333"/>
              </a:solidFill>
              <a:latin typeface="Consolas"/>
              <a:cs typeface="Consolas"/>
            </a:endParaRP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P = load '/people' as (name, name);</a:t>
            </a: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G = group P by name;</a:t>
            </a:r>
          </a:p>
          <a:p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R = </a:t>
            </a:r>
            <a:r>
              <a:rPr lang="en-US" sz="1300" dirty="0" err="1">
                <a:solidFill>
                  <a:srgbClr val="183691"/>
                </a:solidFill>
                <a:latin typeface="Consolas"/>
                <a:cs typeface="Consolas"/>
              </a:rPr>
              <a:t>foreach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 G </a:t>
            </a:r>
            <a:r>
              <a:rPr lang="en-US" sz="1300" dirty="0" smtClean="0">
                <a:solidFill>
                  <a:srgbClr val="183691"/>
                </a:solidFill>
                <a:latin typeface="Consolas"/>
                <a:cs typeface="Consolas"/>
              </a:rPr>
              <a:t>generate … 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AVG(</a:t>
            </a:r>
            <a:r>
              <a:rPr lang="en-US" sz="1300" dirty="0" err="1">
                <a:solidFill>
                  <a:srgbClr val="183691"/>
                </a:solidFill>
                <a:latin typeface="Consolas"/>
                <a:cs typeface="Consolas"/>
              </a:rPr>
              <a:t>G.age</a:t>
            </a:r>
            <a:r>
              <a:rPr lang="en-US" sz="1300" dirty="0">
                <a:solidFill>
                  <a:srgbClr val="183691"/>
                </a:solidFill>
                <a:latin typeface="Consolas"/>
                <a:cs typeface="Consolas"/>
              </a:rPr>
              <a:t>);</a:t>
            </a:r>
            <a:endParaRPr lang="en-US" sz="13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6268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05979"/>
            <a:ext cx="7172477" cy="857250"/>
          </a:xfrm>
        </p:spPr>
        <p:txBody>
          <a:bodyPr/>
          <a:lstStyle/>
          <a:p>
            <a:r>
              <a:rPr lang="en-US" dirty="0" smtClean="0"/>
              <a:t>Seamlessly Integrated: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2"/>
            <a:ext cx="7172476" cy="1234952"/>
          </a:xfrm>
        </p:spPr>
        <p:txBody>
          <a:bodyPr/>
          <a:lstStyle/>
          <a:p>
            <a:pPr algn="ctr"/>
            <a:r>
              <a:rPr lang="en-US" dirty="0" smtClean="0"/>
              <a:t>Internally, </a:t>
            </a:r>
            <a:r>
              <a:rPr lang="en-US" dirty="0" err="1" smtClean="0"/>
              <a:t>DataFrame</a:t>
            </a:r>
            <a:r>
              <a:rPr lang="en-US" dirty="0" smtClean="0"/>
              <a:t> execution is done with Spark RDDs making interoperation with outside sources and custom algorithms easy.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Set Footer from Insert Dropdown Menu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151" y="2723126"/>
            <a:ext cx="38023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ource Sans Pro"/>
                <a:ea typeface="Times New Roman"/>
                <a:cs typeface="Source Sans Pro"/>
              </a:rPr>
              <a:t>External Input</a:t>
            </a:r>
          </a:p>
          <a:p>
            <a:endParaRPr lang="en-US" sz="800" b="1" dirty="0" smtClean="0">
              <a:latin typeface="Source Sans Pro"/>
              <a:ea typeface="Times New Roman"/>
              <a:cs typeface="Source Sans Pro"/>
            </a:endParaRPr>
          </a:p>
          <a:p>
            <a:r>
              <a:rPr lang="en-US" sz="1400" dirty="0" err="1" smtClean="0">
                <a:solidFill>
                  <a:srgbClr val="A71D5D"/>
                </a:solidFill>
                <a:latin typeface="Consolas"/>
                <a:ea typeface="Times New Roman"/>
                <a:cs typeface="Times New Roman"/>
              </a:rPr>
              <a:t>def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1400" dirty="0" err="1">
                <a:solidFill>
                  <a:srgbClr val="795DA3"/>
                </a:solidFill>
                <a:latin typeface="Consolas"/>
                <a:ea typeface="Times New Roman"/>
                <a:cs typeface="Times New Roman"/>
              </a:rPr>
              <a:t>buildScan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(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   </a:t>
            </a:r>
            <a:r>
              <a:rPr lang="en-US" sz="1400" dirty="0" err="1" smtClean="0">
                <a:solidFill>
                  <a:srgbClr val="ED6A43"/>
                </a:solidFill>
                <a:latin typeface="Consolas"/>
                <a:ea typeface="Times New Roman"/>
                <a:cs typeface="Times New Roman"/>
              </a:rPr>
              <a:t>requiredColumns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: </a:t>
            </a:r>
            <a:r>
              <a:rPr lang="en-US" sz="1400" dirty="0">
                <a:solidFill>
                  <a:srgbClr val="795DA3"/>
                </a:solidFill>
                <a:latin typeface="Consolas"/>
                <a:ea typeface="Times New Roman"/>
                <a:cs typeface="Times New Roman"/>
              </a:rPr>
              <a:t>Array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Times New Roman"/>
                <a:cs typeface="Times New Roman"/>
              </a:rPr>
              <a:t>String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]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,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   </a:t>
            </a:r>
            <a:r>
              <a:rPr lang="en-US" sz="1400" dirty="0" smtClean="0">
                <a:solidFill>
                  <a:srgbClr val="ED6A43"/>
                </a:solidFill>
                <a:latin typeface="Consolas"/>
                <a:ea typeface="Times New Roman"/>
                <a:cs typeface="Times New Roman"/>
              </a:rPr>
              <a:t>filters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: </a:t>
            </a:r>
            <a:r>
              <a:rPr lang="en-US" sz="1400" dirty="0">
                <a:solidFill>
                  <a:srgbClr val="795DA3"/>
                </a:solidFill>
                <a:latin typeface="Consolas"/>
                <a:ea typeface="Times New Roman"/>
                <a:cs typeface="Times New Roman"/>
              </a:rPr>
              <a:t>Array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1400" dirty="0">
                <a:solidFill>
                  <a:srgbClr val="795DA3"/>
                </a:solidFill>
                <a:latin typeface="Consolas"/>
                <a:ea typeface="Times New Roman"/>
                <a:cs typeface="Times New Roman"/>
              </a:rPr>
              <a:t>Filter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])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Times New Roman"/>
                <a:cs typeface="Times New Roman"/>
              </a:rPr>
              <a:t>: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795DA3"/>
                </a:solidFill>
                <a:latin typeface="Consolas"/>
                <a:ea typeface="Times New Roman"/>
                <a:cs typeface="Times New Roman"/>
              </a:rPr>
              <a:t>RDD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1400" dirty="0">
                <a:solidFill>
                  <a:srgbClr val="795DA3"/>
                </a:solidFill>
                <a:latin typeface="Consolas"/>
                <a:ea typeface="Times New Roman"/>
                <a:cs typeface="Times New Roman"/>
              </a:rPr>
              <a:t>Row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Times New Roman"/>
                <a:cs typeface="Times New Roman"/>
              </a:rPr>
              <a:t>]</a:t>
            </a:r>
            <a:endParaRPr lang="en-US" sz="1400" dirty="0">
              <a:latin typeface="Cambria"/>
              <a:ea typeface="ＭＳ 明朝"/>
              <a:cs typeface="Times New Roman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6664" y="2723126"/>
            <a:ext cx="4292761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ource Sans Pro"/>
                <a:ea typeface="Times New Roman"/>
                <a:cs typeface="Source Sans Pro"/>
              </a:rPr>
              <a:t>Custom Processing</a:t>
            </a:r>
          </a:p>
          <a:p>
            <a:endParaRPr lang="en-US" sz="800" b="1" dirty="0" smtClean="0">
              <a:latin typeface="Source Sans Pro"/>
              <a:ea typeface="Times New Roman"/>
              <a:cs typeface="Source Sans Pro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queryResult.rdd.mapPartitions</a:t>
            </a:r>
            <a:r>
              <a:rPr lang="en-US" sz="1400" dirty="0" smtClean="0">
                <a:latin typeface="Consolas"/>
                <a:cs typeface="Consolas"/>
              </a:rPr>
              <a:t> { </a:t>
            </a:r>
            <a:r>
              <a:rPr lang="en-US" sz="1400" dirty="0" err="1" smtClean="0">
                <a:latin typeface="Consolas"/>
                <a:cs typeface="Consolas"/>
              </a:rPr>
              <a:t>iter</a:t>
            </a:r>
            <a:r>
              <a:rPr lang="en-US" sz="1400" dirty="0" smtClean="0">
                <a:latin typeface="Consolas"/>
                <a:cs typeface="Consolas"/>
              </a:rPr>
              <a:t> =&gt;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… Your code here …</a:t>
            </a:r>
            <a:endParaRPr lang="en-US" sz="1400" dirty="0">
              <a:latin typeface="Consolas"/>
              <a:cs typeface="Consolas"/>
            </a:endParaRP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}</a:t>
            </a: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1506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Extensible Input &amp;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06" y="1156710"/>
            <a:ext cx="7628029" cy="913162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Spark’s Data Source API allows optimizations like column pruning and filter pushdown into custom data sources.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1386" y="2649138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{ </a:t>
            </a:r>
            <a:r>
              <a:rPr lang="en-US" sz="1600" b="1" dirty="0">
                <a:solidFill>
                  <a:srgbClr val="000090"/>
                </a:solidFill>
                <a:latin typeface="Arial"/>
                <a:cs typeface="Arial"/>
              </a:rPr>
              <a:t>JSON</a:t>
            </a:r>
            <a:r>
              <a:rPr lang="en-US" sz="1600" b="1" dirty="0">
                <a:latin typeface="Arial"/>
                <a:cs typeface="Arial"/>
              </a:rPr>
              <a:t> 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66321" y="2398288"/>
            <a:ext cx="0" cy="2202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00707" y="2068038"/>
            <a:ext cx="93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 Light"/>
                <a:cs typeface="Source Sans Pro Light"/>
              </a:rPr>
              <a:t>Built-In</a:t>
            </a:r>
            <a:endParaRPr lang="en-US" sz="2000" dirty="0">
              <a:latin typeface="Source Sans Pro Light"/>
              <a:cs typeface="Source Sans Pro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990" y="2068038"/>
            <a:ext cx="102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 Light"/>
                <a:cs typeface="Source Sans Pro Light"/>
              </a:rPr>
              <a:t>External</a:t>
            </a:r>
            <a:endParaRPr lang="en-US" sz="2000" dirty="0">
              <a:latin typeface="Source Sans Pro Light"/>
              <a:cs typeface="Source Sans Pro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60" y="2662136"/>
            <a:ext cx="1184822" cy="3151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03802" y="2610042"/>
            <a:ext cx="1191465" cy="398480"/>
            <a:chOff x="2757018" y="1874965"/>
            <a:chExt cx="1191465" cy="3984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7018" y="1874965"/>
              <a:ext cx="531306" cy="3984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05171" y="1912212"/>
              <a:ext cx="743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JDBC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218" y="3081495"/>
            <a:ext cx="770967" cy="857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96" y="3268800"/>
            <a:ext cx="779861" cy="527553"/>
          </a:xfrm>
          <a:prstGeom prst="rect">
            <a:avLst/>
          </a:prstGeom>
        </p:spPr>
      </p:pic>
      <p:pic>
        <p:nvPicPr>
          <p:cNvPr id="16" name="Picture 15" descr="Screen Shot 2015-02-16 at 3.12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7" y="4132859"/>
            <a:ext cx="726708" cy="4390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56" y="3173099"/>
            <a:ext cx="660260" cy="6602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86" y="4009498"/>
            <a:ext cx="871419" cy="4873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608" y="4210231"/>
            <a:ext cx="1005791" cy="2520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9657" y="2727174"/>
            <a:ext cx="1129805" cy="3511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344" y="2689266"/>
            <a:ext cx="479137" cy="479137"/>
          </a:xfrm>
          <a:prstGeom prst="rect">
            <a:avLst/>
          </a:prstGeom>
        </p:spPr>
      </p:pic>
      <p:pic>
        <p:nvPicPr>
          <p:cNvPr id="22" name="Picture 21" descr="Screen Shot 2015-02-16 at 3.16.07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7" y="3900680"/>
            <a:ext cx="1138629" cy="560556"/>
          </a:xfrm>
          <a:prstGeom prst="rect">
            <a:avLst/>
          </a:prstGeom>
        </p:spPr>
      </p:pic>
      <p:pic>
        <p:nvPicPr>
          <p:cNvPr id="23" name="Picture 22" descr="Screen Shot 2015-02-16 at 3.16.55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72" y="3436890"/>
            <a:ext cx="1339850" cy="323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1387" y="3287754"/>
            <a:ext cx="619232" cy="6192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9657" y="3474798"/>
            <a:ext cx="1033258" cy="2554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095" y="2763218"/>
            <a:ext cx="935976" cy="3151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23989" y="4091904"/>
            <a:ext cx="133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/>
                <a:cs typeface="Source Sans Pro Light"/>
              </a:rPr>
              <a:t>and more…</a:t>
            </a:r>
            <a:endParaRPr lang="en-US" dirty="0">
              <a:latin typeface="Source Sans Pro Light"/>
              <a:cs typeface="Source Sans Pro Light"/>
            </a:endParaRPr>
          </a:p>
        </p:txBody>
      </p:sp>
      <p:pic>
        <p:nvPicPr>
          <p:cNvPr id="4" name="Picture 3" descr="imgres-3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r="11621"/>
          <a:stretch/>
        </p:blipFill>
        <p:spPr>
          <a:xfrm>
            <a:off x="6324072" y="3868444"/>
            <a:ext cx="1051842" cy="9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Seamlessly Integrated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1200151"/>
            <a:ext cx="7172476" cy="1287320"/>
          </a:xfrm>
        </p:spPr>
        <p:txBody>
          <a:bodyPr/>
          <a:lstStyle/>
          <a:p>
            <a:pPr algn="ctr"/>
            <a:r>
              <a:rPr lang="en-US" dirty="0" smtClean="0"/>
              <a:t>Embedding in a full programming language makes UDFs trivial and allows composition using functions.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60619" y="4680900"/>
            <a:ext cx="558806" cy="273844"/>
          </a:xfrm>
        </p:spPr>
        <p:txBody>
          <a:bodyPr/>
          <a:lstStyle/>
          <a:p>
            <a:fld id="{40D15546-3768-674C-81B9-C40A1A080E8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3005" y="2509370"/>
            <a:ext cx="66765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zipToCity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udf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>
                <a:solidFill>
                  <a:srgbClr val="A71D5D"/>
                </a:solidFill>
                <a:latin typeface="Consolas"/>
              </a:rPr>
              <a:t>lambda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city: </a:t>
            </a:r>
            <a:r>
              <a:rPr lang="en-US" dirty="0">
                <a:solidFill>
                  <a:srgbClr val="183691"/>
                </a:solidFill>
                <a:latin typeface="Consolas"/>
              </a:rPr>
              <a:t>&lt;custom logic here&gt;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endParaRPr lang="en-US" dirty="0">
              <a:solidFill>
                <a:srgbClr val="A71D5D"/>
              </a:solidFill>
              <a:latin typeface="Consolas"/>
            </a:endParaRPr>
          </a:p>
          <a:p>
            <a:r>
              <a:rPr lang="en-US" dirty="0" err="1" smtClean="0">
                <a:solidFill>
                  <a:srgbClr val="A71D5D"/>
                </a:solidFill>
                <a:latin typeface="Consolas"/>
              </a:rPr>
              <a:t>def</a:t>
            </a:r>
            <a:r>
              <a:rPr lang="en-US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795DA3"/>
                </a:solidFill>
                <a:latin typeface="Consolas"/>
              </a:rPr>
              <a:t>add_demographics</a:t>
            </a:r>
            <a:r>
              <a:rPr lang="en-US" dirty="0" smtClean="0">
                <a:solidFill>
                  <a:srgbClr val="333333"/>
                </a:solidFill>
                <a:latin typeface="Consolas"/>
              </a:rPr>
              <a:t>(events):</a:t>
            </a:r>
          </a:p>
          <a:p>
            <a:r>
              <a:rPr lang="en-US" dirty="0" smtClean="0">
                <a:solidFill>
                  <a:srgbClr val="333333"/>
                </a:solidFill>
                <a:latin typeface="Consolas"/>
              </a:rPr>
              <a:t>   </a:t>
            </a:r>
            <a:r>
              <a:rPr lang="en-US" dirty="0">
                <a:solidFill>
                  <a:srgbClr val="333333"/>
                </a:solidFill>
                <a:latin typeface="Consolas"/>
              </a:rPr>
              <a:t>u </a:t>
            </a:r>
            <a:r>
              <a:rPr lang="en-US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Consolas"/>
              </a:rPr>
              <a:t>sqlCtx.table</a:t>
            </a:r>
            <a:r>
              <a:rPr lang="en-US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dirty="0">
                <a:solidFill>
                  <a:srgbClr val="183691"/>
                </a:solidFill>
                <a:latin typeface="Consolas"/>
              </a:rPr>
              <a:t>"</a:t>
            </a:r>
            <a:r>
              <a:rPr lang="en-US" dirty="0" smtClean="0">
                <a:solidFill>
                  <a:srgbClr val="183691"/>
                </a:solidFill>
                <a:latin typeface="Consolas"/>
              </a:rPr>
              <a:t>users")</a:t>
            </a:r>
          </a:p>
          <a:p>
            <a:r>
              <a:rPr lang="en-US" dirty="0" smtClean="0">
                <a:solidFill>
                  <a:srgbClr val="333333"/>
                </a:solidFill>
                <a:latin typeface="Consolas"/>
              </a:rPr>
              <a:t>   events \</a:t>
            </a:r>
          </a:p>
          <a:p>
            <a:r>
              <a:rPr lang="en-US" dirty="0" smtClean="0">
                <a:solidFill>
                  <a:srgbClr val="333333"/>
                </a:solidFill>
                <a:latin typeface="Consolas"/>
              </a:rPr>
              <a:t>     .join</a:t>
            </a:r>
            <a:r>
              <a:rPr lang="en-US" dirty="0">
                <a:solidFill>
                  <a:srgbClr val="333333"/>
                </a:solidFill>
                <a:latin typeface="Consolas"/>
              </a:rPr>
              <a:t>(u, </a:t>
            </a:r>
            <a:r>
              <a:rPr lang="en-US" dirty="0" err="1" smtClean="0">
                <a:solidFill>
                  <a:srgbClr val="333333"/>
                </a:solidFill>
                <a:latin typeface="Consolas"/>
              </a:rPr>
              <a:t>events.user_id</a:t>
            </a:r>
            <a:r>
              <a:rPr lang="en-US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dirty="0">
                <a:solidFill>
                  <a:srgbClr val="A71D5D"/>
                </a:solidFill>
                <a:latin typeface="Consolas"/>
              </a:rPr>
              <a:t>==</a:t>
            </a:r>
            <a:r>
              <a:rPr lang="en-US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solas"/>
              </a:rPr>
              <a:t>u.user_id</a:t>
            </a:r>
            <a:r>
              <a:rPr lang="en-US" dirty="0" smtClean="0">
                <a:solidFill>
                  <a:srgbClr val="333333"/>
                </a:solidFill>
                <a:latin typeface="Consolas"/>
              </a:rPr>
              <a:t>) \     </a:t>
            </a:r>
          </a:p>
          <a:p>
            <a:r>
              <a:rPr lang="en-US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Consolas"/>
              </a:rPr>
              <a:t>    .</a:t>
            </a:r>
            <a:r>
              <a:rPr lang="en-US" dirty="0" err="1" smtClean="0">
                <a:solidFill>
                  <a:srgbClr val="333333"/>
                </a:solidFill>
                <a:latin typeface="Consolas"/>
              </a:rPr>
              <a:t>withColumn</a:t>
            </a:r>
            <a:r>
              <a:rPr lang="en-US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n-US" dirty="0">
                <a:solidFill>
                  <a:srgbClr val="183691"/>
                </a:solidFill>
                <a:latin typeface="Consolas"/>
              </a:rPr>
              <a:t>"city"</a:t>
            </a:r>
            <a:r>
              <a:rPr lang="en-US" dirty="0" smtClean="0">
                <a:solidFill>
                  <a:srgbClr val="183691"/>
                </a:solidFill>
                <a:latin typeface="Consolas"/>
              </a:rPr>
              <a:t>, </a:t>
            </a:r>
            <a:r>
              <a:rPr lang="en-US" dirty="0" err="1" smtClean="0">
                <a:solidFill>
                  <a:srgbClr val="333333"/>
                </a:solidFill>
                <a:latin typeface="Consolas"/>
              </a:rPr>
              <a:t>zipToCity</a:t>
            </a:r>
            <a:r>
              <a:rPr lang="en-US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333333"/>
                </a:solidFill>
                <a:latin typeface="Consolas"/>
              </a:rPr>
              <a:t>df.zip</a:t>
            </a:r>
            <a:r>
              <a:rPr lang="en-US" dirty="0" smtClean="0">
                <a:solidFill>
                  <a:srgbClr val="333333"/>
                </a:solidFill>
                <a:latin typeface="Consolas"/>
              </a:rPr>
              <a:t>))</a:t>
            </a:r>
            <a:endParaRPr lang="en-US" dirty="0">
              <a:solidFill>
                <a:srgbClr val="969896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1234" y="3194434"/>
            <a:ext cx="15790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ource Sans Pro"/>
                <a:cs typeface="Source Sans Pro"/>
              </a:rPr>
              <a:t>Takes and returns a </a:t>
            </a:r>
            <a:r>
              <a:rPr lang="en-US" sz="2400" dirty="0" err="1" smtClean="0">
                <a:latin typeface="Source Sans Pro"/>
                <a:cs typeface="Source Sans Pro"/>
              </a:rPr>
              <a:t>DataFrame</a:t>
            </a:r>
            <a:endParaRPr lang="en-US" sz="2400" dirty="0">
              <a:latin typeface="Source Sans Pro"/>
              <a:cs typeface="Source Sans Pro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834678" y="3063516"/>
            <a:ext cx="384898" cy="1477179"/>
          </a:xfrm>
          <a:prstGeom prst="rightBrace">
            <a:avLst>
              <a:gd name="adj1" fmla="val 45748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2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 err="1" smtClean="0"/>
              <a:t>MLlib</a:t>
            </a:r>
            <a:r>
              <a:rPr lang="en-US" dirty="0" smtClean="0"/>
              <a:t> Pipelines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15546-3768-674C-81B9-C40A1A080E8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0" y="1163677"/>
            <a:ext cx="7008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inputCol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"text"</a:t>
            </a:r>
            <a:r>
              <a:rPr lang="en-US" sz="1200" dirty="0"/>
              <a:t>, </a:t>
            </a:r>
            <a:r>
              <a:rPr lang="en-US" sz="1200" dirty="0" err="1"/>
              <a:t>outputCol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"words”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)</a:t>
            </a: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inputCol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"words"</a:t>
            </a:r>
            <a:r>
              <a:rPr lang="en-US" sz="1200" dirty="0"/>
              <a:t>, </a:t>
            </a:r>
            <a:r>
              <a:rPr lang="en-US" sz="1200" dirty="0" err="1"/>
              <a:t>outputCol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"features”</a:t>
            </a:r>
            <a:r>
              <a:rPr lang="en-US" sz="1200" dirty="0" smtClean="0">
                <a:solidFill>
                  <a:srgbClr val="183691"/>
                </a:solidFill>
                <a:latin typeface="Consolas"/>
              </a:rPr>
              <a:t>)</a:t>
            </a: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lr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LogisticRegression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maxIter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0086B3"/>
                </a:solidFill>
                <a:latin typeface="Consolas"/>
              </a:rPr>
              <a:t>10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regParam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0086B3"/>
                </a:solidFill>
                <a:latin typeface="Consolas"/>
              </a:rPr>
              <a:t>0.01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pipeline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Pipeline(stages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[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tokenizer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hashingTF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lr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]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)</a:t>
            </a:r>
          </a:p>
          <a:p>
            <a:endParaRPr lang="en-US" sz="1200" dirty="0" smtClean="0">
              <a:solidFill>
                <a:srgbClr val="333333"/>
              </a:solidFill>
              <a:latin typeface="Consolas"/>
            </a:endParaRPr>
          </a:p>
          <a:p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df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 smtClean="0">
                <a:solidFill>
                  <a:srgbClr val="333333"/>
                </a:solidFill>
                <a:latin typeface="Consolas"/>
              </a:rPr>
              <a:t>sqlCtx.load</a:t>
            </a:r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>
                <a:solidFill>
                  <a:srgbClr val="183691"/>
                </a:solidFill>
                <a:latin typeface="Consolas"/>
              </a:rPr>
              <a:t>"/path/to/data"</a:t>
            </a:r>
            <a:r>
              <a:rPr lang="en-US" sz="1200" dirty="0" smtClean="0"/>
              <a:t>)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Consolas"/>
              </a:rPr>
              <a:t>model </a:t>
            </a:r>
            <a:r>
              <a:rPr lang="en-US" sz="1200" dirty="0">
                <a:solidFill>
                  <a:srgbClr val="A71D5D"/>
                </a:solidFill>
                <a:latin typeface="Consolas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pipeline.fit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/>
              </a:rPr>
              <a:t>df</a:t>
            </a:r>
            <a:r>
              <a:rPr lang="en-US" sz="1200" dirty="0">
                <a:solidFill>
                  <a:srgbClr val="333333"/>
                </a:solidFill>
                <a:latin typeface="Consolas"/>
              </a:rPr>
              <a:t>)</a:t>
            </a:r>
            <a:r>
              <a:rPr lang="en-US" sz="1200" dirty="0"/>
              <a:t> </a:t>
            </a:r>
            <a:endParaRPr lang="en-US" sz="1200" dirty="0">
              <a:latin typeface="Monaco"/>
              <a:cs typeface="Monaco"/>
            </a:endParaRPr>
          </a:p>
        </p:txBody>
      </p:sp>
      <p:sp>
        <p:nvSpPr>
          <p:cNvPr id="6" name="Can 5"/>
          <p:cNvSpPr/>
          <p:nvPr/>
        </p:nvSpPr>
        <p:spPr>
          <a:xfrm>
            <a:off x="1094565" y="3500713"/>
            <a:ext cx="576526" cy="802073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ds0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0" name="Can 9"/>
          <p:cNvSpPr/>
          <p:nvPr/>
        </p:nvSpPr>
        <p:spPr>
          <a:xfrm>
            <a:off x="3293310" y="3500713"/>
            <a:ext cx="576526" cy="802073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ds1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1" name="Can 10"/>
          <p:cNvSpPr/>
          <p:nvPr/>
        </p:nvSpPr>
        <p:spPr>
          <a:xfrm>
            <a:off x="5334000" y="3500713"/>
            <a:ext cx="576526" cy="802073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ds2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2" name="Can 11"/>
          <p:cNvSpPr/>
          <p:nvPr/>
        </p:nvSpPr>
        <p:spPr>
          <a:xfrm>
            <a:off x="7603290" y="3500713"/>
            <a:ext cx="576526" cy="802073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 Light"/>
                <a:cs typeface="Source Sans Pro Light"/>
              </a:rPr>
              <a:t>ds3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0243" y="3663634"/>
            <a:ext cx="1011010" cy="4762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r>
              <a:rPr lang="en-US" sz="1600" dirty="0" err="1" smtClean="0">
                <a:latin typeface="Source Sans Pro Light"/>
                <a:cs typeface="Source Sans Pro Light"/>
              </a:rPr>
              <a:t>tokenizer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3663634"/>
            <a:ext cx="1011010" cy="4762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r>
              <a:rPr lang="en-US" sz="1600" dirty="0" err="1" smtClean="0">
                <a:latin typeface="Source Sans Pro Light"/>
                <a:cs typeface="Source Sans Pro Light"/>
              </a:rPr>
              <a:t>hashingTF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3663634"/>
            <a:ext cx="1011010" cy="4762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r>
              <a:rPr lang="en-US" sz="1600" dirty="0" err="1" smtClean="0">
                <a:latin typeface="Source Sans Pro Light"/>
                <a:cs typeface="Source Sans Pro Light"/>
              </a:rPr>
              <a:t>lr.model</a:t>
            </a:r>
            <a:endParaRPr lang="en-US" sz="1600" dirty="0">
              <a:latin typeface="Source Sans Pro Light"/>
              <a:cs typeface="Source Sans Pro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589465"/>
            <a:ext cx="1011010" cy="4762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r>
              <a:rPr lang="en-US" sz="1600" dirty="0" err="1">
                <a:latin typeface="Source Sans Pro Light"/>
                <a:cs typeface="Source Sans Pro Light"/>
              </a:rPr>
              <a:t>l</a:t>
            </a:r>
            <a:r>
              <a:rPr lang="en-US" sz="1600" dirty="0" err="1" smtClean="0">
                <a:latin typeface="Source Sans Pro Light"/>
                <a:cs typeface="Source Sans Pro Light"/>
              </a:rPr>
              <a:t>r</a:t>
            </a:r>
            <a:endParaRPr lang="en-US" sz="1600" dirty="0" smtClean="0">
              <a:latin typeface="Source Sans Pro Light"/>
              <a:cs typeface="Source Sans Pro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3134" y="3233356"/>
            <a:ext cx="5556376" cy="1353497"/>
          </a:xfrm>
          <a:prstGeom prst="rect">
            <a:avLst/>
          </a:prstGeom>
          <a:noFill/>
          <a:ln w="28575" cmpd="sng">
            <a:solidFill>
              <a:schemeClr val="tx2">
                <a:lumMod val="75000"/>
                <a:lumOff val="2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27432" rtlCol="0" anchor="ctr"/>
          <a:lstStyle/>
          <a:p>
            <a:pPr algn="ctr"/>
            <a:endParaRPr lang="en-US" sz="1600" dirty="0">
              <a:latin typeface="Source Sans Pro Light"/>
              <a:cs typeface="Source Sans Pro Light"/>
            </a:endParaRPr>
          </a:p>
        </p:txBody>
      </p:sp>
      <p:cxnSp>
        <p:nvCxnSpPr>
          <p:cNvPr id="19" name="Straight Arrow Connector 18"/>
          <p:cNvCxnSpPr>
            <a:stCxn id="6" idx="4"/>
            <a:endCxn id="13" idx="1"/>
          </p:cNvCxnSpPr>
          <p:nvPr/>
        </p:nvCxnSpPr>
        <p:spPr>
          <a:xfrm>
            <a:off x="1671091" y="3901750"/>
            <a:ext cx="309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0" idx="2"/>
          </p:cNvCxnSpPr>
          <p:nvPr/>
        </p:nvCxnSpPr>
        <p:spPr>
          <a:xfrm>
            <a:off x="2991253" y="3901750"/>
            <a:ext cx="3020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1"/>
          </p:cNvCxnSpPr>
          <p:nvPr/>
        </p:nvCxnSpPr>
        <p:spPr>
          <a:xfrm>
            <a:off x="3869836" y="3901749"/>
            <a:ext cx="24496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2"/>
          </p:cNvCxnSpPr>
          <p:nvPr/>
        </p:nvCxnSpPr>
        <p:spPr>
          <a:xfrm flipV="1">
            <a:off x="5125810" y="3901750"/>
            <a:ext cx="208190" cy="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5" idx="1"/>
          </p:cNvCxnSpPr>
          <p:nvPr/>
        </p:nvCxnSpPr>
        <p:spPr>
          <a:xfrm>
            <a:off x="5910526" y="3901750"/>
            <a:ext cx="3378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3"/>
            <a:endCxn id="12" idx="2"/>
          </p:cNvCxnSpPr>
          <p:nvPr/>
        </p:nvCxnSpPr>
        <p:spPr>
          <a:xfrm>
            <a:off x="7259410" y="3901750"/>
            <a:ext cx="3438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  <a:endCxn id="15" idx="0"/>
          </p:cNvCxnSpPr>
          <p:nvPr/>
        </p:nvCxnSpPr>
        <p:spPr>
          <a:xfrm>
            <a:off x="6116410" y="2827581"/>
            <a:ext cx="637495" cy="83605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638800" y="3065696"/>
            <a:ext cx="0" cy="49665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22747" y="4254011"/>
            <a:ext cx="156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SzPct val="90000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ource Sans Pro Light"/>
              </a:rPr>
              <a:t>Pipeline Model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826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04767"/>
              </p:ext>
            </p:extLst>
          </p:nvPr>
        </p:nvGraphicFramePr>
        <p:xfrm>
          <a:off x="741332" y="1463278"/>
          <a:ext cx="7564471" cy="316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695051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non-test, non-example source 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Powerful Stack – Agile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122670"/>
              </p:ext>
            </p:extLst>
          </p:nvPr>
        </p:nvGraphicFramePr>
        <p:xfrm>
          <a:off x="741332" y="1463278"/>
          <a:ext cx="7564471" cy="316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695051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non-test, non-example source lines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11391" y="3468577"/>
            <a:ext cx="228600" cy="96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96797" y="3464912"/>
            <a:ext cx="11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Streaming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Powerful Stack – Agile </a:t>
            </a:r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235110"/>
              </p:ext>
            </p:extLst>
          </p:nvPr>
        </p:nvGraphicFramePr>
        <p:xfrm>
          <a:off x="741332" y="1463278"/>
          <a:ext cx="7564471" cy="316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695051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non-test, non-example source lines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22731" y="334794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7935" y="3209151"/>
            <a:ext cx="121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SparkSQL</a:t>
            </a:r>
            <a:endParaRPr lang="en-US" dirty="0">
              <a:solidFill>
                <a:prstClr val="black"/>
              </a:solidFill>
              <a:latin typeface="Helvetica Neue Light"/>
              <a:ea typeface="ＭＳ Ｐゴシック" charset="0"/>
              <a:cs typeface="Helvetica Neue Ligh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11391" y="3468577"/>
            <a:ext cx="228600" cy="96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96797" y="3464912"/>
            <a:ext cx="11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Streaming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Powerful Stack – Agile </a:t>
            </a:r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Powerful Stack – Agile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36114"/>
              </p:ext>
            </p:extLst>
          </p:nvPr>
        </p:nvGraphicFramePr>
        <p:xfrm>
          <a:off x="741332" y="1463278"/>
          <a:ext cx="7564471" cy="316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695051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non-test, non-example source 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7938" y="29126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GraphX</a:t>
            </a:r>
            <a:endParaRPr lang="en-US" dirty="0">
              <a:solidFill>
                <a:prstClr val="black"/>
              </a:solidFill>
              <a:latin typeface="Helvetica Neue Light"/>
              <a:ea typeface="ＭＳ Ｐゴシック" charset="0"/>
              <a:cs typeface="Helvetica Neue Ligh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32259" y="3086100"/>
            <a:ext cx="219075" cy="1143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11391" y="3468577"/>
            <a:ext cx="228600" cy="96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96797" y="3464912"/>
            <a:ext cx="11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Streaming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22731" y="334794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7935" y="3209151"/>
            <a:ext cx="121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Helvetica Neue Light"/>
                <a:ea typeface="ＭＳ Ｐゴシック" charset="0"/>
                <a:cs typeface="Helvetica Neue Light"/>
              </a:rPr>
              <a:t>SparkSQL</a:t>
            </a:r>
            <a:endParaRPr lang="en-US" dirty="0">
              <a:solidFill>
                <a:prstClr val="black"/>
              </a:solidFill>
              <a:latin typeface="Helvetica Neue Light"/>
              <a:ea typeface="ＭＳ Ｐゴシック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48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B_light_slides_16x9_150228">
  <a:themeElements>
    <a:clrScheme name="DATABRICKS 150203_2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1EA2B4"/>
      </a:hlink>
      <a:folHlink>
        <a:srgbClr val="755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bricks_Presentation">
  <a:themeElements>
    <a:clrScheme name="Custom 1">
      <a:dk1>
        <a:srgbClr val="444444"/>
      </a:dk1>
      <a:lt1>
        <a:sysClr val="window" lastClr="FFFFFF"/>
      </a:lt1>
      <a:dk2>
        <a:srgbClr val="444444"/>
      </a:dk2>
      <a:lt2>
        <a:srgbClr val="F8F8F8"/>
      </a:lt2>
      <a:accent1>
        <a:srgbClr val="88BDE6"/>
      </a:accent1>
      <a:accent2>
        <a:srgbClr val="FBB258"/>
      </a:accent2>
      <a:accent3>
        <a:srgbClr val="90CD53"/>
      </a:accent3>
      <a:accent4>
        <a:srgbClr val="EBA9C9"/>
      </a:accent4>
      <a:accent5>
        <a:srgbClr val="BC99C7"/>
      </a:accent5>
      <a:accent6>
        <a:srgbClr val="EDDD46"/>
      </a:accent6>
      <a:hlink>
        <a:srgbClr val="1CB1C2"/>
      </a:hlink>
      <a:folHlink>
        <a:srgbClr val="1CB1C2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ATABRICKS 150203_2">
    <a:dk1>
      <a:sysClr val="windowText" lastClr="000000"/>
    </a:dk1>
    <a:lt1>
      <a:sysClr val="window" lastClr="FFFFFF"/>
    </a:lt1>
    <a:dk2>
      <a:srgbClr val="2B2B2B"/>
    </a:dk2>
    <a:lt2>
      <a:srgbClr val="D5D2C3"/>
    </a:lt2>
    <a:accent1>
      <a:srgbClr val="1EA3B5"/>
    </a:accent1>
    <a:accent2>
      <a:srgbClr val="EC541B"/>
    </a:accent2>
    <a:accent3>
      <a:srgbClr val="1AA756"/>
    </a:accent3>
    <a:accent4>
      <a:srgbClr val="E2151C"/>
    </a:accent4>
    <a:accent5>
      <a:srgbClr val="646464"/>
    </a:accent5>
    <a:accent6>
      <a:srgbClr val="DC3D08"/>
    </a:accent6>
    <a:hlink>
      <a:srgbClr val="1EA2B4"/>
    </a:hlink>
    <a:folHlink>
      <a:srgbClr val="75527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444444"/>
    </a:dk1>
    <a:lt1>
      <a:sysClr val="window" lastClr="FFFFFF"/>
    </a:lt1>
    <a:dk2>
      <a:srgbClr val="444444"/>
    </a:dk2>
    <a:lt2>
      <a:srgbClr val="F8F8F8"/>
    </a:lt2>
    <a:accent1>
      <a:srgbClr val="88BDE6"/>
    </a:accent1>
    <a:accent2>
      <a:srgbClr val="FBB258"/>
    </a:accent2>
    <a:accent3>
      <a:srgbClr val="90CD53"/>
    </a:accent3>
    <a:accent4>
      <a:srgbClr val="EBA9C9"/>
    </a:accent4>
    <a:accent5>
      <a:srgbClr val="BC99C7"/>
    </a:accent5>
    <a:accent6>
      <a:srgbClr val="EDDD46"/>
    </a:accent6>
    <a:hlink>
      <a:srgbClr val="1CB1C2"/>
    </a:hlink>
    <a:folHlink>
      <a:srgbClr val="1CB1C2"/>
    </a:folHlink>
  </a:clrScheme>
  <a:fontScheme name="Breeze">
    <a:majorFont>
      <a:latin typeface="News Gothic MT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News Gothic MT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DB_light_slides_16x9_150228.potx</Template>
  <TotalTime>16849</TotalTime>
  <Words>2968</Words>
  <Application>Microsoft Macintosh PowerPoint</Application>
  <PresentationFormat>On-screen Show (16:9)</PresentationFormat>
  <Paragraphs>600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DB_light_slides_16x9_150228</vt:lpstr>
      <vt:lpstr>Databricks_Presentation</vt:lpstr>
      <vt:lpstr>Spark SQL: Relational Data Processing in Spark</vt:lpstr>
      <vt:lpstr>Challenges and Solutions</vt:lpstr>
      <vt:lpstr>What is Apache Spark?</vt:lpstr>
      <vt:lpstr>Spark Model</vt:lpstr>
      <vt:lpstr>On-Disk Sort Record: Time to sort 100TB </vt:lpstr>
      <vt:lpstr>Powerful Stack – Agile Development</vt:lpstr>
      <vt:lpstr>Powerful Stack – Agile Development</vt:lpstr>
      <vt:lpstr>Powerful Stack – Agile Development</vt:lpstr>
      <vt:lpstr>Powerful Stack – Agile Development</vt:lpstr>
      <vt:lpstr>Powerful Stack – Agile Development</vt:lpstr>
      <vt:lpstr>About</vt:lpstr>
      <vt:lpstr>About</vt:lpstr>
      <vt:lpstr>Improvement upon Existing Art</vt:lpstr>
      <vt:lpstr>Programming Interface</vt:lpstr>
      <vt:lpstr>DataFrame</vt:lpstr>
      <vt:lpstr>Data Model</vt:lpstr>
      <vt:lpstr>DataFrame Operations</vt:lpstr>
      <vt:lpstr>Advantages over Relational Query Languages</vt:lpstr>
      <vt:lpstr> Querying Native Datasets</vt:lpstr>
      <vt:lpstr>User-Defined Functions (UDFs)</vt:lpstr>
      <vt:lpstr>Catalyst</vt:lpstr>
      <vt:lpstr>Prior Work: Optimizer Generators</vt:lpstr>
      <vt:lpstr>Catalyst Rules</vt:lpstr>
      <vt:lpstr>Plan Optimization &amp; Execution</vt:lpstr>
      <vt:lpstr>Plan Optimization &amp; Execution</vt:lpstr>
      <vt:lpstr>PowerPoint Presentation</vt:lpstr>
      <vt:lpstr>Plan Optimization &amp; Execution</vt:lpstr>
      <vt:lpstr>Plan Optimization &amp; Execution</vt:lpstr>
      <vt:lpstr>PowerPoint Presentation</vt:lpstr>
      <vt:lpstr>Plan Optimization &amp; Execution</vt:lpstr>
      <vt:lpstr>Plan Optimization &amp; Execution</vt:lpstr>
      <vt:lpstr>PowerPoint Presentation</vt:lpstr>
      <vt:lpstr>An Example Catalyst Transformation</vt:lpstr>
      <vt:lpstr>Plan Optimization &amp; Execution</vt:lpstr>
      <vt:lpstr>Code Generation</vt:lpstr>
      <vt:lpstr>Extensions</vt:lpstr>
      <vt:lpstr>Advanced Analytics Features Schema Inference for Semistructured Data </vt:lpstr>
      <vt:lpstr>Spark MLlib Pipelines</vt:lpstr>
      <vt:lpstr>PowerPoint Presentation</vt:lpstr>
      <vt:lpstr>PowerPoint Presentation</vt:lpstr>
      <vt:lpstr>PowerPoint Presentation</vt:lpstr>
      <vt:lpstr>PowerPoint Presentation</vt:lpstr>
      <vt:lpstr>Research Transformation: Genomics</vt:lpstr>
      <vt:lpstr>Future Work: Project Tungsten</vt:lpstr>
      <vt:lpstr>Questions?</vt:lpstr>
      <vt:lpstr>PowerPoint Presentation</vt:lpstr>
      <vt:lpstr>PowerPoint Presentation</vt:lpstr>
      <vt:lpstr>The not-so-secret truth...</vt:lpstr>
      <vt:lpstr>:  Declarative BigData Processing</vt:lpstr>
      <vt:lpstr>PowerPoint Presentation</vt:lpstr>
      <vt:lpstr>Write Less Code: Compute an Average</vt:lpstr>
      <vt:lpstr>Write Less Code: Compute an Average</vt:lpstr>
      <vt:lpstr>Seamlessly Integrated: RDDs</vt:lpstr>
      <vt:lpstr>Extensible Input &amp; Output</vt:lpstr>
      <vt:lpstr>Seamlessly Integrated</vt:lpstr>
      <vt:lpstr>Spark MLlib Pipelines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Doris</cp:lastModifiedBy>
  <cp:revision>195</cp:revision>
  <dcterms:created xsi:type="dcterms:W3CDTF">2015-02-13T19:56:21Z</dcterms:created>
  <dcterms:modified xsi:type="dcterms:W3CDTF">2015-10-19T13:59:59Z</dcterms:modified>
</cp:coreProperties>
</file>