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03" r:id="rId3"/>
    <p:sldId id="362" r:id="rId4"/>
    <p:sldId id="363" r:id="rId5"/>
    <p:sldId id="364" r:id="rId6"/>
    <p:sldId id="385" r:id="rId7"/>
    <p:sldId id="386" r:id="rId8"/>
    <p:sldId id="387" r:id="rId9"/>
    <p:sldId id="388" r:id="rId10"/>
    <p:sldId id="384" r:id="rId11"/>
    <p:sldId id="382" r:id="rId12"/>
    <p:sldId id="366" r:id="rId13"/>
    <p:sldId id="367" r:id="rId14"/>
    <p:sldId id="368" r:id="rId15"/>
    <p:sldId id="369" r:id="rId16"/>
    <p:sldId id="370" r:id="rId17"/>
    <p:sldId id="381" r:id="rId18"/>
    <p:sldId id="371" r:id="rId19"/>
    <p:sldId id="372" r:id="rId20"/>
    <p:sldId id="373" r:id="rId21"/>
    <p:sldId id="379" r:id="rId22"/>
    <p:sldId id="380" r:id="rId23"/>
    <p:sldId id="374" r:id="rId24"/>
    <p:sldId id="375" r:id="rId25"/>
    <p:sldId id="376" r:id="rId26"/>
    <p:sldId id="378" r:id="rId27"/>
    <p:sldId id="377" r:id="rId28"/>
    <p:sldId id="361" r:id="rId29"/>
    <p:sldId id="343" r:id="rId30"/>
  </p:sldIdLst>
  <p:sldSz cx="9144000" cy="6858000" type="screen4x3"/>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DB"/>
    <a:srgbClr val="0005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0" autoAdjust="0"/>
    <p:restoredTop sz="75821" autoAdjust="0"/>
  </p:normalViewPr>
  <p:slideViewPr>
    <p:cSldViewPr snapToGrid="0">
      <p:cViewPr>
        <p:scale>
          <a:sx n="60" d="100"/>
          <a:sy n="60" d="100"/>
        </p:scale>
        <p:origin x="-533" y="-86"/>
      </p:cViewPr>
      <p:guideLst>
        <p:guide orient="horz" pos="2160"/>
        <p:guide pos="2880"/>
      </p:guideLst>
    </p:cSldViewPr>
  </p:slideViewPr>
  <p:notesTextViewPr>
    <p:cViewPr>
      <p:scale>
        <a:sx n="1" d="1"/>
        <a:sy n="1" d="1"/>
      </p:scale>
      <p:origin x="0" y="0"/>
    </p:cViewPr>
  </p:notesTextViewPr>
  <p:sorterViewPr>
    <p:cViewPr>
      <p:scale>
        <a:sx n="100" d="100"/>
        <a:sy n="100" d="100"/>
      </p:scale>
      <p:origin x="0" y="-2706"/>
    </p:cViewPr>
  </p:sorterViewPr>
  <p:notesViewPr>
    <p:cSldViewPr snapToGrid="0">
      <p:cViewPr varScale="1">
        <p:scale>
          <a:sx n="69" d="100"/>
          <a:sy n="69" d="100"/>
        </p:scale>
        <p:origin x="-140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22112-01BD-4E5F-BEC2-77794BCC563C}" type="datetimeFigureOut">
              <a:rPr lang="en-CA" smtClean="0"/>
              <a:t>03/11/2014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A7CD4-1728-4FFD-83B6-E4F1FEFE13CD}" type="slidenum">
              <a:rPr lang="en-CA" smtClean="0"/>
              <a:t>‹#›</a:t>
            </a:fld>
            <a:endParaRPr lang="en-CA"/>
          </a:p>
        </p:txBody>
      </p:sp>
    </p:spTree>
    <p:extLst>
      <p:ext uri="{BB962C8B-B14F-4D97-AF65-F5344CB8AC3E}">
        <p14:creationId xmlns:p14="http://schemas.microsoft.com/office/powerpoint/2010/main" val="324394620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1</a:t>
            </a:fld>
            <a:endParaRPr lang="en-CA"/>
          </a:p>
        </p:txBody>
      </p:sp>
    </p:spTree>
    <p:extLst>
      <p:ext uri="{BB962C8B-B14F-4D97-AF65-F5344CB8AC3E}">
        <p14:creationId xmlns:p14="http://schemas.microsoft.com/office/powerpoint/2010/main" val="342159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13</a:t>
            </a:fld>
            <a:endParaRPr lang="en-CA"/>
          </a:p>
        </p:txBody>
      </p:sp>
    </p:spTree>
    <p:extLst>
      <p:ext uri="{BB962C8B-B14F-4D97-AF65-F5344CB8AC3E}">
        <p14:creationId xmlns:p14="http://schemas.microsoft.com/office/powerpoint/2010/main" val="1651357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14</a:t>
            </a:fld>
            <a:endParaRPr lang="en-CA"/>
          </a:p>
        </p:txBody>
      </p:sp>
    </p:spTree>
    <p:extLst>
      <p:ext uri="{BB962C8B-B14F-4D97-AF65-F5344CB8AC3E}">
        <p14:creationId xmlns:p14="http://schemas.microsoft.com/office/powerpoint/2010/main" val="71454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15</a:t>
            </a:fld>
            <a:endParaRPr lang="en-CA"/>
          </a:p>
        </p:txBody>
      </p:sp>
    </p:spTree>
    <p:extLst>
      <p:ext uri="{BB962C8B-B14F-4D97-AF65-F5344CB8AC3E}">
        <p14:creationId xmlns:p14="http://schemas.microsoft.com/office/powerpoint/2010/main" val="191204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16</a:t>
            </a:fld>
            <a:endParaRPr lang="en-CA"/>
          </a:p>
        </p:txBody>
      </p:sp>
    </p:spTree>
    <p:extLst>
      <p:ext uri="{BB962C8B-B14F-4D97-AF65-F5344CB8AC3E}">
        <p14:creationId xmlns:p14="http://schemas.microsoft.com/office/powerpoint/2010/main" val="520426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17</a:t>
            </a:fld>
            <a:endParaRPr lang="en-CA"/>
          </a:p>
        </p:txBody>
      </p:sp>
    </p:spTree>
    <p:extLst>
      <p:ext uri="{BB962C8B-B14F-4D97-AF65-F5344CB8AC3E}">
        <p14:creationId xmlns:p14="http://schemas.microsoft.com/office/powerpoint/2010/main" val="3350679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18</a:t>
            </a:fld>
            <a:endParaRPr lang="en-CA"/>
          </a:p>
        </p:txBody>
      </p:sp>
    </p:spTree>
    <p:extLst>
      <p:ext uri="{BB962C8B-B14F-4D97-AF65-F5344CB8AC3E}">
        <p14:creationId xmlns:p14="http://schemas.microsoft.com/office/powerpoint/2010/main" val="3667439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19</a:t>
            </a:fld>
            <a:endParaRPr lang="en-CA"/>
          </a:p>
        </p:txBody>
      </p:sp>
    </p:spTree>
    <p:extLst>
      <p:ext uri="{BB962C8B-B14F-4D97-AF65-F5344CB8AC3E}">
        <p14:creationId xmlns:p14="http://schemas.microsoft.com/office/powerpoint/2010/main" val="2717785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20</a:t>
            </a:fld>
            <a:endParaRPr lang="en-CA"/>
          </a:p>
        </p:txBody>
      </p:sp>
    </p:spTree>
    <p:extLst>
      <p:ext uri="{BB962C8B-B14F-4D97-AF65-F5344CB8AC3E}">
        <p14:creationId xmlns:p14="http://schemas.microsoft.com/office/powerpoint/2010/main" val="2448092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21</a:t>
            </a:fld>
            <a:endParaRPr lang="en-CA"/>
          </a:p>
        </p:txBody>
      </p:sp>
    </p:spTree>
    <p:extLst>
      <p:ext uri="{BB962C8B-B14F-4D97-AF65-F5344CB8AC3E}">
        <p14:creationId xmlns:p14="http://schemas.microsoft.com/office/powerpoint/2010/main" val="266362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22</a:t>
            </a:fld>
            <a:endParaRPr lang="en-CA"/>
          </a:p>
        </p:txBody>
      </p:sp>
    </p:spTree>
    <p:extLst>
      <p:ext uri="{BB962C8B-B14F-4D97-AF65-F5344CB8AC3E}">
        <p14:creationId xmlns:p14="http://schemas.microsoft.com/office/powerpoint/2010/main" val="160423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2</a:t>
            </a:fld>
            <a:endParaRPr lang="en-CA"/>
          </a:p>
        </p:txBody>
      </p:sp>
    </p:spTree>
    <p:extLst>
      <p:ext uri="{BB962C8B-B14F-4D97-AF65-F5344CB8AC3E}">
        <p14:creationId xmlns:p14="http://schemas.microsoft.com/office/powerpoint/2010/main" val="1683636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23</a:t>
            </a:fld>
            <a:endParaRPr lang="en-CA"/>
          </a:p>
        </p:txBody>
      </p:sp>
    </p:spTree>
    <p:extLst>
      <p:ext uri="{BB962C8B-B14F-4D97-AF65-F5344CB8AC3E}">
        <p14:creationId xmlns:p14="http://schemas.microsoft.com/office/powerpoint/2010/main" val="2187379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24</a:t>
            </a:fld>
            <a:endParaRPr lang="en-CA"/>
          </a:p>
        </p:txBody>
      </p:sp>
    </p:spTree>
    <p:extLst>
      <p:ext uri="{BB962C8B-B14F-4D97-AF65-F5344CB8AC3E}">
        <p14:creationId xmlns:p14="http://schemas.microsoft.com/office/powerpoint/2010/main" val="238468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25</a:t>
            </a:fld>
            <a:endParaRPr lang="en-CA"/>
          </a:p>
        </p:txBody>
      </p:sp>
    </p:spTree>
    <p:extLst>
      <p:ext uri="{BB962C8B-B14F-4D97-AF65-F5344CB8AC3E}">
        <p14:creationId xmlns:p14="http://schemas.microsoft.com/office/powerpoint/2010/main" val="3147452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26</a:t>
            </a:fld>
            <a:endParaRPr lang="en-CA"/>
          </a:p>
        </p:txBody>
      </p:sp>
    </p:spTree>
    <p:extLst>
      <p:ext uri="{BB962C8B-B14F-4D97-AF65-F5344CB8AC3E}">
        <p14:creationId xmlns:p14="http://schemas.microsoft.com/office/powerpoint/2010/main" val="2801481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27</a:t>
            </a:fld>
            <a:endParaRPr lang="en-CA"/>
          </a:p>
        </p:txBody>
      </p:sp>
    </p:spTree>
    <p:extLst>
      <p:ext uri="{BB962C8B-B14F-4D97-AF65-F5344CB8AC3E}">
        <p14:creationId xmlns:p14="http://schemas.microsoft.com/office/powerpoint/2010/main" val="1354726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28</a:t>
            </a:fld>
            <a:endParaRPr lang="en-CA"/>
          </a:p>
        </p:txBody>
      </p:sp>
    </p:spTree>
    <p:extLst>
      <p:ext uri="{BB962C8B-B14F-4D97-AF65-F5344CB8AC3E}">
        <p14:creationId xmlns:p14="http://schemas.microsoft.com/office/powerpoint/2010/main" val="4207589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29</a:t>
            </a:fld>
            <a:endParaRPr lang="en-CA"/>
          </a:p>
        </p:txBody>
      </p:sp>
    </p:spTree>
    <p:extLst>
      <p:ext uri="{BB962C8B-B14F-4D97-AF65-F5344CB8AC3E}">
        <p14:creationId xmlns:p14="http://schemas.microsoft.com/office/powerpoint/2010/main" val="241959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3</a:t>
            </a:fld>
            <a:endParaRPr lang="en-CA"/>
          </a:p>
        </p:txBody>
      </p:sp>
    </p:spTree>
    <p:extLst>
      <p:ext uri="{BB962C8B-B14F-4D97-AF65-F5344CB8AC3E}">
        <p14:creationId xmlns:p14="http://schemas.microsoft.com/office/powerpoint/2010/main" val="234843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internal reference electrode is bathed in a saturated </a:t>
            </a:r>
            <a:r>
              <a:rPr lang="en-US" dirty="0" err="1"/>
              <a:t>KCl</a:t>
            </a:r>
            <a:r>
              <a:rPr lang="en-US" dirty="0"/>
              <a:t> solution/gel so that the chloride concentration that the electrode ‘sees’ remains relatively </a:t>
            </a:r>
            <a:r>
              <a:rPr lang="en-US" dirty="0" smtClean="0"/>
              <a:t>constant. </a:t>
            </a:r>
            <a:r>
              <a:rPr lang="en-US" dirty="0"/>
              <a:t>Note that Ag/</a:t>
            </a:r>
            <a:r>
              <a:rPr lang="en-US" dirty="0" err="1"/>
              <a:t>AgCl</a:t>
            </a:r>
            <a:r>
              <a:rPr lang="en-US" dirty="0"/>
              <a:t> electrodes exhibit primary sensitivity to chloride ions. The solution is in a compartment within the instrument; the connection to the sensed medium is through an annular frit which encircles the post. So again, ‘internal’ refers to the fact that the reference electrode is somewhat isolated from the sensed medium; its electrical potential is proportional to the concentration of chloride of the </a:t>
            </a:r>
            <a:r>
              <a:rPr lang="en-US" dirty="0" err="1"/>
              <a:t>KCl</a:t>
            </a:r>
            <a:r>
              <a:rPr lang="en-US" dirty="0"/>
              <a:t> gel, which is not expected to vary considerably. One wants a reference electrode to be stable with respect to its electrical potential by design. Note that the internal cell has a liquid junction at the seawater/</a:t>
            </a:r>
            <a:r>
              <a:rPr lang="en-US" dirty="0" err="1"/>
              <a:t>KCl</a:t>
            </a:r>
            <a:r>
              <a:rPr lang="en-US" dirty="0"/>
              <a:t> gel interface.</a:t>
            </a:r>
            <a:endParaRPr lang="en-CA" dirty="0"/>
          </a:p>
          <a:p>
            <a:endParaRPr lang="en-CA" dirty="0"/>
          </a:p>
          <a:p>
            <a:r>
              <a:rPr lang="en-US" dirty="0"/>
              <a:t>The external cell also consists of the ISFET as the working electrode. The potential of the external reference electrode is expected to vary with the chloride concentration of the sensed medium. In this sense, it is sometimes termed a </a:t>
            </a:r>
            <a:r>
              <a:rPr lang="en-US" i="1" dirty="0"/>
              <a:t>pseudo-reference electrode </a:t>
            </a:r>
            <a:r>
              <a:rPr lang="en-US" dirty="0"/>
              <a:t>. Ordinarily this would not be a good approach for measuring pH because the signal exhibited by the overall cell potential will be the sum of a chloride signal and a hydrogen/hydroxide ion signal (ISFET sensitive to H </a:t>
            </a:r>
            <a:r>
              <a:rPr lang="en-US" b="1" dirty="0"/>
              <a:t>+ </a:t>
            </a:r>
            <a:r>
              <a:rPr lang="en-US" dirty="0"/>
              <a:t>/OH </a:t>
            </a:r>
            <a:r>
              <a:rPr lang="en-US" b="1" dirty="0"/>
              <a:t>- </a:t>
            </a:r>
            <a:r>
              <a:rPr lang="en-US" dirty="0"/>
              <a:t>). If, however, one measures salinity, one can reasonably approximate the chloride concentration and can then retrieve the hydrogen/hydroxide ion signal, which is what we’re after! The external reference electrode has been incorporated into the design because it does not have a liquid junction potential, which offers advantages.</a:t>
            </a:r>
            <a:endParaRPr lang="en-CA" dirty="0"/>
          </a:p>
          <a:p>
            <a:endParaRPr lang="en-CA" dirty="0"/>
          </a:p>
        </p:txBody>
      </p:sp>
      <p:sp>
        <p:nvSpPr>
          <p:cNvPr id="4" name="Slide Number Placeholder 3"/>
          <p:cNvSpPr>
            <a:spLocks noGrp="1"/>
          </p:cNvSpPr>
          <p:nvPr>
            <p:ph type="sldNum" sz="quarter" idx="10"/>
          </p:nvPr>
        </p:nvSpPr>
        <p:spPr/>
        <p:txBody>
          <a:bodyPr/>
          <a:lstStyle/>
          <a:p>
            <a:fld id="{E03A7CD4-1728-4FFD-83B6-E4F1FEFE13CD}" type="slidenum">
              <a:rPr lang="en-CA" smtClean="0"/>
              <a:t>4</a:t>
            </a:fld>
            <a:endParaRPr lang="en-CA"/>
          </a:p>
        </p:txBody>
      </p:sp>
    </p:spTree>
    <p:extLst>
      <p:ext uri="{BB962C8B-B14F-4D97-AF65-F5344CB8AC3E}">
        <p14:creationId xmlns:p14="http://schemas.microsoft.com/office/powerpoint/2010/main" val="187397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5</a:t>
            </a:fld>
            <a:endParaRPr lang="en-CA"/>
          </a:p>
        </p:txBody>
      </p:sp>
    </p:spTree>
    <p:extLst>
      <p:ext uri="{BB962C8B-B14F-4D97-AF65-F5344CB8AC3E}">
        <p14:creationId xmlns:p14="http://schemas.microsoft.com/office/powerpoint/2010/main" val="356437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The 'Main battery pack' is used to power the instrument control electronics when the instrument is in active mode while the 'Isolated battery pack' is used to power the sensing element when the instrument is in low power standby mode.</a:t>
            </a:r>
            <a:endParaRPr lang="en-CA"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A distinctive characteristic of the </a:t>
            </a:r>
            <a:r>
              <a:rPr lang="en-US" sz="900" kern="1200" dirty="0" err="1" smtClean="0">
                <a:solidFill>
                  <a:schemeClr val="tx1"/>
                </a:solidFill>
                <a:effectLst/>
                <a:latin typeface="+mn-lt"/>
                <a:ea typeface="+mn-ea"/>
                <a:cs typeface="+mn-cs"/>
              </a:rPr>
              <a:t>SeaFET</a:t>
            </a:r>
            <a:r>
              <a:rPr lang="en-US" sz="900" kern="1200" dirty="0" smtClean="0">
                <a:solidFill>
                  <a:schemeClr val="tx1"/>
                </a:solidFill>
                <a:effectLst/>
                <a:latin typeface="+mn-lt"/>
                <a:ea typeface="+mn-ea"/>
                <a:cs typeface="+mn-cs"/>
              </a:rPr>
              <a:t> is that it requires an uninterrupted and isolated source of power to keep the sensing element conditioned. Note that re-conditioning of the sensing element due to loss of power could take up to 24 hours, hence the need for keeping it permanently powered during deployment. This power source also needs to be isolated from the system ground in order to achieve the desired noise performance. As explained before, this uninterrupted and isolated power is derived from the internal batteries. For this reason batteries must be installed and activated before deployment. The internal batteries can be activated from the </a:t>
            </a:r>
            <a:r>
              <a:rPr lang="en-US" sz="900" kern="1200" dirty="0" err="1" smtClean="0">
                <a:solidFill>
                  <a:schemeClr val="tx1"/>
                </a:solidFill>
                <a:effectLst/>
                <a:latin typeface="+mn-lt"/>
                <a:ea typeface="+mn-ea"/>
                <a:cs typeface="+mn-cs"/>
              </a:rPr>
              <a:t>SeaFETCom</a:t>
            </a:r>
            <a:r>
              <a:rPr lang="en-US" sz="900" kern="1200" dirty="0" smtClean="0">
                <a:solidFill>
                  <a:schemeClr val="tx1"/>
                </a:solidFill>
                <a:effectLst/>
                <a:latin typeface="+mn-lt"/>
                <a:ea typeface="+mn-ea"/>
                <a:cs typeface="+mn-cs"/>
              </a:rPr>
              <a:t> dashboard or by using the magnetic switch.</a:t>
            </a:r>
            <a:endParaRPr lang="en-CA"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A7CD4-1728-4FFD-83B6-E4F1FEFE13CD}" type="slidenum">
              <a:rPr lang="en-CA" smtClean="0"/>
              <a:t>7</a:t>
            </a:fld>
            <a:endParaRPr lang="en-CA"/>
          </a:p>
        </p:txBody>
      </p:sp>
    </p:spTree>
    <p:extLst>
      <p:ext uri="{BB962C8B-B14F-4D97-AF65-F5344CB8AC3E}">
        <p14:creationId xmlns:p14="http://schemas.microsoft.com/office/powerpoint/2010/main" val="120030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i="1" dirty="0" smtClean="0"/>
              <a:t>Note: When the external pump is setup to be on during sampling it will remain on until sampling has completed.</a:t>
            </a:r>
            <a:endParaRPr lang="en-CA" dirty="0" smtClean="0"/>
          </a:p>
          <a:p>
            <a:endParaRPr lang="en-CA" dirty="0"/>
          </a:p>
        </p:txBody>
      </p:sp>
      <p:sp>
        <p:nvSpPr>
          <p:cNvPr id="4" name="Slide Number Placeholder 3"/>
          <p:cNvSpPr>
            <a:spLocks noGrp="1"/>
          </p:cNvSpPr>
          <p:nvPr>
            <p:ph type="sldNum" sz="quarter" idx="10"/>
          </p:nvPr>
        </p:nvSpPr>
        <p:spPr/>
        <p:txBody>
          <a:bodyPr/>
          <a:lstStyle/>
          <a:p>
            <a:fld id="{E03A7CD4-1728-4FFD-83B6-E4F1FEFE13CD}" type="slidenum">
              <a:rPr lang="en-CA" smtClean="0"/>
              <a:t>8</a:t>
            </a:fld>
            <a:endParaRPr lang="en-CA"/>
          </a:p>
        </p:txBody>
      </p:sp>
    </p:spTree>
    <p:extLst>
      <p:ext uri="{BB962C8B-B14F-4D97-AF65-F5344CB8AC3E}">
        <p14:creationId xmlns:p14="http://schemas.microsoft.com/office/powerpoint/2010/main" val="293352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11</a:t>
            </a:fld>
            <a:endParaRPr lang="en-CA"/>
          </a:p>
        </p:txBody>
      </p:sp>
    </p:spTree>
    <p:extLst>
      <p:ext uri="{BB962C8B-B14F-4D97-AF65-F5344CB8AC3E}">
        <p14:creationId xmlns:p14="http://schemas.microsoft.com/office/powerpoint/2010/main" val="20249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3A7CD4-1728-4FFD-83B6-E4F1FEFE13CD}" type="slidenum">
              <a:rPr lang="en-CA" smtClean="0"/>
              <a:t>12</a:t>
            </a:fld>
            <a:endParaRPr lang="en-CA"/>
          </a:p>
        </p:txBody>
      </p:sp>
    </p:spTree>
    <p:extLst>
      <p:ext uri="{BB962C8B-B14F-4D97-AF65-F5344CB8AC3E}">
        <p14:creationId xmlns:p14="http://schemas.microsoft.com/office/powerpoint/2010/main" val="1882166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ctrTitle"/>
          </p:nvPr>
        </p:nvSpPr>
        <p:spPr>
          <a:xfrm>
            <a:off x="1152939" y="2946115"/>
            <a:ext cx="6858000" cy="1098065"/>
          </a:xfrm>
        </p:spPr>
        <p:txBody>
          <a:bodyPr>
            <a:normAutofit/>
          </a:bodyPr>
          <a:lstStyle>
            <a:lvl1pPr algn="ctr">
              <a:defRPr sz="4000"/>
            </a:lvl1pPr>
          </a:lstStyle>
          <a:p>
            <a:r>
              <a:rPr lang="en-CA" sz="3600" b="1" dirty="0" smtClean="0">
                <a:solidFill>
                  <a:srgbClr val="000553"/>
                </a:solidFill>
              </a:rPr>
              <a:t>Edit for Document Title</a:t>
            </a:r>
            <a:endParaRPr lang="en-CA" sz="3600" b="1" dirty="0">
              <a:solidFill>
                <a:srgbClr val="000553"/>
              </a:solidFill>
            </a:endParaRPr>
          </a:p>
        </p:txBody>
      </p:sp>
      <p:sp>
        <p:nvSpPr>
          <p:cNvPr id="11" name="Subtitle 2"/>
          <p:cNvSpPr>
            <a:spLocks noGrp="1"/>
          </p:cNvSpPr>
          <p:nvPr>
            <p:ph type="subTitle" idx="1"/>
          </p:nvPr>
        </p:nvSpPr>
        <p:spPr>
          <a:xfrm>
            <a:off x="1152939" y="4148129"/>
            <a:ext cx="6858000" cy="1655763"/>
          </a:xfrm>
        </p:spPr>
        <p:txBody>
          <a:bodyPr/>
          <a:lstStyle>
            <a:lvl1pPr marL="0" indent="0" algn="ctr">
              <a:buNone/>
              <a:defRPr/>
            </a:lvl1pPr>
          </a:lstStyle>
          <a:p>
            <a:r>
              <a:rPr lang="en-CA" dirty="0" smtClean="0">
                <a:solidFill>
                  <a:srgbClr val="00AEDB"/>
                </a:solidFill>
              </a:rPr>
              <a:t>Sub-title</a:t>
            </a:r>
          </a:p>
          <a:p>
            <a:r>
              <a:rPr lang="en-CA" sz="1500" dirty="0" smtClean="0">
                <a:solidFill>
                  <a:schemeClr val="bg1">
                    <a:lumMod val="50000"/>
                  </a:schemeClr>
                </a:solidFill>
              </a:rPr>
              <a:t>Author / Presenter</a:t>
            </a:r>
          </a:p>
          <a:p>
            <a:r>
              <a:rPr lang="en-CA" sz="1500" dirty="0" smtClean="0">
                <a:solidFill>
                  <a:schemeClr val="bg1">
                    <a:lumMod val="50000"/>
                  </a:schemeClr>
                </a:solidFill>
              </a:rPr>
              <a:t>Date / Version</a:t>
            </a:r>
            <a:endParaRPr lang="en-CA" sz="1500" dirty="0">
              <a:solidFill>
                <a:schemeClr val="bg1">
                  <a:lumMod val="50000"/>
                </a:schemeClr>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7115" y="1077211"/>
            <a:ext cx="4202360" cy="1487862"/>
          </a:xfrm>
          <a:prstGeom prst="rect">
            <a:avLst/>
          </a:prstGeom>
        </p:spPr>
      </p:pic>
    </p:spTree>
    <p:extLst>
      <p:ext uri="{BB962C8B-B14F-4D97-AF65-F5344CB8AC3E}">
        <p14:creationId xmlns:p14="http://schemas.microsoft.com/office/powerpoint/2010/main" val="58564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6C76005-F249-42B3-AE00-21FBFDBD7272}" type="datetimeFigureOut">
              <a:rPr lang="en-CA" smtClean="0"/>
              <a:t>03/11/2014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89FAC4-8A3C-4BF5-B1BE-A40D29D7DFA7}" type="slidenum">
              <a:rPr lang="en-CA" smtClean="0"/>
              <a:t>‹#›</a:t>
            </a:fld>
            <a:endParaRPr lang="en-CA"/>
          </a:p>
        </p:txBody>
      </p:sp>
    </p:spTree>
    <p:extLst>
      <p:ext uri="{BB962C8B-B14F-4D97-AF65-F5344CB8AC3E}">
        <p14:creationId xmlns:p14="http://schemas.microsoft.com/office/powerpoint/2010/main" val="43452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6C76005-F249-42B3-AE00-21FBFDBD7272}" type="datetimeFigureOut">
              <a:rPr lang="en-CA" smtClean="0"/>
              <a:t>03/11/2014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89FAC4-8A3C-4BF5-B1BE-A40D29D7DFA7}" type="slidenum">
              <a:rPr lang="en-CA" smtClean="0"/>
              <a:t>‹#›</a:t>
            </a:fld>
            <a:endParaRPr lang="en-CA"/>
          </a:p>
        </p:txBody>
      </p:sp>
    </p:spTree>
    <p:extLst>
      <p:ext uri="{BB962C8B-B14F-4D97-AF65-F5344CB8AC3E}">
        <p14:creationId xmlns:p14="http://schemas.microsoft.com/office/powerpoint/2010/main" val="213653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3968"/>
          <a:stretch/>
        </p:blipFill>
        <p:spPr>
          <a:xfrm>
            <a:off x="0" y="1425039"/>
            <a:ext cx="9144000" cy="5432961"/>
          </a:xfrm>
          <a:prstGeom prst="rect">
            <a:avLst/>
          </a:prstGeom>
        </p:spPr>
      </p:pic>
      <p:sp>
        <p:nvSpPr>
          <p:cNvPr id="2" name="Title 1"/>
          <p:cNvSpPr>
            <a:spLocks noGrp="1"/>
          </p:cNvSpPr>
          <p:nvPr>
            <p:ph type="title"/>
          </p:nvPr>
        </p:nvSpPr>
        <p:spPr>
          <a:xfrm>
            <a:off x="1998392" y="250828"/>
            <a:ext cx="6374267" cy="639083"/>
          </a:xfrm>
        </p:spPr>
        <p:txBody>
          <a:bodyPr>
            <a:normAutofit/>
          </a:bodyPr>
          <a:lstStyle>
            <a:lvl1pPr algn="r">
              <a:defRPr sz="3600" b="1">
                <a:solidFill>
                  <a:srgbClr val="000553"/>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628650" y="1043543"/>
            <a:ext cx="7886700" cy="4857751"/>
          </a:xfrm>
        </p:spPr>
        <p:txBody>
          <a:bodyPr/>
          <a:lstStyle>
            <a:lvl1pPr>
              <a:defRPr sz="28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0" name="TextBox 9"/>
          <p:cNvSpPr txBox="1"/>
          <p:nvPr userDrawn="1"/>
        </p:nvSpPr>
        <p:spPr>
          <a:xfrm>
            <a:off x="0" y="6586771"/>
            <a:ext cx="1561952" cy="192360"/>
          </a:xfrm>
          <a:prstGeom prst="rect">
            <a:avLst/>
          </a:prstGeom>
          <a:noFill/>
        </p:spPr>
        <p:txBody>
          <a:bodyPr wrap="square" lIns="68580" tIns="34290" rIns="68580" bIns="34290" rtlCol="0">
            <a:spAutoFit/>
          </a:bodyPr>
          <a:lstStyle/>
          <a:p>
            <a:r>
              <a:rPr lang="en-CA" sz="800" dirty="0" smtClean="0">
                <a:solidFill>
                  <a:schemeClr val="accent1">
                    <a:lumMod val="75000"/>
                  </a:schemeClr>
                </a:solidFill>
              </a:rPr>
              <a:t>©2014 Sea-Bird Scientific Inc.</a:t>
            </a:r>
            <a:endParaRPr lang="en-CA" sz="800" dirty="0">
              <a:solidFill>
                <a:schemeClr val="accent1">
                  <a:lumMod val="75000"/>
                </a:scheme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841" y="218015"/>
            <a:ext cx="1643787" cy="581989"/>
          </a:xfrm>
          <a:prstGeom prst="rect">
            <a:avLst/>
          </a:prstGeom>
        </p:spPr>
      </p:pic>
    </p:spTree>
    <p:extLst>
      <p:ext uri="{BB962C8B-B14F-4D97-AF65-F5344CB8AC3E}">
        <p14:creationId xmlns:p14="http://schemas.microsoft.com/office/powerpoint/2010/main" val="329546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C76005-F249-42B3-AE00-21FBFDBD7272}" type="datetimeFigureOut">
              <a:rPr lang="en-CA" smtClean="0"/>
              <a:t>03/11/2014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89FAC4-8A3C-4BF5-B1BE-A40D29D7DFA7}" type="slidenum">
              <a:rPr lang="en-CA" smtClean="0"/>
              <a:t>‹#›</a:t>
            </a:fld>
            <a:endParaRPr lang="en-CA"/>
          </a:p>
        </p:txBody>
      </p:sp>
    </p:spTree>
    <p:extLst>
      <p:ext uri="{BB962C8B-B14F-4D97-AF65-F5344CB8AC3E}">
        <p14:creationId xmlns:p14="http://schemas.microsoft.com/office/powerpoint/2010/main" val="288702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6C76005-F249-42B3-AE00-21FBFDBD7272}" type="datetimeFigureOut">
              <a:rPr lang="en-CA" smtClean="0"/>
              <a:t>03/11/2014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89FAC4-8A3C-4BF5-B1BE-A40D29D7DFA7}" type="slidenum">
              <a:rPr lang="en-CA" smtClean="0"/>
              <a:t>‹#›</a:t>
            </a:fld>
            <a:endParaRPr lang="en-CA"/>
          </a:p>
        </p:txBody>
      </p:sp>
    </p:spTree>
    <p:extLst>
      <p:ext uri="{BB962C8B-B14F-4D97-AF65-F5344CB8AC3E}">
        <p14:creationId xmlns:p14="http://schemas.microsoft.com/office/powerpoint/2010/main" val="218128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6C76005-F249-42B3-AE00-21FBFDBD7272}" type="datetimeFigureOut">
              <a:rPr lang="en-CA" smtClean="0"/>
              <a:t>03/11/2014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589FAC4-8A3C-4BF5-B1BE-A40D29D7DFA7}" type="slidenum">
              <a:rPr lang="en-CA" smtClean="0"/>
              <a:t>‹#›</a:t>
            </a:fld>
            <a:endParaRPr lang="en-CA"/>
          </a:p>
        </p:txBody>
      </p:sp>
    </p:spTree>
    <p:extLst>
      <p:ext uri="{BB962C8B-B14F-4D97-AF65-F5344CB8AC3E}">
        <p14:creationId xmlns:p14="http://schemas.microsoft.com/office/powerpoint/2010/main" val="43365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6C76005-F249-42B3-AE00-21FBFDBD7272}" type="datetimeFigureOut">
              <a:rPr lang="en-CA" smtClean="0"/>
              <a:t>03/11/2014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589FAC4-8A3C-4BF5-B1BE-A40D29D7DFA7}" type="slidenum">
              <a:rPr lang="en-CA" smtClean="0"/>
              <a:t>‹#›</a:t>
            </a:fld>
            <a:endParaRPr lang="en-CA"/>
          </a:p>
        </p:txBody>
      </p:sp>
    </p:spTree>
    <p:extLst>
      <p:ext uri="{BB962C8B-B14F-4D97-AF65-F5344CB8AC3E}">
        <p14:creationId xmlns:p14="http://schemas.microsoft.com/office/powerpoint/2010/main" val="226288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76005-F249-42B3-AE00-21FBFDBD7272}" type="datetimeFigureOut">
              <a:rPr lang="en-CA" smtClean="0"/>
              <a:t>03/11/2014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589FAC4-8A3C-4BF5-B1BE-A40D29D7DFA7}" type="slidenum">
              <a:rPr lang="en-CA" smtClean="0"/>
              <a:t>‹#›</a:t>
            </a:fld>
            <a:endParaRPr lang="en-CA"/>
          </a:p>
        </p:txBody>
      </p:sp>
    </p:spTree>
    <p:extLst>
      <p:ext uri="{BB962C8B-B14F-4D97-AF65-F5344CB8AC3E}">
        <p14:creationId xmlns:p14="http://schemas.microsoft.com/office/powerpoint/2010/main" val="45403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76005-F249-42B3-AE00-21FBFDBD7272}" type="datetimeFigureOut">
              <a:rPr lang="en-CA" smtClean="0"/>
              <a:t>03/11/2014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89FAC4-8A3C-4BF5-B1BE-A40D29D7DFA7}" type="slidenum">
              <a:rPr lang="en-CA" smtClean="0"/>
              <a:t>‹#›</a:t>
            </a:fld>
            <a:endParaRPr lang="en-CA"/>
          </a:p>
        </p:txBody>
      </p:sp>
    </p:spTree>
    <p:extLst>
      <p:ext uri="{BB962C8B-B14F-4D97-AF65-F5344CB8AC3E}">
        <p14:creationId xmlns:p14="http://schemas.microsoft.com/office/powerpoint/2010/main" val="397624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76005-F249-42B3-AE00-21FBFDBD7272}" type="datetimeFigureOut">
              <a:rPr lang="en-CA" smtClean="0"/>
              <a:t>03/11/2014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89FAC4-8A3C-4BF5-B1BE-A40D29D7DFA7}" type="slidenum">
              <a:rPr lang="en-CA" smtClean="0"/>
              <a:t>‹#›</a:t>
            </a:fld>
            <a:endParaRPr lang="en-CA"/>
          </a:p>
        </p:txBody>
      </p:sp>
    </p:spTree>
    <p:extLst>
      <p:ext uri="{BB962C8B-B14F-4D97-AF65-F5344CB8AC3E}">
        <p14:creationId xmlns:p14="http://schemas.microsoft.com/office/powerpoint/2010/main" val="1827114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80" tIns="34290" rIns="68580" bIns="3429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A6C76005-F249-42B3-AE00-21FBFDBD7272}" type="datetimeFigureOut">
              <a:rPr lang="en-CA" smtClean="0"/>
              <a:t>03/11/2014</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2589FAC4-8A3C-4BF5-B1BE-A40D29D7DFA7}" type="slidenum">
              <a:rPr lang="en-CA" smtClean="0"/>
              <a:t>‹#›</a:t>
            </a:fld>
            <a:endParaRPr lang="en-CA"/>
          </a:p>
        </p:txBody>
      </p:sp>
    </p:spTree>
    <p:extLst>
      <p:ext uri="{BB962C8B-B14F-4D97-AF65-F5344CB8AC3E}">
        <p14:creationId xmlns:p14="http://schemas.microsoft.com/office/powerpoint/2010/main" val="116230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152939" y="2981740"/>
            <a:ext cx="6858000" cy="1098065"/>
          </a:xfrm>
        </p:spPr>
        <p:txBody>
          <a:bodyPr>
            <a:normAutofit/>
          </a:bodyPr>
          <a:lstStyle/>
          <a:p>
            <a:r>
              <a:rPr lang="en-CA" sz="4800" b="1" dirty="0" err="1" smtClean="0">
                <a:solidFill>
                  <a:srgbClr val="000553"/>
                </a:solidFill>
              </a:rPr>
              <a:t>SeaFET</a:t>
            </a:r>
            <a:r>
              <a:rPr lang="en-CA" sz="4800" b="1" dirty="0" smtClean="0">
                <a:solidFill>
                  <a:srgbClr val="000553"/>
                </a:solidFill>
              </a:rPr>
              <a:t> Data Processing</a:t>
            </a:r>
            <a:endParaRPr lang="en-CA" sz="4800" b="1" dirty="0">
              <a:solidFill>
                <a:srgbClr val="000553"/>
              </a:solidFill>
            </a:endParaRPr>
          </a:p>
        </p:txBody>
      </p:sp>
      <p:sp>
        <p:nvSpPr>
          <p:cNvPr id="11" name="Subtitle 2"/>
          <p:cNvSpPr>
            <a:spLocks noGrp="1"/>
          </p:cNvSpPr>
          <p:nvPr>
            <p:ph type="subTitle" idx="4294967295"/>
          </p:nvPr>
        </p:nvSpPr>
        <p:spPr>
          <a:xfrm>
            <a:off x="1152939" y="4171879"/>
            <a:ext cx="6858000" cy="1655763"/>
          </a:xfrm>
        </p:spPr>
        <p:txBody>
          <a:bodyPr>
            <a:normAutofit/>
          </a:bodyPr>
          <a:lstStyle/>
          <a:p>
            <a:pPr marL="0" indent="0" algn="ctr">
              <a:buNone/>
            </a:pPr>
            <a:r>
              <a:rPr lang="en-CA" sz="2800" dirty="0" smtClean="0">
                <a:solidFill>
                  <a:srgbClr val="00AEDB"/>
                </a:solidFill>
              </a:rPr>
              <a:t>Temperature &amp; Salinity Correction</a:t>
            </a:r>
          </a:p>
          <a:p>
            <a:pPr marL="0" indent="0" algn="ctr">
              <a:buNone/>
            </a:pPr>
            <a:r>
              <a:rPr lang="en-CA" sz="1800" dirty="0" smtClean="0">
                <a:solidFill>
                  <a:schemeClr val="bg1">
                    <a:lumMod val="50000"/>
                  </a:schemeClr>
                </a:solidFill>
              </a:rPr>
              <a:t>Geoff </a:t>
            </a:r>
            <a:r>
              <a:rPr lang="en-CA" sz="1800" dirty="0" err="1" smtClean="0">
                <a:solidFill>
                  <a:schemeClr val="bg1">
                    <a:lumMod val="50000"/>
                  </a:schemeClr>
                </a:solidFill>
              </a:rPr>
              <a:t>MacIntyre</a:t>
            </a:r>
            <a:endParaRPr lang="en-CA" sz="1800" dirty="0">
              <a:solidFill>
                <a:schemeClr val="bg1">
                  <a:lumMod val="50000"/>
                </a:schemeClr>
              </a:solidFill>
            </a:endParaRPr>
          </a:p>
          <a:p>
            <a:pPr marL="0" indent="0" algn="ctr">
              <a:buNone/>
            </a:pPr>
            <a:r>
              <a:rPr lang="en-CA" sz="1800" dirty="0" smtClean="0">
                <a:solidFill>
                  <a:schemeClr val="bg1">
                    <a:lumMod val="50000"/>
                  </a:schemeClr>
                </a:solidFill>
              </a:rPr>
              <a:t>May 15, 2014</a:t>
            </a:r>
            <a:endParaRPr lang="en-CA" sz="1800" dirty="0">
              <a:solidFill>
                <a:schemeClr val="bg1">
                  <a:lumMod val="50000"/>
                </a:schemeClr>
              </a:solidFill>
            </a:endParaRPr>
          </a:p>
        </p:txBody>
      </p:sp>
    </p:spTree>
    <p:extLst>
      <p:ext uri="{BB962C8B-B14F-4D97-AF65-F5344CB8AC3E}">
        <p14:creationId xmlns:p14="http://schemas.microsoft.com/office/powerpoint/2010/main" val="1092056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Cautions</a:t>
            </a:r>
            <a:endParaRPr lang="en-CA" dirty="0"/>
          </a:p>
        </p:txBody>
      </p:sp>
      <p:sp>
        <p:nvSpPr>
          <p:cNvPr id="3" name="Content Placeholder 2"/>
          <p:cNvSpPr>
            <a:spLocks noGrp="1"/>
          </p:cNvSpPr>
          <p:nvPr>
            <p:ph idx="1"/>
          </p:nvPr>
        </p:nvSpPr>
        <p:spPr/>
        <p:txBody>
          <a:bodyPr>
            <a:normAutofit/>
          </a:bodyPr>
          <a:lstStyle/>
          <a:p>
            <a:pPr marL="0" indent="0">
              <a:buNone/>
            </a:pPr>
            <a:r>
              <a:rPr lang="en-US" sz="2000" b="1" dirty="0" err="1"/>
              <a:t>SeaFET</a:t>
            </a:r>
            <a:r>
              <a:rPr lang="en-US" sz="2000" b="1" dirty="0"/>
              <a:t> </a:t>
            </a:r>
            <a:r>
              <a:rPr lang="en-US" sz="2000" dirty="0"/>
              <a:t>has sensitive components that can be damaged by improper storage and </a:t>
            </a:r>
            <a:r>
              <a:rPr lang="en-US" sz="2000" dirty="0" smtClean="0"/>
              <a:t>handling</a:t>
            </a:r>
            <a:endParaRPr lang="en-US" sz="2000" dirty="0"/>
          </a:p>
          <a:p>
            <a:pPr marL="0" indent="0">
              <a:buNone/>
            </a:pPr>
            <a:endParaRPr lang="en-US" sz="2000" dirty="0" smtClean="0"/>
          </a:p>
          <a:p>
            <a:r>
              <a:rPr lang="en-US" sz="1800" b="1" dirty="0"/>
              <a:t>SEAWATER </a:t>
            </a:r>
            <a:r>
              <a:rPr lang="en-US" sz="1800" b="1" dirty="0"/>
              <a:t>ONLY! </a:t>
            </a:r>
            <a:r>
              <a:rPr lang="en-US" sz="1800" dirty="0"/>
              <a:t>When </a:t>
            </a:r>
            <a:r>
              <a:rPr lang="en-US" sz="1800" dirty="0" smtClean="0"/>
              <a:t>the </a:t>
            </a:r>
            <a:r>
              <a:rPr lang="en-US" sz="1800" dirty="0" err="1" smtClean="0"/>
              <a:t>SeaFET</a:t>
            </a:r>
            <a:r>
              <a:rPr lang="en-US" sz="1800" dirty="0" smtClean="0"/>
              <a:t> </a:t>
            </a:r>
            <a:r>
              <a:rPr lang="en-US" sz="1800" dirty="0"/>
              <a:t>is not in service, the wet cap must be in place and filled with clean seawater - immersing the sensing elements in fresh water can lead to sensor instability and damage</a:t>
            </a:r>
          </a:p>
          <a:p>
            <a:r>
              <a:rPr lang="en-US" sz="1800" dirty="0"/>
              <a:t>Do not allow the </a:t>
            </a:r>
            <a:r>
              <a:rPr lang="en-US" sz="1800" dirty="0" err="1"/>
              <a:t>DuraFET</a:t>
            </a:r>
            <a:r>
              <a:rPr lang="en-US" sz="1800" dirty="0"/>
              <a:t> </a:t>
            </a:r>
            <a:r>
              <a:rPr lang="en-US" sz="1800" dirty="0" err="1"/>
              <a:t>KCl</a:t>
            </a:r>
            <a:r>
              <a:rPr lang="en-US" sz="1800" dirty="0"/>
              <a:t> gel or the wet cap filling solution to freeze during shipping or </a:t>
            </a:r>
            <a:r>
              <a:rPr lang="en-US" sz="1800" dirty="0" smtClean="0"/>
              <a:t>deployment</a:t>
            </a:r>
          </a:p>
          <a:p>
            <a:r>
              <a:rPr lang="en-US" sz="1800" dirty="0" smtClean="0"/>
              <a:t>Never </a:t>
            </a:r>
            <a:r>
              <a:rPr lang="en-US" sz="1800" dirty="0"/>
              <a:t>let the sensing elements dry </a:t>
            </a:r>
            <a:r>
              <a:rPr lang="en-US" sz="1800" dirty="0" smtClean="0"/>
              <a:t>out - if the </a:t>
            </a:r>
            <a:r>
              <a:rPr lang="en-US" sz="1800" dirty="0" err="1" smtClean="0"/>
              <a:t>SeaFET</a:t>
            </a:r>
            <a:r>
              <a:rPr lang="en-US" sz="1800" dirty="0" smtClean="0"/>
              <a:t> </a:t>
            </a:r>
            <a:r>
              <a:rPr lang="en-US" sz="1800" dirty="0"/>
              <a:t>is to not to be redeployed immediately, put the wet cap in place and fill it with artificial sea </a:t>
            </a:r>
            <a:r>
              <a:rPr lang="en-US" sz="1800" dirty="0" smtClean="0"/>
              <a:t>water</a:t>
            </a:r>
            <a:endParaRPr lang="en-CA" sz="1800" dirty="0"/>
          </a:p>
          <a:p>
            <a:r>
              <a:rPr lang="en-US" sz="1800" dirty="0"/>
              <a:t>The ISFET is light sensitive and will produce a voltage offset if </a:t>
            </a:r>
            <a:r>
              <a:rPr lang="en-US" sz="1800" dirty="0" smtClean="0"/>
              <a:t>illuminated - if </a:t>
            </a:r>
            <a:r>
              <a:rPr lang="en-US" sz="1800" dirty="0"/>
              <a:t>the </a:t>
            </a:r>
            <a:r>
              <a:rPr lang="en-US" sz="1800" dirty="0" err="1"/>
              <a:t>SeaFET</a:t>
            </a:r>
            <a:r>
              <a:rPr lang="en-US" sz="1800" dirty="0"/>
              <a:t> is deployed with the flow cell, the flow cell should be shaded (e.g. using tape</a:t>
            </a:r>
            <a:r>
              <a:rPr lang="en-US" sz="1800" dirty="0" smtClean="0"/>
              <a:t>)</a:t>
            </a:r>
            <a:endParaRPr lang="en-CA" sz="1800" dirty="0"/>
          </a:p>
          <a:p>
            <a:r>
              <a:rPr lang="en-US" sz="1800" dirty="0" smtClean="0"/>
              <a:t>Always </a:t>
            </a:r>
            <a:r>
              <a:rPr lang="en-US" sz="1800" dirty="0"/>
              <a:t>rinse </a:t>
            </a:r>
            <a:r>
              <a:rPr lang="en-US" sz="1800" dirty="0" err="1"/>
              <a:t>SeaFET</a:t>
            </a:r>
            <a:r>
              <a:rPr lang="en-US" sz="1800" dirty="0"/>
              <a:t> with sterile artificial sea water prior to </a:t>
            </a:r>
            <a:r>
              <a:rPr lang="en-US" sz="1800" dirty="0" smtClean="0"/>
              <a:t>storage</a:t>
            </a:r>
          </a:p>
          <a:p>
            <a:r>
              <a:rPr lang="en-US" sz="1800" dirty="0" smtClean="0"/>
              <a:t>Do </a:t>
            </a:r>
            <a:r>
              <a:rPr lang="en-US" sz="1800" dirty="0"/>
              <a:t>not leave </a:t>
            </a:r>
            <a:r>
              <a:rPr lang="en-US" sz="1800" dirty="0" err="1"/>
              <a:t>SeaFET</a:t>
            </a:r>
            <a:r>
              <a:rPr lang="en-US" sz="1800" dirty="0"/>
              <a:t> in direct sunlight on deck when it is not being used. Direct sunlight </a:t>
            </a:r>
            <a:r>
              <a:rPr lang="en-US" sz="1800" dirty="0" smtClean="0"/>
              <a:t>can </a:t>
            </a:r>
            <a:r>
              <a:rPr lang="en-US" sz="1800" dirty="0"/>
              <a:t>damage </a:t>
            </a:r>
            <a:r>
              <a:rPr lang="en-US" sz="1800" dirty="0" err="1"/>
              <a:t>SeaFET</a:t>
            </a:r>
            <a:r>
              <a:rPr lang="en-US" sz="1800" dirty="0"/>
              <a:t> by overheating </a:t>
            </a:r>
            <a:r>
              <a:rPr lang="en-US" sz="1800" dirty="0" smtClean="0"/>
              <a:t>it</a:t>
            </a:r>
            <a:endParaRPr lang="en-CA" sz="1800" dirty="0"/>
          </a:p>
        </p:txBody>
      </p:sp>
    </p:spTree>
    <p:extLst>
      <p:ext uri="{BB962C8B-B14F-4D97-AF65-F5344CB8AC3E}">
        <p14:creationId xmlns:p14="http://schemas.microsoft.com/office/powerpoint/2010/main" val="1233467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videos</a:t>
            </a:r>
            <a:endParaRPr lang="en-CA"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592" t="16255" r="1410" b="2111"/>
          <a:stretch/>
        </p:blipFill>
        <p:spPr>
          <a:xfrm>
            <a:off x="1413164" y="1626930"/>
            <a:ext cx="6329548" cy="35151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2161312" y="5296411"/>
            <a:ext cx="4857024" cy="584775"/>
          </a:xfrm>
          <a:prstGeom prst="rect">
            <a:avLst/>
          </a:prstGeom>
          <a:noFill/>
        </p:spPr>
        <p:txBody>
          <a:bodyPr wrap="square" rtlCol="0">
            <a:spAutoFit/>
          </a:bodyPr>
          <a:lstStyle/>
          <a:p>
            <a:r>
              <a:rPr lang="en-CA" sz="3200" dirty="0" smtClean="0"/>
              <a:t>www.Satlantic.com/SeaFET</a:t>
            </a:r>
            <a:endParaRPr lang="en-CA" sz="3200" dirty="0"/>
          </a:p>
        </p:txBody>
      </p:sp>
      <p:sp>
        <p:nvSpPr>
          <p:cNvPr id="6" name="Chevron 5"/>
          <p:cNvSpPr/>
          <p:nvPr/>
        </p:nvSpPr>
        <p:spPr>
          <a:xfrm>
            <a:off x="4103583" y="2648111"/>
            <a:ext cx="1143000" cy="1323473"/>
          </a:xfrm>
          <a:prstGeom prst="chevron">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149762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SeaFETCom</a:t>
            </a:r>
            <a:endParaRPr lang="en-CA" dirty="0"/>
          </a:p>
        </p:txBody>
      </p:sp>
      <p:sp>
        <p:nvSpPr>
          <p:cNvPr id="3" name="Content Placeholder 2"/>
          <p:cNvSpPr>
            <a:spLocks noGrp="1"/>
          </p:cNvSpPr>
          <p:nvPr>
            <p:ph idx="1"/>
          </p:nvPr>
        </p:nvSpPr>
        <p:spPr>
          <a:xfrm>
            <a:off x="676150" y="1150418"/>
            <a:ext cx="7886700" cy="1105891"/>
          </a:xfrm>
        </p:spPr>
        <p:txBody>
          <a:bodyPr>
            <a:normAutofit/>
          </a:bodyPr>
          <a:lstStyle/>
          <a:p>
            <a:pPr marL="0" indent="0">
              <a:buNone/>
            </a:pPr>
            <a:r>
              <a:rPr lang="en-US" sz="2400" dirty="0" err="1" smtClean="0"/>
              <a:t>SeaFETCom</a:t>
            </a:r>
            <a:r>
              <a:rPr lang="en-US" sz="2400" dirty="0"/>
              <a:t> </a:t>
            </a:r>
            <a:r>
              <a:rPr lang="en-US" sz="2400" dirty="0" smtClean="0"/>
              <a:t>is </a:t>
            </a:r>
            <a:r>
              <a:rPr lang="en-US" sz="2400" dirty="0"/>
              <a:t>an interactive graphic software </a:t>
            </a:r>
            <a:r>
              <a:rPr lang="en-US" sz="2400" dirty="0" smtClean="0"/>
              <a:t>application that can be used to: </a:t>
            </a:r>
          </a:p>
          <a:p>
            <a:pPr marL="0" indent="0">
              <a:buNone/>
            </a:pPr>
            <a:endParaRPr lang="en-CA" sz="2400" dirty="0"/>
          </a:p>
          <a:p>
            <a:pPr marL="342900" lvl="1" indent="0">
              <a:buNone/>
            </a:pPr>
            <a:endParaRPr lang="en-CA" sz="2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37" t="3356" r="1304" b="3971"/>
          <a:stretch/>
        </p:blipFill>
        <p:spPr>
          <a:xfrm>
            <a:off x="5112327" y="2802573"/>
            <a:ext cx="3378530" cy="1395882"/>
          </a:xfrm>
          <a:prstGeom prst="rect">
            <a:avLst/>
          </a:prstGeom>
        </p:spPr>
      </p:pic>
      <p:sp>
        <p:nvSpPr>
          <p:cNvPr id="5" name="TextBox 4"/>
          <p:cNvSpPr txBox="1"/>
          <p:nvPr/>
        </p:nvSpPr>
        <p:spPr>
          <a:xfrm>
            <a:off x="795654" y="1911923"/>
            <a:ext cx="4429497" cy="4093428"/>
          </a:xfrm>
          <a:prstGeom prst="rect">
            <a:avLst/>
          </a:prstGeom>
          <a:noFill/>
        </p:spPr>
        <p:txBody>
          <a:bodyPr wrap="square" rtlCol="0">
            <a:spAutoFit/>
          </a:bodyPr>
          <a:lstStyle/>
          <a:p>
            <a:pPr lvl="1">
              <a:buFont typeface="Wingdings" panose="05000000000000000000" pitchFamily="2" charset="2"/>
              <a:buChar char="Ø"/>
            </a:pPr>
            <a:r>
              <a:rPr lang="en-US" sz="2000" dirty="0"/>
              <a:t>Review and modify </a:t>
            </a:r>
            <a:r>
              <a:rPr lang="en-US" sz="2000" dirty="0" err="1"/>
              <a:t>SeaFET</a:t>
            </a:r>
            <a:r>
              <a:rPr lang="en-US" sz="2000" dirty="0"/>
              <a:t> operational settings</a:t>
            </a:r>
            <a:endParaRPr lang="en-CA" sz="2000" dirty="0"/>
          </a:p>
          <a:p>
            <a:pPr lvl="1">
              <a:buFont typeface="Wingdings" panose="05000000000000000000" pitchFamily="2" charset="2"/>
              <a:buChar char="Ø"/>
            </a:pPr>
            <a:endParaRPr lang="en-CA" sz="2000" dirty="0"/>
          </a:p>
          <a:p>
            <a:pPr lvl="1">
              <a:buFont typeface="Wingdings" panose="05000000000000000000" pitchFamily="2" charset="2"/>
              <a:buChar char="Ø"/>
            </a:pPr>
            <a:r>
              <a:rPr lang="en-US" sz="2000" dirty="0"/>
              <a:t> Schedule </a:t>
            </a:r>
            <a:r>
              <a:rPr lang="en-US" sz="2000" dirty="0" err="1"/>
              <a:t>SeaFET</a:t>
            </a:r>
            <a:r>
              <a:rPr lang="en-US" sz="2000" dirty="0"/>
              <a:t> data collection activity</a:t>
            </a:r>
            <a:endParaRPr lang="en-CA" sz="2000" dirty="0"/>
          </a:p>
          <a:p>
            <a:pPr lvl="1">
              <a:buFont typeface="Wingdings" panose="05000000000000000000" pitchFamily="2" charset="2"/>
              <a:buChar char="Ø"/>
            </a:pPr>
            <a:endParaRPr lang="en-CA" sz="2000" dirty="0"/>
          </a:p>
          <a:p>
            <a:pPr lvl="1">
              <a:buFont typeface="Wingdings" panose="05000000000000000000" pitchFamily="2" charset="2"/>
              <a:buChar char="Ø"/>
            </a:pPr>
            <a:r>
              <a:rPr lang="en-US" sz="2000" dirty="0"/>
              <a:t> Manage and retrieve logged </a:t>
            </a:r>
            <a:r>
              <a:rPr lang="en-US" sz="2000" dirty="0" err="1"/>
              <a:t>SeaFET</a:t>
            </a:r>
            <a:r>
              <a:rPr lang="en-US" sz="2000" dirty="0"/>
              <a:t> data</a:t>
            </a:r>
            <a:endParaRPr lang="en-CA" sz="2000" dirty="0"/>
          </a:p>
          <a:p>
            <a:pPr lvl="1">
              <a:buFont typeface="Wingdings" panose="05000000000000000000" pitchFamily="2" charset="2"/>
              <a:buChar char="Ø"/>
            </a:pPr>
            <a:endParaRPr lang="en-CA" sz="2000" dirty="0"/>
          </a:p>
          <a:p>
            <a:pPr lvl="1">
              <a:buFont typeface="Wingdings" panose="05000000000000000000" pitchFamily="2" charset="2"/>
              <a:buChar char="Ø"/>
            </a:pPr>
            <a:r>
              <a:rPr lang="en-US" sz="2000" dirty="0"/>
              <a:t> View </a:t>
            </a:r>
            <a:r>
              <a:rPr lang="en-US" sz="2000" dirty="0" err="1"/>
              <a:t>SeaFET</a:t>
            </a:r>
            <a:r>
              <a:rPr lang="en-US" sz="2000" dirty="0"/>
              <a:t> data in real time</a:t>
            </a:r>
            <a:endParaRPr lang="en-CA" sz="2000" dirty="0"/>
          </a:p>
          <a:p>
            <a:pPr lvl="1">
              <a:buFont typeface="Wingdings" panose="05000000000000000000" pitchFamily="2" charset="2"/>
              <a:buChar char="Ø"/>
            </a:pPr>
            <a:endParaRPr lang="en-CA" sz="2000" dirty="0"/>
          </a:p>
          <a:p>
            <a:pPr lvl="1">
              <a:buFont typeface="Wingdings" panose="05000000000000000000" pitchFamily="2" charset="2"/>
              <a:buChar char="Ø"/>
            </a:pPr>
            <a:r>
              <a:rPr lang="en-US" sz="2000" b="1" dirty="0">
                <a:solidFill>
                  <a:srgbClr val="0070C0"/>
                </a:solidFill>
              </a:rPr>
              <a:t> Reprocess </a:t>
            </a:r>
            <a:r>
              <a:rPr lang="en-US" sz="2000" b="1" dirty="0" err="1">
                <a:solidFill>
                  <a:srgbClr val="0070C0"/>
                </a:solidFill>
              </a:rPr>
              <a:t>SeaFET</a:t>
            </a:r>
            <a:r>
              <a:rPr lang="en-US" sz="2000" b="1" dirty="0">
                <a:solidFill>
                  <a:srgbClr val="0070C0"/>
                </a:solidFill>
              </a:rPr>
              <a:t> data and graph results</a:t>
            </a:r>
            <a:endParaRPr lang="en-CA" sz="2000" b="1" dirty="0">
              <a:solidFill>
                <a:srgbClr val="0070C0"/>
              </a:solidFill>
            </a:endParaRPr>
          </a:p>
        </p:txBody>
      </p:sp>
    </p:spTree>
    <p:extLst>
      <p:ext uri="{BB962C8B-B14F-4D97-AF65-F5344CB8AC3E}">
        <p14:creationId xmlns:p14="http://schemas.microsoft.com/office/powerpoint/2010/main" val="1910938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SeaFETCom</a:t>
            </a:r>
            <a:endParaRPr lang="en-CA" dirty="0"/>
          </a:p>
        </p:txBody>
      </p:sp>
      <p:pic>
        <p:nvPicPr>
          <p:cNvPr id="4" name="image12.jpeg"/>
          <p:cNvPicPr>
            <a:picLocks noGrp="1"/>
          </p:cNvPicPr>
          <p:nvPr>
            <p:ph idx="1"/>
          </p:nvPr>
        </p:nvPicPr>
        <p:blipFill>
          <a:blip r:embed="rId3" cstate="print"/>
          <a:stretch>
            <a:fillRect/>
          </a:stretch>
        </p:blipFill>
        <p:spPr>
          <a:xfrm>
            <a:off x="2149433" y="1200881"/>
            <a:ext cx="6792685" cy="4451773"/>
          </a:xfrm>
          <a:prstGeom prst="rect">
            <a:avLst/>
          </a:prstGeom>
        </p:spPr>
      </p:pic>
      <p:sp>
        <p:nvSpPr>
          <p:cNvPr id="6" name="TextBox 5"/>
          <p:cNvSpPr txBox="1"/>
          <p:nvPr/>
        </p:nvSpPr>
        <p:spPr>
          <a:xfrm>
            <a:off x="261257" y="1832257"/>
            <a:ext cx="1710047" cy="338554"/>
          </a:xfrm>
          <a:prstGeom prst="rect">
            <a:avLst/>
          </a:prstGeom>
          <a:noFill/>
        </p:spPr>
        <p:txBody>
          <a:bodyPr wrap="square" rtlCol="0">
            <a:spAutoFit/>
          </a:bodyPr>
          <a:lstStyle/>
          <a:p>
            <a:r>
              <a:rPr lang="en-CA" sz="1600" dirty="0" smtClean="0"/>
              <a:t>Instrument info</a:t>
            </a:r>
            <a:endParaRPr lang="en-CA" sz="1600" dirty="0"/>
          </a:p>
        </p:txBody>
      </p:sp>
      <p:sp>
        <p:nvSpPr>
          <p:cNvPr id="7" name="TextBox 6"/>
          <p:cNvSpPr txBox="1"/>
          <p:nvPr/>
        </p:nvSpPr>
        <p:spPr>
          <a:xfrm>
            <a:off x="261257" y="3798112"/>
            <a:ext cx="1710047" cy="338554"/>
          </a:xfrm>
          <a:prstGeom prst="rect">
            <a:avLst/>
          </a:prstGeom>
          <a:noFill/>
        </p:spPr>
        <p:txBody>
          <a:bodyPr wrap="square" rtlCol="0">
            <a:spAutoFit/>
          </a:bodyPr>
          <a:lstStyle/>
          <a:p>
            <a:r>
              <a:rPr lang="en-CA" sz="1600" dirty="0" smtClean="0"/>
              <a:t>Data viewing area</a:t>
            </a:r>
            <a:endParaRPr lang="en-CA" sz="1600" dirty="0"/>
          </a:p>
        </p:txBody>
      </p:sp>
      <p:sp>
        <p:nvSpPr>
          <p:cNvPr id="8" name="TextBox 7"/>
          <p:cNvSpPr txBox="1"/>
          <p:nvPr/>
        </p:nvSpPr>
        <p:spPr>
          <a:xfrm>
            <a:off x="261257" y="4864845"/>
            <a:ext cx="1710047" cy="338554"/>
          </a:xfrm>
          <a:prstGeom prst="rect">
            <a:avLst/>
          </a:prstGeom>
          <a:noFill/>
        </p:spPr>
        <p:txBody>
          <a:bodyPr wrap="square" rtlCol="0">
            <a:spAutoFit/>
          </a:bodyPr>
          <a:lstStyle/>
          <a:p>
            <a:r>
              <a:rPr lang="en-CA" sz="1600" dirty="0" smtClean="0"/>
              <a:t>Output area</a:t>
            </a:r>
            <a:endParaRPr lang="en-CA" sz="1600" dirty="0"/>
          </a:p>
        </p:txBody>
      </p:sp>
      <p:sp>
        <p:nvSpPr>
          <p:cNvPr id="9" name="TextBox 8"/>
          <p:cNvSpPr txBox="1"/>
          <p:nvPr/>
        </p:nvSpPr>
        <p:spPr>
          <a:xfrm>
            <a:off x="261257" y="1200882"/>
            <a:ext cx="1710047" cy="338554"/>
          </a:xfrm>
          <a:prstGeom prst="rect">
            <a:avLst/>
          </a:prstGeom>
          <a:noFill/>
        </p:spPr>
        <p:txBody>
          <a:bodyPr wrap="square" rtlCol="0">
            <a:spAutoFit/>
          </a:bodyPr>
          <a:lstStyle/>
          <a:p>
            <a:r>
              <a:rPr lang="en-CA" sz="1600" dirty="0" smtClean="0"/>
              <a:t>Menu bar</a:t>
            </a:r>
            <a:endParaRPr lang="en-CA" sz="1600" dirty="0"/>
          </a:p>
        </p:txBody>
      </p:sp>
      <p:cxnSp>
        <p:nvCxnSpPr>
          <p:cNvPr id="10" name="Straight Arrow Connector 9"/>
          <p:cNvCxnSpPr/>
          <p:nvPr/>
        </p:nvCxnSpPr>
        <p:spPr>
          <a:xfrm flipV="1">
            <a:off x="1448790" y="1370159"/>
            <a:ext cx="700644" cy="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1787237" y="2002539"/>
            <a:ext cx="433449" cy="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1901045" y="3158836"/>
            <a:ext cx="4416628" cy="808554"/>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1594263" y="5034124"/>
            <a:ext cx="2515096" cy="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261257" y="2566532"/>
            <a:ext cx="1710047" cy="338554"/>
          </a:xfrm>
          <a:prstGeom prst="rect">
            <a:avLst/>
          </a:prstGeom>
          <a:noFill/>
        </p:spPr>
        <p:txBody>
          <a:bodyPr wrap="square" rtlCol="0">
            <a:spAutoFit/>
          </a:bodyPr>
          <a:lstStyle/>
          <a:p>
            <a:r>
              <a:rPr lang="en-CA" sz="1600" dirty="0" smtClean="0"/>
              <a:t>Main commands</a:t>
            </a:r>
            <a:endParaRPr lang="en-CA" sz="1600" dirty="0"/>
          </a:p>
        </p:txBody>
      </p:sp>
      <p:cxnSp>
        <p:nvCxnSpPr>
          <p:cNvPr id="17" name="Straight Arrow Connector 16"/>
          <p:cNvCxnSpPr/>
          <p:nvPr/>
        </p:nvCxnSpPr>
        <p:spPr>
          <a:xfrm flipV="1">
            <a:off x="1832762" y="2736814"/>
            <a:ext cx="433449" cy="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261257" y="3122682"/>
            <a:ext cx="1710047" cy="338554"/>
          </a:xfrm>
          <a:prstGeom prst="rect">
            <a:avLst/>
          </a:prstGeom>
          <a:noFill/>
        </p:spPr>
        <p:txBody>
          <a:bodyPr wrap="square" rtlCol="0">
            <a:spAutoFit/>
          </a:bodyPr>
          <a:lstStyle/>
          <a:p>
            <a:r>
              <a:rPr lang="en-CA" sz="1600" dirty="0" smtClean="0"/>
              <a:t>Setup window</a:t>
            </a:r>
            <a:endParaRPr lang="en-CA" sz="1600" dirty="0"/>
          </a:p>
        </p:txBody>
      </p:sp>
      <p:cxnSp>
        <p:nvCxnSpPr>
          <p:cNvPr id="20" name="Straight Arrow Connector 19"/>
          <p:cNvCxnSpPr/>
          <p:nvPr/>
        </p:nvCxnSpPr>
        <p:spPr>
          <a:xfrm flipV="1">
            <a:off x="1854537" y="2905086"/>
            <a:ext cx="1518055" cy="38788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9351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processing</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32435" y="1042988"/>
            <a:ext cx="3736730" cy="4857750"/>
          </a:xfrm>
        </p:spPr>
      </p:pic>
      <p:sp>
        <p:nvSpPr>
          <p:cNvPr id="5" name="TextBox 4"/>
          <p:cNvSpPr txBox="1"/>
          <p:nvPr/>
        </p:nvSpPr>
        <p:spPr>
          <a:xfrm>
            <a:off x="332507" y="1414632"/>
            <a:ext cx="3930733" cy="338554"/>
          </a:xfrm>
          <a:prstGeom prst="rect">
            <a:avLst/>
          </a:prstGeom>
          <a:noFill/>
        </p:spPr>
        <p:txBody>
          <a:bodyPr wrap="square" rtlCol="0">
            <a:spAutoFit/>
          </a:bodyPr>
          <a:lstStyle/>
          <a:p>
            <a:r>
              <a:rPr lang="en-CA" sz="1600" dirty="0" smtClean="0"/>
              <a:t>Menu bar </a:t>
            </a:r>
            <a:r>
              <a:rPr lang="en-CA" sz="1600" dirty="0" smtClean="0">
                <a:sym typeface="Wingdings" panose="05000000000000000000" pitchFamily="2" charset="2"/>
              </a:rPr>
              <a:t> Data  </a:t>
            </a:r>
            <a:r>
              <a:rPr lang="en-CA" sz="1600" dirty="0" err="1" smtClean="0">
                <a:sym typeface="Wingdings" panose="05000000000000000000" pitchFamily="2" charset="2"/>
              </a:rPr>
              <a:t>SeaFET</a:t>
            </a:r>
            <a:r>
              <a:rPr lang="en-CA" sz="1600" dirty="0" smtClean="0">
                <a:sym typeface="Wingdings" panose="05000000000000000000" pitchFamily="2" charset="2"/>
              </a:rPr>
              <a:t> Data Processing</a:t>
            </a:r>
            <a:endParaRPr lang="en-CA" sz="1600" dirty="0"/>
          </a:p>
        </p:txBody>
      </p:sp>
      <p:sp>
        <p:nvSpPr>
          <p:cNvPr id="6" name="TextBox 5"/>
          <p:cNvSpPr txBox="1"/>
          <p:nvPr/>
        </p:nvSpPr>
        <p:spPr>
          <a:xfrm>
            <a:off x="332507" y="2374560"/>
            <a:ext cx="3930733" cy="338554"/>
          </a:xfrm>
          <a:prstGeom prst="rect">
            <a:avLst/>
          </a:prstGeom>
          <a:noFill/>
        </p:spPr>
        <p:txBody>
          <a:bodyPr wrap="square" rtlCol="0">
            <a:spAutoFit/>
          </a:bodyPr>
          <a:lstStyle/>
          <a:p>
            <a:r>
              <a:rPr lang="en-CA" sz="1600" dirty="0" smtClean="0"/>
              <a:t>Load data file(s)</a:t>
            </a:r>
            <a:endParaRPr lang="en-CA" sz="1600" dirty="0"/>
          </a:p>
        </p:txBody>
      </p:sp>
      <p:sp>
        <p:nvSpPr>
          <p:cNvPr id="7" name="TextBox 6"/>
          <p:cNvSpPr txBox="1"/>
          <p:nvPr/>
        </p:nvSpPr>
        <p:spPr>
          <a:xfrm>
            <a:off x="201882" y="3073246"/>
            <a:ext cx="4370122" cy="2554545"/>
          </a:xfrm>
          <a:prstGeom prst="rect">
            <a:avLst/>
          </a:prstGeom>
          <a:noFill/>
        </p:spPr>
        <p:txBody>
          <a:bodyPr wrap="square" rtlCol="0">
            <a:spAutoFit/>
          </a:bodyPr>
          <a:lstStyle/>
          <a:p>
            <a:r>
              <a:rPr lang="en-CA" sz="1600" dirty="0" smtClean="0"/>
              <a:t>Calibration file</a:t>
            </a:r>
          </a:p>
          <a:p>
            <a:pPr marL="628650" lvl="1" indent="-285750">
              <a:buFont typeface="Wingdings" panose="05000000000000000000" pitchFamily="2" charset="2"/>
              <a:buChar char="Ø"/>
            </a:pPr>
            <a:r>
              <a:rPr lang="en-CA" sz="1600" dirty="0" err="1" smtClean="0"/>
              <a:t>cal</a:t>
            </a:r>
            <a:r>
              <a:rPr lang="en-CA" sz="1600" dirty="0" smtClean="0"/>
              <a:t> coefficients on instrument</a:t>
            </a:r>
          </a:p>
          <a:p>
            <a:pPr marL="628650" lvl="1" indent="-285750">
              <a:buFont typeface="Wingdings" panose="05000000000000000000" pitchFamily="2" charset="2"/>
              <a:buChar char="Ø"/>
            </a:pPr>
            <a:r>
              <a:rPr lang="en-CA" sz="1600" dirty="0"/>
              <a:t>a</a:t>
            </a:r>
            <a:r>
              <a:rPr lang="en-CA" sz="1600" dirty="0" smtClean="0"/>
              <a:t>pplied to on-board calculations</a:t>
            </a:r>
          </a:p>
          <a:p>
            <a:pPr marL="628650" lvl="1" indent="-285750">
              <a:buFont typeface="Wingdings" panose="05000000000000000000" pitchFamily="2" charset="2"/>
              <a:buChar char="Ø"/>
            </a:pPr>
            <a:r>
              <a:rPr lang="en-CA" sz="1600" dirty="0" err="1"/>
              <a:t>c</a:t>
            </a:r>
            <a:r>
              <a:rPr lang="en-CA" sz="1600" dirty="0" err="1" smtClean="0"/>
              <a:t>al</a:t>
            </a:r>
            <a:r>
              <a:rPr lang="en-CA" sz="1600" dirty="0" smtClean="0"/>
              <a:t> coefficients included in data file header</a:t>
            </a:r>
          </a:p>
          <a:p>
            <a:pPr marL="628650" lvl="1" indent="-285750">
              <a:buFont typeface="Wingdings" panose="05000000000000000000" pitchFamily="2" charset="2"/>
              <a:buChar char="Ø"/>
            </a:pPr>
            <a:r>
              <a:rPr lang="en-CA" sz="1600" dirty="0" err="1" smtClean="0"/>
              <a:t>SeaFETCom</a:t>
            </a:r>
            <a:r>
              <a:rPr lang="en-CA" sz="1600" dirty="0" smtClean="0"/>
              <a:t> applies coefficients from data file header</a:t>
            </a:r>
          </a:p>
          <a:p>
            <a:endParaRPr lang="en-CA" sz="1600" dirty="0" smtClean="0"/>
          </a:p>
          <a:p>
            <a:r>
              <a:rPr lang="en-CA" sz="1600" dirty="0" smtClean="0"/>
              <a:t>If data logged with external data logger, header info might not exist</a:t>
            </a:r>
          </a:p>
          <a:p>
            <a:pPr marL="628650" lvl="1" indent="-285750">
              <a:buFont typeface="Wingdings" panose="05000000000000000000" pitchFamily="2" charset="2"/>
              <a:buChar char="Ø"/>
            </a:pPr>
            <a:r>
              <a:rPr lang="en-CA" sz="1600" dirty="0" smtClean="0"/>
              <a:t>create </a:t>
            </a:r>
            <a:r>
              <a:rPr lang="en-CA" sz="1600" dirty="0" err="1" smtClean="0"/>
              <a:t>cal</a:t>
            </a:r>
            <a:r>
              <a:rPr lang="en-CA" sz="1600" dirty="0" smtClean="0"/>
              <a:t> file with specific format</a:t>
            </a:r>
            <a:endParaRPr lang="en-CA" sz="1600" dirty="0"/>
          </a:p>
        </p:txBody>
      </p:sp>
      <p:cxnSp>
        <p:nvCxnSpPr>
          <p:cNvPr id="8" name="Straight Arrow Connector 7"/>
          <p:cNvCxnSpPr/>
          <p:nvPr/>
        </p:nvCxnSpPr>
        <p:spPr>
          <a:xfrm flipV="1">
            <a:off x="1962398" y="2543836"/>
            <a:ext cx="2965862" cy="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4417621" y="4275118"/>
            <a:ext cx="308758"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85356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Temperature salinity </a:t>
            </a:r>
            <a:endParaRPr lang="en-CA" dirty="0"/>
          </a:p>
        </p:txBody>
      </p:sp>
      <p:sp>
        <p:nvSpPr>
          <p:cNvPr id="3" name="Content Placeholder 2"/>
          <p:cNvSpPr>
            <a:spLocks noGrp="1"/>
          </p:cNvSpPr>
          <p:nvPr>
            <p:ph idx="1"/>
          </p:nvPr>
        </p:nvSpPr>
        <p:spPr>
          <a:xfrm>
            <a:off x="628650" y="1114794"/>
            <a:ext cx="7886700" cy="2067794"/>
          </a:xfrm>
        </p:spPr>
        <p:txBody>
          <a:bodyPr>
            <a:normAutofit/>
          </a:bodyPr>
          <a:lstStyle/>
          <a:p>
            <a:pPr marL="0" indent="0">
              <a:buNone/>
            </a:pPr>
            <a:r>
              <a:rPr lang="en-CA" sz="2000" dirty="0" smtClean="0"/>
              <a:t>pH calculation is dependent on temperature and salinity</a:t>
            </a:r>
          </a:p>
          <a:p>
            <a:pPr marL="0" indent="0">
              <a:buNone/>
            </a:pPr>
            <a:endParaRPr lang="en-CA" sz="1100" dirty="0" smtClean="0"/>
          </a:p>
          <a:p>
            <a:pPr marL="0" indent="0">
              <a:buNone/>
            </a:pPr>
            <a:r>
              <a:rPr lang="en-CA" sz="2000" dirty="0" smtClean="0"/>
              <a:t>Onboard processing uses:</a:t>
            </a:r>
          </a:p>
          <a:p>
            <a:pPr lvl="1">
              <a:buFont typeface="Wingdings" panose="05000000000000000000" pitchFamily="2" charset="2"/>
              <a:buChar char="Ø"/>
            </a:pPr>
            <a:r>
              <a:rPr lang="en-CA" sz="1800" dirty="0" smtClean="0"/>
              <a:t> salinity value: user-defined constant</a:t>
            </a:r>
          </a:p>
          <a:p>
            <a:pPr lvl="1">
              <a:buFont typeface="Wingdings" panose="05000000000000000000" pitchFamily="2" charset="2"/>
              <a:buChar char="Ø"/>
            </a:pPr>
            <a:r>
              <a:rPr lang="en-CA" sz="1800" dirty="0"/>
              <a:t> </a:t>
            </a:r>
            <a:r>
              <a:rPr lang="en-CA" sz="1800" dirty="0" smtClean="0"/>
              <a:t>temperature value: obtained from internal thermistor</a:t>
            </a:r>
          </a:p>
          <a:p>
            <a:pPr marL="0" indent="0">
              <a:buNone/>
            </a:pPr>
            <a:endParaRPr lang="en-CA" sz="1100" dirty="0" smtClean="0"/>
          </a:p>
        </p:txBody>
      </p:sp>
      <p:pic>
        <p:nvPicPr>
          <p:cNvPr id="4" name="image29.png"/>
          <p:cNvPicPr/>
          <p:nvPr/>
        </p:nvPicPr>
        <p:blipFill>
          <a:blip r:embed="rId3" cstate="print"/>
          <a:stretch>
            <a:fillRect/>
          </a:stretch>
        </p:blipFill>
        <p:spPr>
          <a:xfrm>
            <a:off x="2207201" y="3556915"/>
            <a:ext cx="4193597" cy="2166955"/>
          </a:xfrm>
          <a:prstGeom prst="rect">
            <a:avLst/>
          </a:prstGeom>
        </p:spPr>
      </p:pic>
      <p:sp>
        <p:nvSpPr>
          <p:cNvPr id="5" name="TextBox 4"/>
          <p:cNvSpPr txBox="1"/>
          <p:nvPr/>
        </p:nvSpPr>
        <p:spPr>
          <a:xfrm>
            <a:off x="1993451" y="3127659"/>
            <a:ext cx="5131750" cy="338554"/>
          </a:xfrm>
          <a:prstGeom prst="rect">
            <a:avLst/>
          </a:prstGeom>
          <a:noFill/>
        </p:spPr>
        <p:txBody>
          <a:bodyPr wrap="square" rtlCol="0">
            <a:spAutoFit/>
          </a:bodyPr>
          <a:lstStyle/>
          <a:p>
            <a:r>
              <a:rPr lang="en-CA" sz="1600" dirty="0" smtClean="0"/>
              <a:t>Menu bar </a:t>
            </a:r>
            <a:r>
              <a:rPr lang="en-CA" sz="1600" dirty="0" smtClean="0">
                <a:sym typeface="Wingdings" panose="05000000000000000000" pitchFamily="2" charset="2"/>
              </a:rPr>
              <a:t> Sensor  </a:t>
            </a:r>
            <a:r>
              <a:rPr lang="en-CA" sz="1600" dirty="0" err="1" smtClean="0">
                <a:sym typeface="Wingdings" panose="05000000000000000000" pitchFamily="2" charset="2"/>
              </a:rPr>
              <a:t>SeaFET</a:t>
            </a:r>
            <a:r>
              <a:rPr lang="en-CA" sz="1600" dirty="0" smtClean="0">
                <a:sym typeface="Wingdings" panose="05000000000000000000" pitchFamily="2" charset="2"/>
              </a:rPr>
              <a:t> Settings  Processing</a:t>
            </a:r>
            <a:endParaRPr lang="en-CA" sz="1600" dirty="0"/>
          </a:p>
        </p:txBody>
      </p:sp>
    </p:spTree>
    <p:extLst>
      <p:ext uri="{BB962C8B-B14F-4D97-AF65-F5344CB8AC3E}">
        <p14:creationId xmlns:p14="http://schemas.microsoft.com/office/powerpoint/2010/main" val="2592665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Sensitivity</a:t>
            </a:r>
            <a:endParaRPr lang="en-CA" dirty="0"/>
          </a:p>
        </p:txBody>
      </p:sp>
      <p:sp>
        <p:nvSpPr>
          <p:cNvPr id="3" name="Content Placeholder 2"/>
          <p:cNvSpPr>
            <a:spLocks noGrp="1"/>
          </p:cNvSpPr>
          <p:nvPr>
            <p:ph idx="1"/>
          </p:nvPr>
        </p:nvSpPr>
        <p:spPr>
          <a:xfrm>
            <a:off x="628650" y="1304793"/>
            <a:ext cx="7886700" cy="4857751"/>
          </a:xfrm>
        </p:spPr>
        <p:txBody>
          <a:bodyPr>
            <a:normAutofit/>
          </a:bodyPr>
          <a:lstStyle/>
          <a:p>
            <a:pPr marL="0" indent="0">
              <a:buNone/>
            </a:pPr>
            <a:r>
              <a:rPr lang="en-CA" sz="2400" dirty="0"/>
              <a:t>Accuracy can be improved by providing external TS data from </a:t>
            </a:r>
            <a:r>
              <a:rPr lang="en-CA" sz="2400" dirty="0" smtClean="0"/>
              <a:t>a Sea-Bird CTD</a:t>
            </a:r>
          </a:p>
          <a:p>
            <a:pPr marL="0" indent="0">
              <a:buNone/>
            </a:pPr>
            <a:r>
              <a:rPr lang="en-CA" sz="2400" dirty="0" smtClean="0"/>
              <a:t>	</a:t>
            </a:r>
          </a:p>
          <a:p>
            <a:pPr marL="0" indent="0">
              <a:buNone/>
            </a:pPr>
            <a:r>
              <a:rPr lang="en-CA" sz="2400" dirty="0"/>
              <a:t>	</a:t>
            </a:r>
            <a:r>
              <a:rPr lang="en-CA" sz="2400" dirty="0" smtClean="0"/>
              <a:t>pH sensitivity to salinity ~ 0.013 pH / </a:t>
            </a:r>
            <a:r>
              <a:rPr lang="en-CA" sz="2400" dirty="0" err="1" smtClean="0"/>
              <a:t>psu</a:t>
            </a:r>
            <a:r>
              <a:rPr lang="en-CA" sz="2400" dirty="0" smtClean="0"/>
              <a:t> </a:t>
            </a:r>
          </a:p>
          <a:p>
            <a:pPr marL="0" indent="0">
              <a:buNone/>
            </a:pPr>
            <a:r>
              <a:rPr lang="en-CA" sz="2400" dirty="0" smtClean="0"/>
              <a:t>	</a:t>
            </a:r>
          </a:p>
          <a:p>
            <a:pPr marL="0" indent="0">
              <a:buNone/>
            </a:pPr>
            <a:r>
              <a:rPr lang="en-CA" sz="2400" dirty="0"/>
              <a:t>	</a:t>
            </a:r>
            <a:r>
              <a:rPr lang="en-CA" sz="2400" dirty="0" smtClean="0"/>
              <a:t>pH sensitivity to temperature ~ 0.015 pH / °C</a:t>
            </a:r>
            <a:endParaRPr lang="en-CA" sz="2400" dirty="0"/>
          </a:p>
          <a:p>
            <a:pPr marL="0" indent="0">
              <a:buNone/>
            </a:pPr>
            <a:endParaRPr lang="en-CA" sz="2400" dirty="0"/>
          </a:p>
        </p:txBody>
      </p:sp>
    </p:spTree>
    <p:extLst>
      <p:ext uri="{BB962C8B-B14F-4D97-AF65-F5344CB8AC3E}">
        <p14:creationId xmlns:p14="http://schemas.microsoft.com/office/powerpoint/2010/main" val="2991354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TS data options</a:t>
            </a:r>
            <a:endParaRPr lang="en-CA" dirty="0"/>
          </a:p>
        </p:txBody>
      </p:sp>
      <p:sp>
        <p:nvSpPr>
          <p:cNvPr id="3" name="Content Placeholder 2"/>
          <p:cNvSpPr>
            <a:spLocks noGrp="1"/>
          </p:cNvSpPr>
          <p:nvPr>
            <p:ph idx="1"/>
          </p:nvPr>
        </p:nvSpPr>
        <p:spPr>
          <a:xfrm>
            <a:off x="509899" y="1732311"/>
            <a:ext cx="8420348" cy="3160323"/>
          </a:xfrm>
        </p:spPr>
        <p:txBody>
          <a:bodyPr/>
          <a:lstStyle/>
          <a:p>
            <a:pPr marL="514350" indent="-514350">
              <a:buFont typeface="+mj-lt"/>
              <a:buAutoNum type="arabicPeriod"/>
            </a:pPr>
            <a:r>
              <a:rPr lang="en-CA" dirty="0" smtClean="0"/>
              <a:t> TS data from an external file</a:t>
            </a:r>
          </a:p>
          <a:p>
            <a:pPr marL="342900" lvl="1" indent="0">
              <a:buNone/>
            </a:pPr>
            <a:r>
              <a:rPr lang="en-CA" sz="2000" dirty="0" smtClean="0"/>
              <a:t>	Data taken from either .</a:t>
            </a:r>
            <a:r>
              <a:rPr lang="en-CA" sz="2000" dirty="0" err="1" smtClean="0"/>
              <a:t>cnv</a:t>
            </a:r>
            <a:r>
              <a:rPr lang="en-CA" sz="2000" dirty="0" smtClean="0"/>
              <a:t> or .csv file</a:t>
            </a:r>
          </a:p>
          <a:p>
            <a:pPr marL="514350" indent="-514350">
              <a:buFont typeface="+mj-lt"/>
              <a:buAutoNum type="arabicPeriod"/>
            </a:pPr>
            <a:r>
              <a:rPr lang="en-CA" dirty="0" smtClean="0"/>
              <a:t>TS data from </a:t>
            </a:r>
            <a:r>
              <a:rPr lang="en-CA" dirty="0" err="1" smtClean="0"/>
              <a:t>SeaFET</a:t>
            </a:r>
            <a:r>
              <a:rPr lang="en-CA" dirty="0" smtClean="0"/>
              <a:t> data </a:t>
            </a:r>
            <a:r>
              <a:rPr lang="en-CA" dirty="0" smtClean="0"/>
              <a:t>frames</a:t>
            </a:r>
            <a:endParaRPr lang="en-CA" dirty="0" smtClean="0"/>
          </a:p>
          <a:p>
            <a:pPr marL="342900" lvl="1" indent="0">
              <a:buNone/>
            </a:pPr>
            <a:r>
              <a:rPr lang="en-CA" sz="2000" dirty="0" smtClean="0"/>
              <a:t>	Data that was used during onboard processing</a:t>
            </a:r>
          </a:p>
          <a:p>
            <a:pPr marL="0" indent="0">
              <a:buNone/>
            </a:pPr>
            <a:endParaRPr lang="en-CA" dirty="0"/>
          </a:p>
        </p:txBody>
      </p:sp>
      <p:sp>
        <p:nvSpPr>
          <p:cNvPr id="4" name="Oval 3"/>
          <p:cNvSpPr/>
          <p:nvPr/>
        </p:nvSpPr>
        <p:spPr>
          <a:xfrm rot="16200000">
            <a:off x="2448527" y="-889419"/>
            <a:ext cx="1460381" cy="57811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3315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9738" y="1678909"/>
            <a:ext cx="6276774" cy="3391855"/>
          </a:xfrm>
        </p:spPr>
      </p:pic>
      <p:sp>
        <p:nvSpPr>
          <p:cNvPr id="2" name="Title 1"/>
          <p:cNvSpPr>
            <a:spLocks noGrp="1"/>
          </p:cNvSpPr>
          <p:nvPr>
            <p:ph type="title"/>
          </p:nvPr>
        </p:nvSpPr>
        <p:spPr/>
        <p:txBody>
          <a:bodyPr/>
          <a:lstStyle/>
          <a:p>
            <a:r>
              <a:rPr lang="en-CA" dirty="0" smtClean="0"/>
              <a:t>Specify TS data</a:t>
            </a:r>
            <a:endParaRPr lang="en-CA" dirty="0"/>
          </a:p>
        </p:txBody>
      </p:sp>
      <p:sp>
        <p:nvSpPr>
          <p:cNvPr id="5" name="TextBox 4"/>
          <p:cNvSpPr txBox="1"/>
          <p:nvPr/>
        </p:nvSpPr>
        <p:spPr>
          <a:xfrm>
            <a:off x="1505187" y="4224296"/>
            <a:ext cx="801589" cy="338554"/>
          </a:xfrm>
          <a:prstGeom prst="rect">
            <a:avLst/>
          </a:prstGeom>
          <a:noFill/>
        </p:spPr>
        <p:txBody>
          <a:bodyPr wrap="square" rtlCol="0">
            <a:spAutoFit/>
          </a:bodyPr>
          <a:lstStyle/>
          <a:p>
            <a:r>
              <a:rPr lang="en-CA" sz="1600" dirty="0" smtClean="0"/>
              <a:t>Select</a:t>
            </a:r>
            <a:endParaRPr lang="en-CA" sz="1600" dirty="0"/>
          </a:p>
        </p:txBody>
      </p:sp>
      <p:sp>
        <p:nvSpPr>
          <p:cNvPr id="6" name="TextBox 5"/>
          <p:cNvSpPr txBox="1"/>
          <p:nvPr/>
        </p:nvSpPr>
        <p:spPr>
          <a:xfrm>
            <a:off x="106880" y="2145830"/>
            <a:ext cx="2363180" cy="338554"/>
          </a:xfrm>
          <a:prstGeom prst="rect">
            <a:avLst/>
          </a:prstGeom>
          <a:noFill/>
        </p:spPr>
        <p:txBody>
          <a:bodyPr wrap="square" rtlCol="0">
            <a:spAutoFit/>
          </a:bodyPr>
          <a:lstStyle/>
          <a:p>
            <a:r>
              <a:rPr lang="en-CA" sz="1600" dirty="0" smtClean="0"/>
              <a:t>Load external TS data file</a:t>
            </a:r>
            <a:endParaRPr lang="en-CA" sz="1600" dirty="0"/>
          </a:p>
        </p:txBody>
      </p:sp>
      <p:cxnSp>
        <p:nvCxnSpPr>
          <p:cNvPr id="7" name="Straight Arrow Connector 6"/>
          <p:cNvCxnSpPr/>
          <p:nvPr/>
        </p:nvCxnSpPr>
        <p:spPr>
          <a:xfrm>
            <a:off x="2333494" y="2296415"/>
            <a:ext cx="544289" cy="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06880" y="1528306"/>
            <a:ext cx="2664028" cy="584775"/>
          </a:xfrm>
          <a:prstGeom prst="rect">
            <a:avLst/>
          </a:prstGeom>
          <a:noFill/>
        </p:spPr>
        <p:txBody>
          <a:bodyPr wrap="square" rtlCol="0">
            <a:spAutoFit/>
          </a:bodyPr>
          <a:lstStyle/>
          <a:p>
            <a:r>
              <a:rPr lang="en-CA" sz="1600" dirty="0" smtClean="0"/>
              <a:t>Select ‘Specify Temperature Salinity Data’ option</a:t>
            </a:r>
            <a:endParaRPr lang="en-CA" sz="1600" dirty="0"/>
          </a:p>
        </p:txBody>
      </p:sp>
      <p:sp>
        <p:nvSpPr>
          <p:cNvPr id="13" name="TextBox 12"/>
          <p:cNvSpPr txBox="1"/>
          <p:nvPr/>
        </p:nvSpPr>
        <p:spPr>
          <a:xfrm>
            <a:off x="1478471" y="3306235"/>
            <a:ext cx="855023" cy="338554"/>
          </a:xfrm>
          <a:prstGeom prst="rect">
            <a:avLst/>
          </a:prstGeom>
          <a:noFill/>
        </p:spPr>
        <p:txBody>
          <a:bodyPr wrap="square" rtlCol="0">
            <a:spAutoFit/>
          </a:bodyPr>
          <a:lstStyle/>
          <a:p>
            <a:r>
              <a:rPr lang="en-CA" sz="1600" dirty="0" smtClean="0"/>
              <a:t>Select</a:t>
            </a:r>
            <a:endParaRPr lang="en-CA" sz="1600" dirty="0"/>
          </a:p>
        </p:txBody>
      </p:sp>
      <p:cxnSp>
        <p:nvCxnSpPr>
          <p:cNvPr id="14" name="Straight Arrow Connector 13"/>
          <p:cNvCxnSpPr/>
          <p:nvPr/>
        </p:nvCxnSpPr>
        <p:spPr>
          <a:xfrm>
            <a:off x="2493811" y="1820693"/>
            <a:ext cx="336472" cy="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2190994" y="4420814"/>
            <a:ext cx="717466"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2212758" y="3452975"/>
            <a:ext cx="717466"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52879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TS file format</a:t>
            </a:r>
            <a:endParaRPr lang="en-CA" dirty="0"/>
          </a:p>
        </p:txBody>
      </p:sp>
      <p:sp>
        <p:nvSpPr>
          <p:cNvPr id="3" name="Content Placeholder 2"/>
          <p:cNvSpPr>
            <a:spLocks noGrp="1"/>
          </p:cNvSpPr>
          <p:nvPr>
            <p:ph idx="1"/>
          </p:nvPr>
        </p:nvSpPr>
        <p:spPr/>
        <p:txBody>
          <a:bodyPr>
            <a:normAutofit fontScale="92500" lnSpcReduction="10000"/>
          </a:bodyPr>
          <a:lstStyle/>
          <a:p>
            <a:pPr marL="0" indent="0">
              <a:buNone/>
            </a:pPr>
            <a:r>
              <a:rPr lang="en-CA" sz="2000" dirty="0" err="1" smtClean="0"/>
              <a:t>SeaFETCom</a:t>
            </a:r>
            <a:r>
              <a:rPr lang="en-CA" sz="2000" dirty="0" smtClean="0"/>
              <a:t> accepts time-correlated TS data in two supported file formats:</a:t>
            </a:r>
          </a:p>
          <a:p>
            <a:pPr lvl="1"/>
            <a:endParaRPr lang="en-CA" sz="1800" dirty="0" smtClean="0"/>
          </a:p>
          <a:p>
            <a:pPr marL="1028700" lvl="2" indent="-342900">
              <a:buFont typeface="+mj-lt"/>
              <a:buAutoNum type="arabicPeriod"/>
            </a:pPr>
            <a:r>
              <a:rPr lang="en-CA" sz="1800" dirty="0" smtClean="0"/>
              <a:t>Generic CSV (comma separated values) text file</a:t>
            </a:r>
          </a:p>
          <a:p>
            <a:pPr marL="1028700" lvl="2" indent="-342900">
              <a:buFont typeface="+mj-lt"/>
              <a:buAutoNum type="arabicPeriod"/>
            </a:pPr>
            <a:r>
              <a:rPr lang="en-CA" sz="1800" dirty="0" smtClean="0"/>
              <a:t>Sea-Bird .</a:t>
            </a:r>
            <a:r>
              <a:rPr lang="en-CA" sz="1800" dirty="0" err="1" smtClean="0"/>
              <a:t>cnv</a:t>
            </a:r>
            <a:r>
              <a:rPr lang="en-CA" sz="1800" dirty="0" smtClean="0"/>
              <a:t> (converted) CTD data format</a:t>
            </a:r>
          </a:p>
          <a:p>
            <a:pPr lvl="1"/>
            <a:endParaRPr lang="en-CA" sz="1800" dirty="0"/>
          </a:p>
          <a:p>
            <a:pPr marL="0" indent="0">
              <a:buNone/>
            </a:pPr>
            <a:r>
              <a:rPr lang="en-US" sz="2000" dirty="0" smtClean="0"/>
              <a:t>The CSV </a:t>
            </a:r>
            <a:r>
              <a:rPr lang="en-US" sz="2000" dirty="0"/>
              <a:t>file </a:t>
            </a:r>
            <a:r>
              <a:rPr lang="en-US" sz="2000" dirty="0" smtClean="0"/>
              <a:t>should be in </a:t>
            </a:r>
            <a:r>
              <a:rPr lang="en-US" sz="2000" dirty="0"/>
              <a:t>the following format: </a:t>
            </a:r>
            <a:endParaRPr lang="en-US" sz="2000" dirty="0" smtClean="0"/>
          </a:p>
          <a:p>
            <a:pPr marL="0" indent="0">
              <a:buNone/>
            </a:pPr>
            <a:endParaRPr lang="en-US" sz="2000" dirty="0" smtClean="0"/>
          </a:p>
          <a:p>
            <a:pPr marL="0" indent="0">
              <a:buNone/>
            </a:pPr>
            <a:r>
              <a:rPr lang="en-US" sz="2000" dirty="0"/>
              <a:t>	</a:t>
            </a:r>
            <a:r>
              <a:rPr lang="en-US" sz="2000" dirty="0" smtClean="0"/>
              <a:t>YYYY-MM-DD </a:t>
            </a:r>
            <a:r>
              <a:rPr lang="en-US" sz="2000" dirty="0" err="1"/>
              <a:t>hh:mm:ss</a:t>
            </a:r>
            <a:r>
              <a:rPr lang="en-US" sz="2000" dirty="0"/>
              <a:t>, &lt;temperature&gt;, &lt;salinity&gt;&lt;</a:t>
            </a:r>
            <a:r>
              <a:rPr lang="en-US" sz="2000" dirty="0" err="1"/>
              <a:t>cr</a:t>
            </a:r>
            <a:r>
              <a:rPr lang="en-US" sz="2000" dirty="0"/>
              <a:t>&gt;&lt;lf</a:t>
            </a:r>
            <a:r>
              <a:rPr lang="en-US" sz="2000" dirty="0" smtClean="0"/>
              <a:t>&gt;</a:t>
            </a:r>
          </a:p>
          <a:p>
            <a:pPr marL="0" indent="0">
              <a:buNone/>
            </a:pPr>
            <a:endParaRPr lang="en-US" sz="2400" dirty="0" smtClean="0"/>
          </a:p>
          <a:p>
            <a:pPr marL="0" indent="0">
              <a:buNone/>
            </a:pPr>
            <a:r>
              <a:rPr lang="en-US" sz="2000" dirty="0"/>
              <a:t>e</a:t>
            </a:r>
            <a:r>
              <a:rPr lang="en-US" sz="2000" dirty="0" smtClean="0"/>
              <a:t>xample…</a:t>
            </a:r>
          </a:p>
          <a:p>
            <a:pPr marL="0" indent="0">
              <a:buNone/>
            </a:pPr>
            <a:endParaRPr lang="en-US" sz="1200" dirty="0"/>
          </a:p>
          <a:p>
            <a:pPr marL="1371600" lvl="4" indent="0">
              <a:buNone/>
            </a:pPr>
            <a:r>
              <a:rPr lang="en-US" sz="1800" dirty="0" smtClean="0"/>
              <a:t>2014-04-25 </a:t>
            </a:r>
            <a:r>
              <a:rPr lang="en-US" sz="1800" dirty="0"/>
              <a:t>15:22:48,10.8326,34.8974</a:t>
            </a:r>
            <a:endParaRPr lang="en-CA" sz="1800" dirty="0"/>
          </a:p>
          <a:p>
            <a:pPr marL="1371600" lvl="4" indent="0">
              <a:buNone/>
            </a:pPr>
            <a:r>
              <a:rPr lang="en-US" sz="1800" dirty="0" smtClean="0"/>
              <a:t>2014-04-25 </a:t>
            </a:r>
            <a:r>
              <a:rPr lang="en-US" sz="1800" dirty="0"/>
              <a:t>15:22:54,10.8547,34.895</a:t>
            </a:r>
            <a:endParaRPr lang="en-CA" sz="1800" dirty="0"/>
          </a:p>
          <a:p>
            <a:pPr marL="1371600" lvl="4" indent="0">
              <a:buNone/>
            </a:pPr>
            <a:r>
              <a:rPr lang="en-US" sz="1800" dirty="0" smtClean="0"/>
              <a:t>2014-04-25 </a:t>
            </a:r>
            <a:r>
              <a:rPr lang="en-US" sz="1800" dirty="0"/>
              <a:t>15:23:00,10.8517,34.9032</a:t>
            </a:r>
            <a:endParaRPr lang="en-CA" sz="1800" dirty="0"/>
          </a:p>
          <a:p>
            <a:pPr marL="1371600" lvl="4" indent="0">
              <a:buNone/>
            </a:pPr>
            <a:r>
              <a:rPr lang="en-US" sz="1800" dirty="0" smtClean="0"/>
              <a:t>2014-04-25 </a:t>
            </a:r>
            <a:r>
              <a:rPr lang="en-US" sz="1800" dirty="0"/>
              <a:t>15:23:06,10.867,34.9007</a:t>
            </a:r>
            <a:endParaRPr lang="en-CA" sz="1800" dirty="0"/>
          </a:p>
          <a:p>
            <a:pPr marL="1371600" lvl="4" indent="0">
              <a:buNone/>
            </a:pPr>
            <a:r>
              <a:rPr lang="en-US" sz="1800" dirty="0" smtClean="0"/>
              <a:t>2014-04-25 </a:t>
            </a:r>
            <a:r>
              <a:rPr lang="en-US" sz="1800" dirty="0"/>
              <a:t>15:23:12,10.8889,34.8926</a:t>
            </a:r>
            <a:endParaRPr lang="en-CA" sz="1800" dirty="0"/>
          </a:p>
          <a:p>
            <a:endParaRPr lang="en-CA" sz="2400" dirty="0"/>
          </a:p>
          <a:p>
            <a:pPr lvl="1"/>
            <a:endParaRPr lang="en-CA" sz="2000" dirty="0"/>
          </a:p>
        </p:txBody>
      </p:sp>
    </p:spTree>
    <p:extLst>
      <p:ext uri="{BB962C8B-B14F-4D97-AF65-F5344CB8AC3E}">
        <p14:creationId xmlns:p14="http://schemas.microsoft.com/office/powerpoint/2010/main" val="645650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4" name="Content Placeholder 2"/>
          <p:cNvSpPr txBox="1">
            <a:spLocks/>
          </p:cNvSpPr>
          <p:nvPr/>
        </p:nvSpPr>
        <p:spPr>
          <a:xfrm>
            <a:off x="645697" y="1521633"/>
            <a:ext cx="6994358" cy="3059225"/>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CA" sz="2400" dirty="0" err="1" smtClean="0"/>
              <a:t>SeaFET</a:t>
            </a:r>
            <a:r>
              <a:rPr lang="en-CA" sz="2400" dirty="0" smtClean="0"/>
              <a:t> technology overview</a:t>
            </a:r>
          </a:p>
          <a:p>
            <a:r>
              <a:rPr lang="en-CA" sz="2400" dirty="0" err="1" smtClean="0"/>
              <a:t>SeaFETCom</a:t>
            </a:r>
            <a:r>
              <a:rPr lang="en-CA" sz="2400" dirty="0" smtClean="0"/>
              <a:t> introduction</a:t>
            </a:r>
          </a:p>
          <a:p>
            <a:r>
              <a:rPr lang="en-CA" sz="2400" dirty="0" smtClean="0"/>
              <a:t>Temperature &amp; salinity sensitivity</a:t>
            </a:r>
          </a:p>
          <a:p>
            <a:r>
              <a:rPr lang="en-CA" sz="2400" dirty="0" smtClean="0"/>
              <a:t>Data processing and analysis</a:t>
            </a:r>
          </a:p>
          <a:p>
            <a:endParaRPr lang="en-CA" sz="2400" dirty="0"/>
          </a:p>
        </p:txBody>
      </p:sp>
      <p:pic>
        <p:nvPicPr>
          <p:cNvPr id="6" name="Picture 3" descr="P:\marketing\Promotion\Images\SeaFET pH sensor\Edited\SEAF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9865" y="776515"/>
            <a:ext cx="2539139" cy="51967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761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Converting data with Excel</a:t>
            </a:r>
            <a:endParaRPr lang="en-CA" dirty="0"/>
          </a:p>
        </p:txBody>
      </p:sp>
      <p:sp>
        <p:nvSpPr>
          <p:cNvPr id="3" name="Content Placeholder 2"/>
          <p:cNvSpPr>
            <a:spLocks noGrp="1"/>
          </p:cNvSpPr>
          <p:nvPr>
            <p:ph idx="1"/>
          </p:nvPr>
        </p:nvSpPr>
        <p:spPr/>
        <p:txBody>
          <a:bodyPr>
            <a:normAutofit fontScale="92500"/>
          </a:bodyPr>
          <a:lstStyle/>
          <a:p>
            <a:pPr marL="0" indent="0">
              <a:buNone/>
            </a:pPr>
            <a:r>
              <a:rPr lang="en-US" sz="2400" dirty="0" smtClean="0"/>
              <a:t>To </a:t>
            </a:r>
            <a:r>
              <a:rPr lang="en-US" sz="2400" dirty="0"/>
              <a:t>use </a:t>
            </a:r>
            <a:r>
              <a:rPr lang="en-US" sz="2400" dirty="0" err="1" smtClean="0"/>
              <a:t>MicroSoft</a:t>
            </a:r>
            <a:r>
              <a:rPr lang="en-US" sz="2400" dirty="0" smtClean="0"/>
              <a:t> Excel </a:t>
            </a:r>
            <a:r>
              <a:rPr lang="en-US" sz="2400" dirty="0"/>
              <a:t>to convert data to the format required by </a:t>
            </a:r>
            <a:r>
              <a:rPr lang="en-US" sz="2400" dirty="0" err="1"/>
              <a:t>SeaFETCom</a:t>
            </a:r>
            <a:r>
              <a:rPr lang="en-US" sz="2400" dirty="0"/>
              <a:t>:</a:t>
            </a:r>
            <a:endParaRPr lang="en-CA" sz="2400" dirty="0"/>
          </a:p>
          <a:p>
            <a:endParaRPr lang="en-CA" sz="2000" dirty="0"/>
          </a:p>
          <a:p>
            <a:pPr lvl="1"/>
            <a:r>
              <a:rPr lang="en-US" sz="2200" dirty="0"/>
              <a:t>Import data into Excel</a:t>
            </a:r>
            <a:endParaRPr lang="en-CA" sz="2200" dirty="0"/>
          </a:p>
          <a:p>
            <a:endParaRPr lang="en-CA" sz="2200" dirty="0"/>
          </a:p>
          <a:p>
            <a:pPr lvl="1"/>
            <a:r>
              <a:rPr lang="en-US" sz="2200" dirty="0"/>
              <a:t>Convert date/time to a single 'YYYY-MM-DD </a:t>
            </a:r>
            <a:r>
              <a:rPr lang="en-US" sz="2200" dirty="0" err="1"/>
              <a:t>hh:mm:ss</a:t>
            </a:r>
            <a:r>
              <a:rPr lang="en-US" sz="2200" dirty="0"/>
              <a:t>' text field</a:t>
            </a:r>
            <a:endParaRPr lang="en-CA" sz="2200" dirty="0"/>
          </a:p>
          <a:p>
            <a:pPr marL="0" indent="0">
              <a:buNone/>
            </a:pPr>
            <a:endParaRPr lang="en-CA" sz="2200" dirty="0"/>
          </a:p>
          <a:p>
            <a:pPr lvl="1"/>
            <a:r>
              <a:rPr lang="en-US" sz="2200" dirty="0"/>
              <a:t>Remove all columns except date/time, temperature, and salinity</a:t>
            </a:r>
            <a:endParaRPr lang="en-CA" sz="2200" dirty="0"/>
          </a:p>
          <a:p>
            <a:pPr marL="0" indent="0">
              <a:buNone/>
            </a:pPr>
            <a:endParaRPr lang="en-CA" sz="2200" dirty="0"/>
          </a:p>
          <a:p>
            <a:pPr lvl="1"/>
            <a:r>
              <a:rPr lang="en-US" sz="2200" dirty="0"/>
              <a:t>Re-order columns to match the &lt;date/time&gt;, &lt;temperature&gt;, &lt;salinity&gt; ordering required</a:t>
            </a:r>
            <a:endParaRPr lang="en-CA" sz="2200" dirty="0"/>
          </a:p>
          <a:p>
            <a:pPr marL="0" indent="0">
              <a:buNone/>
            </a:pPr>
            <a:endParaRPr lang="en-CA" sz="2200" dirty="0"/>
          </a:p>
          <a:p>
            <a:pPr lvl="1"/>
            <a:r>
              <a:rPr lang="en-US" sz="2200" dirty="0"/>
              <a:t>Save as a comma-delimited text file</a:t>
            </a:r>
            <a:endParaRPr lang="en-CA" sz="2200" dirty="0"/>
          </a:p>
          <a:p>
            <a:endParaRPr lang="en-CA" dirty="0"/>
          </a:p>
        </p:txBody>
      </p:sp>
    </p:spTree>
    <p:extLst>
      <p:ext uri="{BB962C8B-B14F-4D97-AF65-F5344CB8AC3E}">
        <p14:creationId xmlns:p14="http://schemas.microsoft.com/office/powerpoint/2010/main" val="642143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Sea-Bird CTD file</a:t>
            </a:r>
            <a:endParaRPr lang="en-CA" dirty="0"/>
          </a:p>
        </p:txBody>
      </p:sp>
      <p:sp>
        <p:nvSpPr>
          <p:cNvPr id="3" name="Content Placeholder 2"/>
          <p:cNvSpPr>
            <a:spLocks noGrp="1"/>
          </p:cNvSpPr>
          <p:nvPr>
            <p:ph idx="1"/>
          </p:nvPr>
        </p:nvSpPr>
        <p:spPr/>
        <p:txBody>
          <a:bodyPr>
            <a:normAutofit fontScale="85000" lnSpcReduction="10000"/>
          </a:bodyPr>
          <a:lstStyle/>
          <a:p>
            <a:pPr marL="0" indent="0">
              <a:buNone/>
            </a:pPr>
            <a:r>
              <a:rPr lang="en-US" sz="2400" dirty="0" err="1" smtClean="0"/>
              <a:t>SeaFETCom</a:t>
            </a:r>
            <a:r>
              <a:rPr lang="en-US" sz="2400" dirty="0" smtClean="0"/>
              <a:t> </a:t>
            </a:r>
            <a:r>
              <a:rPr lang="en-US" sz="2400" dirty="0"/>
              <a:t>can also ingest temperature and salinity measurements from a file in a specific .</a:t>
            </a:r>
            <a:r>
              <a:rPr lang="en-US" sz="2400" dirty="0" err="1"/>
              <a:t>cnv</a:t>
            </a:r>
            <a:r>
              <a:rPr lang="en-US" sz="2400" dirty="0"/>
              <a:t> (converted) format as generated by the </a:t>
            </a:r>
            <a:r>
              <a:rPr lang="en-US" sz="2400" i="1" dirty="0"/>
              <a:t>SBE Data </a:t>
            </a:r>
            <a:r>
              <a:rPr lang="en-US" sz="2400" i="1" dirty="0" smtClean="0"/>
              <a:t>Processing</a:t>
            </a:r>
          </a:p>
          <a:p>
            <a:pPr marL="0" indent="0">
              <a:buNone/>
            </a:pPr>
            <a:endParaRPr lang="en-CA" sz="1300" dirty="0"/>
          </a:p>
          <a:p>
            <a:pPr marL="0" indent="0">
              <a:buNone/>
            </a:pPr>
            <a:r>
              <a:rPr lang="en-US" sz="2400" dirty="0"/>
              <a:t>To convert your Sea-Bird CTD data to a compatible format for </a:t>
            </a:r>
            <a:r>
              <a:rPr lang="en-US" sz="2400" dirty="0" err="1"/>
              <a:t>SeaFETCom</a:t>
            </a:r>
            <a:r>
              <a:rPr lang="en-US" sz="2400" dirty="0"/>
              <a:t>:</a:t>
            </a:r>
            <a:endParaRPr lang="en-CA" sz="2400" dirty="0"/>
          </a:p>
          <a:p>
            <a:pPr marL="0" indent="0">
              <a:buNone/>
            </a:pPr>
            <a:endParaRPr lang="en-CA" sz="1300" dirty="0"/>
          </a:p>
          <a:p>
            <a:pPr marL="857250" lvl="1" indent="-514350">
              <a:buFont typeface="+mj-lt"/>
              <a:buAutoNum type="arabicPeriod"/>
            </a:pPr>
            <a:r>
              <a:rPr lang="en-US" dirty="0"/>
              <a:t>Copy your .hex and .</a:t>
            </a:r>
            <a:r>
              <a:rPr lang="en-US" dirty="0" err="1"/>
              <a:t>xmlcon</a:t>
            </a:r>
            <a:r>
              <a:rPr lang="en-US" dirty="0"/>
              <a:t> CTD files to the SBE Data Processing input directory </a:t>
            </a:r>
          </a:p>
          <a:p>
            <a:pPr marL="857250" lvl="1" indent="-514350">
              <a:buFont typeface="+mj-lt"/>
              <a:buAutoNum type="arabicPeriod"/>
            </a:pPr>
            <a:r>
              <a:rPr lang="en-US" dirty="0" smtClean="0"/>
              <a:t>From </a:t>
            </a:r>
            <a:r>
              <a:rPr lang="en-US" dirty="0"/>
              <a:t>the SBE Data Processing main menu select </a:t>
            </a:r>
            <a:r>
              <a:rPr lang="en-US" i="1" dirty="0"/>
              <a:t>Run </a:t>
            </a:r>
            <a:r>
              <a:rPr lang="en-US" i="1" dirty="0" smtClean="0">
                <a:sym typeface="Wingdings" panose="05000000000000000000" pitchFamily="2" charset="2"/>
              </a:rPr>
              <a:t></a:t>
            </a:r>
            <a:r>
              <a:rPr lang="en-US" i="1" dirty="0" smtClean="0"/>
              <a:t> </a:t>
            </a:r>
            <a:r>
              <a:rPr lang="en-US" i="1" dirty="0"/>
              <a:t>Data </a:t>
            </a:r>
            <a:r>
              <a:rPr lang="en-US" i="1" dirty="0" smtClean="0"/>
              <a:t>Conversion</a:t>
            </a:r>
            <a:endParaRPr lang="en-CA" dirty="0"/>
          </a:p>
          <a:p>
            <a:pPr marL="857250" lvl="1" indent="-514350">
              <a:buFont typeface="+mj-lt"/>
              <a:buAutoNum type="arabicPeriod"/>
            </a:pPr>
            <a:r>
              <a:rPr lang="en-US" dirty="0"/>
              <a:t>In the </a:t>
            </a:r>
            <a:r>
              <a:rPr lang="en-US" i="1" dirty="0"/>
              <a:t>File Setup </a:t>
            </a:r>
            <a:r>
              <a:rPr lang="en-US" dirty="0"/>
              <a:t>tab, select your .hex and .</a:t>
            </a:r>
            <a:r>
              <a:rPr lang="en-US" dirty="0" err="1"/>
              <a:t>xmlcon</a:t>
            </a:r>
            <a:r>
              <a:rPr lang="en-US" dirty="0"/>
              <a:t> input </a:t>
            </a:r>
            <a:r>
              <a:rPr lang="en-US" dirty="0" smtClean="0"/>
              <a:t>files</a:t>
            </a:r>
            <a:endParaRPr lang="en-CA" dirty="0"/>
          </a:p>
          <a:p>
            <a:pPr marL="857250" lvl="1" indent="-514350">
              <a:buFont typeface="+mj-lt"/>
              <a:buAutoNum type="arabicPeriod"/>
            </a:pPr>
            <a:r>
              <a:rPr lang="en-US" dirty="0"/>
              <a:t>In the </a:t>
            </a:r>
            <a:r>
              <a:rPr lang="en-US" i="1" dirty="0"/>
              <a:t>Data Setup </a:t>
            </a:r>
            <a:r>
              <a:rPr lang="en-US" dirty="0"/>
              <a:t>tab, press </a:t>
            </a:r>
            <a:r>
              <a:rPr lang="en-US" i="1" dirty="0"/>
              <a:t>Select Output </a:t>
            </a:r>
            <a:r>
              <a:rPr lang="en-US" i="1" dirty="0" smtClean="0"/>
              <a:t>Variables</a:t>
            </a:r>
            <a:endParaRPr lang="en-CA" dirty="0"/>
          </a:p>
          <a:p>
            <a:pPr marL="857250" lvl="1" indent="-514350">
              <a:buFont typeface="+mj-lt"/>
              <a:buAutoNum type="arabicPeriod"/>
            </a:pPr>
            <a:r>
              <a:rPr lang="en-US" dirty="0"/>
              <a:t>In the </a:t>
            </a:r>
            <a:r>
              <a:rPr lang="en-US" i="1" dirty="0"/>
              <a:t>Select Output Variables </a:t>
            </a:r>
            <a:r>
              <a:rPr lang="en-US" dirty="0"/>
              <a:t>dialog, add these fields in </a:t>
            </a:r>
            <a:r>
              <a:rPr lang="en-US" dirty="0" smtClean="0"/>
              <a:t>order:</a:t>
            </a:r>
            <a:endParaRPr lang="en-CA" sz="3200" dirty="0"/>
          </a:p>
          <a:p>
            <a:pPr marL="1543050" lvl="3" indent="-514350">
              <a:buFont typeface="+mj-lt"/>
              <a:buAutoNum type="alphaLcPeriod"/>
            </a:pPr>
            <a:r>
              <a:rPr lang="en-US" dirty="0" smtClean="0"/>
              <a:t>Time</a:t>
            </a:r>
            <a:r>
              <a:rPr lang="en-US" dirty="0"/>
              <a:t>, Instrument [</a:t>
            </a:r>
            <a:r>
              <a:rPr lang="en-US" dirty="0" smtClean="0"/>
              <a:t>seconds]</a:t>
            </a:r>
            <a:endParaRPr lang="en-CA" dirty="0"/>
          </a:p>
          <a:p>
            <a:pPr marL="1543050" lvl="3" indent="-514350">
              <a:buFont typeface="+mj-lt"/>
              <a:buAutoNum type="alphaLcPeriod"/>
            </a:pPr>
            <a:r>
              <a:rPr lang="en-US" dirty="0" smtClean="0"/>
              <a:t>Temperature </a:t>
            </a:r>
            <a:r>
              <a:rPr lang="en-US" dirty="0"/>
              <a:t>[ITS-90, </a:t>
            </a:r>
            <a:r>
              <a:rPr lang="en-US" dirty="0" err="1" smtClean="0"/>
              <a:t>degC</a:t>
            </a:r>
            <a:r>
              <a:rPr lang="en-US" dirty="0" smtClean="0"/>
              <a:t>]</a:t>
            </a:r>
            <a:endParaRPr lang="en-CA" dirty="0"/>
          </a:p>
          <a:p>
            <a:pPr marL="1543050" lvl="3" indent="-514350">
              <a:buFont typeface="+mj-lt"/>
              <a:buAutoNum type="alphaLcPeriod"/>
            </a:pPr>
            <a:r>
              <a:rPr lang="en-US" dirty="0" smtClean="0"/>
              <a:t>Salinity</a:t>
            </a:r>
            <a:r>
              <a:rPr lang="en-US" dirty="0"/>
              <a:t>, Practical [</a:t>
            </a:r>
            <a:r>
              <a:rPr lang="en-US" dirty="0" smtClean="0"/>
              <a:t>PSU]</a:t>
            </a:r>
            <a:endParaRPr lang="en-CA" sz="3600" dirty="0"/>
          </a:p>
          <a:p>
            <a:pPr marL="857250" lvl="1" indent="-514350">
              <a:buFont typeface="+mj-lt"/>
              <a:buAutoNum type="arabicPeriod"/>
            </a:pPr>
            <a:r>
              <a:rPr lang="en-US" dirty="0" smtClean="0"/>
              <a:t>Press </a:t>
            </a:r>
            <a:r>
              <a:rPr lang="en-US" dirty="0"/>
              <a:t>the </a:t>
            </a:r>
            <a:r>
              <a:rPr lang="en-US" i="1" dirty="0"/>
              <a:t>Start Process </a:t>
            </a:r>
            <a:r>
              <a:rPr lang="en-US" dirty="0"/>
              <a:t>button to create a .</a:t>
            </a:r>
            <a:r>
              <a:rPr lang="en-US" dirty="0" err="1"/>
              <a:t>cnv</a:t>
            </a:r>
            <a:r>
              <a:rPr lang="en-US" dirty="0"/>
              <a:t> </a:t>
            </a:r>
            <a:r>
              <a:rPr lang="en-US" dirty="0" smtClean="0"/>
              <a:t>file</a:t>
            </a:r>
            <a:endParaRPr lang="en-CA" sz="4200" dirty="0"/>
          </a:p>
          <a:p>
            <a:endParaRPr lang="en-CA" dirty="0"/>
          </a:p>
        </p:txBody>
      </p:sp>
    </p:spTree>
    <p:extLst>
      <p:ext uri="{BB962C8B-B14F-4D97-AF65-F5344CB8AC3E}">
        <p14:creationId xmlns:p14="http://schemas.microsoft.com/office/powerpoint/2010/main" val="1153988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Sea-Bird CTD .</a:t>
            </a:r>
            <a:r>
              <a:rPr lang="en-CA" dirty="0" err="1" smtClean="0"/>
              <a:t>cnv</a:t>
            </a:r>
            <a:r>
              <a:rPr lang="en-CA" dirty="0" smtClean="0"/>
              <a:t> file</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9063298"/>
              </p:ext>
            </p:extLst>
          </p:nvPr>
        </p:nvGraphicFramePr>
        <p:xfrm>
          <a:off x="1850107" y="2055307"/>
          <a:ext cx="5073206" cy="1934811"/>
        </p:xfrm>
        <a:graphic>
          <a:graphicData uri="http://schemas.openxmlformats.org/drawingml/2006/table">
            <a:tbl>
              <a:tblPr firstRow="1" firstCol="1" lastRow="1" lastCol="1" bandRow="1" bandCol="1">
                <a:tableStyleId>{2D5ABB26-0587-4C30-8999-92F81FD0307C}</a:tableStyleId>
              </a:tblPr>
              <a:tblGrid>
                <a:gridCol w="1385653"/>
                <a:gridCol w="1266045"/>
                <a:gridCol w="1150950"/>
                <a:gridCol w="1270558"/>
              </a:tblGrid>
              <a:tr h="414770">
                <a:tc>
                  <a:txBody>
                    <a:bodyPr/>
                    <a:lstStyle/>
                    <a:p>
                      <a:pPr marL="34925">
                        <a:spcBef>
                          <a:spcPts val="415"/>
                        </a:spcBef>
                        <a:spcAft>
                          <a:spcPts val="0"/>
                        </a:spcAft>
                      </a:pPr>
                      <a:r>
                        <a:rPr lang="en-US" sz="1400" dirty="0" smtClean="0">
                          <a:effectLst/>
                        </a:rPr>
                        <a:t>  388682568</a:t>
                      </a:r>
                      <a:endParaRPr lang="en-CA" sz="2400" dirty="0">
                        <a:effectLst/>
                        <a:latin typeface="Calibri"/>
                        <a:ea typeface="Calibri"/>
                        <a:cs typeface="Times New Roman"/>
                      </a:endParaRPr>
                    </a:p>
                  </a:txBody>
                  <a:tcPr marL="0" marR="0" marT="0" marB="0"/>
                </a:tc>
                <a:tc>
                  <a:txBody>
                    <a:bodyPr/>
                    <a:lstStyle/>
                    <a:p>
                      <a:pPr marL="97155">
                        <a:spcBef>
                          <a:spcPts val="415"/>
                        </a:spcBef>
                        <a:spcAft>
                          <a:spcPts val="0"/>
                        </a:spcAft>
                      </a:pPr>
                      <a:r>
                        <a:rPr lang="en-US" sz="1400" dirty="0">
                          <a:effectLst/>
                        </a:rPr>
                        <a:t>10.8326</a:t>
                      </a:r>
                      <a:endParaRPr lang="en-CA" sz="2400" dirty="0">
                        <a:effectLst/>
                        <a:latin typeface="Calibri"/>
                        <a:ea typeface="Calibri"/>
                        <a:cs typeface="Times New Roman"/>
                      </a:endParaRPr>
                    </a:p>
                  </a:txBody>
                  <a:tcPr marL="0" marR="0" marT="0" marB="0"/>
                </a:tc>
                <a:tc>
                  <a:txBody>
                    <a:bodyPr/>
                    <a:lstStyle/>
                    <a:p>
                      <a:pPr marL="97155">
                        <a:spcBef>
                          <a:spcPts val="415"/>
                        </a:spcBef>
                        <a:spcAft>
                          <a:spcPts val="0"/>
                        </a:spcAft>
                      </a:pPr>
                      <a:r>
                        <a:rPr lang="en-US" sz="1400" dirty="0">
                          <a:effectLst/>
                        </a:rPr>
                        <a:t>34.8974</a:t>
                      </a:r>
                      <a:endParaRPr lang="en-CA" sz="2400" dirty="0">
                        <a:effectLst/>
                        <a:latin typeface="Calibri"/>
                        <a:ea typeface="Calibri"/>
                        <a:cs typeface="Times New Roman"/>
                      </a:endParaRPr>
                    </a:p>
                  </a:txBody>
                  <a:tcPr marL="0" marR="0" marT="0" marB="0"/>
                </a:tc>
                <a:tc>
                  <a:txBody>
                    <a:bodyPr/>
                    <a:lstStyle/>
                    <a:p>
                      <a:pPr marL="32385">
                        <a:spcBef>
                          <a:spcPts val="415"/>
                        </a:spcBef>
                        <a:spcAft>
                          <a:spcPts val="0"/>
                        </a:spcAft>
                      </a:pPr>
                      <a:r>
                        <a:rPr lang="en-US" sz="1400">
                          <a:effectLst/>
                        </a:rPr>
                        <a:t>0.000e+00</a:t>
                      </a:r>
                      <a:endParaRPr lang="en-CA" sz="2400">
                        <a:effectLst/>
                        <a:latin typeface="Calibri"/>
                        <a:ea typeface="Calibri"/>
                        <a:cs typeface="Times New Roman"/>
                      </a:endParaRPr>
                    </a:p>
                  </a:txBody>
                  <a:tcPr marL="0" marR="0" marT="0" marB="0"/>
                </a:tc>
              </a:tr>
              <a:tr h="371674">
                <a:tc>
                  <a:txBody>
                    <a:bodyPr/>
                    <a:lstStyle/>
                    <a:p>
                      <a:pPr marL="99695">
                        <a:spcBef>
                          <a:spcPts val="35"/>
                        </a:spcBef>
                        <a:spcAft>
                          <a:spcPts val="0"/>
                        </a:spcAft>
                      </a:pPr>
                      <a:r>
                        <a:rPr lang="en-US" sz="1400">
                          <a:effectLst/>
                        </a:rPr>
                        <a:t>388682574</a:t>
                      </a:r>
                      <a:endParaRPr lang="en-CA" sz="2400">
                        <a:effectLst/>
                        <a:latin typeface="Calibri"/>
                        <a:ea typeface="Calibri"/>
                        <a:cs typeface="Times New Roman"/>
                      </a:endParaRPr>
                    </a:p>
                  </a:txBody>
                  <a:tcPr marL="0" marR="0" marT="0" marB="0"/>
                </a:tc>
                <a:tc>
                  <a:txBody>
                    <a:bodyPr/>
                    <a:lstStyle/>
                    <a:p>
                      <a:pPr marL="161925">
                        <a:spcBef>
                          <a:spcPts val="35"/>
                        </a:spcBef>
                        <a:spcAft>
                          <a:spcPts val="0"/>
                        </a:spcAft>
                      </a:pPr>
                      <a:r>
                        <a:rPr lang="en-US" sz="1400">
                          <a:effectLst/>
                        </a:rPr>
                        <a:t>10.8547</a:t>
                      </a:r>
                      <a:endParaRPr lang="en-CA" sz="2400">
                        <a:effectLst/>
                        <a:latin typeface="Calibri"/>
                        <a:ea typeface="Calibri"/>
                        <a:cs typeface="Times New Roman"/>
                      </a:endParaRPr>
                    </a:p>
                  </a:txBody>
                  <a:tcPr marL="0" marR="0" marT="0" marB="0"/>
                </a:tc>
                <a:tc>
                  <a:txBody>
                    <a:bodyPr/>
                    <a:lstStyle/>
                    <a:p>
                      <a:pPr marL="161925">
                        <a:spcBef>
                          <a:spcPts val="35"/>
                        </a:spcBef>
                        <a:spcAft>
                          <a:spcPts val="0"/>
                        </a:spcAft>
                      </a:pPr>
                      <a:r>
                        <a:rPr lang="en-US" sz="1400">
                          <a:effectLst/>
                        </a:rPr>
                        <a:t>34.8950</a:t>
                      </a:r>
                      <a:endParaRPr lang="en-CA" sz="2400">
                        <a:effectLst/>
                        <a:latin typeface="Calibri"/>
                        <a:ea typeface="Calibri"/>
                        <a:cs typeface="Times New Roman"/>
                      </a:endParaRPr>
                    </a:p>
                  </a:txBody>
                  <a:tcPr marL="0" marR="0" marT="0" marB="0"/>
                </a:tc>
                <a:tc>
                  <a:txBody>
                    <a:bodyPr/>
                    <a:lstStyle/>
                    <a:p>
                      <a:pPr marL="97155">
                        <a:spcBef>
                          <a:spcPts val="35"/>
                        </a:spcBef>
                        <a:spcAft>
                          <a:spcPts val="0"/>
                        </a:spcAft>
                      </a:pPr>
                      <a:r>
                        <a:rPr lang="en-US" sz="1400">
                          <a:effectLst/>
                        </a:rPr>
                        <a:t>0.000e+00</a:t>
                      </a:r>
                      <a:endParaRPr lang="en-CA" sz="2400">
                        <a:effectLst/>
                        <a:latin typeface="Calibri"/>
                        <a:ea typeface="Calibri"/>
                        <a:cs typeface="Times New Roman"/>
                      </a:endParaRPr>
                    </a:p>
                  </a:txBody>
                  <a:tcPr marL="0" marR="0" marT="0" marB="0"/>
                </a:tc>
              </a:tr>
              <a:tr h="371674">
                <a:tc>
                  <a:txBody>
                    <a:bodyPr/>
                    <a:lstStyle/>
                    <a:p>
                      <a:pPr marL="99695">
                        <a:spcBef>
                          <a:spcPts val="35"/>
                        </a:spcBef>
                        <a:spcAft>
                          <a:spcPts val="0"/>
                        </a:spcAft>
                      </a:pPr>
                      <a:r>
                        <a:rPr lang="en-US" sz="1400">
                          <a:effectLst/>
                        </a:rPr>
                        <a:t>388682580</a:t>
                      </a:r>
                      <a:endParaRPr lang="en-CA" sz="2400">
                        <a:effectLst/>
                        <a:latin typeface="Calibri"/>
                        <a:ea typeface="Calibri"/>
                        <a:cs typeface="Times New Roman"/>
                      </a:endParaRPr>
                    </a:p>
                  </a:txBody>
                  <a:tcPr marL="0" marR="0" marT="0" marB="0"/>
                </a:tc>
                <a:tc>
                  <a:txBody>
                    <a:bodyPr/>
                    <a:lstStyle/>
                    <a:p>
                      <a:pPr marL="161925">
                        <a:spcBef>
                          <a:spcPts val="35"/>
                        </a:spcBef>
                        <a:spcAft>
                          <a:spcPts val="0"/>
                        </a:spcAft>
                      </a:pPr>
                      <a:r>
                        <a:rPr lang="en-US" sz="1400">
                          <a:effectLst/>
                        </a:rPr>
                        <a:t>10.8517</a:t>
                      </a:r>
                      <a:endParaRPr lang="en-CA" sz="2400">
                        <a:effectLst/>
                        <a:latin typeface="Calibri"/>
                        <a:ea typeface="Calibri"/>
                        <a:cs typeface="Times New Roman"/>
                      </a:endParaRPr>
                    </a:p>
                  </a:txBody>
                  <a:tcPr marL="0" marR="0" marT="0" marB="0"/>
                </a:tc>
                <a:tc>
                  <a:txBody>
                    <a:bodyPr/>
                    <a:lstStyle/>
                    <a:p>
                      <a:pPr marL="161925">
                        <a:spcBef>
                          <a:spcPts val="35"/>
                        </a:spcBef>
                        <a:spcAft>
                          <a:spcPts val="0"/>
                        </a:spcAft>
                      </a:pPr>
                      <a:r>
                        <a:rPr lang="en-US" sz="1400" dirty="0">
                          <a:effectLst/>
                        </a:rPr>
                        <a:t>34.9032</a:t>
                      </a:r>
                      <a:endParaRPr lang="en-CA" sz="2400" dirty="0">
                        <a:effectLst/>
                        <a:latin typeface="Calibri"/>
                        <a:ea typeface="Calibri"/>
                        <a:cs typeface="Times New Roman"/>
                      </a:endParaRPr>
                    </a:p>
                  </a:txBody>
                  <a:tcPr marL="0" marR="0" marT="0" marB="0"/>
                </a:tc>
                <a:tc>
                  <a:txBody>
                    <a:bodyPr/>
                    <a:lstStyle/>
                    <a:p>
                      <a:pPr marL="97155">
                        <a:spcBef>
                          <a:spcPts val="35"/>
                        </a:spcBef>
                        <a:spcAft>
                          <a:spcPts val="0"/>
                        </a:spcAft>
                      </a:pPr>
                      <a:r>
                        <a:rPr lang="en-US" sz="1400">
                          <a:effectLst/>
                        </a:rPr>
                        <a:t>0.000e+00</a:t>
                      </a:r>
                      <a:endParaRPr lang="en-CA" sz="2400">
                        <a:effectLst/>
                        <a:latin typeface="Calibri"/>
                        <a:ea typeface="Calibri"/>
                        <a:cs typeface="Times New Roman"/>
                      </a:endParaRPr>
                    </a:p>
                  </a:txBody>
                  <a:tcPr marL="0" marR="0" marT="0" marB="0"/>
                </a:tc>
              </a:tr>
              <a:tr h="371674">
                <a:tc>
                  <a:txBody>
                    <a:bodyPr/>
                    <a:lstStyle/>
                    <a:p>
                      <a:pPr marL="99695">
                        <a:spcBef>
                          <a:spcPts val="35"/>
                        </a:spcBef>
                        <a:spcAft>
                          <a:spcPts val="0"/>
                        </a:spcAft>
                      </a:pPr>
                      <a:r>
                        <a:rPr lang="en-US" sz="1400">
                          <a:effectLst/>
                        </a:rPr>
                        <a:t>388682586</a:t>
                      </a:r>
                      <a:endParaRPr lang="en-CA" sz="2400">
                        <a:effectLst/>
                        <a:latin typeface="Calibri"/>
                        <a:ea typeface="Calibri"/>
                        <a:cs typeface="Times New Roman"/>
                      </a:endParaRPr>
                    </a:p>
                  </a:txBody>
                  <a:tcPr marL="0" marR="0" marT="0" marB="0"/>
                </a:tc>
                <a:tc>
                  <a:txBody>
                    <a:bodyPr/>
                    <a:lstStyle/>
                    <a:p>
                      <a:pPr marL="161925">
                        <a:spcBef>
                          <a:spcPts val="35"/>
                        </a:spcBef>
                        <a:spcAft>
                          <a:spcPts val="0"/>
                        </a:spcAft>
                      </a:pPr>
                      <a:r>
                        <a:rPr lang="en-US" sz="1400">
                          <a:effectLst/>
                        </a:rPr>
                        <a:t>10.8670</a:t>
                      </a:r>
                      <a:endParaRPr lang="en-CA" sz="2400">
                        <a:effectLst/>
                        <a:latin typeface="Calibri"/>
                        <a:ea typeface="Calibri"/>
                        <a:cs typeface="Times New Roman"/>
                      </a:endParaRPr>
                    </a:p>
                  </a:txBody>
                  <a:tcPr marL="0" marR="0" marT="0" marB="0"/>
                </a:tc>
                <a:tc>
                  <a:txBody>
                    <a:bodyPr/>
                    <a:lstStyle/>
                    <a:p>
                      <a:pPr marL="161925">
                        <a:spcBef>
                          <a:spcPts val="35"/>
                        </a:spcBef>
                        <a:spcAft>
                          <a:spcPts val="0"/>
                        </a:spcAft>
                      </a:pPr>
                      <a:r>
                        <a:rPr lang="en-US" sz="1400" dirty="0">
                          <a:effectLst/>
                        </a:rPr>
                        <a:t>34.9007</a:t>
                      </a:r>
                      <a:endParaRPr lang="en-CA" sz="2400" dirty="0">
                        <a:effectLst/>
                        <a:latin typeface="Calibri"/>
                        <a:ea typeface="Calibri"/>
                        <a:cs typeface="Times New Roman"/>
                      </a:endParaRPr>
                    </a:p>
                  </a:txBody>
                  <a:tcPr marL="0" marR="0" marT="0" marB="0"/>
                </a:tc>
                <a:tc>
                  <a:txBody>
                    <a:bodyPr/>
                    <a:lstStyle/>
                    <a:p>
                      <a:pPr marL="97155">
                        <a:spcBef>
                          <a:spcPts val="35"/>
                        </a:spcBef>
                        <a:spcAft>
                          <a:spcPts val="0"/>
                        </a:spcAft>
                      </a:pPr>
                      <a:r>
                        <a:rPr lang="en-US" sz="1400">
                          <a:effectLst/>
                        </a:rPr>
                        <a:t>0.000e+00</a:t>
                      </a:r>
                      <a:endParaRPr lang="en-CA" sz="2400">
                        <a:effectLst/>
                        <a:latin typeface="Calibri"/>
                        <a:ea typeface="Calibri"/>
                        <a:cs typeface="Times New Roman"/>
                      </a:endParaRPr>
                    </a:p>
                  </a:txBody>
                  <a:tcPr marL="0" marR="0" marT="0" marB="0"/>
                </a:tc>
              </a:tr>
              <a:tr h="405019">
                <a:tc>
                  <a:txBody>
                    <a:bodyPr/>
                    <a:lstStyle/>
                    <a:p>
                      <a:pPr marL="99695">
                        <a:spcBef>
                          <a:spcPts val="35"/>
                        </a:spcBef>
                        <a:spcAft>
                          <a:spcPts val="0"/>
                        </a:spcAft>
                      </a:pPr>
                      <a:r>
                        <a:rPr lang="en-US" sz="1400">
                          <a:effectLst/>
                        </a:rPr>
                        <a:t>388682592</a:t>
                      </a:r>
                      <a:endParaRPr lang="en-CA" sz="2400">
                        <a:effectLst/>
                        <a:latin typeface="Calibri"/>
                        <a:ea typeface="Calibri"/>
                        <a:cs typeface="Times New Roman"/>
                      </a:endParaRPr>
                    </a:p>
                  </a:txBody>
                  <a:tcPr marL="0" marR="0" marT="0" marB="0"/>
                </a:tc>
                <a:tc>
                  <a:txBody>
                    <a:bodyPr/>
                    <a:lstStyle/>
                    <a:p>
                      <a:pPr marL="161925">
                        <a:spcBef>
                          <a:spcPts val="35"/>
                        </a:spcBef>
                        <a:spcAft>
                          <a:spcPts val="0"/>
                        </a:spcAft>
                      </a:pPr>
                      <a:r>
                        <a:rPr lang="en-US" sz="1400">
                          <a:effectLst/>
                        </a:rPr>
                        <a:t>10.8889</a:t>
                      </a:r>
                      <a:endParaRPr lang="en-CA" sz="2400">
                        <a:effectLst/>
                        <a:latin typeface="Calibri"/>
                        <a:ea typeface="Calibri"/>
                        <a:cs typeface="Times New Roman"/>
                      </a:endParaRPr>
                    </a:p>
                  </a:txBody>
                  <a:tcPr marL="0" marR="0" marT="0" marB="0"/>
                </a:tc>
                <a:tc>
                  <a:txBody>
                    <a:bodyPr/>
                    <a:lstStyle/>
                    <a:p>
                      <a:pPr marL="161925">
                        <a:spcBef>
                          <a:spcPts val="35"/>
                        </a:spcBef>
                        <a:spcAft>
                          <a:spcPts val="0"/>
                        </a:spcAft>
                      </a:pPr>
                      <a:r>
                        <a:rPr lang="en-US" sz="1400">
                          <a:effectLst/>
                        </a:rPr>
                        <a:t>34.8926</a:t>
                      </a:r>
                      <a:endParaRPr lang="en-CA" sz="2400">
                        <a:effectLst/>
                        <a:latin typeface="Calibri"/>
                        <a:ea typeface="Calibri"/>
                        <a:cs typeface="Times New Roman"/>
                      </a:endParaRPr>
                    </a:p>
                  </a:txBody>
                  <a:tcPr marL="0" marR="0" marT="0" marB="0"/>
                </a:tc>
                <a:tc>
                  <a:txBody>
                    <a:bodyPr/>
                    <a:lstStyle/>
                    <a:p>
                      <a:pPr marL="97155">
                        <a:spcBef>
                          <a:spcPts val="35"/>
                        </a:spcBef>
                        <a:spcAft>
                          <a:spcPts val="0"/>
                        </a:spcAft>
                      </a:pPr>
                      <a:r>
                        <a:rPr lang="en-US" sz="1400" dirty="0">
                          <a:effectLst/>
                        </a:rPr>
                        <a:t>0.000e+00</a:t>
                      </a:r>
                      <a:endParaRPr lang="en-CA" sz="2400" dirty="0">
                        <a:effectLst/>
                        <a:latin typeface="Calibri"/>
                        <a:ea typeface="Calibri"/>
                        <a:cs typeface="Times New Roman"/>
                      </a:endParaRPr>
                    </a:p>
                  </a:txBody>
                  <a:tcPr marL="0" marR="0" marT="0" marB="0"/>
                </a:tc>
              </a:tr>
            </a:tbl>
          </a:graphicData>
        </a:graphic>
      </p:graphicFrame>
      <p:sp>
        <p:nvSpPr>
          <p:cNvPr id="5" name="TextBox 4"/>
          <p:cNvSpPr txBox="1"/>
          <p:nvPr/>
        </p:nvSpPr>
        <p:spPr>
          <a:xfrm>
            <a:off x="1021277" y="1175662"/>
            <a:ext cx="6804561" cy="923330"/>
          </a:xfrm>
          <a:prstGeom prst="rect">
            <a:avLst/>
          </a:prstGeom>
          <a:noFill/>
        </p:spPr>
        <p:txBody>
          <a:bodyPr wrap="square" rtlCol="0">
            <a:spAutoFit/>
          </a:bodyPr>
          <a:lstStyle/>
          <a:p>
            <a:r>
              <a:rPr lang="en-US" sz="1800" dirty="0"/>
              <a:t>The data section (following the header meta-data) in the resulting .</a:t>
            </a:r>
            <a:r>
              <a:rPr lang="en-US" sz="1800" dirty="0" err="1"/>
              <a:t>cnv</a:t>
            </a:r>
            <a:r>
              <a:rPr lang="en-US" sz="1800" dirty="0"/>
              <a:t> file should look </a:t>
            </a:r>
            <a:r>
              <a:rPr lang="en-US" sz="1800" dirty="0" smtClean="0"/>
              <a:t>like the following:</a:t>
            </a:r>
            <a:endParaRPr lang="en-CA" sz="1800" dirty="0"/>
          </a:p>
          <a:p>
            <a:endParaRPr lang="en-CA" sz="1800" dirty="0"/>
          </a:p>
        </p:txBody>
      </p:sp>
      <p:sp>
        <p:nvSpPr>
          <p:cNvPr id="6" name="TextBox 5"/>
          <p:cNvSpPr txBox="1"/>
          <p:nvPr/>
        </p:nvSpPr>
        <p:spPr>
          <a:xfrm>
            <a:off x="1031176" y="4023784"/>
            <a:ext cx="7519060" cy="1538883"/>
          </a:xfrm>
          <a:prstGeom prst="rect">
            <a:avLst/>
          </a:prstGeom>
          <a:noFill/>
        </p:spPr>
        <p:txBody>
          <a:bodyPr wrap="square" rtlCol="0">
            <a:spAutoFit/>
          </a:bodyPr>
          <a:lstStyle/>
          <a:p>
            <a:r>
              <a:rPr lang="en-US" sz="1800" dirty="0"/>
              <a:t>To minimize </a:t>
            </a:r>
            <a:r>
              <a:rPr lang="en-US" sz="1800" dirty="0" smtClean="0"/>
              <a:t>steps </a:t>
            </a:r>
            <a:r>
              <a:rPr lang="en-US" sz="1800" dirty="0"/>
              <a:t>on subsequent </a:t>
            </a:r>
            <a:r>
              <a:rPr lang="en-US" sz="1800" dirty="0" smtClean="0"/>
              <a:t>conversions</a:t>
            </a:r>
            <a:r>
              <a:rPr lang="en-US" sz="1800" dirty="0"/>
              <a:t>, use the </a:t>
            </a:r>
            <a:r>
              <a:rPr lang="en-US" sz="1800" i="1" dirty="0"/>
              <a:t>Program setup file </a:t>
            </a:r>
            <a:r>
              <a:rPr lang="en-US" sz="1800" dirty="0"/>
              <a:t>panel to save your </a:t>
            </a:r>
            <a:r>
              <a:rPr lang="en-US" sz="1800" dirty="0" err="1"/>
              <a:t>SeaFET</a:t>
            </a:r>
            <a:r>
              <a:rPr lang="en-US" sz="1800" dirty="0"/>
              <a:t>-specific conversion configuration as a new .</a:t>
            </a:r>
            <a:r>
              <a:rPr lang="en-US" sz="1800" dirty="0" err="1"/>
              <a:t>psa</a:t>
            </a:r>
            <a:r>
              <a:rPr lang="en-US" sz="1800" dirty="0"/>
              <a:t> </a:t>
            </a:r>
            <a:r>
              <a:rPr lang="en-US" sz="1800" dirty="0" smtClean="0"/>
              <a:t>file </a:t>
            </a:r>
            <a:endParaRPr lang="en-US" sz="1800" dirty="0"/>
          </a:p>
          <a:p>
            <a:endParaRPr lang="en-US" sz="1100" dirty="0" smtClean="0"/>
          </a:p>
          <a:p>
            <a:r>
              <a:rPr lang="en-US" sz="1800" dirty="0" smtClean="0"/>
              <a:t>A </a:t>
            </a:r>
            <a:r>
              <a:rPr lang="en-US" sz="1800" dirty="0"/>
              <a:t>sample .</a:t>
            </a:r>
            <a:r>
              <a:rPr lang="en-US" sz="1800" dirty="0" err="1"/>
              <a:t>psa</a:t>
            </a:r>
            <a:r>
              <a:rPr lang="en-US" sz="1800" dirty="0"/>
              <a:t> file for </a:t>
            </a:r>
            <a:r>
              <a:rPr lang="en-US" sz="1800" dirty="0" smtClean="0"/>
              <a:t>converting SBE37 data to </a:t>
            </a:r>
            <a:r>
              <a:rPr lang="en-US" sz="1800" dirty="0" err="1" smtClean="0"/>
              <a:t>SeaFET</a:t>
            </a:r>
            <a:r>
              <a:rPr lang="en-US" sz="1800" dirty="0" smtClean="0"/>
              <a:t> format is available at: </a:t>
            </a:r>
          </a:p>
          <a:p>
            <a:endParaRPr lang="en-US" sz="1100" dirty="0" smtClean="0"/>
          </a:p>
          <a:p>
            <a:r>
              <a:rPr lang="en-CA" sz="1800" dirty="0" smtClean="0">
                <a:solidFill>
                  <a:srgbClr val="0070C0"/>
                </a:solidFill>
              </a:rPr>
              <a:t>	http://satlantic.com/DatCnv-SBE37-SeaFETCom-1.0.0.psa</a:t>
            </a:r>
            <a:endParaRPr lang="en-US" sz="1800" dirty="0"/>
          </a:p>
        </p:txBody>
      </p:sp>
    </p:spTree>
    <p:extLst>
      <p:ext uri="{BB962C8B-B14F-4D97-AF65-F5344CB8AC3E}">
        <p14:creationId xmlns:p14="http://schemas.microsoft.com/office/powerpoint/2010/main" val="2842153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28040" y="1054864"/>
            <a:ext cx="4321769" cy="4857750"/>
          </a:xfr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9483" y="564603"/>
            <a:ext cx="4298873" cy="1531938"/>
          </a:xfrm>
          <a:prstGeom prst="rect">
            <a:avLst/>
          </a:prstGeom>
        </p:spPr>
      </p:pic>
      <p:sp>
        <p:nvSpPr>
          <p:cNvPr id="2" name="Title 1"/>
          <p:cNvSpPr>
            <a:spLocks noGrp="1"/>
          </p:cNvSpPr>
          <p:nvPr>
            <p:ph type="title"/>
          </p:nvPr>
        </p:nvSpPr>
        <p:spPr/>
        <p:txBody>
          <a:bodyPr/>
          <a:lstStyle/>
          <a:p>
            <a:r>
              <a:rPr lang="en-CA" dirty="0" smtClean="0"/>
              <a:t>Process </a:t>
            </a:r>
            <a:endParaRPr lang="en-CA" dirty="0"/>
          </a:p>
        </p:txBody>
      </p:sp>
      <p:sp>
        <p:nvSpPr>
          <p:cNvPr id="5" name="TextBox 4"/>
          <p:cNvSpPr txBox="1"/>
          <p:nvPr/>
        </p:nvSpPr>
        <p:spPr>
          <a:xfrm>
            <a:off x="2256294" y="5513607"/>
            <a:ext cx="1710047" cy="338554"/>
          </a:xfrm>
          <a:prstGeom prst="rect">
            <a:avLst/>
          </a:prstGeom>
          <a:noFill/>
        </p:spPr>
        <p:txBody>
          <a:bodyPr wrap="square" rtlCol="0">
            <a:spAutoFit/>
          </a:bodyPr>
          <a:lstStyle/>
          <a:p>
            <a:r>
              <a:rPr lang="en-CA" sz="1600" dirty="0" smtClean="0"/>
              <a:t>Select process</a:t>
            </a:r>
            <a:endParaRPr lang="en-CA" sz="1600" dirty="0"/>
          </a:p>
        </p:txBody>
      </p:sp>
      <p:sp>
        <p:nvSpPr>
          <p:cNvPr id="6" name="TextBox 5"/>
          <p:cNvSpPr txBox="1"/>
          <p:nvPr/>
        </p:nvSpPr>
        <p:spPr>
          <a:xfrm>
            <a:off x="480930" y="1319644"/>
            <a:ext cx="3443861" cy="338554"/>
          </a:xfrm>
          <a:prstGeom prst="rect">
            <a:avLst/>
          </a:prstGeom>
          <a:noFill/>
        </p:spPr>
        <p:txBody>
          <a:bodyPr wrap="square" rtlCol="0">
            <a:spAutoFit/>
          </a:bodyPr>
          <a:lstStyle/>
          <a:p>
            <a:r>
              <a:rPr lang="en-CA" sz="1600" dirty="0" smtClean="0"/>
              <a:t>Highlight data file(s) to be reprocessed</a:t>
            </a:r>
            <a:endParaRPr lang="en-CA" sz="1600" dirty="0"/>
          </a:p>
        </p:txBody>
      </p:sp>
      <p:cxnSp>
        <p:nvCxnSpPr>
          <p:cNvPr id="8" name="Straight Arrow Connector 7"/>
          <p:cNvCxnSpPr/>
          <p:nvPr/>
        </p:nvCxnSpPr>
        <p:spPr>
          <a:xfrm flipV="1">
            <a:off x="3782274" y="5683889"/>
            <a:ext cx="433449" cy="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555661" y="4884216"/>
            <a:ext cx="2600697" cy="338554"/>
          </a:xfrm>
          <a:prstGeom prst="rect">
            <a:avLst/>
          </a:prstGeom>
          <a:noFill/>
        </p:spPr>
        <p:txBody>
          <a:bodyPr wrap="square" rtlCol="0">
            <a:spAutoFit/>
          </a:bodyPr>
          <a:lstStyle/>
          <a:p>
            <a:r>
              <a:rPr lang="en-CA" sz="1600" dirty="0" smtClean="0"/>
              <a:t>Select output directory</a:t>
            </a:r>
            <a:endParaRPr lang="en-CA" sz="1600" dirty="0"/>
          </a:p>
        </p:txBody>
      </p:sp>
      <p:cxnSp>
        <p:nvCxnSpPr>
          <p:cNvPr id="12" name="Straight Arrow Connector 11"/>
          <p:cNvCxnSpPr/>
          <p:nvPr/>
        </p:nvCxnSpPr>
        <p:spPr>
          <a:xfrm flipV="1">
            <a:off x="3734791" y="5054498"/>
            <a:ext cx="433449" cy="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3841666" y="973778"/>
            <a:ext cx="516580" cy="47952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2034376" y="2473026"/>
            <a:ext cx="1643265" cy="338554"/>
          </a:xfrm>
          <a:prstGeom prst="rect">
            <a:avLst/>
          </a:prstGeom>
          <a:noFill/>
        </p:spPr>
        <p:txBody>
          <a:bodyPr wrap="square" rtlCol="0">
            <a:spAutoFit/>
          </a:bodyPr>
          <a:lstStyle/>
          <a:p>
            <a:r>
              <a:rPr lang="en-CA" sz="1600" dirty="0" smtClean="0"/>
              <a:t>TS data selected</a:t>
            </a:r>
            <a:endParaRPr lang="en-CA" sz="1600" dirty="0"/>
          </a:p>
        </p:txBody>
      </p:sp>
      <p:cxnSp>
        <p:nvCxnSpPr>
          <p:cNvPr id="22" name="Straight Arrow Connector 21"/>
          <p:cNvCxnSpPr/>
          <p:nvPr/>
        </p:nvCxnSpPr>
        <p:spPr>
          <a:xfrm flipV="1">
            <a:off x="3506185" y="2642301"/>
            <a:ext cx="650173" cy="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01460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Graph results</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3768" y="1042988"/>
            <a:ext cx="6756464" cy="4857750"/>
          </a:xfrm>
        </p:spPr>
      </p:pic>
      <p:sp>
        <p:nvSpPr>
          <p:cNvPr id="6" name="Oval 5"/>
          <p:cNvSpPr/>
          <p:nvPr/>
        </p:nvSpPr>
        <p:spPr>
          <a:xfrm rot="16200000">
            <a:off x="136583" y="1822880"/>
            <a:ext cx="3075709" cy="13062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8062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 (INT)</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9893" y="1042988"/>
            <a:ext cx="6724213" cy="4857750"/>
          </a:xfrm>
        </p:spPr>
      </p:pic>
    </p:spTree>
    <p:extLst>
      <p:ext uri="{BB962C8B-B14F-4D97-AF65-F5344CB8AC3E}">
        <p14:creationId xmlns:p14="http://schemas.microsoft.com/office/powerpoint/2010/main" val="268399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 INT vs EXT</a:t>
            </a:r>
            <a:endParaRPr lang="en-CA"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6074" y="1042988"/>
            <a:ext cx="6711852" cy="4857750"/>
          </a:xfrm>
        </p:spPr>
      </p:pic>
    </p:spTree>
    <p:extLst>
      <p:ext uri="{BB962C8B-B14F-4D97-AF65-F5344CB8AC3E}">
        <p14:creationId xmlns:p14="http://schemas.microsoft.com/office/powerpoint/2010/main" val="1854240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 (EXT)</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1352" y="1042988"/>
            <a:ext cx="6761295" cy="4857750"/>
          </a:xfrm>
        </p:spPr>
      </p:pic>
    </p:spTree>
    <p:extLst>
      <p:ext uri="{BB962C8B-B14F-4D97-AF65-F5344CB8AC3E}">
        <p14:creationId xmlns:p14="http://schemas.microsoft.com/office/powerpoint/2010/main" val="3106849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Common problems</a:t>
            </a:r>
            <a:endParaRPr lang="en-CA" dirty="0"/>
          </a:p>
        </p:txBody>
      </p:sp>
      <p:sp>
        <p:nvSpPr>
          <p:cNvPr id="3" name="Content Placeholder 2"/>
          <p:cNvSpPr>
            <a:spLocks noGrp="1"/>
          </p:cNvSpPr>
          <p:nvPr>
            <p:ph idx="1"/>
          </p:nvPr>
        </p:nvSpPr>
        <p:spPr>
          <a:xfrm>
            <a:off x="628650" y="1352301"/>
            <a:ext cx="7886700" cy="4857751"/>
          </a:xfrm>
        </p:spPr>
        <p:txBody>
          <a:bodyPr/>
          <a:lstStyle/>
          <a:p>
            <a:pPr marL="0" indent="0">
              <a:buNone/>
            </a:pPr>
            <a:r>
              <a:rPr lang="en-CA" dirty="0" smtClean="0"/>
              <a:t>TS data file must follow defined format</a:t>
            </a:r>
          </a:p>
          <a:p>
            <a:pPr lvl="2"/>
            <a:r>
              <a:rPr lang="en-CA" dirty="0" smtClean="0"/>
              <a:t>Saved as .CSV file</a:t>
            </a:r>
          </a:p>
          <a:p>
            <a:pPr marL="0" indent="0">
              <a:buNone/>
            </a:pPr>
            <a:r>
              <a:rPr lang="en-CA" dirty="0" smtClean="0"/>
              <a:t>Time stamp has to be in the following format</a:t>
            </a:r>
          </a:p>
          <a:p>
            <a:pPr lvl="2"/>
            <a:r>
              <a:rPr lang="en-US" dirty="0"/>
              <a:t>YYYY-MM-DD </a:t>
            </a:r>
            <a:r>
              <a:rPr lang="en-US" dirty="0" err="1" smtClean="0"/>
              <a:t>hh:mm:ss</a:t>
            </a:r>
            <a:endParaRPr lang="en-US" dirty="0" smtClean="0"/>
          </a:p>
          <a:p>
            <a:pPr marL="0" indent="0">
              <a:buNone/>
            </a:pPr>
            <a:r>
              <a:rPr lang="en-US" dirty="0" smtClean="0"/>
              <a:t>Time stamps in both files must overlap</a:t>
            </a:r>
          </a:p>
          <a:p>
            <a:pPr lvl="2"/>
            <a:r>
              <a:rPr lang="en-US" dirty="0" smtClean="0"/>
              <a:t>If the clocks were offset, inset time offset</a:t>
            </a:r>
            <a:endParaRPr lang="en-CA" dirty="0" smtClean="0"/>
          </a:p>
          <a:p>
            <a:pPr marL="0" indent="0">
              <a:buNone/>
            </a:pPr>
            <a:r>
              <a:rPr lang="en-CA" dirty="0" smtClean="0"/>
              <a:t>No additional formatting info associated with file</a:t>
            </a:r>
          </a:p>
          <a:p>
            <a:pPr lvl="2"/>
            <a:r>
              <a:rPr lang="en-CA" dirty="0" smtClean="0"/>
              <a:t>Manipulating file with some programs adds formatting information that may not be visible</a:t>
            </a:r>
          </a:p>
          <a:p>
            <a:pPr lvl="2"/>
            <a:r>
              <a:rPr lang="en-CA" dirty="0" smtClean="0"/>
              <a:t>Difficult to detect </a:t>
            </a:r>
          </a:p>
        </p:txBody>
      </p:sp>
    </p:spTree>
    <p:extLst>
      <p:ext uri="{BB962C8B-B14F-4D97-AF65-F5344CB8AC3E}">
        <p14:creationId xmlns:p14="http://schemas.microsoft.com/office/powerpoint/2010/main" val="1649092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a:xfrm>
            <a:off x="3478728" y="2373579"/>
            <a:ext cx="3385209" cy="1818410"/>
          </a:xfrm>
        </p:spPr>
        <p:txBody>
          <a:bodyPr>
            <a:normAutofit/>
          </a:bodyPr>
          <a:lstStyle/>
          <a:p>
            <a:pPr marL="0" indent="0">
              <a:buNone/>
            </a:pPr>
            <a:r>
              <a:rPr lang="en-CA" altLang="ja-JP" sz="6000" b="1" dirty="0" err="1" smtClean="0">
                <a:solidFill>
                  <a:srgbClr val="0070C0"/>
                </a:solidFill>
              </a:rPr>
              <a:t>Danke</a:t>
            </a:r>
            <a:r>
              <a:rPr lang="en-CA" altLang="ja-JP" sz="6000" b="1" dirty="0" smtClean="0">
                <a:solidFill>
                  <a:srgbClr val="0070C0"/>
                </a:solidFill>
              </a:rPr>
              <a:t>!</a:t>
            </a:r>
            <a:endParaRPr lang="en-CA" sz="6000" b="1" dirty="0">
              <a:solidFill>
                <a:srgbClr val="0070C0"/>
              </a:solidFill>
            </a:endParaRPr>
          </a:p>
        </p:txBody>
      </p:sp>
    </p:spTree>
    <p:extLst>
      <p:ext uri="{BB962C8B-B14F-4D97-AF65-F5344CB8AC3E}">
        <p14:creationId xmlns:p14="http://schemas.microsoft.com/office/powerpoint/2010/main" val="3755618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P:\marketing\Promotion\Images\SeaFET pH sensor\SeaFET-FEB2012\SeaFET-Manual-Edited\DSC_0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9397" y="2156133"/>
            <a:ext cx="5248935" cy="39367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err="1" smtClean="0"/>
              <a:t>SeaFET</a:t>
            </a:r>
            <a:r>
              <a:rPr lang="en-CA" dirty="0" smtClean="0"/>
              <a:t> overview</a:t>
            </a:r>
            <a:endParaRPr lang="en-CA" dirty="0"/>
          </a:p>
        </p:txBody>
      </p:sp>
      <p:sp>
        <p:nvSpPr>
          <p:cNvPr id="5" name="Content Placeholder 4"/>
          <p:cNvSpPr>
            <a:spLocks noGrp="1"/>
          </p:cNvSpPr>
          <p:nvPr>
            <p:ph idx="1"/>
          </p:nvPr>
        </p:nvSpPr>
        <p:spPr>
          <a:xfrm>
            <a:off x="616775" y="1269168"/>
            <a:ext cx="7505947" cy="4857751"/>
          </a:xfrm>
        </p:spPr>
        <p:txBody>
          <a:bodyPr>
            <a:normAutofit/>
          </a:bodyPr>
          <a:lstStyle/>
          <a:p>
            <a:pPr>
              <a:buFont typeface="Wingdings" panose="05000000000000000000" pitchFamily="2" charset="2"/>
              <a:buChar char="Ø"/>
            </a:pPr>
            <a:r>
              <a:rPr lang="en-CA" sz="2000" dirty="0" smtClean="0"/>
              <a:t> Developed by Dr. Ken Johnson (MBARI) and Dr. Todd Martz (Scripps)</a:t>
            </a:r>
          </a:p>
          <a:p>
            <a:pPr>
              <a:buFont typeface="Wingdings" panose="05000000000000000000" pitchFamily="2" charset="2"/>
              <a:buChar char="Ø"/>
            </a:pPr>
            <a:r>
              <a:rPr lang="en-CA" sz="2000" dirty="0" smtClean="0"/>
              <a:t> Uses ISFET technology (ion-sensitive field effect transistor)</a:t>
            </a:r>
          </a:p>
          <a:p>
            <a:pPr>
              <a:buFont typeface="Wingdings" panose="05000000000000000000" pitchFamily="2" charset="2"/>
              <a:buChar char="Ø"/>
            </a:pPr>
            <a:r>
              <a:rPr lang="en-CA" sz="2000" dirty="0"/>
              <a:t> </a:t>
            </a:r>
            <a:r>
              <a:rPr lang="en-CA" sz="2000" dirty="0" smtClean="0"/>
              <a:t>stable and precise in seawater</a:t>
            </a:r>
          </a:p>
          <a:p>
            <a:pPr>
              <a:buFont typeface="Wingdings" panose="05000000000000000000" pitchFamily="2" charset="2"/>
              <a:buChar char="Ø"/>
            </a:pPr>
            <a:endParaRPr lang="en-CA" sz="2000" dirty="0" smtClean="0"/>
          </a:p>
          <a:p>
            <a:endParaRPr lang="en-CA" sz="2000" dirty="0"/>
          </a:p>
        </p:txBody>
      </p:sp>
      <p:sp>
        <p:nvSpPr>
          <p:cNvPr id="6" name="TextBox 5"/>
          <p:cNvSpPr txBox="1"/>
          <p:nvPr/>
        </p:nvSpPr>
        <p:spPr>
          <a:xfrm>
            <a:off x="6472051" y="3731247"/>
            <a:ext cx="973777" cy="369332"/>
          </a:xfrm>
          <a:prstGeom prst="rect">
            <a:avLst/>
          </a:prstGeom>
          <a:noFill/>
        </p:spPr>
        <p:txBody>
          <a:bodyPr wrap="square" rtlCol="0">
            <a:spAutoFit/>
          </a:bodyPr>
          <a:lstStyle/>
          <a:p>
            <a:r>
              <a:rPr lang="en-CA" sz="1800" dirty="0" smtClean="0"/>
              <a:t>ISFET</a:t>
            </a:r>
            <a:endParaRPr lang="en-CA" sz="1800" dirty="0"/>
          </a:p>
        </p:txBody>
      </p:sp>
      <p:sp>
        <p:nvSpPr>
          <p:cNvPr id="11" name="TextBox 10"/>
          <p:cNvSpPr txBox="1"/>
          <p:nvPr/>
        </p:nvSpPr>
        <p:spPr>
          <a:xfrm>
            <a:off x="688769" y="3731247"/>
            <a:ext cx="3087584" cy="369332"/>
          </a:xfrm>
          <a:prstGeom prst="rect">
            <a:avLst/>
          </a:prstGeom>
          <a:noFill/>
        </p:spPr>
        <p:txBody>
          <a:bodyPr wrap="square" rtlCol="0">
            <a:spAutoFit/>
          </a:bodyPr>
          <a:lstStyle/>
          <a:p>
            <a:r>
              <a:rPr lang="en-CA" sz="1800" dirty="0" smtClean="0"/>
              <a:t>External reference electrode</a:t>
            </a:r>
            <a:endParaRPr lang="en-CA" sz="1800" dirty="0"/>
          </a:p>
        </p:txBody>
      </p:sp>
      <p:sp>
        <p:nvSpPr>
          <p:cNvPr id="12" name="TextBox 11"/>
          <p:cNvSpPr txBox="1"/>
          <p:nvPr/>
        </p:nvSpPr>
        <p:spPr>
          <a:xfrm>
            <a:off x="342409" y="4685813"/>
            <a:ext cx="2163285" cy="369332"/>
          </a:xfrm>
          <a:prstGeom prst="rect">
            <a:avLst/>
          </a:prstGeom>
          <a:noFill/>
        </p:spPr>
        <p:txBody>
          <a:bodyPr wrap="square" rtlCol="0">
            <a:spAutoFit/>
          </a:bodyPr>
          <a:lstStyle/>
          <a:p>
            <a:r>
              <a:rPr lang="en-CA" sz="1800" dirty="0" smtClean="0"/>
              <a:t>Bio-fouling guard</a:t>
            </a:r>
            <a:endParaRPr lang="en-CA" sz="1800" dirty="0"/>
          </a:p>
        </p:txBody>
      </p:sp>
      <p:sp>
        <p:nvSpPr>
          <p:cNvPr id="13" name="TextBox 12"/>
          <p:cNvSpPr txBox="1"/>
          <p:nvPr/>
        </p:nvSpPr>
        <p:spPr>
          <a:xfrm>
            <a:off x="5102435" y="5237448"/>
            <a:ext cx="3032162" cy="369332"/>
          </a:xfrm>
          <a:prstGeom prst="rect">
            <a:avLst/>
          </a:prstGeom>
          <a:noFill/>
        </p:spPr>
        <p:txBody>
          <a:bodyPr wrap="square" rtlCol="0">
            <a:spAutoFit/>
          </a:bodyPr>
          <a:lstStyle/>
          <a:p>
            <a:r>
              <a:rPr lang="en-CA" sz="1800" dirty="0" smtClean="0"/>
              <a:t>Flow through adapter</a:t>
            </a:r>
            <a:endParaRPr lang="en-CA" sz="1800" dirty="0"/>
          </a:p>
        </p:txBody>
      </p:sp>
      <p:cxnSp>
        <p:nvCxnSpPr>
          <p:cNvPr id="4" name="Straight Arrow Connector 3"/>
          <p:cNvCxnSpPr/>
          <p:nvPr/>
        </p:nvCxnSpPr>
        <p:spPr>
          <a:xfrm flipH="1" flipV="1">
            <a:off x="4904510" y="3823855"/>
            <a:ext cx="1389412" cy="920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443844" y="3869884"/>
            <a:ext cx="831273" cy="460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90057" y="4867029"/>
            <a:ext cx="415637" cy="34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583864" y="5237448"/>
            <a:ext cx="514608" cy="1693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646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Principle of operation</a:t>
            </a:r>
            <a:endParaRPr lang="en-CA"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err="1"/>
              <a:t>SeaFET</a:t>
            </a:r>
            <a:r>
              <a:rPr lang="en-US" dirty="0"/>
              <a:t> has two potentiometric </a:t>
            </a:r>
            <a:r>
              <a:rPr lang="en-US" dirty="0" smtClean="0"/>
              <a:t>cells</a:t>
            </a:r>
          </a:p>
          <a:p>
            <a:pPr lvl="1"/>
            <a:r>
              <a:rPr lang="en-US" sz="2600" dirty="0" smtClean="0"/>
              <a:t>an </a:t>
            </a:r>
            <a:r>
              <a:rPr lang="en-US" sz="2600" i="1" dirty="0" smtClean="0"/>
              <a:t>internal cell</a:t>
            </a:r>
          </a:p>
          <a:p>
            <a:pPr lvl="1"/>
            <a:r>
              <a:rPr lang="en-US" sz="2600" dirty="0"/>
              <a:t>a</a:t>
            </a:r>
            <a:r>
              <a:rPr lang="en-US" sz="2600" dirty="0" smtClean="0"/>
              <a:t>n</a:t>
            </a:r>
            <a:r>
              <a:rPr lang="en-US" sz="2600" i="1" dirty="0" smtClean="0"/>
              <a:t> external </a:t>
            </a:r>
            <a:r>
              <a:rPr lang="en-US" sz="2600" i="1" dirty="0"/>
              <a:t>cell </a:t>
            </a:r>
            <a:r>
              <a:rPr lang="en-US" sz="2600" dirty="0"/>
              <a:t> </a:t>
            </a:r>
            <a:endParaRPr lang="en-US" sz="2600" dirty="0" smtClean="0"/>
          </a:p>
          <a:p>
            <a:pPr lvl="1"/>
            <a:endParaRPr lang="en-CA" sz="2600" dirty="0"/>
          </a:p>
          <a:p>
            <a:pPr marL="0" indent="0">
              <a:buNone/>
            </a:pPr>
            <a:r>
              <a:rPr lang="en-US" dirty="0"/>
              <a:t>The internal cell consists of </a:t>
            </a:r>
            <a:r>
              <a:rPr lang="en-US" dirty="0" smtClean="0"/>
              <a:t>an </a:t>
            </a:r>
            <a:r>
              <a:rPr lang="en-US" dirty="0"/>
              <a:t>Ag/</a:t>
            </a:r>
            <a:r>
              <a:rPr lang="en-US" dirty="0" err="1"/>
              <a:t>AgCl</a:t>
            </a:r>
            <a:r>
              <a:rPr lang="en-US" dirty="0"/>
              <a:t> electrode bathed in a saturated </a:t>
            </a:r>
            <a:r>
              <a:rPr lang="en-US" dirty="0" err="1"/>
              <a:t>KCl</a:t>
            </a:r>
            <a:r>
              <a:rPr lang="en-US" dirty="0"/>
              <a:t> solution/gel </a:t>
            </a:r>
            <a:endParaRPr lang="en-US" dirty="0" smtClean="0"/>
          </a:p>
          <a:p>
            <a:pPr lvl="1"/>
            <a:r>
              <a:rPr lang="en-US" dirty="0"/>
              <a:t>its electrical potential is proportional to the concentration of </a:t>
            </a:r>
            <a:r>
              <a:rPr lang="en-US" dirty="0" smtClean="0"/>
              <a:t>Cl in </a:t>
            </a:r>
            <a:r>
              <a:rPr lang="en-US" dirty="0"/>
              <a:t>the </a:t>
            </a:r>
            <a:r>
              <a:rPr lang="en-US" dirty="0" err="1"/>
              <a:t>KCl</a:t>
            </a:r>
            <a:r>
              <a:rPr lang="en-US" dirty="0"/>
              <a:t> </a:t>
            </a:r>
            <a:r>
              <a:rPr lang="en-US" dirty="0" smtClean="0"/>
              <a:t>gel</a:t>
            </a:r>
          </a:p>
          <a:p>
            <a:pPr lvl="1"/>
            <a:r>
              <a:rPr lang="en-US" dirty="0" smtClean="0"/>
              <a:t>the </a:t>
            </a:r>
            <a:r>
              <a:rPr lang="en-US" dirty="0"/>
              <a:t>reference electrode is somewhat isolated from the sensed </a:t>
            </a:r>
            <a:r>
              <a:rPr lang="en-US" dirty="0" smtClean="0"/>
              <a:t>medium </a:t>
            </a:r>
          </a:p>
          <a:p>
            <a:pPr lvl="1"/>
            <a:r>
              <a:rPr lang="en-US" dirty="0" smtClean="0"/>
              <a:t>the </a:t>
            </a:r>
            <a:r>
              <a:rPr lang="en-US" dirty="0"/>
              <a:t>internal cell has a liquid junction at the seawater/</a:t>
            </a:r>
            <a:r>
              <a:rPr lang="en-US" dirty="0" err="1"/>
              <a:t>KCl</a:t>
            </a:r>
            <a:r>
              <a:rPr lang="en-US" dirty="0"/>
              <a:t> gel </a:t>
            </a:r>
            <a:r>
              <a:rPr lang="en-US" dirty="0" smtClean="0"/>
              <a:t>interface</a:t>
            </a:r>
            <a:endParaRPr lang="en-CA" dirty="0"/>
          </a:p>
          <a:p>
            <a:endParaRPr lang="en-CA" dirty="0"/>
          </a:p>
          <a:p>
            <a:pPr marL="0" indent="0">
              <a:buNone/>
            </a:pPr>
            <a:r>
              <a:rPr lang="en-US" dirty="0" smtClean="0"/>
              <a:t>The </a:t>
            </a:r>
            <a:r>
              <a:rPr lang="en-US" dirty="0"/>
              <a:t>potential of the external reference electrode </a:t>
            </a:r>
            <a:r>
              <a:rPr lang="en-US" dirty="0" smtClean="0"/>
              <a:t>varies </a:t>
            </a:r>
            <a:r>
              <a:rPr lang="en-US" dirty="0"/>
              <a:t>with the chloride concentration of the sensed </a:t>
            </a:r>
            <a:r>
              <a:rPr lang="en-US" dirty="0" smtClean="0"/>
              <a:t>medium</a:t>
            </a:r>
          </a:p>
          <a:p>
            <a:pPr lvl="1"/>
            <a:r>
              <a:rPr lang="en-US" dirty="0"/>
              <a:t>t</a:t>
            </a:r>
            <a:r>
              <a:rPr lang="en-US" dirty="0" smtClean="0"/>
              <a:t>he </a:t>
            </a:r>
            <a:r>
              <a:rPr lang="en-US" dirty="0"/>
              <a:t>external reference electrode has been incorporated into the design because it does not have a liquid junction potential, which offers </a:t>
            </a:r>
            <a:r>
              <a:rPr lang="en-US" dirty="0" smtClean="0"/>
              <a:t>advantages</a:t>
            </a:r>
          </a:p>
          <a:p>
            <a:pPr lvl="1"/>
            <a:r>
              <a:rPr lang="en-US" dirty="0"/>
              <a:t>i</a:t>
            </a:r>
            <a:r>
              <a:rPr lang="en-US" dirty="0" smtClean="0"/>
              <a:t>f </a:t>
            </a:r>
            <a:r>
              <a:rPr lang="en-US" dirty="0"/>
              <a:t>we also measure salinity, the chloride concentration can be </a:t>
            </a:r>
            <a:r>
              <a:rPr lang="en-US" dirty="0" smtClean="0"/>
              <a:t>determined very accurately</a:t>
            </a:r>
            <a:endParaRPr lang="en-US" dirty="0"/>
          </a:p>
          <a:p>
            <a:pPr marL="342900" lvl="1" indent="0">
              <a:buNone/>
            </a:pPr>
            <a:endParaRPr lang="en-CA" dirty="0"/>
          </a:p>
        </p:txBody>
      </p:sp>
    </p:spTree>
    <p:extLst>
      <p:ext uri="{BB962C8B-B14F-4D97-AF65-F5344CB8AC3E}">
        <p14:creationId xmlns:p14="http://schemas.microsoft.com/office/powerpoint/2010/main" val="3812065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Major components</a:t>
            </a:r>
            <a:endParaRPr lang="en-CA" dirty="0"/>
          </a:p>
        </p:txBody>
      </p:sp>
      <p:pic>
        <p:nvPicPr>
          <p:cNvPr id="1026" name="Picture 2" descr="C:\Users\Geoff\Desktop\Marketing\Promotion\Training Sessions\Kempten Nov 2014\SeaFET\over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609" y="906006"/>
            <a:ext cx="3873047" cy="541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789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Flow cell</a:t>
            </a:r>
            <a:endParaRPr lang="en-CA" dirty="0"/>
          </a:p>
        </p:txBody>
      </p:sp>
      <p:pic>
        <p:nvPicPr>
          <p:cNvPr id="2050" name="Picture 2" descr="C:\Users\Geoff\Desktop\Marketing\Promotion\Training Sessions\Kempten Nov 2014\SeaFET\flow ce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108" y="1054099"/>
            <a:ext cx="6991578" cy="468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41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Power</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2759090230"/>
              </p:ext>
            </p:extLst>
          </p:nvPr>
        </p:nvGraphicFramePr>
        <p:xfrm>
          <a:off x="785586" y="4267199"/>
          <a:ext cx="7609113" cy="1981200"/>
        </p:xfrm>
        <a:graphic>
          <a:graphicData uri="http://schemas.openxmlformats.org/drawingml/2006/table">
            <a:tbl>
              <a:tblPr firstRow="1" bandRow="1">
                <a:tableStyleId>{5C22544A-7EE6-4342-B048-85BDC9FD1C3A}</a:tableStyleId>
              </a:tblPr>
              <a:tblGrid>
                <a:gridCol w="2473936"/>
                <a:gridCol w="2033000"/>
                <a:gridCol w="3102177"/>
              </a:tblGrid>
              <a:tr h="396240">
                <a:tc>
                  <a:txBody>
                    <a:bodyPr/>
                    <a:lstStyle/>
                    <a:p>
                      <a:r>
                        <a:rPr lang="en-CA" sz="1600" dirty="0" smtClean="0"/>
                        <a:t>Flashing Pattern</a:t>
                      </a:r>
                      <a:endParaRPr lang="en-CA" sz="1600" dirty="0"/>
                    </a:p>
                  </a:txBody>
                  <a:tcPr>
                    <a:solidFill>
                      <a:srgbClr val="00B0F0"/>
                    </a:solidFill>
                  </a:tcPr>
                </a:tc>
                <a:tc>
                  <a:txBody>
                    <a:bodyPr/>
                    <a:lstStyle/>
                    <a:p>
                      <a:endParaRPr lang="en-CA" sz="1600" dirty="0"/>
                    </a:p>
                  </a:txBody>
                  <a:tcPr>
                    <a:solidFill>
                      <a:srgbClr val="00B0F0"/>
                    </a:solidFill>
                  </a:tcPr>
                </a:tc>
                <a:tc>
                  <a:txBody>
                    <a:bodyPr/>
                    <a:lstStyle/>
                    <a:p>
                      <a:r>
                        <a:rPr lang="en-CA" sz="1600" dirty="0" smtClean="0"/>
                        <a:t>Meaning</a:t>
                      </a:r>
                      <a:endParaRPr lang="en-CA" sz="1600" dirty="0"/>
                    </a:p>
                  </a:txBody>
                  <a:tcPr>
                    <a:solidFill>
                      <a:srgbClr val="00B0F0"/>
                    </a:solidFill>
                  </a:tcPr>
                </a:tc>
              </a:tr>
              <a:tr h="396240">
                <a:tc>
                  <a:txBody>
                    <a:bodyPr/>
                    <a:lstStyle/>
                    <a:p>
                      <a:pPr>
                        <a:spcBef>
                          <a:spcPts val="25"/>
                        </a:spcBef>
                        <a:spcAft>
                          <a:spcPts val="0"/>
                        </a:spcAft>
                      </a:pPr>
                      <a:r>
                        <a:rPr lang="en-US" sz="1200" dirty="0">
                          <a:effectLst/>
                          <a:latin typeface="Arial"/>
                          <a:ea typeface="Calibri"/>
                          <a:cs typeface="Times New Roman"/>
                        </a:rPr>
                        <a:t>Green short blink</a:t>
                      </a:r>
                      <a:endParaRPr lang="en-CA" sz="1600" dirty="0">
                        <a:effectLst/>
                        <a:latin typeface="Calibri"/>
                        <a:ea typeface="Calibri"/>
                        <a:cs typeface="Times New Roman"/>
                      </a:endParaRPr>
                    </a:p>
                  </a:txBody>
                  <a:tcPr marL="0" marR="0" marT="0" marB="0"/>
                </a:tc>
                <a:tc>
                  <a:txBody>
                    <a:bodyPr/>
                    <a:lstStyle/>
                    <a:p>
                      <a:pPr marL="220980" algn="l">
                        <a:spcBef>
                          <a:spcPts val="25"/>
                        </a:spcBef>
                        <a:spcAft>
                          <a:spcPts val="0"/>
                        </a:spcAft>
                      </a:pPr>
                      <a:r>
                        <a:rPr lang="en-US" sz="2400" b="1" dirty="0">
                          <a:solidFill>
                            <a:srgbClr val="00FF00"/>
                          </a:solidFill>
                          <a:effectLst/>
                          <a:latin typeface="Arial"/>
                          <a:ea typeface="Calibri"/>
                          <a:cs typeface="Times New Roman"/>
                        </a:rPr>
                        <a:t>. . . . .</a:t>
                      </a:r>
                      <a:endParaRPr lang="en-CA" sz="3200" b="1" dirty="0">
                        <a:effectLst/>
                        <a:latin typeface="Calibri"/>
                        <a:ea typeface="Calibri"/>
                        <a:cs typeface="Times New Roman"/>
                      </a:endParaRPr>
                    </a:p>
                  </a:txBody>
                  <a:tcPr marL="0" marR="0" marT="0" marB="0"/>
                </a:tc>
                <a:tc>
                  <a:txBody>
                    <a:bodyPr/>
                    <a:lstStyle/>
                    <a:p>
                      <a:pPr>
                        <a:spcBef>
                          <a:spcPts val="25"/>
                        </a:spcBef>
                        <a:spcAft>
                          <a:spcPts val="0"/>
                        </a:spcAft>
                      </a:pPr>
                      <a:r>
                        <a:rPr lang="en-US" sz="1200" dirty="0">
                          <a:effectLst/>
                          <a:latin typeface="Arial"/>
                          <a:ea typeface="Calibri"/>
                          <a:cs typeface="Times New Roman"/>
                        </a:rPr>
                        <a:t>Starting continuous sampling mode / Sampling</a:t>
                      </a:r>
                      <a:endParaRPr lang="en-CA" sz="1600" dirty="0">
                        <a:effectLst/>
                        <a:latin typeface="Calibri"/>
                        <a:ea typeface="Calibri"/>
                        <a:cs typeface="Times New Roman"/>
                      </a:endParaRPr>
                    </a:p>
                  </a:txBody>
                  <a:tcPr marL="0" marR="0" marT="0" marB="0"/>
                </a:tc>
              </a:tr>
              <a:tr h="396240">
                <a:tc>
                  <a:txBody>
                    <a:bodyPr/>
                    <a:lstStyle/>
                    <a:p>
                      <a:pPr>
                        <a:spcBef>
                          <a:spcPts val="25"/>
                        </a:spcBef>
                        <a:spcAft>
                          <a:spcPts val="0"/>
                        </a:spcAft>
                      </a:pPr>
                      <a:r>
                        <a:rPr lang="en-US" sz="1200" dirty="0">
                          <a:effectLst/>
                          <a:latin typeface="Arial"/>
                          <a:ea typeface="Calibri"/>
                          <a:cs typeface="Times New Roman"/>
                        </a:rPr>
                        <a:t>Green long blink</a:t>
                      </a:r>
                      <a:endParaRPr lang="en-CA" sz="1600" dirty="0">
                        <a:effectLst/>
                        <a:latin typeface="Calibri"/>
                        <a:ea typeface="Calibri"/>
                        <a:cs typeface="Times New Roman"/>
                      </a:endParaRPr>
                    </a:p>
                  </a:txBody>
                  <a:tcPr marL="0" marR="0" marT="0" marB="0"/>
                </a:tc>
                <a:tc>
                  <a:txBody>
                    <a:bodyPr/>
                    <a:lstStyle/>
                    <a:p>
                      <a:pPr marL="203835" algn="l">
                        <a:spcBef>
                          <a:spcPts val="25"/>
                        </a:spcBef>
                        <a:spcAft>
                          <a:spcPts val="0"/>
                        </a:spcAft>
                      </a:pPr>
                      <a:r>
                        <a:rPr lang="en-US" sz="2400" b="1" dirty="0">
                          <a:solidFill>
                            <a:srgbClr val="00FF00"/>
                          </a:solidFill>
                          <a:effectLst/>
                          <a:latin typeface="Arial"/>
                          <a:ea typeface="Calibri"/>
                          <a:cs typeface="Times New Roman"/>
                        </a:rPr>
                        <a:t>- - - - -</a:t>
                      </a:r>
                      <a:endParaRPr lang="en-CA" sz="3200" b="1" dirty="0">
                        <a:effectLst/>
                        <a:latin typeface="Calibri"/>
                        <a:ea typeface="Calibri"/>
                        <a:cs typeface="Times New Roman"/>
                      </a:endParaRPr>
                    </a:p>
                  </a:txBody>
                  <a:tcPr marL="0" marR="0" marT="0" marB="0"/>
                </a:tc>
                <a:tc>
                  <a:txBody>
                    <a:bodyPr/>
                    <a:lstStyle/>
                    <a:p>
                      <a:pPr>
                        <a:spcBef>
                          <a:spcPts val="25"/>
                        </a:spcBef>
                        <a:spcAft>
                          <a:spcPts val="0"/>
                        </a:spcAft>
                      </a:pPr>
                      <a:r>
                        <a:rPr lang="en-US" sz="1200">
                          <a:effectLst/>
                          <a:latin typeface="Arial"/>
                          <a:ea typeface="Calibri"/>
                          <a:cs typeface="Times New Roman"/>
                        </a:rPr>
                        <a:t>Starting periodic mode</a:t>
                      </a:r>
                      <a:endParaRPr lang="en-CA" sz="1600">
                        <a:effectLst/>
                        <a:latin typeface="Calibri"/>
                        <a:ea typeface="Calibri"/>
                        <a:cs typeface="Times New Roman"/>
                      </a:endParaRPr>
                    </a:p>
                  </a:txBody>
                  <a:tcPr marL="0" marR="0" marT="0" marB="0"/>
                </a:tc>
              </a:tr>
              <a:tr h="396240">
                <a:tc>
                  <a:txBody>
                    <a:bodyPr/>
                    <a:lstStyle/>
                    <a:p>
                      <a:pPr>
                        <a:spcBef>
                          <a:spcPts val="25"/>
                        </a:spcBef>
                        <a:spcAft>
                          <a:spcPts val="0"/>
                        </a:spcAft>
                      </a:pPr>
                      <a:r>
                        <a:rPr lang="en-US" sz="1200" dirty="0">
                          <a:effectLst/>
                          <a:latin typeface="Arial"/>
                          <a:ea typeface="Calibri"/>
                          <a:cs typeface="Times New Roman"/>
                        </a:rPr>
                        <a:t>Green long and short blink</a:t>
                      </a:r>
                      <a:endParaRPr lang="en-CA" sz="1600" dirty="0">
                        <a:effectLst/>
                        <a:latin typeface="Calibri"/>
                        <a:ea typeface="Calibri"/>
                        <a:cs typeface="Times New Roman"/>
                      </a:endParaRPr>
                    </a:p>
                  </a:txBody>
                  <a:tcPr marL="0" marR="0" marT="0" marB="0"/>
                </a:tc>
                <a:tc>
                  <a:txBody>
                    <a:bodyPr/>
                    <a:lstStyle/>
                    <a:p>
                      <a:pPr marL="97790" algn="l">
                        <a:spcBef>
                          <a:spcPts val="25"/>
                        </a:spcBef>
                        <a:spcAft>
                          <a:spcPts val="0"/>
                        </a:spcAft>
                      </a:pPr>
                      <a:r>
                        <a:rPr lang="en-US" sz="2400" b="1" dirty="0" smtClean="0">
                          <a:solidFill>
                            <a:srgbClr val="00FF00"/>
                          </a:solidFill>
                          <a:effectLst/>
                          <a:latin typeface="Arial"/>
                          <a:ea typeface="Calibri"/>
                          <a:cs typeface="Times New Roman"/>
                        </a:rPr>
                        <a:t> -. </a:t>
                      </a:r>
                      <a:r>
                        <a:rPr lang="en-US" sz="2400" b="1" dirty="0">
                          <a:solidFill>
                            <a:srgbClr val="00FF00"/>
                          </a:solidFill>
                          <a:effectLst/>
                          <a:latin typeface="Arial"/>
                          <a:ea typeface="Calibri"/>
                          <a:cs typeface="Times New Roman"/>
                        </a:rPr>
                        <a:t>- . -. -. -.</a:t>
                      </a:r>
                      <a:endParaRPr lang="en-CA" sz="3200" b="1" dirty="0">
                        <a:effectLst/>
                        <a:latin typeface="Calibri"/>
                        <a:ea typeface="Calibri"/>
                        <a:cs typeface="Times New Roman"/>
                      </a:endParaRPr>
                    </a:p>
                  </a:txBody>
                  <a:tcPr marL="0" marR="0" marT="0" marB="0"/>
                </a:tc>
                <a:tc>
                  <a:txBody>
                    <a:bodyPr/>
                    <a:lstStyle/>
                    <a:p>
                      <a:pPr>
                        <a:spcBef>
                          <a:spcPts val="25"/>
                        </a:spcBef>
                        <a:spcAft>
                          <a:spcPts val="0"/>
                        </a:spcAft>
                      </a:pPr>
                      <a:r>
                        <a:rPr lang="en-US" sz="1200" dirty="0">
                          <a:effectLst/>
                          <a:latin typeface="Arial"/>
                          <a:ea typeface="Calibri"/>
                          <a:cs typeface="Times New Roman"/>
                        </a:rPr>
                        <a:t>Starting polled mode</a:t>
                      </a:r>
                      <a:endParaRPr lang="en-CA" sz="1600" dirty="0">
                        <a:effectLst/>
                        <a:latin typeface="Calibri"/>
                        <a:ea typeface="Calibri"/>
                        <a:cs typeface="Times New Roman"/>
                      </a:endParaRPr>
                    </a:p>
                  </a:txBody>
                  <a:tcPr marL="0" marR="0" marT="0" marB="0"/>
                </a:tc>
              </a:tr>
              <a:tr h="396240">
                <a:tc>
                  <a:txBody>
                    <a:bodyPr/>
                    <a:lstStyle/>
                    <a:p>
                      <a:pPr>
                        <a:spcBef>
                          <a:spcPts val="25"/>
                        </a:spcBef>
                        <a:spcAft>
                          <a:spcPts val="0"/>
                        </a:spcAft>
                      </a:pPr>
                      <a:r>
                        <a:rPr lang="en-US" sz="1200" dirty="0">
                          <a:effectLst/>
                          <a:latin typeface="Arial"/>
                          <a:ea typeface="Calibri"/>
                          <a:cs typeface="Times New Roman"/>
                        </a:rPr>
                        <a:t>Red long blink</a:t>
                      </a:r>
                      <a:endParaRPr lang="en-CA" sz="1600" dirty="0">
                        <a:effectLst/>
                        <a:latin typeface="Calibri"/>
                        <a:ea typeface="Calibri"/>
                        <a:cs typeface="Times New Roman"/>
                      </a:endParaRPr>
                    </a:p>
                  </a:txBody>
                  <a:tcPr marL="0" marR="0" marT="0" marB="0"/>
                </a:tc>
                <a:tc>
                  <a:txBody>
                    <a:bodyPr/>
                    <a:lstStyle/>
                    <a:p>
                      <a:pPr marR="33655" algn="l">
                        <a:spcBef>
                          <a:spcPts val="25"/>
                        </a:spcBef>
                        <a:spcAft>
                          <a:spcPts val="0"/>
                        </a:spcAft>
                      </a:pPr>
                      <a:r>
                        <a:rPr lang="en-US" sz="2400" b="1" dirty="0" smtClean="0">
                          <a:solidFill>
                            <a:srgbClr val="FF0000"/>
                          </a:solidFill>
                          <a:effectLst/>
                          <a:latin typeface="Arial"/>
                          <a:ea typeface="Calibri"/>
                          <a:cs typeface="Times New Roman"/>
                        </a:rPr>
                        <a:t>  - </a:t>
                      </a:r>
                      <a:r>
                        <a:rPr lang="en-US" sz="2400" b="1" dirty="0">
                          <a:solidFill>
                            <a:srgbClr val="FF0000"/>
                          </a:solidFill>
                          <a:effectLst/>
                          <a:latin typeface="Arial"/>
                          <a:ea typeface="Calibri"/>
                          <a:cs typeface="Times New Roman"/>
                        </a:rPr>
                        <a:t>- -</a:t>
                      </a:r>
                      <a:endParaRPr lang="en-CA" sz="3200" b="1" dirty="0">
                        <a:effectLst/>
                        <a:latin typeface="Calibri"/>
                        <a:ea typeface="Calibri"/>
                        <a:cs typeface="Times New Roman"/>
                      </a:endParaRPr>
                    </a:p>
                  </a:txBody>
                  <a:tcPr marL="0" marR="0" marT="0" marB="0"/>
                </a:tc>
                <a:tc>
                  <a:txBody>
                    <a:bodyPr/>
                    <a:lstStyle/>
                    <a:p>
                      <a:pPr>
                        <a:spcBef>
                          <a:spcPts val="25"/>
                        </a:spcBef>
                        <a:spcAft>
                          <a:spcPts val="0"/>
                        </a:spcAft>
                      </a:pPr>
                      <a:r>
                        <a:rPr lang="en-US" sz="1200" dirty="0">
                          <a:effectLst/>
                          <a:latin typeface="Arial"/>
                          <a:ea typeface="Calibri"/>
                          <a:cs typeface="Times New Roman"/>
                        </a:rPr>
                        <a:t>Deactivating internal batteries</a:t>
                      </a:r>
                      <a:endParaRPr lang="en-CA" sz="1600" dirty="0">
                        <a:effectLst/>
                        <a:latin typeface="Calibri"/>
                        <a:ea typeface="Calibri"/>
                        <a:cs typeface="Times New Roman"/>
                      </a:endParaRPr>
                    </a:p>
                  </a:txBody>
                  <a:tcPr marL="0" marR="0" marT="0" marB="0"/>
                </a:tc>
              </a:tr>
            </a:tbl>
          </a:graphicData>
        </a:graphic>
      </p:graphicFrame>
      <p:pic>
        <p:nvPicPr>
          <p:cNvPr id="3073" name="Picture 1" descr="C:\Users\Geoff\Desktop\Marketing\Promotion\Training Sessions\Kempten Nov 2014\SeaFET\seafet on .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550" t="7915" r="16887" b="14101"/>
          <a:stretch/>
        </p:blipFill>
        <p:spPr bwMode="auto">
          <a:xfrm>
            <a:off x="5156200" y="800101"/>
            <a:ext cx="2320457" cy="31876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7700" y="3002914"/>
            <a:ext cx="4114800" cy="984885"/>
          </a:xfrm>
          <a:prstGeom prst="rect">
            <a:avLst/>
          </a:prstGeom>
          <a:noFill/>
        </p:spPr>
        <p:txBody>
          <a:bodyPr wrap="square" rtlCol="0">
            <a:spAutoFit/>
          </a:bodyPr>
          <a:lstStyle/>
          <a:p>
            <a:r>
              <a:rPr lang="en-CA" sz="1600" b="1" dirty="0" smtClean="0"/>
              <a:t>Magnetic on/off switch</a:t>
            </a:r>
          </a:p>
          <a:p>
            <a:pPr marL="628650" lvl="1" indent="-285750">
              <a:buFont typeface="Arial" panose="020B0604020202020204" pitchFamily="34" charset="0"/>
              <a:buChar char="•"/>
            </a:pPr>
            <a:r>
              <a:rPr lang="en-CA" dirty="0" smtClean="0"/>
              <a:t>Magnet provided in driver</a:t>
            </a:r>
          </a:p>
          <a:p>
            <a:pPr marL="628650" lvl="1" indent="-285750">
              <a:buFont typeface="Arial" panose="020B0604020202020204" pitchFamily="34" charset="0"/>
              <a:buChar char="•"/>
            </a:pPr>
            <a:r>
              <a:rPr lang="en-CA" dirty="0" smtClean="0"/>
              <a:t>Swipe over indicated area</a:t>
            </a:r>
          </a:p>
          <a:p>
            <a:pPr marL="628650" lvl="1" indent="-285750">
              <a:buFont typeface="Arial" panose="020B0604020202020204" pitchFamily="34" charset="0"/>
              <a:buChar char="•"/>
            </a:pPr>
            <a:r>
              <a:rPr lang="en-CA" dirty="0" smtClean="0"/>
              <a:t>LED color and flashing pattern indicates state</a:t>
            </a:r>
            <a:endParaRPr lang="en-CA" dirty="0"/>
          </a:p>
        </p:txBody>
      </p:sp>
      <p:sp>
        <p:nvSpPr>
          <p:cNvPr id="10" name="TextBox 9"/>
          <p:cNvSpPr txBox="1"/>
          <p:nvPr/>
        </p:nvSpPr>
        <p:spPr>
          <a:xfrm>
            <a:off x="647700" y="1378584"/>
            <a:ext cx="4114800" cy="1200329"/>
          </a:xfrm>
          <a:prstGeom prst="rect">
            <a:avLst/>
          </a:prstGeom>
          <a:noFill/>
        </p:spPr>
        <p:txBody>
          <a:bodyPr wrap="square" rtlCol="0">
            <a:spAutoFit/>
          </a:bodyPr>
          <a:lstStyle/>
          <a:p>
            <a:r>
              <a:rPr lang="en-CA" sz="1600" b="1" dirty="0" smtClean="0"/>
              <a:t>Internal batteries</a:t>
            </a:r>
          </a:p>
          <a:p>
            <a:pPr marL="628650" lvl="1" indent="-285750">
              <a:buFont typeface="Arial" panose="020B0604020202020204" pitchFamily="34" charset="0"/>
              <a:buChar char="•"/>
            </a:pPr>
            <a:r>
              <a:rPr lang="en-CA" dirty="0" smtClean="0"/>
              <a:t>12 Alkaline D-cell batteries</a:t>
            </a:r>
          </a:p>
          <a:p>
            <a:pPr marL="628650" lvl="1" indent="-285750">
              <a:buFont typeface="Arial" panose="020B0604020202020204" pitchFamily="34" charset="0"/>
              <a:buChar char="•"/>
            </a:pPr>
            <a:r>
              <a:rPr lang="en-CA" dirty="0" smtClean="0"/>
              <a:t>Split internally into 2 separate packs</a:t>
            </a:r>
          </a:p>
          <a:p>
            <a:pPr marL="971550" lvl="2" indent="-285750">
              <a:buFont typeface="Arial" panose="020B0604020202020204" pitchFamily="34" charset="0"/>
              <a:buChar char="•"/>
            </a:pPr>
            <a:r>
              <a:rPr lang="en-CA" dirty="0" smtClean="0"/>
              <a:t>Main pack 12 V</a:t>
            </a:r>
          </a:p>
          <a:p>
            <a:pPr marL="971550" lvl="2" indent="-285750">
              <a:buFont typeface="Arial" panose="020B0604020202020204" pitchFamily="34" charset="0"/>
              <a:buChar char="•"/>
            </a:pPr>
            <a:r>
              <a:rPr lang="en-CA" dirty="0" smtClean="0"/>
              <a:t>Isolated pack 6 V</a:t>
            </a:r>
          </a:p>
        </p:txBody>
      </p:sp>
    </p:spTree>
    <p:extLst>
      <p:ext uri="{BB962C8B-B14F-4D97-AF65-F5344CB8AC3E}">
        <p14:creationId xmlns:p14="http://schemas.microsoft.com/office/powerpoint/2010/main" val="423879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External Pump</a:t>
            </a:r>
            <a:endParaRPr lang="en-CA" dirty="0"/>
          </a:p>
        </p:txBody>
      </p:sp>
      <p:pic>
        <p:nvPicPr>
          <p:cNvPr id="4" name="image43.png"/>
          <p:cNvPicPr/>
          <p:nvPr/>
        </p:nvPicPr>
        <p:blipFill>
          <a:blip r:embed="rId3" cstate="print"/>
          <a:stretch>
            <a:fillRect/>
          </a:stretch>
        </p:blipFill>
        <p:spPr>
          <a:xfrm>
            <a:off x="4514985" y="1033961"/>
            <a:ext cx="4335100" cy="4931410"/>
          </a:xfrm>
          <a:prstGeom prst="rect">
            <a:avLst/>
          </a:prstGeom>
        </p:spPr>
      </p:pic>
      <p:sp>
        <p:nvSpPr>
          <p:cNvPr id="5" name="TextBox 4"/>
          <p:cNvSpPr txBox="1"/>
          <p:nvPr/>
        </p:nvSpPr>
        <p:spPr>
          <a:xfrm>
            <a:off x="620484" y="1262567"/>
            <a:ext cx="3635829" cy="4832092"/>
          </a:xfrm>
          <a:prstGeom prst="rect">
            <a:avLst/>
          </a:prstGeom>
          <a:noFill/>
        </p:spPr>
        <p:txBody>
          <a:bodyPr wrap="square" rtlCol="0">
            <a:spAutoFit/>
          </a:bodyPr>
          <a:lstStyle/>
          <a:p>
            <a:r>
              <a:rPr lang="en-US" b="1" dirty="0"/>
              <a:t>Enable External Pump </a:t>
            </a:r>
            <a:r>
              <a:rPr lang="en-US" dirty="0"/>
              <a:t>setting enables or disables use of an external pump by the </a:t>
            </a:r>
            <a:r>
              <a:rPr lang="en-US" dirty="0" err="1"/>
              <a:t>SeaFET</a:t>
            </a:r>
            <a:endParaRPr lang="en-CA" dirty="0"/>
          </a:p>
          <a:p>
            <a:endParaRPr lang="en-US" b="1" dirty="0" smtClean="0"/>
          </a:p>
          <a:p>
            <a:r>
              <a:rPr lang="en-US" b="1" dirty="0" smtClean="0"/>
              <a:t>Pumping </a:t>
            </a:r>
            <a:r>
              <a:rPr lang="en-US" b="1" dirty="0"/>
              <a:t>Duration </a:t>
            </a:r>
            <a:r>
              <a:rPr lang="en-US" dirty="0"/>
              <a:t>is the time in seconds that the external pump is on</a:t>
            </a:r>
            <a:r>
              <a:rPr lang="en-US" dirty="0" smtClean="0"/>
              <a:t>.</a:t>
            </a:r>
          </a:p>
          <a:p>
            <a:endParaRPr lang="en-US" b="1" dirty="0" smtClean="0"/>
          </a:p>
          <a:p>
            <a:r>
              <a:rPr lang="en-US" b="1" dirty="0" smtClean="0"/>
              <a:t>Sampling </a:t>
            </a:r>
            <a:r>
              <a:rPr lang="en-US" b="1" dirty="0"/>
              <a:t>Delay </a:t>
            </a:r>
            <a:r>
              <a:rPr lang="en-US" dirty="0"/>
              <a:t>is the time in seconds between when an acquisition event starts and when data sampling starts. By setting the sampling delay greater than the pump duration </a:t>
            </a:r>
            <a:r>
              <a:rPr lang="en-US" dirty="0" err="1"/>
              <a:t>SeaFET</a:t>
            </a:r>
            <a:r>
              <a:rPr lang="en-US" dirty="0"/>
              <a:t> will pump, wait, and then sample with the pump off.</a:t>
            </a:r>
            <a:endParaRPr lang="en-CA" dirty="0"/>
          </a:p>
          <a:p>
            <a:endParaRPr lang="en-US" dirty="0" smtClean="0"/>
          </a:p>
          <a:p>
            <a:r>
              <a:rPr lang="en-US" dirty="0" smtClean="0"/>
              <a:t>The </a:t>
            </a:r>
            <a:r>
              <a:rPr lang="en-US" b="1" dirty="0"/>
              <a:t>Sampling Event </a:t>
            </a:r>
            <a:r>
              <a:rPr lang="en-US" dirty="0"/>
              <a:t>graph the has two horizontal bars:</a:t>
            </a:r>
            <a:endParaRPr lang="en-CA" dirty="0"/>
          </a:p>
          <a:p>
            <a:r>
              <a:rPr lang="en-US" dirty="0"/>
              <a:t> </a:t>
            </a:r>
            <a:endParaRPr lang="en-CA" dirty="0"/>
          </a:p>
          <a:p>
            <a:pPr marL="285750" lvl="0" indent="-285750">
              <a:buFont typeface="Arial" panose="020B0604020202020204" pitchFamily="34" charset="0"/>
              <a:buChar char="•"/>
            </a:pPr>
            <a:r>
              <a:rPr lang="en-US" b="1" dirty="0"/>
              <a:t>Pump </a:t>
            </a:r>
            <a:r>
              <a:rPr lang="en-US" dirty="0"/>
              <a:t>to show when the external pump is turned on and off for each sampling event</a:t>
            </a:r>
            <a:endParaRPr lang="en-CA" dirty="0"/>
          </a:p>
          <a:p>
            <a:endParaRPr lang="en-CA" dirty="0"/>
          </a:p>
          <a:p>
            <a:pPr marL="285750" lvl="0" indent="-285750">
              <a:buFont typeface="Arial" panose="020B0604020202020204" pitchFamily="34" charset="0"/>
              <a:buChar char="•"/>
            </a:pPr>
            <a:r>
              <a:rPr lang="en-US" b="1" dirty="0"/>
              <a:t>Data </a:t>
            </a:r>
            <a:r>
              <a:rPr lang="en-US" dirty="0"/>
              <a:t>to show when data sampling starts and stops for each sampling event</a:t>
            </a:r>
            <a:endParaRPr lang="en-CA" dirty="0"/>
          </a:p>
          <a:p>
            <a:endParaRPr lang="en-CA" dirty="0"/>
          </a:p>
        </p:txBody>
      </p:sp>
    </p:spTree>
    <p:extLst>
      <p:ext uri="{BB962C8B-B14F-4D97-AF65-F5344CB8AC3E}">
        <p14:creationId xmlns:p14="http://schemas.microsoft.com/office/powerpoint/2010/main" val="3671621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CTD Settings</a:t>
            </a:r>
            <a:endParaRPr lang="en-CA" dirty="0"/>
          </a:p>
        </p:txBody>
      </p:sp>
      <p:sp>
        <p:nvSpPr>
          <p:cNvPr id="3" name="Content Placeholder 2"/>
          <p:cNvSpPr>
            <a:spLocks noGrp="1"/>
          </p:cNvSpPr>
          <p:nvPr>
            <p:ph idx="1"/>
          </p:nvPr>
        </p:nvSpPr>
        <p:spPr>
          <a:xfrm>
            <a:off x="664028" y="1143298"/>
            <a:ext cx="3616779" cy="2570514"/>
          </a:xfrm>
        </p:spPr>
        <p:txBody>
          <a:bodyPr>
            <a:normAutofit lnSpcReduction="10000"/>
          </a:bodyPr>
          <a:lstStyle/>
          <a:p>
            <a:pPr marL="0" indent="0">
              <a:buNone/>
            </a:pPr>
            <a:r>
              <a:rPr lang="en-US" sz="1800" b="1" dirty="0"/>
              <a:t>Seabird 37-SMP-ODO </a:t>
            </a:r>
            <a:r>
              <a:rPr lang="en-US" sz="1800" b="1" dirty="0" smtClean="0"/>
              <a:t>Settings</a:t>
            </a:r>
          </a:p>
          <a:p>
            <a:pPr marL="0" indent="0">
              <a:buNone/>
            </a:pPr>
            <a:endParaRPr lang="en-CA" sz="1800" b="1" dirty="0"/>
          </a:p>
          <a:p>
            <a:r>
              <a:rPr lang="en-US" sz="1600" b="1" dirty="0" smtClean="0"/>
              <a:t>Enable </a:t>
            </a:r>
            <a:r>
              <a:rPr lang="en-US" sz="1600" b="1" dirty="0"/>
              <a:t>CTD </a:t>
            </a:r>
            <a:r>
              <a:rPr lang="en-US" sz="1600" dirty="0"/>
              <a:t>setting enables or disables use of the CTD by the </a:t>
            </a:r>
            <a:r>
              <a:rPr lang="en-US" sz="1600" dirty="0" err="1"/>
              <a:t>SeaFET</a:t>
            </a:r>
            <a:endParaRPr lang="en-CA" sz="1600" dirty="0"/>
          </a:p>
          <a:p>
            <a:r>
              <a:rPr lang="en-US" sz="1600" b="1" dirty="0"/>
              <a:t>Power CTD </a:t>
            </a:r>
            <a:r>
              <a:rPr lang="en-US" sz="1600" dirty="0"/>
              <a:t>setting enables or disables supplying power to the CTD by the </a:t>
            </a:r>
            <a:r>
              <a:rPr lang="en-US" sz="1600" dirty="0" err="1"/>
              <a:t>SeaFET</a:t>
            </a:r>
            <a:r>
              <a:rPr lang="en-US" sz="1600" dirty="0" smtClean="0"/>
              <a:t>.</a:t>
            </a:r>
          </a:p>
          <a:p>
            <a:r>
              <a:rPr lang="en-US" sz="1600" b="1" dirty="0"/>
              <a:t>Output CTD Frames </a:t>
            </a:r>
            <a:r>
              <a:rPr lang="en-US" sz="1600" dirty="0"/>
              <a:t>setting enables or disables transmission of data frames from the CTD by the </a:t>
            </a:r>
            <a:r>
              <a:rPr lang="en-US" sz="1600" dirty="0" err="1"/>
              <a:t>SeaFET</a:t>
            </a:r>
            <a:r>
              <a:rPr lang="en-US" sz="1600" dirty="0"/>
              <a:t>.</a:t>
            </a:r>
            <a:endParaRPr lang="en-CA" sz="1600" dirty="0"/>
          </a:p>
          <a:p>
            <a:pPr marL="0" indent="0">
              <a:buNone/>
            </a:pPr>
            <a:endParaRPr lang="en-CA" sz="1600" dirty="0"/>
          </a:p>
        </p:txBody>
      </p:sp>
      <p:pic>
        <p:nvPicPr>
          <p:cNvPr id="4" name="image44.png"/>
          <p:cNvPicPr/>
          <p:nvPr/>
        </p:nvPicPr>
        <p:blipFill>
          <a:blip r:embed="rId2" cstate="print"/>
          <a:stretch>
            <a:fillRect/>
          </a:stretch>
        </p:blipFill>
        <p:spPr>
          <a:xfrm>
            <a:off x="4329928" y="977582"/>
            <a:ext cx="4476615" cy="2723560"/>
          </a:xfrm>
          <a:prstGeom prst="rect">
            <a:avLst/>
          </a:prstGeom>
        </p:spPr>
      </p:pic>
      <p:sp>
        <p:nvSpPr>
          <p:cNvPr id="5" name="TextBox 4"/>
          <p:cNvSpPr txBox="1"/>
          <p:nvPr/>
        </p:nvSpPr>
        <p:spPr>
          <a:xfrm>
            <a:off x="492717" y="3715626"/>
            <a:ext cx="7957457" cy="2062103"/>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Sampling </a:t>
            </a:r>
            <a:r>
              <a:rPr lang="en-US" sz="1600" b="1" dirty="0"/>
              <a:t>Timeout </a:t>
            </a:r>
            <a:r>
              <a:rPr lang="en-US" sz="1600" dirty="0"/>
              <a:t>is the maximum time (seconds) that the </a:t>
            </a:r>
            <a:r>
              <a:rPr lang="en-US" sz="1600" dirty="0" err="1"/>
              <a:t>SeaFET</a:t>
            </a:r>
            <a:r>
              <a:rPr lang="en-US" sz="1600" dirty="0"/>
              <a:t> will wait to receive a data frame requested from the CTD</a:t>
            </a:r>
            <a:r>
              <a:rPr lang="en-US" sz="1600" dirty="0" smtClean="0"/>
              <a:t>.</a:t>
            </a:r>
            <a:endParaRPr lang="en-US" sz="1600" b="1" dirty="0" smtClean="0"/>
          </a:p>
          <a:p>
            <a:pPr marL="285750" indent="-285750">
              <a:buFont typeface="Arial" panose="020B0604020202020204" pitchFamily="34" charset="0"/>
              <a:buChar char="•"/>
            </a:pPr>
            <a:r>
              <a:rPr lang="en-US" sz="1600" b="1" dirty="0" smtClean="0"/>
              <a:t>Sample </a:t>
            </a:r>
            <a:r>
              <a:rPr lang="en-US" sz="1600" b="1" dirty="0"/>
              <a:t>Delay </a:t>
            </a:r>
            <a:r>
              <a:rPr lang="en-US" sz="1600" dirty="0"/>
              <a:t>is the time (seconds) that the </a:t>
            </a:r>
            <a:r>
              <a:rPr lang="en-US" sz="1600" dirty="0" err="1"/>
              <a:t>SeaFET</a:t>
            </a:r>
            <a:r>
              <a:rPr lang="en-US" sz="1600" dirty="0"/>
              <a:t> delays ISFET parameters sampling (pH, ISFET T, etc.) after a sampling event begins. This feature can be used to allow for the measurements to stabilize after the CTD pumps a fresh volume of water and before the </a:t>
            </a:r>
            <a:r>
              <a:rPr lang="en-US" sz="1600" dirty="0" err="1"/>
              <a:t>SeaFET</a:t>
            </a:r>
            <a:r>
              <a:rPr lang="en-US" sz="1600" dirty="0"/>
              <a:t> starts data recording and streaming. Note: This setting is ignored in Continuous mode and when use of an External Pump is enabled.</a:t>
            </a:r>
            <a:endParaRPr lang="en-CA" sz="1600" dirty="0"/>
          </a:p>
          <a:p>
            <a:endParaRPr lang="en-CA" sz="1600" dirty="0"/>
          </a:p>
        </p:txBody>
      </p:sp>
    </p:spTree>
    <p:extLst>
      <p:ext uri="{BB962C8B-B14F-4D97-AF65-F5344CB8AC3E}">
        <p14:creationId xmlns:p14="http://schemas.microsoft.com/office/powerpoint/2010/main" val="179344503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5005</TotalTime>
  <Words>1717</Words>
  <Application>Microsoft Office PowerPoint</Application>
  <PresentationFormat>On-screen Show (4:3)</PresentationFormat>
  <Paragraphs>262</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SeaFET Data Processing</vt:lpstr>
      <vt:lpstr>Outline</vt:lpstr>
      <vt:lpstr>SeaFET overview</vt:lpstr>
      <vt:lpstr>Principle of operation</vt:lpstr>
      <vt:lpstr>Major components</vt:lpstr>
      <vt:lpstr>Flow cell</vt:lpstr>
      <vt:lpstr>Power</vt:lpstr>
      <vt:lpstr>External Pump</vt:lpstr>
      <vt:lpstr>CTD Settings</vt:lpstr>
      <vt:lpstr>Cautions</vt:lpstr>
      <vt:lpstr>How to videos</vt:lpstr>
      <vt:lpstr>SeaFETCom</vt:lpstr>
      <vt:lpstr>SeaFETCom</vt:lpstr>
      <vt:lpstr>Data processing</vt:lpstr>
      <vt:lpstr>Temperature salinity </vt:lpstr>
      <vt:lpstr>Sensitivity</vt:lpstr>
      <vt:lpstr>TS data options</vt:lpstr>
      <vt:lpstr>Specify TS data</vt:lpstr>
      <vt:lpstr>TS file format</vt:lpstr>
      <vt:lpstr>Converting data with Excel</vt:lpstr>
      <vt:lpstr>Sea-Bird CTD file</vt:lpstr>
      <vt:lpstr>Sea-Bird CTD .cnv file</vt:lpstr>
      <vt:lpstr>Process </vt:lpstr>
      <vt:lpstr>Graph results</vt:lpstr>
      <vt:lpstr>pH (INT)</vt:lpstr>
      <vt:lpstr>pH INT vs EXT</vt:lpstr>
      <vt:lpstr>pH (EXT)</vt:lpstr>
      <vt:lpstr>Common problems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dc:creator>
  <cp:lastModifiedBy>Geoff</cp:lastModifiedBy>
  <cp:revision>145</cp:revision>
  <cp:lastPrinted>2014-05-06T14:31:01Z</cp:lastPrinted>
  <dcterms:created xsi:type="dcterms:W3CDTF">2014-03-27T14:26:56Z</dcterms:created>
  <dcterms:modified xsi:type="dcterms:W3CDTF">2014-11-03T20:23:38Z</dcterms:modified>
</cp:coreProperties>
</file>