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0" autoAdjust="0"/>
    <p:restoredTop sz="69242" autoAdjust="0"/>
  </p:normalViewPr>
  <p:slideViewPr>
    <p:cSldViewPr snapToGrid="0" snapToObjects="1">
      <p:cViewPr varScale="1">
        <p:scale>
          <a:sx n="62" d="100"/>
          <a:sy n="62" d="100"/>
        </p:scale>
        <p:origin x="-498" y="-78"/>
      </p:cViewPr>
      <p:guideLst>
        <p:guide orient="horz" pos="2160"/>
        <p:guide pos="2880"/>
      </p:guideLst>
    </p:cSldViewPr>
  </p:slideViewPr>
  <p:outlineViewPr>
    <p:cViewPr>
      <p:scale>
        <a:sx n="33" d="100"/>
        <a:sy n="33" d="100"/>
      </p:scale>
      <p:origin x="0" y="519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B92A0A-643A-9C4F-907A-C7F2B3FC29A4}" type="datetimeFigureOut">
              <a:rPr lang="en-US" smtClean="0"/>
              <a:pPr/>
              <a:t>3/23/2011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3312BE-EC96-A04A-BFA1-A3D04A3B2865}" type="slidenum">
              <a:rPr lang="en-US" smtClean="0"/>
              <a:pPr/>
              <a:t>‹#›</a:t>
            </a:fld>
            <a:endParaRPr lang="en-US"/>
          </a:p>
        </p:txBody>
      </p:sp>
    </p:spTree>
    <p:extLst>
      <p:ext uri="{BB962C8B-B14F-4D97-AF65-F5344CB8AC3E}">
        <p14:creationId xmlns="" xmlns:p14="http://schemas.microsoft.com/office/powerpoint/2010/main" val="2186743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Distributed control is characterized by a network of machines that interact and cooperate</a:t>
            </a:r>
            <a:r>
              <a:rPr lang="en-US" baseline="0" dirty="0" smtClean="0"/>
              <a:t> to achieve a system purpose. This cooperation has real time constraints according to the application being implemented. Violating these constraints makes the application not work with consequences ranging from annoyance all the way to loss of property or even of life.</a:t>
            </a:r>
          </a:p>
          <a:p>
            <a:endParaRPr lang="en-US" dirty="0"/>
          </a:p>
        </p:txBody>
      </p:sp>
      <p:sp>
        <p:nvSpPr>
          <p:cNvPr id="4" name="Slide Number Placeholder 3"/>
          <p:cNvSpPr>
            <a:spLocks noGrp="1"/>
          </p:cNvSpPr>
          <p:nvPr>
            <p:ph type="sldNum" sz="quarter" idx="10"/>
          </p:nvPr>
        </p:nvSpPr>
        <p:spPr/>
        <p:txBody>
          <a:bodyPr/>
          <a:lstStyle/>
          <a:p>
            <a:fld id="{AC3312BE-EC96-A04A-BFA1-A3D04A3B2865}"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http://www.5min.com/Video/Learn-About-the-Bellagio-Fountains-278834664 is a video of the Bellagio fountains. Things to note – differences in delta velocity (they might cut in or out, or add pressure or drop it over a period of time), angular momentum (straight up, twirling in circles, </a:t>
            </a:r>
            <a:r>
              <a:rPr lang="en-US" dirty="0" err="1" smtClean="0"/>
              <a:t>etc</a:t>
            </a:r>
            <a:r>
              <a:rPr lang="en-US" dirty="0" smtClean="0"/>
              <a:t>), and sequence (a group all at once, or a group in sequence).</a:t>
            </a:r>
          </a:p>
          <a:p>
            <a:endParaRPr lang="en-US" dirty="0" smtClean="0"/>
          </a:p>
          <a:p>
            <a:r>
              <a:rPr lang="en-US" dirty="0" smtClean="0"/>
              <a:t>Consider the implications of a three second RTO (one spray does something different</a:t>
            </a:r>
            <a:r>
              <a:rPr lang="en-US" baseline="0" dirty="0" smtClean="0"/>
              <a:t> and it’s obvious), a missed command (maybe something keeps spraying or fails to spray?), etc.</a:t>
            </a:r>
          </a:p>
          <a:p>
            <a:endParaRPr lang="en-US" baseline="0" dirty="0" smtClean="0"/>
          </a:p>
          <a:p>
            <a:r>
              <a:rPr lang="en-US" baseline="0" dirty="0" smtClean="0"/>
              <a:t>Application to industrial control – the robot keeps turning and injures someone/something or doesn’t turn and fails to do its job.</a:t>
            </a:r>
          </a:p>
          <a:p>
            <a:r>
              <a:rPr lang="en-US" baseline="0" dirty="0" smtClean="0"/>
              <a:t>Consider the implications for </a:t>
            </a:r>
            <a:r>
              <a:rPr lang="en-US" sz="1200" kern="1200" dirty="0" smtClean="0">
                <a:solidFill>
                  <a:schemeClr val="tx1"/>
                </a:solidFill>
                <a:latin typeface="+mn-lt"/>
                <a:ea typeface="+mn-ea"/>
                <a:cs typeface="+mn-cs"/>
              </a:rPr>
              <a:t>Fukushima reactors: are the rods really in?</a:t>
            </a:r>
            <a:endParaRPr lang="en-US" dirty="0"/>
          </a:p>
        </p:txBody>
      </p:sp>
      <p:sp>
        <p:nvSpPr>
          <p:cNvPr id="4" name="Slide Number Placeholder 3"/>
          <p:cNvSpPr>
            <a:spLocks noGrp="1"/>
          </p:cNvSpPr>
          <p:nvPr>
            <p:ph type="sldNum" sz="quarter" idx="10"/>
          </p:nvPr>
        </p:nvSpPr>
        <p:spPr/>
        <p:txBody>
          <a:bodyPr/>
          <a:lstStyle/>
          <a:p>
            <a:fld id="{AC3312BE-EC96-A04A-BFA1-A3D04A3B2865}" type="slidenum">
              <a:rPr lang="en-US" smtClean="0"/>
              <a:pPr/>
              <a:t>3</a:t>
            </a:fld>
            <a:endParaRPr lang="en-US"/>
          </a:p>
        </p:txBody>
      </p:sp>
    </p:spTree>
    <p:extLst>
      <p:ext uri="{BB962C8B-B14F-4D97-AF65-F5344CB8AC3E}">
        <p14:creationId xmlns="" xmlns:p14="http://schemas.microsoft.com/office/powerpoint/2010/main" val="157709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meet the response time requirements of larger networks, routers</a:t>
            </a:r>
            <a:r>
              <a:rPr lang="en-US" baseline="0" dirty="0" smtClean="0"/>
              <a:t> are used to segment traffic and compression is used to increase link bandwidth – but, since packets can cross routers compression of the L3 header is very </a:t>
            </a:r>
            <a:r>
              <a:rPr lang="en-US" baseline="0" dirty="0" err="1" smtClean="0"/>
              <a:t>desireable</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AC3312BE-EC96-A04A-BFA1-A3D04A3B2865}"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24A899-D2D6-0942-A069-EC85DA8AD6ED}" type="datetimeFigureOut">
              <a:rPr lang="en-US" smtClean="0"/>
              <a:pPr/>
              <a:t>3/23/2011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93955-9AE1-F441-BD39-029DFBDD7B8A}" type="slidenum">
              <a:rPr lang="en-US" smtClean="0"/>
              <a:pPr/>
              <a:t>‹#›</a:t>
            </a:fld>
            <a:endParaRPr lang="en-US"/>
          </a:p>
        </p:txBody>
      </p:sp>
    </p:spTree>
    <p:extLst>
      <p:ext uri="{BB962C8B-B14F-4D97-AF65-F5344CB8AC3E}">
        <p14:creationId xmlns="" xmlns:p14="http://schemas.microsoft.com/office/powerpoint/2010/main" val="721998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24A899-D2D6-0942-A069-EC85DA8AD6ED}" type="datetimeFigureOut">
              <a:rPr lang="en-US" smtClean="0"/>
              <a:pPr/>
              <a:t>3/23/2011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93955-9AE1-F441-BD39-029DFBDD7B8A}" type="slidenum">
              <a:rPr lang="en-US" smtClean="0"/>
              <a:pPr/>
              <a:t>‹#›</a:t>
            </a:fld>
            <a:endParaRPr lang="en-US"/>
          </a:p>
        </p:txBody>
      </p:sp>
    </p:spTree>
    <p:extLst>
      <p:ext uri="{BB962C8B-B14F-4D97-AF65-F5344CB8AC3E}">
        <p14:creationId xmlns="" xmlns:p14="http://schemas.microsoft.com/office/powerpoint/2010/main" val="2505416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24A899-D2D6-0942-A069-EC85DA8AD6ED}" type="datetimeFigureOut">
              <a:rPr lang="en-US" smtClean="0"/>
              <a:pPr/>
              <a:t>3/23/2011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93955-9AE1-F441-BD39-029DFBDD7B8A}" type="slidenum">
              <a:rPr lang="en-US" smtClean="0"/>
              <a:pPr/>
              <a:t>‹#›</a:t>
            </a:fld>
            <a:endParaRPr lang="en-US"/>
          </a:p>
        </p:txBody>
      </p:sp>
    </p:spTree>
    <p:extLst>
      <p:ext uri="{BB962C8B-B14F-4D97-AF65-F5344CB8AC3E}">
        <p14:creationId xmlns="" xmlns:p14="http://schemas.microsoft.com/office/powerpoint/2010/main" val="117280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24A899-D2D6-0942-A069-EC85DA8AD6ED}" type="datetimeFigureOut">
              <a:rPr lang="en-US" smtClean="0"/>
              <a:pPr/>
              <a:t>3/23/2011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93955-9AE1-F441-BD39-029DFBDD7B8A}" type="slidenum">
              <a:rPr lang="en-US" smtClean="0"/>
              <a:pPr/>
              <a:t>‹#›</a:t>
            </a:fld>
            <a:endParaRPr lang="en-US"/>
          </a:p>
        </p:txBody>
      </p:sp>
    </p:spTree>
    <p:extLst>
      <p:ext uri="{BB962C8B-B14F-4D97-AF65-F5344CB8AC3E}">
        <p14:creationId xmlns="" xmlns:p14="http://schemas.microsoft.com/office/powerpoint/2010/main" val="2327543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24A899-D2D6-0942-A069-EC85DA8AD6ED}" type="datetimeFigureOut">
              <a:rPr lang="en-US" smtClean="0"/>
              <a:pPr/>
              <a:t>3/23/2011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93955-9AE1-F441-BD39-029DFBDD7B8A}" type="slidenum">
              <a:rPr lang="en-US" smtClean="0"/>
              <a:pPr/>
              <a:t>‹#›</a:t>
            </a:fld>
            <a:endParaRPr lang="en-US"/>
          </a:p>
        </p:txBody>
      </p:sp>
    </p:spTree>
    <p:extLst>
      <p:ext uri="{BB962C8B-B14F-4D97-AF65-F5344CB8AC3E}">
        <p14:creationId xmlns="" xmlns:p14="http://schemas.microsoft.com/office/powerpoint/2010/main" val="844875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24A899-D2D6-0942-A069-EC85DA8AD6ED}" type="datetimeFigureOut">
              <a:rPr lang="en-US" smtClean="0"/>
              <a:pPr/>
              <a:t>3/23/2011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93955-9AE1-F441-BD39-029DFBDD7B8A}" type="slidenum">
              <a:rPr lang="en-US" smtClean="0"/>
              <a:pPr/>
              <a:t>‹#›</a:t>
            </a:fld>
            <a:endParaRPr lang="en-US"/>
          </a:p>
        </p:txBody>
      </p:sp>
    </p:spTree>
    <p:extLst>
      <p:ext uri="{BB962C8B-B14F-4D97-AF65-F5344CB8AC3E}">
        <p14:creationId xmlns="" xmlns:p14="http://schemas.microsoft.com/office/powerpoint/2010/main" val="2967911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24A899-D2D6-0942-A069-EC85DA8AD6ED}" type="datetimeFigureOut">
              <a:rPr lang="en-US" smtClean="0"/>
              <a:pPr/>
              <a:t>3/23/2011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593955-9AE1-F441-BD39-029DFBDD7B8A}" type="slidenum">
              <a:rPr lang="en-US" smtClean="0"/>
              <a:pPr/>
              <a:t>‹#›</a:t>
            </a:fld>
            <a:endParaRPr lang="en-US"/>
          </a:p>
        </p:txBody>
      </p:sp>
    </p:spTree>
    <p:extLst>
      <p:ext uri="{BB962C8B-B14F-4D97-AF65-F5344CB8AC3E}">
        <p14:creationId xmlns="" xmlns:p14="http://schemas.microsoft.com/office/powerpoint/2010/main" val="2025759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24A899-D2D6-0942-A069-EC85DA8AD6ED}" type="datetimeFigureOut">
              <a:rPr lang="en-US" smtClean="0"/>
              <a:pPr/>
              <a:t>3/23/2011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593955-9AE1-F441-BD39-029DFBDD7B8A}" type="slidenum">
              <a:rPr lang="en-US" smtClean="0"/>
              <a:pPr/>
              <a:t>‹#›</a:t>
            </a:fld>
            <a:endParaRPr lang="en-US"/>
          </a:p>
        </p:txBody>
      </p:sp>
    </p:spTree>
    <p:extLst>
      <p:ext uri="{BB962C8B-B14F-4D97-AF65-F5344CB8AC3E}">
        <p14:creationId xmlns="" xmlns:p14="http://schemas.microsoft.com/office/powerpoint/2010/main" val="928683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4A899-D2D6-0942-A069-EC85DA8AD6ED}" type="datetimeFigureOut">
              <a:rPr lang="en-US" smtClean="0"/>
              <a:pPr/>
              <a:t>3/23/2011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593955-9AE1-F441-BD39-029DFBDD7B8A}" type="slidenum">
              <a:rPr lang="en-US" smtClean="0"/>
              <a:pPr/>
              <a:t>‹#›</a:t>
            </a:fld>
            <a:endParaRPr lang="en-US"/>
          </a:p>
        </p:txBody>
      </p:sp>
    </p:spTree>
    <p:extLst>
      <p:ext uri="{BB962C8B-B14F-4D97-AF65-F5344CB8AC3E}">
        <p14:creationId xmlns="" xmlns:p14="http://schemas.microsoft.com/office/powerpoint/2010/main" val="1394781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24A899-D2D6-0942-A069-EC85DA8AD6ED}" type="datetimeFigureOut">
              <a:rPr lang="en-US" smtClean="0"/>
              <a:pPr/>
              <a:t>3/23/2011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93955-9AE1-F441-BD39-029DFBDD7B8A}" type="slidenum">
              <a:rPr lang="en-US" smtClean="0"/>
              <a:pPr/>
              <a:t>‹#›</a:t>
            </a:fld>
            <a:endParaRPr lang="en-US"/>
          </a:p>
        </p:txBody>
      </p:sp>
    </p:spTree>
    <p:extLst>
      <p:ext uri="{BB962C8B-B14F-4D97-AF65-F5344CB8AC3E}">
        <p14:creationId xmlns="" xmlns:p14="http://schemas.microsoft.com/office/powerpoint/2010/main" val="332371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24A899-D2D6-0942-A069-EC85DA8AD6ED}" type="datetimeFigureOut">
              <a:rPr lang="en-US" smtClean="0"/>
              <a:pPr/>
              <a:t>3/23/2011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93955-9AE1-F441-BD39-029DFBDD7B8A}" type="slidenum">
              <a:rPr lang="en-US" smtClean="0"/>
              <a:pPr/>
              <a:t>‹#›</a:t>
            </a:fld>
            <a:endParaRPr lang="en-US"/>
          </a:p>
        </p:txBody>
      </p:sp>
    </p:spTree>
    <p:extLst>
      <p:ext uri="{BB962C8B-B14F-4D97-AF65-F5344CB8AC3E}">
        <p14:creationId xmlns="" xmlns:p14="http://schemas.microsoft.com/office/powerpoint/2010/main" val="1324952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24A899-D2D6-0942-A069-EC85DA8AD6ED}" type="datetimeFigureOut">
              <a:rPr lang="en-US" smtClean="0"/>
              <a:pPr/>
              <a:t>3/23/2011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593955-9AE1-F441-BD39-029DFBDD7B8A}" type="slidenum">
              <a:rPr lang="en-US" smtClean="0"/>
              <a:pPr/>
              <a:t>‹#›</a:t>
            </a:fld>
            <a:endParaRPr lang="en-US"/>
          </a:p>
        </p:txBody>
      </p:sp>
    </p:spTree>
    <p:extLst>
      <p:ext uri="{BB962C8B-B14F-4D97-AF65-F5344CB8AC3E}">
        <p14:creationId xmlns="" xmlns:p14="http://schemas.microsoft.com/office/powerpoint/2010/main" val="495937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5min.com/Video/Learn-About-the-Bellagio-Fountains-278834664"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8667" y="2130425"/>
            <a:ext cx="8478761" cy="1470025"/>
          </a:xfrm>
        </p:spPr>
        <p:txBody>
          <a:bodyPr>
            <a:normAutofit fontScale="90000"/>
          </a:bodyPr>
          <a:lstStyle/>
          <a:p>
            <a:r>
              <a:rPr lang="en-US" dirty="0" smtClean="0"/>
              <a:t>Distributed Control:</a:t>
            </a:r>
            <a:br>
              <a:rPr lang="en-US" dirty="0" smtClean="0"/>
            </a:br>
            <a:r>
              <a:rPr lang="en-US" dirty="0" smtClean="0"/>
              <a:t>Echelon’s view of the Internet of Things</a:t>
            </a:r>
            <a:endParaRPr lang="en-US" dirty="0"/>
          </a:p>
        </p:txBody>
      </p:sp>
      <p:sp>
        <p:nvSpPr>
          <p:cNvPr id="3" name="Subtitle 2"/>
          <p:cNvSpPr>
            <a:spLocks noGrp="1"/>
          </p:cNvSpPr>
          <p:nvPr>
            <p:ph type="subTitle" idx="1"/>
          </p:nvPr>
        </p:nvSpPr>
        <p:spPr/>
        <p:txBody>
          <a:bodyPr/>
          <a:lstStyle/>
          <a:p>
            <a:r>
              <a:rPr lang="en-US" dirty="0" smtClean="0"/>
              <a:t>Bob Dolin’s position paper</a:t>
            </a:r>
          </a:p>
          <a:p>
            <a:r>
              <a:rPr lang="en-US" dirty="0" smtClean="0"/>
              <a:t>Fred Baker’s presentation</a:t>
            </a:r>
            <a:endParaRPr lang="en-US" dirty="0"/>
          </a:p>
        </p:txBody>
      </p:sp>
    </p:spTree>
    <p:extLst>
      <p:ext uri="{BB962C8B-B14F-4D97-AF65-F5344CB8AC3E}">
        <p14:creationId xmlns="" xmlns:p14="http://schemas.microsoft.com/office/powerpoint/2010/main" val="146564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22238"/>
            <a:ext cx="7002153" cy="1295400"/>
          </a:xfrm>
        </p:spPr>
        <p:txBody>
          <a:bodyPr>
            <a:normAutofit fontScale="90000"/>
          </a:bodyPr>
          <a:lstStyle/>
          <a:p>
            <a:r>
              <a:rPr lang="en-US" dirty="0" smtClean="0"/>
              <a:t>Distributed control in the</a:t>
            </a:r>
            <a:br>
              <a:rPr lang="en-US" dirty="0" smtClean="0"/>
            </a:br>
            <a:r>
              <a:rPr lang="en-US" dirty="0" smtClean="0"/>
              <a:t>“Internet of Things”</a:t>
            </a:r>
            <a:endParaRPr lang="en-US" dirty="0"/>
          </a:p>
        </p:txBody>
      </p:sp>
      <p:sp>
        <p:nvSpPr>
          <p:cNvPr id="3" name="Content Placeholder 2"/>
          <p:cNvSpPr>
            <a:spLocks noGrp="1"/>
          </p:cNvSpPr>
          <p:nvPr>
            <p:ph idx="1"/>
          </p:nvPr>
        </p:nvSpPr>
        <p:spPr>
          <a:xfrm>
            <a:off x="457200" y="1600200"/>
            <a:ext cx="8229600" cy="4894943"/>
          </a:xfrm>
        </p:spPr>
        <p:txBody>
          <a:bodyPr>
            <a:normAutofit fontScale="92500" lnSpcReduction="20000"/>
          </a:bodyPr>
          <a:lstStyle/>
          <a:p>
            <a:r>
              <a:rPr lang="en-US" dirty="0" smtClean="0"/>
              <a:t>Types of “real time” in communications</a:t>
            </a:r>
          </a:p>
          <a:p>
            <a:pPr lvl="1"/>
            <a:r>
              <a:rPr lang="en-US" dirty="0" smtClean="0"/>
              <a:t>Normal Internet communications</a:t>
            </a:r>
          </a:p>
          <a:p>
            <a:pPr lvl="2"/>
            <a:r>
              <a:rPr lang="en-US" dirty="0" smtClean="0"/>
              <a:t>Moving files, exchanging text, in a static network</a:t>
            </a:r>
          </a:p>
          <a:p>
            <a:pPr lvl="2"/>
            <a:r>
              <a:rPr lang="en-US" dirty="0" smtClean="0"/>
              <a:t>Human time scales, nobody dies if something is late</a:t>
            </a:r>
          </a:p>
          <a:p>
            <a:pPr lvl="1"/>
            <a:r>
              <a:rPr lang="en-US" dirty="0" smtClean="0"/>
              <a:t>Space: Command/Telemetry</a:t>
            </a:r>
          </a:p>
          <a:p>
            <a:pPr lvl="2"/>
            <a:r>
              <a:rPr lang="en-US" dirty="0" smtClean="0"/>
              <a:t>Constant feedback, occasional configuration changes</a:t>
            </a:r>
          </a:p>
          <a:p>
            <a:pPr lvl="2"/>
            <a:r>
              <a:rPr lang="en-US" dirty="0" smtClean="0"/>
              <a:t>Remote object time scales, nobody dies if something is late</a:t>
            </a:r>
          </a:p>
          <a:p>
            <a:pPr lvl="1"/>
            <a:r>
              <a:rPr lang="en-US" dirty="0" smtClean="0"/>
              <a:t>Distributed Control – machine to machine</a:t>
            </a:r>
          </a:p>
          <a:p>
            <a:pPr lvl="2"/>
            <a:r>
              <a:rPr lang="en-US" dirty="0" smtClean="0"/>
              <a:t>Continuously changing variables to control the behavior of an application</a:t>
            </a:r>
          </a:p>
          <a:p>
            <a:pPr lvl="2"/>
            <a:r>
              <a:rPr lang="en-US" dirty="0" smtClean="0"/>
              <a:t>In some applications, people die, or are annoyed,  or the purpose is not served if time scales of interest are not observed</a:t>
            </a:r>
          </a:p>
        </p:txBody>
      </p:sp>
    </p:spTree>
    <p:extLst>
      <p:ext uri="{BB962C8B-B14F-4D97-AF65-F5344CB8AC3E}">
        <p14:creationId xmlns="" xmlns:p14="http://schemas.microsoft.com/office/powerpoint/2010/main" val="1285988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Example of distributed control</a:t>
            </a:r>
            <a:r>
              <a:rPr lang="en-US" sz="2400" dirty="0"/>
              <a:t>: </a:t>
            </a:r>
            <a:r>
              <a:rPr lang="en-US" sz="2400" dirty="0" smtClean="0"/>
              <a:t/>
            </a:r>
            <a:br>
              <a:rPr lang="en-US" sz="2400" dirty="0" smtClean="0"/>
            </a:br>
            <a:r>
              <a:rPr lang="en-US" sz="2400" dirty="0" smtClean="0"/>
              <a:t>ANSI</a:t>
            </a:r>
            <a:r>
              <a:rPr lang="en-US" sz="2400" dirty="0"/>
              <a:t>/CEA </a:t>
            </a:r>
            <a:r>
              <a:rPr lang="en-US" sz="2400" dirty="0" smtClean="0"/>
              <a:t>709.1, EN</a:t>
            </a:r>
            <a:r>
              <a:rPr lang="en-US" sz="2400" dirty="0"/>
              <a:t>-14908-</a:t>
            </a:r>
            <a:r>
              <a:rPr lang="en-US" sz="2400" dirty="0" smtClean="0"/>
              <a:t>1, GB</a:t>
            </a:r>
            <a:r>
              <a:rPr lang="en-US" sz="2400" dirty="0"/>
              <a:t>/Z 20177.1</a:t>
            </a:r>
          </a:p>
        </p:txBody>
      </p:sp>
      <p:sp>
        <p:nvSpPr>
          <p:cNvPr id="7" name="Text Placeholder 6"/>
          <p:cNvSpPr>
            <a:spLocks noGrp="1"/>
          </p:cNvSpPr>
          <p:nvPr>
            <p:ph type="body" idx="1"/>
          </p:nvPr>
        </p:nvSpPr>
        <p:spPr>
          <a:xfrm>
            <a:off x="457200" y="1318381"/>
            <a:ext cx="8229600" cy="856494"/>
          </a:xfrm>
        </p:spPr>
        <p:txBody>
          <a:bodyPr>
            <a:normAutofit fontScale="85000" lnSpcReduction="10000"/>
          </a:bodyPr>
          <a:lstStyle/>
          <a:p>
            <a:r>
              <a:rPr lang="en-US" sz="3800" i="1" dirty="0"/>
              <a:t>Bellagio Fountain</a:t>
            </a:r>
          </a:p>
          <a:p>
            <a:pPr lvl="1"/>
            <a:r>
              <a:rPr lang="en-US" i="1" dirty="0">
                <a:hlinkClick r:id="rId3"/>
              </a:rPr>
              <a:t>http://www.5min.com/Video/Learn-About-the-Bellagio-Fountains-</a:t>
            </a:r>
            <a:r>
              <a:rPr lang="en-US" i="1" dirty="0" smtClean="0">
                <a:hlinkClick r:id="rId3"/>
              </a:rPr>
              <a:t>278834664</a:t>
            </a:r>
            <a:endParaRPr lang="en-US" i="1" dirty="0"/>
          </a:p>
        </p:txBody>
      </p:sp>
      <p:sp>
        <p:nvSpPr>
          <p:cNvPr id="4" name="Text Placeholder 3"/>
          <p:cNvSpPr>
            <a:spLocks noGrp="1"/>
          </p:cNvSpPr>
          <p:nvPr>
            <p:ph sz="half" idx="2"/>
          </p:nvPr>
        </p:nvSpPr>
        <p:spPr/>
        <p:txBody>
          <a:bodyPr>
            <a:normAutofit fontScale="77500" lnSpcReduction="20000"/>
          </a:bodyPr>
          <a:lstStyle/>
          <a:p>
            <a:r>
              <a:rPr lang="en-US" sz="3200" b="1" dirty="0" smtClean="0"/>
              <a:t>Numerous </a:t>
            </a:r>
            <a:r>
              <a:rPr lang="en-US" sz="3200" b="1" dirty="0"/>
              <a:t>control points</a:t>
            </a:r>
          </a:p>
          <a:p>
            <a:pPr marL="457200" lvl="1" indent="0">
              <a:buNone/>
            </a:pPr>
            <a:r>
              <a:rPr lang="en-US" sz="2400" dirty="0" smtClean="0"/>
              <a:t>Sometimes addressed as a group</a:t>
            </a:r>
          </a:p>
          <a:p>
            <a:pPr marL="457200" lvl="1" indent="0">
              <a:buNone/>
            </a:pPr>
            <a:r>
              <a:rPr lang="en-US" sz="2400" dirty="0" smtClean="0"/>
              <a:t>Sometimes addressed individually</a:t>
            </a:r>
          </a:p>
          <a:p>
            <a:r>
              <a:rPr lang="en-US" sz="3200" b="1" dirty="0" smtClean="0"/>
              <a:t>Paradigm</a:t>
            </a:r>
            <a:r>
              <a:rPr lang="en-US" sz="3200" b="1" dirty="0"/>
              <a:t>:</a:t>
            </a:r>
          </a:p>
          <a:p>
            <a:pPr marL="457200" lvl="1" indent="0">
              <a:buNone/>
            </a:pPr>
            <a:r>
              <a:rPr lang="en-US" sz="2800" dirty="0"/>
              <a:t>Central controller sets variables </a:t>
            </a:r>
          </a:p>
          <a:p>
            <a:pPr marL="457200" lvl="1" indent="0">
              <a:buNone/>
            </a:pPr>
            <a:r>
              <a:rPr lang="en-US" sz="2800" dirty="0" smtClean="0"/>
              <a:t>Actions are published as status</a:t>
            </a:r>
          </a:p>
          <a:p>
            <a:pPr marL="457200" lvl="1" indent="0">
              <a:buNone/>
            </a:pPr>
            <a:r>
              <a:rPr lang="en-US" sz="2800" dirty="0" smtClean="0"/>
              <a:t>Status changes published on a node affect the actions of the nodes that are subscribed to the status change</a:t>
            </a:r>
            <a:endParaRPr lang="en-US" sz="2800" dirty="0"/>
          </a:p>
        </p:txBody>
      </p:sp>
      <p:sp>
        <p:nvSpPr>
          <p:cNvPr id="6" name="Content Placeholder 5"/>
          <p:cNvSpPr>
            <a:spLocks noGrp="1"/>
          </p:cNvSpPr>
          <p:nvPr>
            <p:ph sz="quarter" idx="4"/>
          </p:nvPr>
        </p:nvSpPr>
        <p:spPr/>
        <p:txBody>
          <a:bodyPr>
            <a:normAutofit/>
          </a:bodyPr>
          <a:lstStyle/>
          <a:p>
            <a:r>
              <a:rPr lang="en-US" sz="2900" b="1" dirty="0" smtClean="0"/>
              <a:t>NACKs</a:t>
            </a:r>
            <a:endParaRPr lang="en-US" sz="2900" b="1" dirty="0"/>
          </a:p>
          <a:p>
            <a:pPr marL="457200" lvl="1" indent="0">
              <a:buNone/>
            </a:pPr>
            <a:r>
              <a:rPr lang="en-US" sz="2400" dirty="0"/>
              <a:t>M</a:t>
            </a:r>
            <a:r>
              <a:rPr lang="en-US" sz="2400" dirty="0" smtClean="0"/>
              <a:t>ay </a:t>
            </a:r>
            <a:r>
              <a:rPr lang="en-US" sz="2400" dirty="0"/>
              <a:t>be appropriate for </a:t>
            </a:r>
            <a:r>
              <a:rPr lang="en-US" sz="2400" dirty="0" smtClean="0"/>
              <a:t>scaling when moving large amounts of data</a:t>
            </a:r>
          </a:p>
          <a:p>
            <a:pPr marL="457200" lvl="1" indent="0">
              <a:buNone/>
            </a:pPr>
            <a:endParaRPr lang="en-US" dirty="0"/>
          </a:p>
          <a:p>
            <a:pPr marL="400050"/>
            <a:r>
              <a:rPr lang="en-US" b="1" dirty="0" smtClean="0"/>
              <a:t>Positive Acknowledgement</a:t>
            </a:r>
            <a:endParaRPr lang="en-US" b="1" dirty="0"/>
          </a:p>
          <a:p>
            <a:pPr marL="457200" lvl="1" indent="0">
              <a:buNone/>
            </a:pPr>
            <a:r>
              <a:rPr lang="en-US" sz="2400" dirty="0" smtClean="0"/>
              <a:t>Need for commands</a:t>
            </a:r>
            <a:endParaRPr lang="en-US" sz="2400" dirty="0"/>
          </a:p>
          <a:p>
            <a:pPr marL="457200" lvl="1" indent="0">
              <a:buNone/>
            </a:pPr>
            <a:r>
              <a:rPr lang="en-US" sz="2400" dirty="0"/>
              <a:t>Retransmission within loss </a:t>
            </a:r>
            <a:r>
              <a:rPr lang="en-US" sz="2400" dirty="0" smtClean="0"/>
              <a:t>variance</a:t>
            </a:r>
            <a:endParaRPr lang="en-US" sz="2400" dirty="0"/>
          </a:p>
        </p:txBody>
      </p:sp>
    </p:spTree>
    <p:extLst>
      <p:ext uri="{BB962C8B-B14F-4D97-AF65-F5344CB8AC3E}">
        <p14:creationId xmlns="" xmlns:p14="http://schemas.microsoft.com/office/powerpoint/2010/main" val="1698857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Network stack requirements</a:t>
            </a:r>
            <a:br>
              <a:rPr lang="en-US" dirty="0" smtClean="0"/>
            </a:br>
            <a:r>
              <a:rPr lang="en-US" sz="2800" dirty="0" smtClean="0"/>
              <a:t>(assumptions made by application) #1</a:t>
            </a:r>
            <a:endParaRPr lang="en-US" sz="2800" dirty="0"/>
          </a:p>
        </p:txBody>
      </p:sp>
      <p:sp>
        <p:nvSpPr>
          <p:cNvPr id="3" name="Content Placeholder 2"/>
          <p:cNvSpPr>
            <a:spLocks noGrp="1"/>
          </p:cNvSpPr>
          <p:nvPr>
            <p:ph sz="half" idx="1"/>
          </p:nvPr>
        </p:nvSpPr>
        <p:spPr/>
        <p:txBody>
          <a:bodyPr/>
          <a:lstStyle/>
          <a:p>
            <a:r>
              <a:rPr lang="en-US" dirty="0" smtClean="0"/>
              <a:t>Retransmission:</a:t>
            </a:r>
          </a:p>
          <a:p>
            <a:pPr lvl="1"/>
            <a:r>
              <a:rPr lang="en-US" dirty="0" smtClean="0"/>
              <a:t>Network recovers from packet loss or informs application</a:t>
            </a:r>
          </a:p>
          <a:p>
            <a:pPr lvl="1"/>
            <a:r>
              <a:rPr lang="en-US" dirty="0" smtClean="0"/>
              <a:t>Recovery is timely: on the order of RTTs, not seconds</a:t>
            </a:r>
          </a:p>
          <a:p>
            <a:r>
              <a:rPr lang="en-US" dirty="0" smtClean="0"/>
              <a:t>Network engineering meets application requirements</a:t>
            </a:r>
          </a:p>
        </p:txBody>
      </p:sp>
      <p:sp>
        <p:nvSpPr>
          <p:cNvPr id="4" name="Content Placeholder 3"/>
          <p:cNvSpPr>
            <a:spLocks noGrp="1"/>
          </p:cNvSpPr>
          <p:nvPr>
            <p:ph sz="half" idx="2"/>
          </p:nvPr>
        </p:nvSpPr>
        <p:spPr/>
        <p:txBody>
          <a:bodyPr/>
          <a:lstStyle/>
          <a:p>
            <a:r>
              <a:rPr lang="en-US" dirty="0" smtClean="0"/>
              <a:t>Network independent of MAC/PHY</a:t>
            </a:r>
          </a:p>
          <a:p>
            <a:r>
              <a:rPr lang="en-US" dirty="0" smtClean="0"/>
              <a:t>Scale</a:t>
            </a:r>
          </a:p>
          <a:p>
            <a:pPr lvl="1"/>
            <a:r>
              <a:rPr lang="en-US" dirty="0" smtClean="0"/>
              <a:t>Thousands of nodes</a:t>
            </a:r>
          </a:p>
          <a:p>
            <a:pPr lvl="1"/>
            <a:r>
              <a:rPr lang="en-US" dirty="0" smtClean="0"/>
              <a:t>Multiple link speeds</a:t>
            </a:r>
          </a:p>
          <a:p>
            <a:r>
              <a:rPr lang="en-US" dirty="0" smtClean="0"/>
              <a:t>Multicast</a:t>
            </a:r>
          </a:p>
          <a:p>
            <a:pPr lvl="1"/>
            <a:r>
              <a:rPr lang="en-US" dirty="0" smtClean="0"/>
              <a:t>Throughout network</a:t>
            </a:r>
          </a:p>
          <a:p>
            <a:pPr lvl="1"/>
            <a:r>
              <a:rPr lang="en-US" dirty="0" smtClean="0"/>
              <a:t>Reliable (positive Ack)</a:t>
            </a:r>
          </a:p>
          <a:p>
            <a:r>
              <a:rPr lang="en-US" dirty="0" smtClean="0"/>
              <a:t>Duplicate suppression</a:t>
            </a:r>
          </a:p>
        </p:txBody>
      </p:sp>
    </p:spTree>
    <p:extLst>
      <p:ext uri="{BB962C8B-B14F-4D97-AF65-F5344CB8AC3E}">
        <p14:creationId xmlns="" xmlns:p14="http://schemas.microsoft.com/office/powerpoint/2010/main" val="1652974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Network stack </a:t>
            </a:r>
            <a:r>
              <a:rPr lang="en-US" dirty="0" smtClean="0"/>
              <a:t>requirements</a:t>
            </a:r>
            <a:br>
              <a:rPr lang="en-US" dirty="0" smtClean="0"/>
            </a:br>
            <a:r>
              <a:rPr lang="en-US" sz="2800" dirty="0" smtClean="0"/>
              <a:t>(</a:t>
            </a:r>
            <a:r>
              <a:rPr lang="en-US" sz="2800" dirty="0"/>
              <a:t>assumptions made by application) </a:t>
            </a:r>
            <a:r>
              <a:rPr lang="en-US" sz="2800" dirty="0" smtClean="0"/>
              <a:t>#2</a:t>
            </a:r>
            <a:endParaRPr lang="en-US" sz="2800" dirty="0"/>
          </a:p>
        </p:txBody>
      </p:sp>
      <p:sp>
        <p:nvSpPr>
          <p:cNvPr id="3" name="Content Placeholder 2"/>
          <p:cNvSpPr>
            <a:spLocks noGrp="1"/>
          </p:cNvSpPr>
          <p:nvPr>
            <p:ph sz="half" idx="1"/>
          </p:nvPr>
        </p:nvSpPr>
        <p:spPr/>
        <p:txBody>
          <a:bodyPr/>
          <a:lstStyle/>
          <a:p>
            <a:r>
              <a:rPr lang="en-US" dirty="0" smtClean="0"/>
              <a:t>Emergency messages</a:t>
            </a:r>
          </a:p>
          <a:p>
            <a:pPr lvl="1"/>
            <a:r>
              <a:rPr lang="en-US" dirty="0" smtClean="0"/>
              <a:t>Routed and/or queued around other traffic</a:t>
            </a:r>
          </a:p>
          <a:p>
            <a:pPr lvl="1"/>
            <a:r>
              <a:rPr lang="en-US" dirty="0" smtClean="0"/>
              <a:t>Other traffic slushed as delivered</a:t>
            </a:r>
          </a:p>
          <a:p>
            <a:r>
              <a:rPr lang="en-US" dirty="0" smtClean="0"/>
              <a:t>Routine traffic delivered in sequence</a:t>
            </a:r>
          </a:p>
          <a:p>
            <a:r>
              <a:rPr lang="en-US" dirty="0" smtClean="0"/>
              <a:t>Separate timers by peer/message</a:t>
            </a:r>
            <a:endParaRPr lang="en-US" dirty="0"/>
          </a:p>
        </p:txBody>
      </p:sp>
      <p:sp>
        <p:nvSpPr>
          <p:cNvPr id="4" name="Content Placeholder 3"/>
          <p:cNvSpPr>
            <a:spLocks noGrp="1"/>
          </p:cNvSpPr>
          <p:nvPr>
            <p:ph sz="half" idx="2"/>
          </p:nvPr>
        </p:nvSpPr>
        <p:spPr/>
        <p:txBody>
          <a:bodyPr/>
          <a:lstStyle/>
          <a:p>
            <a:r>
              <a:rPr lang="en-US" dirty="0"/>
              <a:t>P</a:t>
            </a:r>
            <a:r>
              <a:rPr lang="en-US" dirty="0" smtClean="0"/>
              <a:t>olling of nodes</a:t>
            </a:r>
          </a:p>
          <a:p>
            <a:pPr lvl="1"/>
            <a:r>
              <a:rPr lang="en-US" dirty="0" smtClean="0"/>
              <a:t>Sequential</a:t>
            </a:r>
          </a:p>
          <a:p>
            <a:pPr lvl="1"/>
            <a:r>
              <a:rPr lang="en-US" dirty="0" smtClean="0"/>
              <a:t>Independent of responses</a:t>
            </a:r>
          </a:p>
          <a:p>
            <a:r>
              <a:rPr lang="en-US" dirty="0" smtClean="0"/>
              <a:t>Paradigm supports peer-to-peer</a:t>
            </a:r>
          </a:p>
          <a:p>
            <a:pPr lvl="1"/>
            <a:r>
              <a:rPr lang="en-US" dirty="0" smtClean="0"/>
              <a:t>Not everything is client/server</a:t>
            </a:r>
          </a:p>
        </p:txBody>
      </p:sp>
    </p:spTree>
    <p:extLst>
      <p:ext uri="{BB962C8B-B14F-4D97-AF65-F5344CB8AC3E}">
        <p14:creationId xmlns="" xmlns:p14="http://schemas.microsoft.com/office/powerpoint/2010/main" val="865804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Network stack </a:t>
            </a:r>
            <a:r>
              <a:rPr lang="en-US" dirty="0" smtClean="0"/>
              <a:t>requirements</a:t>
            </a:r>
            <a:br>
              <a:rPr lang="en-US" dirty="0" smtClean="0"/>
            </a:br>
            <a:r>
              <a:rPr lang="en-US" sz="2800" dirty="0" smtClean="0"/>
              <a:t>(</a:t>
            </a:r>
            <a:r>
              <a:rPr lang="en-US" sz="2800" dirty="0"/>
              <a:t>assumptions made by application) </a:t>
            </a:r>
            <a:r>
              <a:rPr lang="en-US" sz="2800" dirty="0" smtClean="0"/>
              <a:t>#3</a:t>
            </a:r>
            <a:endParaRPr lang="en-US" sz="2800" dirty="0"/>
          </a:p>
        </p:txBody>
      </p:sp>
      <p:sp>
        <p:nvSpPr>
          <p:cNvPr id="3" name="Content Placeholder 2"/>
          <p:cNvSpPr>
            <a:spLocks noGrp="1"/>
          </p:cNvSpPr>
          <p:nvPr>
            <p:ph sz="half" idx="1"/>
          </p:nvPr>
        </p:nvSpPr>
        <p:spPr/>
        <p:txBody>
          <a:bodyPr>
            <a:normAutofit lnSpcReduction="10000"/>
          </a:bodyPr>
          <a:lstStyle/>
          <a:p>
            <a:r>
              <a:rPr lang="en-US" dirty="0" smtClean="0"/>
              <a:t>Capabilities:</a:t>
            </a:r>
          </a:p>
          <a:p>
            <a:pPr lvl="1"/>
            <a:r>
              <a:rPr lang="en-US" dirty="0" smtClean="0"/>
              <a:t>Discover nodes </a:t>
            </a:r>
          </a:p>
          <a:p>
            <a:pPr lvl="1"/>
            <a:r>
              <a:rPr lang="en-US" dirty="0" smtClean="0"/>
              <a:t>Discover node capabilities</a:t>
            </a:r>
          </a:p>
          <a:p>
            <a:pPr lvl="1"/>
            <a:r>
              <a:rPr lang="en-US" dirty="0" smtClean="0"/>
              <a:t>Deliver multi-segment records (files)</a:t>
            </a:r>
            <a:endParaRPr lang="en-US" dirty="0"/>
          </a:p>
          <a:p>
            <a:r>
              <a:rPr lang="en-US" dirty="0" smtClean="0"/>
              <a:t>Exchange of multi-</a:t>
            </a:r>
            <a:r>
              <a:rPr lang="en-US" smtClean="0"/>
              <a:t>segment records</a:t>
            </a:r>
            <a:endParaRPr lang="en-US" dirty="0" smtClean="0"/>
          </a:p>
        </p:txBody>
      </p:sp>
      <p:sp>
        <p:nvSpPr>
          <p:cNvPr id="4" name="Content Placeholder 3"/>
          <p:cNvSpPr>
            <a:spLocks noGrp="1"/>
          </p:cNvSpPr>
          <p:nvPr>
            <p:ph sz="half" idx="2"/>
          </p:nvPr>
        </p:nvSpPr>
        <p:spPr/>
        <p:txBody>
          <a:bodyPr>
            <a:normAutofit lnSpcReduction="10000"/>
          </a:bodyPr>
          <a:lstStyle/>
          <a:p>
            <a:r>
              <a:rPr lang="en-US" dirty="0" smtClean="0"/>
              <a:t>Network and application versioning</a:t>
            </a:r>
          </a:p>
          <a:p>
            <a:r>
              <a:rPr lang="en-US" dirty="0" smtClean="0"/>
              <a:t>Simple Publish/Subscribe parsers</a:t>
            </a:r>
          </a:p>
          <a:p>
            <a:r>
              <a:rPr lang="en-US" dirty="0" smtClean="0"/>
              <a:t>Security</a:t>
            </a:r>
          </a:p>
          <a:p>
            <a:pPr lvl="1"/>
            <a:r>
              <a:rPr lang="en-US" dirty="0" smtClean="0"/>
              <a:t>Strong </a:t>
            </a:r>
            <a:r>
              <a:rPr lang="en-US" dirty="0"/>
              <a:t>encryption</a:t>
            </a:r>
            <a:r>
              <a:rPr lang="en-US" dirty="0" smtClean="0"/>
              <a:t>,</a:t>
            </a:r>
          </a:p>
          <a:p>
            <a:pPr lvl="1"/>
            <a:r>
              <a:rPr lang="en-US" dirty="0"/>
              <a:t>M</a:t>
            </a:r>
            <a:r>
              <a:rPr lang="en-US" dirty="0" smtClean="0"/>
              <a:t>utual </a:t>
            </a:r>
            <a:r>
              <a:rPr lang="en-US" dirty="0"/>
              <a:t>authentication</a:t>
            </a:r>
            <a:r>
              <a:rPr lang="en-US" dirty="0" smtClean="0"/>
              <a:t>,</a:t>
            </a:r>
          </a:p>
          <a:p>
            <a:pPr lvl="1"/>
            <a:r>
              <a:rPr lang="en-US" dirty="0"/>
              <a:t>P</a:t>
            </a:r>
            <a:r>
              <a:rPr lang="en-US" dirty="0" smtClean="0"/>
              <a:t>rotection </a:t>
            </a:r>
            <a:r>
              <a:rPr lang="en-US" dirty="0"/>
              <a:t>against record/playback </a:t>
            </a:r>
            <a:r>
              <a:rPr lang="en-US" dirty="0" smtClean="0"/>
              <a:t>attacks</a:t>
            </a:r>
          </a:p>
          <a:p>
            <a:pPr lvl="1"/>
            <a:r>
              <a:rPr lang="en-US" dirty="0" smtClean="0"/>
              <a:t>Suite B ciphers</a:t>
            </a:r>
            <a:endParaRPr lang="en-US" dirty="0"/>
          </a:p>
        </p:txBody>
      </p:sp>
    </p:spTree>
    <p:extLst>
      <p:ext uri="{BB962C8B-B14F-4D97-AF65-F5344CB8AC3E}">
        <p14:creationId xmlns="" xmlns:p14="http://schemas.microsoft.com/office/powerpoint/2010/main" val="3489366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89</TotalTime>
  <Words>544</Words>
  <Application>Microsoft Office PowerPoint</Application>
  <PresentationFormat>On-screen Show (4:3)</PresentationFormat>
  <Paragraphs>78</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Distributed Control: Echelon’s view of the Internet of Things</vt:lpstr>
      <vt:lpstr>Distributed control in the “Internet of Things”</vt:lpstr>
      <vt:lpstr>Example of distributed control:  ANSI/CEA 709.1, EN-14908-1, GB/Z 20177.1</vt:lpstr>
      <vt:lpstr>Network stack requirements (assumptions made by application) #1</vt:lpstr>
      <vt:lpstr>Network stack requirements (assumptions made by application) #2</vt:lpstr>
      <vt:lpstr>Network stack requirements (assumptions made by application) #3</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Echelon’s view of the Internet of Things</dc:title>
  <dc:creator>Fred Baker</dc:creator>
  <cp:lastModifiedBy>Bob Dolin</cp:lastModifiedBy>
  <cp:revision>12</cp:revision>
  <dcterms:created xsi:type="dcterms:W3CDTF">2011-03-23T02:07:35Z</dcterms:created>
  <dcterms:modified xsi:type="dcterms:W3CDTF">2011-03-23T22:00:05Z</dcterms:modified>
</cp:coreProperties>
</file>