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26"/>
  </p:handoutMasterIdLst>
  <p:sldIdLst>
    <p:sldId id="256" r:id="rId2"/>
    <p:sldId id="257" r:id="rId3"/>
    <p:sldId id="258" r:id="rId4"/>
    <p:sldId id="259" r:id="rId5"/>
    <p:sldId id="260" r:id="rId6"/>
    <p:sldId id="261" r:id="rId7"/>
    <p:sldId id="262"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26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39736CD8-3EA3-4DBB-9890-1BC5166CCD02}" type="datetimeFigureOut">
              <a:rPr lang="en-US" smtClean="0"/>
              <a:pPr/>
              <a:t>11/27/2016</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DB880FB-0951-49AE-BED5-5D89CDD9B2E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11/27/2016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11/27/2016</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11/27/2016</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11/27/2016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lstStyle/>
          <a:p>
            <a:r>
              <a:rPr lang="en-US" dirty="0" smtClean="0"/>
              <a:t>Concurrency Control Mechanism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Lock-Based Protocols</a:t>
            </a:r>
            <a:endParaRPr lang="en-US" dirty="0"/>
          </a:p>
        </p:txBody>
      </p:sp>
      <p:sp>
        <p:nvSpPr>
          <p:cNvPr id="3" name="Content Placeholder 2"/>
          <p:cNvSpPr>
            <a:spLocks noGrp="1"/>
          </p:cNvSpPr>
          <p:nvPr>
            <p:ph sz="quarter" idx="1"/>
          </p:nvPr>
        </p:nvSpPr>
        <p:spPr/>
        <p:txBody>
          <a:bodyPr/>
          <a:lstStyle/>
          <a:p>
            <a:pPr>
              <a:lnSpc>
                <a:spcPct val="90000"/>
              </a:lnSpc>
            </a:pPr>
            <a:r>
              <a:rPr lang="en-US" dirty="0" smtClean="0">
                <a:solidFill>
                  <a:schemeClr val="tx2"/>
                </a:solidFill>
              </a:rPr>
              <a:t>Lock-compatibility matrix</a:t>
            </a:r>
          </a:p>
          <a:p>
            <a:pPr>
              <a:lnSpc>
                <a:spcPct val="90000"/>
              </a:lnSpc>
            </a:pPr>
            <a:endParaRPr lang="en-US" dirty="0" smtClean="0">
              <a:solidFill>
                <a:schemeClr val="tx2"/>
              </a:solidFill>
            </a:endParaRPr>
          </a:p>
        </p:txBody>
      </p:sp>
      <p:pic>
        <p:nvPicPr>
          <p:cNvPr id="4" name="Picture 20"/>
          <p:cNvPicPr>
            <a:picLocks noChangeAspect="1" noChangeArrowheads="1"/>
          </p:cNvPicPr>
          <p:nvPr/>
        </p:nvPicPr>
        <p:blipFill>
          <a:blip r:embed="rId2" cstate="print"/>
          <a:srcRect l="4999" t="20000" r="6250" b="21666"/>
          <a:stretch>
            <a:fillRect/>
          </a:stretch>
        </p:blipFill>
        <p:spPr bwMode="auto">
          <a:xfrm>
            <a:off x="2209800" y="2514600"/>
            <a:ext cx="4793342" cy="2362200"/>
          </a:xfrm>
          <a:prstGeom prst="rect">
            <a:avLst/>
          </a:prstGeom>
          <a:noFill/>
          <a:ln w="76200" cmpd="tri">
            <a:solidFill>
              <a:schemeClr val="tx2"/>
            </a:solid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Lock-Based Protocols</a:t>
            </a:r>
            <a:endParaRPr lang="en-US" dirty="0"/>
          </a:p>
        </p:txBody>
      </p:sp>
      <p:sp>
        <p:nvSpPr>
          <p:cNvPr id="3" name="Content Placeholder 2"/>
          <p:cNvSpPr>
            <a:spLocks noGrp="1"/>
          </p:cNvSpPr>
          <p:nvPr>
            <p:ph sz="quarter" idx="1"/>
          </p:nvPr>
        </p:nvSpPr>
        <p:spPr/>
        <p:txBody>
          <a:bodyPr/>
          <a:lstStyle/>
          <a:p>
            <a:pPr>
              <a:lnSpc>
                <a:spcPct val="90000"/>
              </a:lnSpc>
            </a:pPr>
            <a:r>
              <a:rPr lang="en-US" dirty="0" smtClean="0"/>
              <a:t>A transaction may be granted a lock on an item if the requested lock is compatible with locks already held on the item by other transactions</a:t>
            </a:r>
          </a:p>
          <a:p>
            <a:pPr>
              <a:lnSpc>
                <a:spcPct val="90000"/>
              </a:lnSpc>
            </a:pPr>
            <a:r>
              <a:rPr lang="en-US" dirty="0" smtClean="0"/>
              <a:t>Any number of transactions can hold shared locks on an item, but if any transaction holds an exclusive on the item no other transaction may hold any lock on the item.</a:t>
            </a:r>
          </a:p>
          <a:p>
            <a:pPr>
              <a:lnSpc>
                <a:spcPct val="90000"/>
              </a:lnSpc>
            </a:pPr>
            <a:r>
              <a:rPr lang="en-US" dirty="0" smtClean="0"/>
              <a:t>If a lock cannot be granted, the requesting transaction is made to wait till all incompatible locks held by other transactions have been released.  The lock is then granted</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Lock-Based Protocols</a:t>
            </a:r>
            <a:endParaRPr lang="en-US" dirty="0"/>
          </a:p>
        </p:txBody>
      </p:sp>
      <p:sp>
        <p:nvSpPr>
          <p:cNvPr id="3" name="Content Placeholder 2"/>
          <p:cNvSpPr>
            <a:spLocks noGrp="1"/>
          </p:cNvSpPr>
          <p:nvPr>
            <p:ph sz="quarter" idx="1"/>
          </p:nvPr>
        </p:nvSpPr>
        <p:spPr/>
        <p:txBody>
          <a:bodyPr/>
          <a:lstStyle/>
          <a:p>
            <a:r>
              <a:rPr lang="en-US" sz="2800" dirty="0" smtClean="0"/>
              <a:t>Example of a transaction performing locking:</a:t>
            </a:r>
          </a:p>
          <a:p>
            <a:pPr>
              <a:buFont typeface="Monotype Sorts" pitchFamily="2" charset="2"/>
              <a:buNone/>
            </a:pPr>
            <a:r>
              <a:rPr lang="en-US" sz="2800" dirty="0" smtClean="0"/>
              <a:t>                       </a:t>
            </a:r>
            <a:r>
              <a:rPr lang="en-US" sz="2800" i="1" dirty="0" smtClean="0"/>
              <a:t>T</a:t>
            </a:r>
            <a:r>
              <a:rPr lang="en-US" sz="2800" i="1" baseline="-25000" dirty="0" smtClean="0"/>
              <a:t>2</a:t>
            </a:r>
            <a:r>
              <a:rPr lang="en-US" sz="2800" dirty="0" smtClean="0"/>
              <a:t>:</a:t>
            </a:r>
            <a:r>
              <a:rPr lang="en-US" sz="2800" b="1" dirty="0" smtClean="0"/>
              <a:t> lock-S</a:t>
            </a:r>
            <a:r>
              <a:rPr lang="en-US" sz="2800" i="1" dirty="0" smtClean="0"/>
              <a:t>(A)</a:t>
            </a:r>
            <a:r>
              <a:rPr lang="en-US" sz="2800" dirty="0" smtClean="0"/>
              <a:t>;</a:t>
            </a:r>
          </a:p>
          <a:p>
            <a:pPr>
              <a:buFont typeface="Monotype Sorts" pitchFamily="2" charset="2"/>
              <a:buNone/>
            </a:pPr>
            <a:r>
              <a:rPr lang="en-US" sz="2800" b="1" dirty="0" smtClean="0"/>
              <a:t>                             read </a:t>
            </a:r>
            <a:r>
              <a:rPr lang="en-US" sz="2800" i="1" dirty="0" smtClean="0"/>
              <a:t>(A)</a:t>
            </a:r>
            <a:r>
              <a:rPr lang="en-US" sz="2800" dirty="0" smtClean="0"/>
              <a:t>;</a:t>
            </a:r>
          </a:p>
          <a:p>
            <a:pPr>
              <a:buFont typeface="Monotype Sorts" pitchFamily="2" charset="2"/>
              <a:buNone/>
            </a:pPr>
            <a:r>
              <a:rPr lang="en-US" sz="2800" b="1" dirty="0" smtClean="0"/>
              <a:t>                             unlock</a:t>
            </a:r>
            <a:r>
              <a:rPr lang="en-US" sz="2800" i="1" dirty="0" smtClean="0"/>
              <a:t>(A)</a:t>
            </a:r>
            <a:r>
              <a:rPr lang="en-US" sz="2800" dirty="0" smtClean="0"/>
              <a:t>;</a:t>
            </a:r>
          </a:p>
          <a:p>
            <a:pPr>
              <a:buFont typeface="Monotype Sorts" pitchFamily="2" charset="2"/>
              <a:buNone/>
            </a:pPr>
            <a:r>
              <a:rPr lang="en-US" sz="2800" b="1" dirty="0" smtClean="0"/>
              <a:t>                             lock-S</a:t>
            </a:r>
            <a:r>
              <a:rPr lang="en-US" sz="2800" i="1" dirty="0" smtClean="0"/>
              <a:t>(B)</a:t>
            </a:r>
            <a:r>
              <a:rPr lang="en-US" sz="2800" dirty="0" smtClean="0"/>
              <a:t>;</a:t>
            </a:r>
          </a:p>
          <a:p>
            <a:pPr>
              <a:buFont typeface="Monotype Sorts" pitchFamily="2" charset="2"/>
              <a:buNone/>
            </a:pPr>
            <a:r>
              <a:rPr lang="en-US" sz="2800" b="1" dirty="0" smtClean="0"/>
              <a:t>                             read </a:t>
            </a:r>
            <a:r>
              <a:rPr lang="en-US" sz="2800" i="1" dirty="0" smtClean="0"/>
              <a:t>(B)</a:t>
            </a:r>
            <a:r>
              <a:rPr lang="en-US" sz="2800" dirty="0" smtClean="0"/>
              <a:t>;</a:t>
            </a:r>
          </a:p>
          <a:p>
            <a:pPr>
              <a:buFont typeface="Monotype Sorts" pitchFamily="2" charset="2"/>
              <a:buNone/>
            </a:pPr>
            <a:r>
              <a:rPr lang="en-US" sz="2800" b="1" dirty="0" smtClean="0"/>
              <a:t>                             unlock</a:t>
            </a:r>
            <a:r>
              <a:rPr lang="en-US" sz="2800" i="1" dirty="0" smtClean="0"/>
              <a:t>(B)</a:t>
            </a:r>
            <a:r>
              <a:rPr lang="en-US" sz="2800" dirty="0" smtClean="0"/>
              <a:t>;</a:t>
            </a:r>
          </a:p>
          <a:p>
            <a:pPr>
              <a:buFont typeface="Monotype Sorts" pitchFamily="2" charset="2"/>
              <a:buNone/>
            </a:pPr>
            <a:r>
              <a:rPr lang="en-US" sz="2800" b="1" dirty="0" smtClean="0"/>
              <a:t>                             display</a:t>
            </a:r>
            <a:r>
              <a:rPr lang="en-US" sz="2800" i="1" dirty="0" smtClean="0"/>
              <a:t>(A+B)</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Lock-Based Protocols</a:t>
            </a:r>
            <a:endParaRPr lang="en-US" dirty="0"/>
          </a:p>
        </p:txBody>
      </p:sp>
      <p:sp>
        <p:nvSpPr>
          <p:cNvPr id="3" name="Content Placeholder 2"/>
          <p:cNvSpPr>
            <a:spLocks noGrp="1"/>
          </p:cNvSpPr>
          <p:nvPr>
            <p:ph sz="quarter" idx="1"/>
          </p:nvPr>
        </p:nvSpPr>
        <p:spPr/>
        <p:txBody>
          <a:bodyPr/>
          <a:lstStyle/>
          <a:p>
            <a:r>
              <a:rPr lang="en-US" sz="2800" dirty="0" smtClean="0"/>
              <a:t>A  </a:t>
            </a:r>
            <a:r>
              <a:rPr lang="en-US" sz="2800" b="1" dirty="0" smtClean="0">
                <a:solidFill>
                  <a:schemeClr val="tx2"/>
                </a:solidFill>
              </a:rPr>
              <a:t>locking protocol</a:t>
            </a:r>
            <a:r>
              <a:rPr lang="en-US" sz="2800" dirty="0" smtClean="0"/>
              <a:t> is a set of rules followed by all transactions while requesting and releasing locks. Locking protocols restrict the set of possible schedules.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Pitfalls of Lock-Based Protocols</a:t>
            </a:r>
            <a:endParaRPr lang="en-US" dirty="0"/>
          </a:p>
        </p:txBody>
      </p:sp>
      <p:sp>
        <p:nvSpPr>
          <p:cNvPr id="3" name="Content Placeholder 2"/>
          <p:cNvSpPr>
            <a:spLocks noGrp="1"/>
          </p:cNvSpPr>
          <p:nvPr>
            <p:ph sz="quarter" idx="1"/>
          </p:nvPr>
        </p:nvSpPr>
        <p:spPr/>
        <p:txBody>
          <a:bodyPr/>
          <a:lstStyle/>
          <a:p>
            <a:pPr>
              <a:lnSpc>
                <a:spcPct val="90000"/>
              </a:lnSpc>
            </a:pPr>
            <a:r>
              <a:rPr lang="en-US" sz="2800" dirty="0" smtClean="0"/>
              <a:t>Consider the partial schedule</a:t>
            </a:r>
          </a:p>
          <a:p>
            <a:pPr>
              <a:lnSpc>
                <a:spcPct val="90000"/>
              </a:lnSpc>
            </a:pPr>
            <a:endParaRPr lang="en-US" sz="2800" dirty="0" smtClean="0"/>
          </a:p>
          <a:p>
            <a:pPr>
              <a:lnSpc>
                <a:spcPct val="90000"/>
              </a:lnSpc>
            </a:pPr>
            <a:endParaRPr lang="en-US" sz="2800" dirty="0" smtClean="0"/>
          </a:p>
          <a:p>
            <a:pPr>
              <a:lnSpc>
                <a:spcPct val="90000"/>
              </a:lnSpc>
            </a:pPr>
            <a:endParaRPr lang="en-US" sz="2800" dirty="0" smtClean="0"/>
          </a:p>
          <a:p>
            <a:pPr>
              <a:lnSpc>
                <a:spcPct val="90000"/>
              </a:lnSpc>
              <a:buFont typeface="Monotype Sorts" pitchFamily="2" charset="2"/>
              <a:buNone/>
            </a:pPr>
            <a:r>
              <a:rPr lang="en-US" sz="2800" dirty="0" smtClean="0"/>
              <a:t/>
            </a:r>
            <a:br>
              <a:rPr lang="en-US" sz="2800" dirty="0" smtClean="0"/>
            </a:br>
            <a:endParaRPr lang="en-US" sz="2800" dirty="0" smtClean="0"/>
          </a:p>
          <a:p>
            <a:pPr>
              <a:lnSpc>
                <a:spcPct val="90000"/>
              </a:lnSpc>
            </a:pPr>
            <a:endParaRPr lang="en-US" sz="2800" dirty="0" smtClean="0"/>
          </a:p>
          <a:p>
            <a:pPr>
              <a:lnSpc>
                <a:spcPct val="90000"/>
              </a:lnSpc>
            </a:pPr>
            <a:endParaRPr lang="en-US" sz="2800" dirty="0" smtClean="0"/>
          </a:p>
          <a:p>
            <a:endParaRPr lang="en-US" dirty="0"/>
          </a:p>
        </p:txBody>
      </p:sp>
      <p:pic>
        <p:nvPicPr>
          <p:cNvPr id="4" name="Picture 12"/>
          <p:cNvPicPr>
            <a:picLocks noChangeAspect="1" noChangeArrowheads="1"/>
          </p:cNvPicPr>
          <p:nvPr/>
        </p:nvPicPr>
        <p:blipFill>
          <a:blip r:embed="rId2" cstate="print"/>
          <a:srcRect l="14131" t="2899" r="13043" b="1450"/>
          <a:stretch>
            <a:fillRect/>
          </a:stretch>
        </p:blipFill>
        <p:spPr bwMode="auto">
          <a:xfrm>
            <a:off x="2819400" y="2286000"/>
            <a:ext cx="3403477" cy="3352800"/>
          </a:xfrm>
          <a:prstGeom prst="rect">
            <a:avLst/>
          </a:prstGeom>
          <a:noFill/>
          <a:ln w="76200" cmpd="tri">
            <a:solidFill>
              <a:schemeClr val="tx2"/>
            </a:solid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Pitfalls of Lock-Based Protocols</a:t>
            </a:r>
            <a:endParaRPr lang="en-US" dirty="0"/>
          </a:p>
        </p:txBody>
      </p:sp>
      <p:sp>
        <p:nvSpPr>
          <p:cNvPr id="3" name="Content Placeholder 2"/>
          <p:cNvSpPr>
            <a:spLocks noGrp="1"/>
          </p:cNvSpPr>
          <p:nvPr>
            <p:ph sz="quarter" idx="1"/>
          </p:nvPr>
        </p:nvSpPr>
        <p:spPr/>
        <p:txBody>
          <a:bodyPr/>
          <a:lstStyle/>
          <a:p>
            <a:pPr>
              <a:lnSpc>
                <a:spcPct val="90000"/>
              </a:lnSpc>
            </a:pPr>
            <a:r>
              <a:rPr lang="en-US" sz="2400" dirty="0" smtClean="0"/>
              <a:t>Neither </a:t>
            </a:r>
            <a:r>
              <a:rPr lang="en-US" sz="2400" i="1" dirty="0" smtClean="0"/>
              <a:t>T</a:t>
            </a:r>
            <a:r>
              <a:rPr lang="en-US" sz="2400" i="1" baseline="-25000" dirty="0" smtClean="0"/>
              <a:t>3</a:t>
            </a:r>
            <a:r>
              <a:rPr lang="en-US" sz="2400" dirty="0" smtClean="0"/>
              <a:t> nor </a:t>
            </a:r>
            <a:r>
              <a:rPr lang="en-US" sz="2400" i="1" dirty="0" smtClean="0"/>
              <a:t>T</a:t>
            </a:r>
            <a:r>
              <a:rPr lang="en-US" sz="2400" i="1" baseline="-25000" dirty="0" smtClean="0"/>
              <a:t>4</a:t>
            </a:r>
            <a:r>
              <a:rPr lang="en-US" sz="2400" dirty="0" smtClean="0"/>
              <a:t> can make progress — executing  </a:t>
            </a:r>
            <a:r>
              <a:rPr lang="en-US" sz="2400" b="1" dirty="0" smtClean="0"/>
              <a:t>lock-S</a:t>
            </a:r>
            <a:r>
              <a:rPr lang="en-US" sz="2400" i="1" dirty="0" smtClean="0"/>
              <a:t>(B)</a:t>
            </a:r>
            <a:r>
              <a:rPr lang="en-US" sz="2400" dirty="0" smtClean="0"/>
              <a:t> causes </a:t>
            </a:r>
            <a:r>
              <a:rPr lang="en-US" sz="2400" i="1" dirty="0" smtClean="0"/>
              <a:t>T</a:t>
            </a:r>
            <a:r>
              <a:rPr lang="en-US" sz="2400" i="1" baseline="-25000" dirty="0" smtClean="0"/>
              <a:t>4</a:t>
            </a:r>
            <a:r>
              <a:rPr lang="en-US" sz="2400" dirty="0" smtClean="0"/>
              <a:t> to wait for </a:t>
            </a:r>
            <a:r>
              <a:rPr lang="en-US" sz="2400" i="1" dirty="0" smtClean="0"/>
              <a:t>T</a:t>
            </a:r>
            <a:r>
              <a:rPr lang="en-US" sz="2400" i="1" baseline="-25000" dirty="0" smtClean="0"/>
              <a:t>3</a:t>
            </a:r>
            <a:r>
              <a:rPr lang="en-US" sz="2400" dirty="0" smtClean="0"/>
              <a:t> to release its lock on </a:t>
            </a:r>
            <a:r>
              <a:rPr lang="en-US" sz="2400" i="1" dirty="0" smtClean="0"/>
              <a:t>B</a:t>
            </a:r>
            <a:r>
              <a:rPr lang="en-US" sz="2400" dirty="0" smtClean="0"/>
              <a:t>, while executing  </a:t>
            </a:r>
            <a:r>
              <a:rPr lang="en-US" sz="2400" b="1" dirty="0" smtClean="0"/>
              <a:t>lock-X</a:t>
            </a:r>
            <a:r>
              <a:rPr lang="en-US" sz="2400" i="1" dirty="0" smtClean="0"/>
              <a:t>(A)</a:t>
            </a:r>
            <a:r>
              <a:rPr lang="en-US" sz="2400" dirty="0" smtClean="0"/>
              <a:t> causes </a:t>
            </a:r>
            <a:r>
              <a:rPr lang="en-US" sz="2400" i="1" dirty="0" smtClean="0"/>
              <a:t>T</a:t>
            </a:r>
            <a:r>
              <a:rPr lang="en-US" sz="2400" i="1" baseline="-25000" dirty="0" smtClean="0"/>
              <a:t>3</a:t>
            </a:r>
            <a:r>
              <a:rPr lang="en-US" sz="2400" i="1" dirty="0" smtClean="0"/>
              <a:t> </a:t>
            </a:r>
            <a:r>
              <a:rPr lang="en-US" sz="2400" dirty="0" smtClean="0"/>
              <a:t> to wait for </a:t>
            </a:r>
            <a:r>
              <a:rPr lang="en-US" sz="2400" i="1" dirty="0" smtClean="0"/>
              <a:t>T</a:t>
            </a:r>
            <a:r>
              <a:rPr lang="en-US" sz="2400" i="1" baseline="-25000" dirty="0" smtClean="0"/>
              <a:t>4</a:t>
            </a:r>
            <a:r>
              <a:rPr lang="en-US" sz="2400" dirty="0" smtClean="0"/>
              <a:t> to release its lock on </a:t>
            </a:r>
            <a:r>
              <a:rPr lang="en-US" sz="2400" i="1" dirty="0" smtClean="0"/>
              <a:t>A</a:t>
            </a:r>
            <a:r>
              <a:rPr lang="en-US" sz="2400" dirty="0" smtClean="0"/>
              <a:t>.</a:t>
            </a:r>
          </a:p>
          <a:p>
            <a:pPr>
              <a:lnSpc>
                <a:spcPct val="90000"/>
              </a:lnSpc>
            </a:pPr>
            <a:r>
              <a:rPr lang="en-US" sz="2400" dirty="0" smtClean="0"/>
              <a:t>Such a situation is called a </a:t>
            </a:r>
            <a:r>
              <a:rPr lang="en-US" sz="2400" b="1" dirty="0" smtClean="0">
                <a:solidFill>
                  <a:schemeClr val="accent2"/>
                </a:solidFill>
              </a:rPr>
              <a:t>deadlock</a:t>
            </a:r>
            <a:r>
              <a:rPr lang="en-US" sz="1800" dirty="0" smtClean="0"/>
              <a:t>. </a:t>
            </a:r>
          </a:p>
          <a:p>
            <a:pPr lvl="1">
              <a:lnSpc>
                <a:spcPct val="90000"/>
              </a:lnSpc>
            </a:pPr>
            <a:r>
              <a:rPr lang="en-US" dirty="0" smtClean="0"/>
              <a:t>To handle a deadlock one of </a:t>
            </a:r>
            <a:r>
              <a:rPr lang="en-US" i="1" dirty="0" smtClean="0"/>
              <a:t>T</a:t>
            </a:r>
            <a:r>
              <a:rPr lang="en-US" i="1" baseline="-25000" dirty="0" smtClean="0"/>
              <a:t>3</a:t>
            </a:r>
            <a:r>
              <a:rPr lang="en-US" dirty="0" smtClean="0"/>
              <a:t> or </a:t>
            </a:r>
            <a:r>
              <a:rPr lang="en-US" i="1" dirty="0" smtClean="0"/>
              <a:t>T</a:t>
            </a:r>
            <a:r>
              <a:rPr lang="en-US" i="1" baseline="-25000" dirty="0" smtClean="0"/>
              <a:t>4</a:t>
            </a:r>
            <a:r>
              <a:rPr lang="en-US" dirty="0" smtClean="0"/>
              <a:t> must be rolled back and its locks released.</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Pitfalls of Lock-Based Protocols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potential for deadlock exists in most locking protocols. Deadlocks are a necessary evil.</a:t>
            </a:r>
          </a:p>
          <a:p>
            <a:r>
              <a:rPr lang="en-US" b="1" dirty="0" smtClean="0">
                <a:solidFill>
                  <a:schemeClr val="tx2"/>
                </a:solidFill>
              </a:rPr>
              <a:t>Starvation</a:t>
            </a:r>
            <a:r>
              <a:rPr lang="en-US" dirty="0" smtClean="0"/>
              <a:t> is also possible if concurrency control manager is badly designed. For example:</a:t>
            </a:r>
          </a:p>
          <a:p>
            <a:pPr lvl="1"/>
            <a:r>
              <a:rPr lang="en-US" dirty="0" smtClean="0"/>
              <a:t>A transaction may be waiting for an X-lock on an item, while a sequence of other transactions request and are granted an S-lock on the same item.  </a:t>
            </a:r>
          </a:p>
          <a:p>
            <a:pPr lvl="1"/>
            <a:r>
              <a:rPr lang="en-US" dirty="0" smtClean="0"/>
              <a:t>The same transaction is repeatedly rolled back due to deadlocks.</a:t>
            </a:r>
          </a:p>
          <a:p>
            <a:r>
              <a:rPr lang="en-US" dirty="0" smtClean="0"/>
              <a:t>Concurrency control manager can be designed to prevent starvation.</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Two-Phase Locking Protocol</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This is a protocol which ensures conflict-serializable schedules.</a:t>
            </a:r>
          </a:p>
          <a:p>
            <a:r>
              <a:rPr lang="en-US" dirty="0" smtClean="0"/>
              <a:t>Phase 1: Growing Phase</a:t>
            </a:r>
          </a:p>
          <a:p>
            <a:pPr lvl="1"/>
            <a:r>
              <a:rPr lang="en-US" dirty="0" smtClean="0"/>
              <a:t>transaction may obtain locks </a:t>
            </a:r>
          </a:p>
          <a:p>
            <a:pPr lvl="1"/>
            <a:r>
              <a:rPr lang="en-US" dirty="0" smtClean="0"/>
              <a:t>transaction may not release locks</a:t>
            </a:r>
          </a:p>
          <a:p>
            <a:r>
              <a:rPr lang="en-US" dirty="0" smtClean="0"/>
              <a:t>Phase 2: Shrinking Phase</a:t>
            </a:r>
          </a:p>
          <a:p>
            <a:pPr lvl="1"/>
            <a:r>
              <a:rPr lang="en-US" dirty="0" smtClean="0"/>
              <a:t>transaction may release locks</a:t>
            </a:r>
          </a:p>
          <a:p>
            <a:pPr lvl="1"/>
            <a:r>
              <a:rPr lang="en-US" dirty="0" smtClean="0"/>
              <a:t>transaction may not obtain locks</a:t>
            </a:r>
          </a:p>
          <a:p>
            <a:pPr>
              <a:lnSpc>
                <a:spcPct val="120000"/>
              </a:lnSpc>
            </a:pPr>
            <a:r>
              <a:rPr lang="en-US" dirty="0" smtClean="0"/>
              <a:t>The protocol assures serializability. It can be proved that the transactions can be serialized in the order of their </a:t>
            </a:r>
            <a:r>
              <a:rPr lang="en-US" b="1" dirty="0" smtClean="0">
                <a:solidFill>
                  <a:schemeClr val="tx2"/>
                </a:solidFill>
              </a:rPr>
              <a:t>lock points.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Two-Phase Locking Protocol</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Two-phase locking </a:t>
            </a:r>
            <a:r>
              <a:rPr lang="en-US" i="1" dirty="0" smtClean="0"/>
              <a:t>does not</a:t>
            </a:r>
            <a:r>
              <a:rPr lang="en-US" dirty="0" smtClean="0"/>
              <a:t> ensure freedom from deadlocks</a:t>
            </a:r>
          </a:p>
          <a:p>
            <a:pPr>
              <a:lnSpc>
                <a:spcPct val="110000"/>
              </a:lnSpc>
            </a:pPr>
            <a:r>
              <a:rPr lang="en-US" dirty="0" smtClean="0"/>
              <a:t>Cascading roll-back is possible under two-phase locking. To avoid this, follow a modified protocol called </a:t>
            </a:r>
            <a:r>
              <a:rPr lang="en-US" b="1" dirty="0" smtClean="0">
                <a:solidFill>
                  <a:schemeClr val="tx2"/>
                </a:solidFill>
              </a:rPr>
              <a:t>strict two-phase locking</a:t>
            </a:r>
            <a:r>
              <a:rPr lang="en-US" dirty="0" smtClean="0"/>
              <a:t>. Here a transaction must hold all its exclusive locks till it commits/aborts.</a:t>
            </a:r>
          </a:p>
          <a:p>
            <a:pPr>
              <a:lnSpc>
                <a:spcPct val="110000"/>
              </a:lnSpc>
            </a:pPr>
            <a:r>
              <a:rPr lang="en-US" b="1" dirty="0" smtClean="0">
                <a:solidFill>
                  <a:schemeClr val="tx2"/>
                </a:solidFill>
              </a:rPr>
              <a:t>Rigorous two-phase locking</a:t>
            </a:r>
            <a:r>
              <a:rPr lang="en-US" dirty="0" smtClean="0"/>
              <a:t> is even stricter: here </a:t>
            </a:r>
            <a:r>
              <a:rPr lang="en-US" i="1" dirty="0" smtClean="0"/>
              <a:t>all </a:t>
            </a:r>
            <a:r>
              <a:rPr lang="en-US" dirty="0" smtClean="0"/>
              <a:t>locks are held till commit/abort. In this protocol transactions can be serialized in the order in which they commit.</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Lock Conversions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Two-phase locking with lock conversions:</a:t>
            </a:r>
          </a:p>
          <a:p>
            <a:pPr>
              <a:lnSpc>
                <a:spcPct val="130000"/>
              </a:lnSpc>
              <a:buFont typeface="Monotype Sorts" pitchFamily="2" charset="2"/>
              <a:buNone/>
            </a:pPr>
            <a:r>
              <a:rPr lang="en-US" dirty="0" smtClean="0"/>
              <a:t>     –   First Phase:        </a:t>
            </a:r>
          </a:p>
          <a:p>
            <a:pPr lvl="1"/>
            <a:r>
              <a:rPr lang="en-US" dirty="0" smtClean="0"/>
              <a:t>can acquire a </a:t>
            </a:r>
            <a:r>
              <a:rPr lang="en-US" b="1" dirty="0" smtClean="0"/>
              <a:t>lock-S</a:t>
            </a:r>
            <a:r>
              <a:rPr lang="en-US" dirty="0" smtClean="0"/>
              <a:t> on item</a:t>
            </a:r>
          </a:p>
          <a:p>
            <a:pPr lvl="1"/>
            <a:r>
              <a:rPr lang="en-US" dirty="0" smtClean="0"/>
              <a:t>can acquire a </a:t>
            </a:r>
            <a:r>
              <a:rPr lang="en-US" b="1" dirty="0" smtClean="0"/>
              <a:t>lock-X</a:t>
            </a:r>
            <a:r>
              <a:rPr lang="en-US" dirty="0" smtClean="0"/>
              <a:t> on item</a:t>
            </a:r>
          </a:p>
          <a:p>
            <a:pPr lvl="1"/>
            <a:r>
              <a:rPr lang="en-US" dirty="0" smtClean="0"/>
              <a:t>can convert a </a:t>
            </a:r>
            <a:r>
              <a:rPr lang="en-US" b="1" dirty="0" smtClean="0"/>
              <a:t>lock-S</a:t>
            </a:r>
            <a:r>
              <a:rPr lang="en-US" dirty="0" smtClean="0"/>
              <a:t> to a </a:t>
            </a:r>
            <a:r>
              <a:rPr lang="en-US" b="1" dirty="0" smtClean="0"/>
              <a:t>lock-X</a:t>
            </a:r>
            <a:r>
              <a:rPr lang="en-US" dirty="0" smtClean="0"/>
              <a:t> (</a:t>
            </a:r>
            <a:r>
              <a:rPr lang="en-US" b="1" dirty="0" smtClean="0"/>
              <a:t>upgrade</a:t>
            </a:r>
            <a:r>
              <a:rPr lang="en-US" dirty="0" smtClean="0"/>
              <a:t>)</a:t>
            </a:r>
          </a:p>
          <a:p>
            <a:pPr>
              <a:lnSpc>
                <a:spcPct val="130000"/>
              </a:lnSpc>
              <a:buFont typeface="Monotype Sorts" pitchFamily="2" charset="2"/>
              <a:buNone/>
            </a:pPr>
            <a:r>
              <a:rPr lang="en-US" dirty="0" smtClean="0"/>
              <a:t>     –   Second Phase:</a:t>
            </a:r>
          </a:p>
          <a:p>
            <a:pPr lvl="1"/>
            <a:r>
              <a:rPr lang="en-US" dirty="0" smtClean="0"/>
              <a:t>can release a </a:t>
            </a:r>
            <a:r>
              <a:rPr lang="en-US" b="1" dirty="0" smtClean="0"/>
              <a:t>lock-S</a:t>
            </a:r>
            <a:endParaRPr lang="en-US" dirty="0" smtClean="0"/>
          </a:p>
          <a:p>
            <a:pPr lvl="1"/>
            <a:r>
              <a:rPr lang="en-US" dirty="0" smtClean="0"/>
              <a:t>can release a </a:t>
            </a:r>
            <a:r>
              <a:rPr lang="en-US" b="1" dirty="0" smtClean="0"/>
              <a:t>lock-X</a:t>
            </a:r>
            <a:endParaRPr lang="en-US" dirty="0" smtClean="0"/>
          </a:p>
          <a:p>
            <a:pPr lvl="1"/>
            <a:r>
              <a:rPr lang="en-US" dirty="0" smtClean="0"/>
              <a:t>can convert a </a:t>
            </a:r>
            <a:r>
              <a:rPr lang="en-US" b="1" dirty="0" smtClean="0"/>
              <a:t>lock-X</a:t>
            </a:r>
            <a:r>
              <a:rPr lang="en-US" dirty="0" smtClean="0"/>
              <a:t> to a </a:t>
            </a:r>
            <a:r>
              <a:rPr lang="en-US" b="1" dirty="0" smtClean="0"/>
              <a:t>lock-S</a:t>
            </a:r>
            <a:r>
              <a:rPr lang="en-US" dirty="0" smtClean="0"/>
              <a:t> </a:t>
            </a:r>
            <a:r>
              <a:rPr lang="en-US" b="1" dirty="0" smtClean="0"/>
              <a:t> (downgrade</a:t>
            </a:r>
            <a:r>
              <a:rPr lang="en-US" dirty="0" smtClean="0"/>
              <a:t>)</a:t>
            </a:r>
          </a:p>
          <a:p>
            <a:pPr>
              <a:lnSpc>
                <a:spcPct val="120000"/>
              </a:lnSpc>
            </a:pPr>
            <a:r>
              <a:rPr lang="en-US" dirty="0" smtClean="0"/>
              <a:t>This protocol assures serializability. But still relies on the programmer to insert the various  locking instructions.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Concurrency Control? </a:t>
            </a:r>
            <a:endParaRPr lang="en-US" dirty="0"/>
          </a:p>
        </p:txBody>
      </p:sp>
      <p:sp>
        <p:nvSpPr>
          <p:cNvPr id="3" name="Content Placeholder 2"/>
          <p:cNvSpPr>
            <a:spLocks noGrp="1"/>
          </p:cNvSpPr>
          <p:nvPr>
            <p:ph sz="quarter" idx="1"/>
          </p:nvPr>
        </p:nvSpPr>
        <p:spPr/>
        <p:txBody>
          <a:bodyPr/>
          <a:lstStyle/>
          <a:p>
            <a:pPr>
              <a:lnSpc>
                <a:spcPct val="90000"/>
              </a:lnSpc>
              <a:spcBef>
                <a:spcPct val="20000"/>
              </a:spcBef>
            </a:pPr>
            <a:endParaRPr lang="en-US" dirty="0" smtClean="0"/>
          </a:p>
          <a:p>
            <a:pPr>
              <a:lnSpc>
                <a:spcPct val="90000"/>
              </a:lnSpc>
              <a:spcBef>
                <a:spcPct val="20000"/>
              </a:spcBef>
            </a:pPr>
            <a:endParaRPr lang="en-US" dirty="0" smtClean="0"/>
          </a:p>
          <a:p>
            <a:pPr>
              <a:lnSpc>
                <a:spcPct val="90000"/>
              </a:lnSpc>
              <a:spcBef>
                <a:spcPct val="20000"/>
              </a:spcBef>
            </a:pPr>
            <a:r>
              <a:rPr lang="en-US" dirty="0" smtClean="0"/>
              <a:t>Process of managing simultaneous execution of transactions in a shared database, to ensure the serializability of transactions, is known as concurrency control.</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Automatic Acquisition of Locks</a:t>
            </a:r>
            <a:endParaRPr lang="en-US" dirty="0"/>
          </a:p>
        </p:txBody>
      </p:sp>
      <p:sp>
        <p:nvSpPr>
          <p:cNvPr id="3" name="Content Placeholder 2"/>
          <p:cNvSpPr>
            <a:spLocks noGrp="1"/>
          </p:cNvSpPr>
          <p:nvPr>
            <p:ph sz="quarter" idx="1"/>
          </p:nvPr>
        </p:nvSpPr>
        <p:spPr/>
        <p:txBody>
          <a:bodyPr>
            <a:normAutofit fontScale="92500" lnSpcReduction="20000"/>
          </a:bodyPr>
          <a:lstStyle/>
          <a:p>
            <a:pPr>
              <a:lnSpc>
                <a:spcPct val="110000"/>
              </a:lnSpc>
            </a:pPr>
            <a:r>
              <a:rPr lang="en-US" dirty="0" smtClean="0"/>
              <a:t>A transaction </a:t>
            </a:r>
            <a:r>
              <a:rPr lang="en-US" i="1" dirty="0" smtClean="0"/>
              <a:t>T</a:t>
            </a:r>
            <a:r>
              <a:rPr lang="en-US" baseline="-25000" dirty="0" smtClean="0"/>
              <a:t>i</a:t>
            </a:r>
            <a:r>
              <a:rPr lang="en-US" dirty="0" smtClean="0"/>
              <a:t> issues the standard read/write instruction, without explicit locking calls.</a:t>
            </a:r>
          </a:p>
          <a:p>
            <a:r>
              <a:rPr lang="en-US" dirty="0" smtClean="0"/>
              <a:t>The operation </a:t>
            </a:r>
            <a:r>
              <a:rPr lang="en-US" b="1" dirty="0" smtClean="0"/>
              <a:t>read</a:t>
            </a:r>
            <a:r>
              <a:rPr lang="en-US" dirty="0" smtClean="0"/>
              <a:t>(</a:t>
            </a:r>
            <a:r>
              <a:rPr lang="en-US" i="1" dirty="0" smtClean="0"/>
              <a:t>D</a:t>
            </a:r>
            <a:r>
              <a:rPr lang="en-US" dirty="0" smtClean="0"/>
              <a:t>) is processed as:</a:t>
            </a:r>
          </a:p>
          <a:p>
            <a:pPr>
              <a:buFont typeface="Monotype Sorts" pitchFamily="2" charset="2"/>
              <a:buNone/>
            </a:pPr>
            <a:r>
              <a:rPr lang="en-US" dirty="0" smtClean="0"/>
              <a:t>                      if </a:t>
            </a:r>
            <a:r>
              <a:rPr lang="en-US" i="1" dirty="0" smtClean="0"/>
              <a:t>T</a:t>
            </a:r>
            <a:r>
              <a:rPr lang="en-US" i="1" baseline="-25000" dirty="0" smtClean="0"/>
              <a:t>i</a:t>
            </a:r>
            <a:r>
              <a:rPr lang="en-US" dirty="0" smtClean="0"/>
              <a:t> has a lock on </a:t>
            </a:r>
            <a:r>
              <a:rPr lang="en-US" i="1" dirty="0" smtClean="0"/>
              <a:t>D</a:t>
            </a:r>
            <a:endParaRPr lang="en-US" dirty="0" smtClean="0"/>
          </a:p>
          <a:p>
            <a:pPr>
              <a:buFont typeface="Monotype Sorts" pitchFamily="2" charset="2"/>
              <a:buNone/>
            </a:pPr>
            <a:r>
              <a:rPr lang="en-US" dirty="0" smtClean="0"/>
              <a:t>                         </a:t>
            </a:r>
            <a:r>
              <a:rPr lang="en-US" b="1" dirty="0" smtClean="0"/>
              <a:t>then</a:t>
            </a:r>
            <a:endParaRPr lang="en-US" dirty="0" smtClean="0"/>
          </a:p>
          <a:p>
            <a:pPr>
              <a:buFont typeface="Monotype Sorts" pitchFamily="2" charset="2"/>
              <a:buNone/>
            </a:pPr>
            <a:r>
              <a:rPr lang="en-US" dirty="0" smtClean="0"/>
              <a:t>                                read(</a:t>
            </a:r>
            <a:r>
              <a:rPr lang="en-US" i="1" dirty="0" smtClean="0"/>
              <a:t>D</a:t>
            </a:r>
            <a:r>
              <a:rPr lang="en-US" dirty="0" smtClean="0"/>
              <a:t>) </a:t>
            </a:r>
          </a:p>
          <a:p>
            <a:pPr>
              <a:lnSpc>
                <a:spcPct val="80000"/>
              </a:lnSpc>
              <a:buFont typeface="Monotype Sorts" pitchFamily="2" charset="2"/>
              <a:buNone/>
            </a:pPr>
            <a:r>
              <a:rPr lang="en-US" b="1" dirty="0" smtClean="0"/>
              <a:t>                         else</a:t>
            </a:r>
            <a:endParaRPr lang="en-US" dirty="0" smtClean="0"/>
          </a:p>
          <a:p>
            <a:pPr>
              <a:buFont typeface="Monotype Sorts" pitchFamily="2" charset="2"/>
              <a:buNone/>
            </a:pPr>
            <a:r>
              <a:rPr lang="en-US" b="1" dirty="0" smtClean="0"/>
              <a:t>                                begin</a:t>
            </a:r>
            <a:r>
              <a:rPr lang="en-US" dirty="0" smtClean="0"/>
              <a:t> </a:t>
            </a:r>
          </a:p>
          <a:p>
            <a:pPr>
              <a:buFont typeface="Monotype Sorts" pitchFamily="2" charset="2"/>
              <a:buNone/>
            </a:pPr>
            <a:r>
              <a:rPr lang="en-US" dirty="0" smtClean="0"/>
              <a:t>                                   if necessary wait until no other  </a:t>
            </a:r>
          </a:p>
          <a:p>
            <a:pPr>
              <a:lnSpc>
                <a:spcPct val="80000"/>
              </a:lnSpc>
              <a:buFont typeface="Monotype Sorts" pitchFamily="2" charset="2"/>
              <a:buNone/>
            </a:pPr>
            <a:r>
              <a:rPr lang="en-US" dirty="0" smtClean="0"/>
              <a:t>                                       transaction has a </a:t>
            </a:r>
            <a:r>
              <a:rPr lang="en-US" b="1" dirty="0" smtClean="0"/>
              <a:t>lock-X</a:t>
            </a:r>
            <a:r>
              <a:rPr lang="en-US" dirty="0" smtClean="0"/>
              <a:t> on </a:t>
            </a:r>
            <a:r>
              <a:rPr lang="en-US" i="1" dirty="0" smtClean="0"/>
              <a:t>D</a:t>
            </a:r>
            <a:endParaRPr lang="en-US" dirty="0" smtClean="0"/>
          </a:p>
          <a:p>
            <a:pPr>
              <a:lnSpc>
                <a:spcPct val="90000"/>
              </a:lnSpc>
              <a:buFont typeface="Monotype Sorts" pitchFamily="2" charset="2"/>
              <a:buNone/>
            </a:pPr>
            <a:r>
              <a:rPr lang="en-US" dirty="0" smtClean="0"/>
              <a:t>                                   grant </a:t>
            </a:r>
            <a:r>
              <a:rPr lang="en-US" i="1" dirty="0" smtClean="0"/>
              <a:t>T</a:t>
            </a:r>
            <a:r>
              <a:rPr lang="en-US" i="1" baseline="-25000" dirty="0" smtClean="0"/>
              <a:t>i</a:t>
            </a:r>
            <a:r>
              <a:rPr lang="en-US" dirty="0" smtClean="0"/>
              <a:t> a </a:t>
            </a:r>
            <a:r>
              <a:rPr lang="en-US" b="1" dirty="0" smtClean="0"/>
              <a:t> lock-S</a:t>
            </a:r>
            <a:r>
              <a:rPr lang="en-US" dirty="0" smtClean="0"/>
              <a:t> on </a:t>
            </a:r>
            <a:r>
              <a:rPr lang="en-US" i="1" dirty="0" smtClean="0"/>
              <a:t>D</a:t>
            </a:r>
            <a:r>
              <a:rPr lang="en-US" dirty="0" smtClean="0"/>
              <a:t>;</a:t>
            </a:r>
          </a:p>
          <a:p>
            <a:pPr>
              <a:buFont typeface="Monotype Sorts" pitchFamily="2" charset="2"/>
              <a:buNone/>
            </a:pPr>
            <a:r>
              <a:rPr lang="en-US" dirty="0" smtClean="0"/>
              <a:t>                                   read(</a:t>
            </a:r>
            <a:r>
              <a:rPr lang="en-US" i="1" dirty="0" smtClean="0"/>
              <a:t>D</a:t>
            </a:r>
            <a:r>
              <a:rPr lang="en-US" dirty="0" smtClean="0"/>
              <a:t>)</a:t>
            </a:r>
          </a:p>
          <a:p>
            <a:pPr>
              <a:lnSpc>
                <a:spcPct val="70000"/>
              </a:lnSpc>
              <a:buFont typeface="Monotype Sorts" pitchFamily="2" charset="2"/>
              <a:buNone/>
            </a:pPr>
            <a:r>
              <a:rPr lang="en-US" b="1" dirty="0" smtClean="0"/>
              <a:t>                                end</a:t>
            </a: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Automatic Acquisition of Locks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sz="2800" b="1" dirty="0" smtClean="0"/>
              <a:t>write</a:t>
            </a:r>
            <a:r>
              <a:rPr lang="en-US" sz="2800" i="1" dirty="0" smtClean="0"/>
              <a:t>(D)</a:t>
            </a:r>
            <a:r>
              <a:rPr lang="en-US" sz="2800" dirty="0" smtClean="0"/>
              <a:t> is processed as:</a:t>
            </a:r>
          </a:p>
          <a:p>
            <a:pPr>
              <a:buFont typeface="Monotype Sorts" pitchFamily="2" charset="2"/>
              <a:buNone/>
            </a:pPr>
            <a:r>
              <a:rPr lang="en-US" sz="2800" dirty="0" smtClean="0"/>
              <a:t>     if </a:t>
            </a:r>
            <a:r>
              <a:rPr lang="en-US" sz="2800" i="1" dirty="0" smtClean="0"/>
              <a:t>T</a:t>
            </a:r>
            <a:r>
              <a:rPr lang="en-US" sz="2800" i="1" baseline="-25000" dirty="0" smtClean="0"/>
              <a:t>i</a:t>
            </a:r>
            <a:r>
              <a:rPr lang="en-US" sz="2800" dirty="0" smtClean="0"/>
              <a:t> has a  </a:t>
            </a:r>
            <a:r>
              <a:rPr lang="en-US" sz="2800" b="1" dirty="0" smtClean="0"/>
              <a:t>lock-X</a:t>
            </a:r>
            <a:r>
              <a:rPr lang="en-US" sz="2800" dirty="0" smtClean="0"/>
              <a:t> on </a:t>
            </a:r>
            <a:r>
              <a:rPr lang="en-US" sz="2800" i="1" dirty="0" smtClean="0"/>
              <a:t>D</a:t>
            </a:r>
            <a:r>
              <a:rPr lang="en-US" sz="2800" dirty="0" smtClean="0"/>
              <a:t> </a:t>
            </a:r>
          </a:p>
          <a:p>
            <a:pPr>
              <a:lnSpc>
                <a:spcPct val="70000"/>
              </a:lnSpc>
              <a:buFont typeface="Monotype Sorts" pitchFamily="2" charset="2"/>
              <a:buNone/>
            </a:pPr>
            <a:r>
              <a:rPr lang="en-US" sz="2800" b="1" dirty="0" smtClean="0"/>
              <a:t>        then</a:t>
            </a:r>
            <a:r>
              <a:rPr lang="en-US" sz="2800" dirty="0" smtClean="0"/>
              <a:t> </a:t>
            </a:r>
          </a:p>
          <a:p>
            <a:pPr>
              <a:lnSpc>
                <a:spcPct val="60000"/>
              </a:lnSpc>
              <a:buFont typeface="Monotype Sorts" pitchFamily="2" charset="2"/>
              <a:buNone/>
            </a:pPr>
            <a:r>
              <a:rPr lang="en-US" sz="2800" dirty="0" smtClean="0"/>
              <a:t>          write(</a:t>
            </a:r>
            <a:r>
              <a:rPr lang="en-US" sz="2800" i="1" dirty="0" smtClean="0"/>
              <a:t>D</a:t>
            </a:r>
            <a:r>
              <a:rPr lang="en-US" sz="2800" dirty="0" smtClean="0"/>
              <a:t>)</a:t>
            </a:r>
          </a:p>
          <a:p>
            <a:pPr>
              <a:lnSpc>
                <a:spcPct val="70000"/>
              </a:lnSpc>
              <a:buFont typeface="Monotype Sorts" pitchFamily="2" charset="2"/>
              <a:buNone/>
            </a:pPr>
            <a:r>
              <a:rPr lang="en-US" sz="2800" dirty="0" smtClean="0"/>
              <a:t>       else</a:t>
            </a:r>
          </a:p>
          <a:p>
            <a:pPr>
              <a:lnSpc>
                <a:spcPct val="70000"/>
              </a:lnSpc>
              <a:buFont typeface="Monotype Sorts" pitchFamily="2" charset="2"/>
              <a:buNone/>
            </a:pPr>
            <a:r>
              <a:rPr lang="en-US" sz="2800" b="1" dirty="0" smtClean="0"/>
              <a:t>         begin</a:t>
            </a:r>
            <a:endParaRPr lang="en-US" sz="2800" dirty="0" smtClean="0"/>
          </a:p>
          <a:p>
            <a:pPr>
              <a:lnSpc>
                <a:spcPct val="80000"/>
              </a:lnSpc>
              <a:buFont typeface="Monotype Sorts" pitchFamily="2" charset="2"/>
              <a:buNone/>
            </a:pPr>
            <a:r>
              <a:rPr lang="en-US" sz="2800" dirty="0" smtClean="0"/>
              <a:t>            if necessary wait until no other trans. has any lock on </a:t>
            </a:r>
            <a:r>
              <a:rPr lang="en-US" sz="2800" i="1" dirty="0" smtClean="0"/>
              <a:t>D</a:t>
            </a:r>
            <a:r>
              <a:rPr lang="en-US" sz="2800" dirty="0" smtClean="0"/>
              <a:t>,</a:t>
            </a:r>
          </a:p>
          <a:p>
            <a:pPr>
              <a:lnSpc>
                <a:spcPct val="80000"/>
              </a:lnSpc>
              <a:buFont typeface="Monotype Sorts" pitchFamily="2" charset="2"/>
              <a:buNone/>
            </a:pPr>
            <a:r>
              <a:rPr lang="en-US" sz="2800" dirty="0" smtClean="0"/>
              <a:t>            if </a:t>
            </a:r>
            <a:r>
              <a:rPr lang="en-US" sz="2800" i="1" dirty="0" smtClean="0"/>
              <a:t>T</a:t>
            </a:r>
            <a:r>
              <a:rPr lang="en-US" sz="2800" i="1" baseline="-25000" dirty="0" smtClean="0"/>
              <a:t>i</a:t>
            </a:r>
            <a:r>
              <a:rPr lang="en-US" sz="2800" dirty="0" smtClean="0"/>
              <a:t> has a </a:t>
            </a:r>
            <a:r>
              <a:rPr lang="en-US" sz="2800" b="1" dirty="0" smtClean="0"/>
              <a:t>lock-S</a:t>
            </a:r>
            <a:r>
              <a:rPr lang="en-US" sz="2800" dirty="0" smtClean="0"/>
              <a:t> on </a:t>
            </a:r>
            <a:r>
              <a:rPr lang="en-US" sz="2800" i="1" dirty="0" smtClean="0"/>
              <a:t>D</a:t>
            </a:r>
            <a:endParaRPr lang="en-US" sz="2800" dirty="0" smtClean="0"/>
          </a:p>
          <a:p>
            <a:pPr>
              <a:lnSpc>
                <a:spcPct val="70000"/>
              </a:lnSpc>
              <a:buFont typeface="Monotype Sorts" pitchFamily="2" charset="2"/>
              <a:buNone/>
            </a:pPr>
            <a:r>
              <a:rPr lang="en-US" sz="2800" b="1" dirty="0" smtClean="0"/>
              <a:t>                 then</a:t>
            </a:r>
            <a:endParaRPr lang="en-US" sz="2800" dirty="0" smtClean="0"/>
          </a:p>
          <a:p>
            <a:pPr>
              <a:lnSpc>
                <a:spcPct val="70000"/>
              </a:lnSpc>
              <a:buFont typeface="Monotype Sorts" pitchFamily="2" charset="2"/>
              <a:buNone/>
            </a:pPr>
            <a:r>
              <a:rPr lang="en-US" sz="2800" b="1" dirty="0" smtClean="0"/>
              <a:t>                    upgrade</a:t>
            </a:r>
            <a:r>
              <a:rPr lang="en-US" sz="2800" dirty="0" smtClean="0"/>
              <a:t> lock on </a:t>
            </a:r>
            <a:r>
              <a:rPr lang="en-US" sz="2800" i="1" dirty="0" smtClean="0"/>
              <a:t>D</a:t>
            </a:r>
            <a:r>
              <a:rPr lang="en-US" sz="2800" dirty="0" smtClean="0"/>
              <a:t>  to </a:t>
            </a:r>
            <a:r>
              <a:rPr lang="en-US" sz="2800" b="1" dirty="0" smtClean="0"/>
              <a:t>lock-X</a:t>
            </a:r>
            <a:endParaRPr lang="en-US" sz="2800" dirty="0" smtClean="0"/>
          </a:p>
          <a:p>
            <a:pPr>
              <a:lnSpc>
                <a:spcPct val="70000"/>
              </a:lnSpc>
              <a:buFont typeface="Monotype Sorts" pitchFamily="2" charset="2"/>
              <a:buNone/>
            </a:pPr>
            <a:r>
              <a:rPr lang="en-US" sz="2800" b="1" dirty="0" smtClean="0"/>
              <a:t>                else</a:t>
            </a:r>
            <a:endParaRPr lang="en-US" sz="2800" dirty="0" smtClean="0"/>
          </a:p>
          <a:p>
            <a:pPr>
              <a:lnSpc>
                <a:spcPct val="70000"/>
              </a:lnSpc>
              <a:buFont typeface="Monotype Sorts" pitchFamily="2" charset="2"/>
              <a:buNone/>
            </a:pPr>
            <a:r>
              <a:rPr lang="en-US" sz="2800" dirty="0" smtClean="0"/>
              <a:t>                    grant </a:t>
            </a:r>
            <a:r>
              <a:rPr lang="en-US" sz="2800" i="1" dirty="0" smtClean="0"/>
              <a:t>T</a:t>
            </a:r>
            <a:r>
              <a:rPr lang="en-US" sz="2800" i="1" baseline="-25000" dirty="0" smtClean="0"/>
              <a:t>i</a:t>
            </a:r>
            <a:r>
              <a:rPr lang="en-US" sz="2800" dirty="0" smtClean="0"/>
              <a:t> a </a:t>
            </a:r>
            <a:r>
              <a:rPr lang="en-US" sz="2800" b="1" dirty="0" smtClean="0"/>
              <a:t>lock-X</a:t>
            </a:r>
            <a:r>
              <a:rPr lang="en-US" sz="2800" dirty="0" smtClean="0"/>
              <a:t> on </a:t>
            </a:r>
            <a:r>
              <a:rPr lang="en-US" sz="2800" i="1" dirty="0" smtClean="0"/>
              <a:t>D</a:t>
            </a:r>
            <a:endParaRPr lang="en-US" sz="2800" dirty="0" smtClean="0"/>
          </a:p>
          <a:p>
            <a:pPr>
              <a:buFont typeface="Monotype Sorts" pitchFamily="2" charset="2"/>
              <a:buNone/>
            </a:pPr>
            <a:r>
              <a:rPr lang="en-US" sz="2800" dirty="0" smtClean="0"/>
              <a:t>                write(</a:t>
            </a:r>
            <a:r>
              <a:rPr lang="en-US" sz="2800" i="1" dirty="0" smtClean="0"/>
              <a:t>D</a:t>
            </a:r>
            <a:r>
              <a:rPr lang="en-US" sz="2800" dirty="0" smtClean="0"/>
              <a:t>)</a:t>
            </a:r>
          </a:p>
          <a:p>
            <a:pPr>
              <a:lnSpc>
                <a:spcPct val="50000"/>
              </a:lnSpc>
              <a:buFont typeface="Monotype Sorts" pitchFamily="2" charset="2"/>
              <a:buNone/>
            </a:pPr>
            <a:r>
              <a:rPr lang="en-US" sz="2800" b="1" dirty="0" smtClean="0"/>
              <a:t>         end</a:t>
            </a:r>
            <a:r>
              <a:rPr lang="en-US" sz="2800" dirty="0" smtClean="0"/>
              <a:t>;</a:t>
            </a:r>
          </a:p>
          <a:p>
            <a:r>
              <a:rPr lang="en-US" sz="2800" dirty="0" smtClean="0"/>
              <a:t>All locks are released after commit or abort</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of Locking</a:t>
            </a:r>
            <a:endParaRPr lang="en-US" dirty="0"/>
          </a:p>
        </p:txBody>
      </p:sp>
      <p:sp>
        <p:nvSpPr>
          <p:cNvPr id="3" name="Content Placeholder 2"/>
          <p:cNvSpPr>
            <a:spLocks noGrp="1"/>
          </p:cNvSpPr>
          <p:nvPr>
            <p:ph sz="quarter" idx="1"/>
          </p:nvPr>
        </p:nvSpPr>
        <p:spPr/>
        <p:txBody>
          <a:bodyPr>
            <a:normAutofit/>
          </a:bodyPr>
          <a:lstStyle/>
          <a:p>
            <a:r>
              <a:rPr lang="en-US" dirty="0" smtClean="0"/>
              <a:t>A</a:t>
            </a:r>
            <a:r>
              <a:rPr lang="en-US" b="1" dirty="0" smtClean="0">
                <a:solidFill>
                  <a:schemeClr val="tx2"/>
                </a:solidFill>
              </a:rPr>
              <a:t> Lock manager </a:t>
            </a:r>
            <a:r>
              <a:rPr lang="en-US" dirty="0" smtClean="0"/>
              <a:t>can be implemented as a separate process to which transactions send lock and unlock requests</a:t>
            </a:r>
          </a:p>
          <a:p>
            <a:r>
              <a:rPr lang="en-US" dirty="0" smtClean="0"/>
              <a:t>The lock manager replies to a lock request by sending a lock grant messages (or a message asking the transaction to roll back, in case of  a deadlock)</a:t>
            </a:r>
          </a:p>
          <a:p>
            <a:r>
              <a:rPr lang="en-US" dirty="0" smtClean="0"/>
              <a:t>The requesting transaction waits until its request is answered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of Locking</a:t>
            </a:r>
            <a:endParaRPr lang="en-US" dirty="0"/>
          </a:p>
        </p:txBody>
      </p:sp>
      <p:sp>
        <p:nvSpPr>
          <p:cNvPr id="3" name="Content Placeholder 2"/>
          <p:cNvSpPr>
            <a:spLocks noGrp="1"/>
          </p:cNvSpPr>
          <p:nvPr>
            <p:ph sz="quarter" idx="1"/>
          </p:nvPr>
        </p:nvSpPr>
        <p:spPr/>
        <p:txBody>
          <a:bodyPr/>
          <a:lstStyle/>
          <a:p>
            <a:r>
              <a:rPr lang="en-US" dirty="0" smtClean="0"/>
              <a:t>The lock manager maintains a data structure called a </a:t>
            </a:r>
            <a:r>
              <a:rPr lang="en-US" b="1" dirty="0" smtClean="0">
                <a:solidFill>
                  <a:schemeClr val="tx2"/>
                </a:solidFill>
              </a:rPr>
              <a:t>lock table </a:t>
            </a:r>
            <a:r>
              <a:rPr lang="en-US" dirty="0" smtClean="0"/>
              <a:t>to record granted locks and pending requests</a:t>
            </a:r>
          </a:p>
          <a:p>
            <a:r>
              <a:rPr lang="en-US" dirty="0" smtClean="0"/>
              <a:t>The lock table is usually implemented as an in-memory hash table indexed on the name of the data item being locked</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Lock Table</a:t>
            </a:r>
            <a:endParaRPr lang="en-US" dirty="0"/>
          </a:p>
        </p:txBody>
      </p:sp>
      <p:sp>
        <p:nvSpPr>
          <p:cNvPr id="3" name="Content Placeholder 2"/>
          <p:cNvSpPr>
            <a:spLocks noGrp="1"/>
          </p:cNvSpPr>
          <p:nvPr>
            <p:ph sz="quarter" idx="1"/>
          </p:nvPr>
        </p:nvSpPr>
        <p:spPr>
          <a:xfrm>
            <a:off x="914400" y="1447800"/>
            <a:ext cx="3886200" cy="4572000"/>
          </a:xfrm>
        </p:spPr>
        <p:txBody>
          <a:bodyPr>
            <a:normAutofit lnSpcReduction="10000"/>
          </a:bodyPr>
          <a:lstStyle/>
          <a:p>
            <a:pPr>
              <a:lnSpc>
                <a:spcPct val="90000"/>
              </a:lnSpc>
            </a:pPr>
            <a:r>
              <a:rPr lang="en-US" sz="1800" dirty="0" smtClean="0"/>
              <a:t>Black rectangles indicate granted locks, white ones indicate waiting requests</a:t>
            </a:r>
          </a:p>
          <a:p>
            <a:pPr>
              <a:lnSpc>
                <a:spcPct val="90000"/>
              </a:lnSpc>
            </a:pPr>
            <a:r>
              <a:rPr lang="en-US" sz="1800" dirty="0" smtClean="0"/>
              <a:t>Lock table also records the type of lock granted or requested</a:t>
            </a:r>
          </a:p>
          <a:p>
            <a:pPr>
              <a:lnSpc>
                <a:spcPct val="90000"/>
              </a:lnSpc>
            </a:pPr>
            <a:r>
              <a:rPr lang="en-US" sz="1800" dirty="0" smtClean="0"/>
              <a:t>New request is added to the end of the queue of requests for the data item, and granted if it is compatible with all earlier locks</a:t>
            </a:r>
          </a:p>
          <a:p>
            <a:pPr>
              <a:lnSpc>
                <a:spcPct val="90000"/>
              </a:lnSpc>
            </a:pPr>
            <a:r>
              <a:rPr lang="en-US" sz="1800" dirty="0" smtClean="0"/>
              <a:t>Unlock requests result in the request being deleted, and later requests are checked to see if they can now be granted</a:t>
            </a:r>
          </a:p>
          <a:p>
            <a:pPr>
              <a:lnSpc>
                <a:spcPct val="90000"/>
              </a:lnSpc>
            </a:pPr>
            <a:r>
              <a:rPr lang="en-US" sz="1800" dirty="0" smtClean="0"/>
              <a:t>If transaction aborts, all waiting or granted requests of the transaction are deleted </a:t>
            </a:r>
          </a:p>
          <a:p>
            <a:pPr lvl="1">
              <a:lnSpc>
                <a:spcPct val="90000"/>
              </a:lnSpc>
            </a:pPr>
            <a:r>
              <a:rPr lang="en-US" sz="1600" dirty="0" smtClean="0"/>
              <a:t>lock manager may keep a list of locks held by each transaction, to implement this efficiently</a:t>
            </a:r>
          </a:p>
          <a:p>
            <a:endParaRPr lang="en-US" dirty="0"/>
          </a:p>
        </p:txBody>
      </p:sp>
      <p:pic>
        <p:nvPicPr>
          <p:cNvPr id="4" name="Picture 4"/>
          <p:cNvPicPr>
            <a:picLocks noChangeAspect="1" noChangeArrowheads="1"/>
          </p:cNvPicPr>
          <p:nvPr/>
        </p:nvPicPr>
        <p:blipFill>
          <a:blip r:embed="rId2" cstate="print"/>
          <a:srcRect l="19557" t="1344" r="20766" b="2420"/>
          <a:stretch>
            <a:fillRect/>
          </a:stretch>
        </p:blipFill>
        <p:spPr bwMode="auto">
          <a:xfrm>
            <a:off x="4876800" y="1600200"/>
            <a:ext cx="3759200" cy="4546600"/>
          </a:xfrm>
          <a:prstGeom prst="rect">
            <a:avLst/>
          </a:prstGeom>
          <a:noFill/>
          <a:ln w="76200" cmpd="tri">
            <a:solidFill>
              <a:schemeClr val="tx2"/>
            </a:solid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we need Concurrency Control?</a:t>
            </a:r>
            <a:endParaRPr lang="en-US" dirty="0"/>
          </a:p>
        </p:txBody>
      </p:sp>
      <p:sp>
        <p:nvSpPr>
          <p:cNvPr id="3" name="Content Placeholder 2"/>
          <p:cNvSpPr>
            <a:spLocks noGrp="1"/>
          </p:cNvSpPr>
          <p:nvPr>
            <p:ph sz="quarter" idx="1"/>
          </p:nvPr>
        </p:nvSpPr>
        <p:spPr/>
        <p:txBody>
          <a:bodyPr/>
          <a:lstStyle/>
          <a:p>
            <a:pPr>
              <a:lnSpc>
                <a:spcPct val="120000"/>
              </a:lnSpc>
              <a:spcBef>
                <a:spcPct val="20000"/>
              </a:spcBef>
            </a:pPr>
            <a:r>
              <a:rPr lang="en-US" dirty="0" smtClean="0"/>
              <a:t>Simultaneous execution of transactions over a shared database can create several data integrity and consistency problems:</a:t>
            </a:r>
          </a:p>
          <a:p>
            <a:pPr lvl="2">
              <a:spcBef>
                <a:spcPct val="20000"/>
              </a:spcBef>
              <a:buFontTx/>
              <a:buChar char="•"/>
            </a:pPr>
            <a:r>
              <a:rPr lang="en-US" dirty="0" smtClean="0"/>
              <a:t> Lost Updates.</a:t>
            </a:r>
          </a:p>
          <a:p>
            <a:pPr lvl="2">
              <a:spcBef>
                <a:spcPct val="20000"/>
              </a:spcBef>
              <a:buFontTx/>
              <a:buChar char="•"/>
            </a:pPr>
            <a:r>
              <a:rPr lang="en-US" dirty="0" smtClean="0"/>
              <a:t> Uncommitted Data.</a:t>
            </a:r>
          </a:p>
          <a:p>
            <a:pPr lvl="2">
              <a:spcBef>
                <a:spcPct val="20000"/>
              </a:spcBef>
              <a:buFontTx/>
              <a:buChar char="•"/>
            </a:pPr>
            <a:r>
              <a:rPr lang="en-US" dirty="0" smtClean="0"/>
              <a:t> Inconsistent retrievals.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we need Concurrency Control?</a:t>
            </a:r>
            <a:endParaRPr lang="en-US" dirty="0"/>
          </a:p>
        </p:txBody>
      </p:sp>
      <p:sp>
        <p:nvSpPr>
          <p:cNvPr id="3" name="Content Placeholder 2"/>
          <p:cNvSpPr>
            <a:spLocks noGrp="1"/>
          </p:cNvSpPr>
          <p:nvPr>
            <p:ph sz="quarter" idx="1"/>
          </p:nvPr>
        </p:nvSpPr>
        <p:spPr/>
        <p:txBody>
          <a:bodyPr/>
          <a:lstStyle/>
          <a:p>
            <a:pPr>
              <a:spcBef>
                <a:spcPct val="20000"/>
              </a:spcBef>
            </a:pPr>
            <a:r>
              <a:rPr lang="en-US" dirty="0" smtClean="0"/>
              <a:t>Concurrent access to data is desirable when:</a:t>
            </a:r>
          </a:p>
          <a:p>
            <a:pPr>
              <a:lnSpc>
                <a:spcPct val="120000"/>
              </a:lnSpc>
              <a:spcBef>
                <a:spcPct val="20000"/>
              </a:spcBef>
              <a:buFontTx/>
              <a:buAutoNum type="arabicPeriod"/>
            </a:pPr>
            <a:r>
              <a:rPr lang="en-US" dirty="0" smtClean="0"/>
              <a:t>The amount of data is sufficiently great that at any given time only fraction of the data can be in primary memory &amp; rest should be swapped from secondary memory as needed.</a:t>
            </a:r>
          </a:p>
          <a:p>
            <a:pPr>
              <a:lnSpc>
                <a:spcPct val="120000"/>
              </a:lnSpc>
              <a:spcBef>
                <a:spcPct val="20000"/>
              </a:spcBef>
              <a:buFontTx/>
              <a:buAutoNum type="arabicPeriod"/>
            </a:pPr>
            <a:r>
              <a:rPr lang="en-US" dirty="0" smtClean="0"/>
              <a:t> Even if the entire database can be present in primary memory, there may be multiple processes.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Concurrency Control Techniques</a:t>
            </a:r>
            <a:endParaRPr lang="en-US" dirty="0"/>
          </a:p>
        </p:txBody>
      </p:sp>
      <p:sp>
        <p:nvSpPr>
          <p:cNvPr id="3" name="Content Placeholder 2"/>
          <p:cNvSpPr>
            <a:spLocks noGrp="1"/>
          </p:cNvSpPr>
          <p:nvPr>
            <p:ph sz="quarter" idx="1"/>
          </p:nvPr>
        </p:nvSpPr>
        <p:spPr/>
        <p:txBody>
          <a:bodyPr/>
          <a:lstStyle/>
          <a:p>
            <a:pPr>
              <a:spcBef>
                <a:spcPct val="50000"/>
              </a:spcBef>
            </a:pPr>
            <a:r>
              <a:rPr lang="en-US" dirty="0" smtClean="0"/>
              <a:t>Pessimistic concurrency control</a:t>
            </a:r>
          </a:p>
          <a:p>
            <a:pPr>
              <a:spcBef>
                <a:spcPct val="50000"/>
              </a:spcBef>
              <a:buNone/>
            </a:pPr>
            <a:r>
              <a:rPr lang="en-US" dirty="0" smtClean="0"/>
              <a:t>	– Locking</a:t>
            </a:r>
          </a:p>
          <a:p>
            <a:pPr>
              <a:spcBef>
                <a:spcPct val="50000"/>
              </a:spcBef>
            </a:pPr>
            <a:r>
              <a:rPr lang="en-US" dirty="0" smtClean="0"/>
              <a:t>Optimistic concurrency control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Pessimistic Concurrency Control</a:t>
            </a:r>
            <a:endParaRPr lang="en-US" dirty="0"/>
          </a:p>
        </p:txBody>
      </p:sp>
      <p:sp>
        <p:nvSpPr>
          <p:cNvPr id="3" name="Content Placeholder 2"/>
          <p:cNvSpPr>
            <a:spLocks noGrp="1"/>
          </p:cNvSpPr>
          <p:nvPr>
            <p:ph sz="quarter" idx="1"/>
          </p:nvPr>
        </p:nvSpPr>
        <p:spPr/>
        <p:txBody>
          <a:bodyPr/>
          <a:lstStyle/>
          <a:p>
            <a:pPr>
              <a:spcBef>
                <a:spcPct val="50000"/>
              </a:spcBef>
              <a:buFontTx/>
              <a:buChar char="•"/>
            </a:pPr>
            <a:r>
              <a:rPr lang="en-US" dirty="0" smtClean="0"/>
              <a:t>Pessimistic Concurrency Control assumes that conflicts will happen</a:t>
            </a:r>
          </a:p>
          <a:p>
            <a:pPr>
              <a:spcBef>
                <a:spcPct val="50000"/>
              </a:spcBef>
              <a:buFontTx/>
              <a:buChar char="•"/>
            </a:pPr>
            <a:r>
              <a:rPr lang="en-US" dirty="0" smtClean="0"/>
              <a:t>Pessimistic Concurrency Control techniques detect conflicts as soon as they occur and resolve them using blocking.</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Optimistic Concurrency Control</a:t>
            </a:r>
            <a:endParaRPr lang="en-US" dirty="0"/>
          </a:p>
        </p:txBody>
      </p:sp>
      <p:sp>
        <p:nvSpPr>
          <p:cNvPr id="3" name="Content Placeholder 2"/>
          <p:cNvSpPr>
            <a:spLocks noGrp="1"/>
          </p:cNvSpPr>
          <p:nvPr>
            <p:ph sz="quarter" idx="1"/>
          </p:nvPr>
        </p:nvSpPr>
        <p:spPr/>
        <p:txBody>
          <a:bodyPr/>
          <a:lstStyle/>
          <a:p>
            <a:pPr>
              <a:spcBef>
                <a:spcPct val="50000"/>
              </a:spcBef>
              <a:buFontTx/>
              <a:buChar char="•"/>
            </a:pPr>
            <a:r>
              <a:rPr lang="en-US" dirty="0" smtClean="0"/>
              <a:t>Optimistic Concurrency Control assumes that conflicts between transactions are rare.</a:t>
            </a:r>
          </a:p>
          <a:p>
            <a:pPr>
              <a:spcBef>
                <a:spcPct val="50000"/>
              </a:spcBef>
              <a:buFontTx/>
              <a:buChar char="•"/>
            </a:pPr>
            <a:r>
              <a:rPr lang="en-US" dirty="0" smtClean="0"/>
              <a:t>Does not require locking</a:t>
            </a:r>
          </a:p>
          <a:p>
            <a:pPr>
              <a:spcBef>
                <a:spcPct val="50000"/>
              </a:spcBef>
              <a:buFontTx/>
              <a:buChar char="•"/>
            </a:pPr>
            <a:r>
              <a:rPr lang="en-US" dirty="0" smtClean="0"/>
              <a:t>Transaction executed without restrictions</a:t>
            </a:r>
          </a:p>
          <a:p>
            <a:pPr>
              <a:spcBef>
                <a:spcPct val="50000"/>
              </a:spcBef>
              <a:buFontTx/>
              <a:buChar char="•"/>
            </a:pPr>
            <a:r>
              <a:rPr lang="en-US" smtClean="0"/>
              <a:t>Check for conflicts just before commit</a:t>
            </a:r>
          </a:p>
          <a:p>
            <a:pPr>
              <a:buNone/>
            </a:pP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Lock-Based Protocols</a:t>
            </a:r>
            <a:endParaRPr lang="en-US" dirty="0"/>
          </a:p>
        </p:txBody>
      </p:sp>
      <p:sp>
        <p:nvSpPr>
          <p:cNvPr id="3" name="Content Placeholder 2"/>
          <p:cNvSpPr>
            <a:spLocks noGrp="1"/>
          </p:cNvSpPr>
          <p:nvPr>
            <p:ph sz="quarter" idx="1"/>
          </p:nvPr>
        </p:nvSpPr>
        <p:spPr/>
        <p:txBody>
          <a:bodyPr>
            <a:normAutofit/>
          </a:bodyPr>
          <a:lstStyle/>
          <a:p>
            <a:r>
              <a:rPr lang="en-US" dirty="0" smtClean="0"/>
              <a:t>A lock is a mechanism to control concurrent access to a data item</a:t>
            </a:r>
          </a:p>
          <a:p>
            <a:r>
              <a:rPr lang="en-US" dirty="0" smtClean="0"/>
              <a:t>Data items can be locked in two modes :</a:t>
            </a:r>
          </a:p>
          <a:p>
            <a:pPr lvl="1"/>
            <a:r>
              <a:rPr lang="en-US" dirty="0" smtClean="0"/>
              <a:t>Exclusive lock</a:t>
            </a:r>
          </a:p>
          <a:p>
            <a:pPr lvl="1"/>
            <a:r>
              <a:rPr lang="en-US" dirty="0" smtClean="0"/>
              <a:t>Shared lock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Lock-Based Protocols</a:t>
            </a:r>
            <a:endParaRPr lang="en-US" dirty="0"/>
          </a:p>
        </p:txBody>
      </p:sp>
      <p:sp>
        <p:nvSpPr>
          <p:cNvPr id="3" name="Content Placeholder 2"/>
          <p:cNvSpPr>
            <a:spLocks noGrp="1"/>
          </p:cNvSpPr>
          <p:nvPr>
            <p:ph sz="quarter" idx="1"/>
          </p:nvPr>
        </p:nvSpPr>
        <p:spPr/>
        <p:txBody>
          <a:bodyPr>
            <a:normAutofit/>
          </a:bodyPr>
          <a:lstStyle/>
          <a:p>
            <a:pPr marL="514350" indent="-514350"/>
            <a:r>
              <a:rPr lang="en-US" sz="2800" i="1" dirty="0" smtClean="0">
                <a:solidFill>
                  <a:schemeClr val="tx2"/>
                </a:solidFill>
              </a:rPr>
              <a:t>Exclusive</a:t>
            </a:r>
            <a:r>
              <a:rPr lang="en-US" sz="2800" i="1" dirty="0" smtClean="0"/>
              <a:t> (X) mode</a:t>
            </a:r>
            <a:r>
              <a:rPr lang="en-US" sz="2800" dirty="0" smtClean="0"/>
              <a:t>. Data item can be both read as well as written. </a:t>
            </a:r>
          </a:p>
          <a:p>
            <a:pPr marL="514350" indent="-514350">
              <a:buNone/>
            </a:pPr>
            <a:r>
              <a:rPr lang="en-US" sz="2800" dirty="0" smtClean="0"/>
              <a:t>	X-lock is requested using </a:t>
            </a:r>
            <a:r>
              <a:rPr lang="en-US" sz="2800" b="1" dirty="0" smtClean="0"/>
              <a:t> lock-X</a:t>
            </a:r>
            <a:r>
              <a:rPr lang="en-US" sz="2800" dirty="0" smtClean="0"/>
              <a:t> instruction.</a:t>
            </a:r>
          </a:p>
          <a:p>
            <a:pPr marL="514350" indent="-514350"/>
            <a:r>
              <a:rPr lang="en-US" sz="2800" i="1" dirty="0" smtClean="0">
                <a:solidFill>
                  <a:schemeClr val="tx2"/>
                </a:solidFill>
              </a:rPr>
              <a:t>Shared</a:t>
            </a:r>
            <a:r>
              <a:rPr lang="en-US" sz="2800" i="1" dirty="0" smtClean="0"/>
              <a:t> (S) mode</a:t>
            </a:r>
            <a:r>
              <a:rPr lang="en-US" sz="2800" dirty="0" smtClean="0"/>
              <a:t>. Data item can only be read. S-lock is requested using </a:t>
            </a:r>
            <a:r>
              <a:rPr lang="en-US" sz="2800" b="1" dirty="0" smtClean="0"/>
              <a:t> lock-S</a:t>
            </a:r>
            <a:r>
              <a:rPr lang="en-US" sz="2800" dirty="0" smtClean="0"/>
              <a:t> instruction</a:t>
            </a:r>
            <a:endParaRPr lang="en-US"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360</TotalTime>
  <Words>1143</Words>
  <Application>Microsoft Office PowerPoint</Application>
  <PresentationFormat>On-screen Show (4:3)</PresentationFormat>
  <Paragraphs>136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Equity</vt:lpstr>
      <vt:lpstr>Concurrency Control Mechanism</vt:lpstr>
      <vt:lpstr>What is Concurrency Control? </vt:lpstr>
      <vt:lpstr>Why we need Concurrency Control?</vt:lpstr>
      <vt:lpstr>When we need Concurrency Control?</vt:lpstr>
      <vt:lpstr>Concurrency Control Techniques</vt:lpstr>
      <vt:lpstr>Pessimistic Concurrency Control</vt:lpstr>
      <vt:lpstr>Optimistic Concurrency Control</vt:lpstr>
      <vt:lpstr>Lock-Based Protocols</vt:lpstr>
      <vt:lpstr>Lock-Based Protocols</vt:lpstr>
      <vt:lpstr>Lock-Based Protocols</vt:lpstr>
      <vt:lpstr>Lock-Based Protocols</vt:lpstr>
      <vt:lpstr>Lock-Based Protocols</vt:lpstr>
      <vt:lpstr>Lock-Based Protocols</vt:lpstr>
      <vt:lpstr>Pitfalls of Lock-Based Protocols</vt:lpstr>
      <vt:lpstr>Pitfalls of Lock-Based Protocols</vt:lpstr>
      <vt:lpstr>Pitfalls of Lock-Based Protocols</vt:lpstr>
      <vt:lpstr>The Two-Phase Locking Protocol</vt:lpstr>
      <vt:lpstr>The Two-Phase Locking Protocol</vt:lpstr>
      <vt:lpstr>Lock Conversions</vt:lpstr>
      <vt:lpstr>Automatic Acquisition of Locks</vt:lpstr>
      <vt:lpstr>Automatic Acquisition of Locks</vt:lpstr>
      <vt:lpstr>Implementation of Locking</vt:lpstr>
      <vt:lpstr>Implementation of Locking</vt:lpstr>
      <vt:lpstr>Lock Table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Manal</dc:creator>
  <cp:lastModifiedBy>Manal</cp:lastModifiedBy>
  <cp:revision>121</cp:revision>
  <dcterms:created xsi:type="dcterms:W3CDTF">2006-08-16T00:00:00Z</dcterms:created>
  <dcterms:modified xsi:type="dcterms:W3CDTF">2016-11-27T06:55:04Z</dcterms:modified>
</cp:coreProperties>
</file>