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64" r:id="rId3"/>
    <p:sldId id="266" r:id="rId4"/>
    <p:sldId id="257" r:id="rId5"/>
    <p:sldId id="258" r:id="rId6"/>
    <p:sldId id="259" r:id="rId7"/>
    <p:sldId id="285" r:id="rId8"/>
    <p:sldId id="260" r:id="rId9"/>
    <p:sldId id="261" r:id="rId10"/>
    <p:sldId id="262" r:id="rId11"/>
    <p:sldId id="263" r:id="rId12"/>
    <p:sldId id="265" r:id="rId13"/>
    <p:sldId id="270" r:id="rId14"/>
    <p:sldId id="273" r:id="rId15"/>
    <p:sldId id="289" r:id="rId16"/>
    <p:sldId id="274" r:id="rId17"/>
    <p:sldId id="291" r:id="rId18"/>
    <p:sldId id="292" r:id="rId19"/>
    <p:sldId id="293" r:id="rId20"/>
    <p:sldId id="294" r:id="rId21"/>
    <p:sldId id="276" r:id="rId22"/>
    <p:sldId id="277" r:id="rId23"/>
    <p:sldId id="278" r:id="rId24"/>
    <p:sldId id="295" r:id="rId25"/>
    <p:sldId id="279" r:id="rId26"/>
    <p:sldId id="290" r:id="rId27"/>
    <p:sldId id="280" r:id="rId28"/>
    <p:sldId id="267" r:id="rId29"/>
    <p:sldId id="271" r:id="rId30"/>
    <p:sldId id="281" r:id="rId31"/>
    <p:sldId id="268" r:id="rId32"/>
    <p:sldId id="272" r:id="rId33"/>
    <p:sldId id="282" r:id="rId34"/>
    <p:sldId id="283" r:id="rId35"/>
    <p:sldId id="284" r:id="rId36"/>
    <p:sldId id="26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9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108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5FD9-2CE7-44B1-B558-7A80D205A9DA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922E2-3529-4262-9BDE-89F49DC0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922E2-3529-4262-9BDE-89F49DC079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833264-7077-4683-B79C-DAB3B5088108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6C87D9-2EAE-4E84-964F-A0ABAFC7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4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wmf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Lisa Torrey</a:t>
            </a:r>
          </a:p>
          <a:p>
            <a:r>
              <a:rPr lang="en-US" dirty="0" smtClean="0"/>
              <a:t>University of Wisconsin – Madison</a:t>
            </a:r>
          </a:p>
          <a:p>
            <a:r>
              <a:rPr lang="en-US" dirty="0" smtClean="0"/>
              <a:t>HAMLET 2009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Reinforcement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Search-based:  evolution directly on a policy</a:t>
            </a:r>
          </a:p>
          <a:p>
            <a:pPr lvl="1"/>
            <a:r>
              <a:rPr lang="en-US" dirty="0" smtClean="0"/>
              <a:t>E.g. genetic algorithms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Model-based:  build a model of the environment</a:t>
            </a:r>
          </a:p>
          <a:p>
            <a:pPr lvl="1"/>
            <a:r>
              <a:rPr lang="en-US" dirty="0" smtClean="0"/>
              <a:t>Then you can use dynamic programming</a:t>
            </a:r>
          </a:p>
          <a:p>
            <a:pPr lvl="1"/>
            <a:r>
              <a:rPr lang="en-US" dirty="0" smtClean="0"/>
              <a:t>Memory-intensive learning method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Model-free:  learn a policy without any model</a:t>
            </a:r>
          </a:p>
          <a:p>
            <a:pPr lvl="1"/>
            <a:r>
              <a:rPr lang="en-US" dirty="0" smtClean="0"/>
              <a:t>Temporal difference methods (TD)</a:t>
            </a:r>
          </a:p>
          <a:p>
            <a:pPr lvl="1"/>
            <a:r>
              <a:rPr lang="en-US" dirty="0" smtClean="0"/>
              <a:t>Requires limited episodic memory (though more helps)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Types of Reinforcement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Actor-critic learning</a:t>
            </a:r>
          </a:p>
          <a:p>
            <a:pPr lvl="1"/>
            <a:r>
              <a:rPr lang="en-US" dirty="0" smtClean="0"/>
              <a:t>The TD version of Policy Iteration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Q-learning</a:t>
            </a:r>
          </a:p>
          <a:p>
            <a:pPr lvl="1"/>
            <a:r>
              <a:rPr lang="en-US" dirty="0" smtClean="0"/>
              <a:t>The TD version of Value Iteration</a:t>
            </a:r>
          </a:p>
          <a:p>
            <a:pPr lvl="1"/>
            <a:r>
              <a:rPr lang="en-US" dirty="0" smtClean="0"/>
              <a:t>This is the most widely used RL algorithm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Types of Model-Free RL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Reinforcement learning</a:t>
            </a:r>
          </a:p>
          <a:p>
            <a:pPr lvl="1"/>
            <a:r>
              <a:rPr lang="en-US" dirty="0" smtClean="0"/>
              <a:t>What is it and why is it important in machine learning?</a:t>
            </a:r>
          </a:p>
          <a:p>
            <a:pPr lvl="1"/>
            <a:r>
              <a:rPr lang="en-US" dirty="0" smtClean="0"/>
              <a:t>What machine learning algorithms exist for it?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Q-learning in theory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How can it be improved?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Q-learning in practice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What are the challenges?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What are the applications?</a:t>
            </a:r>
          </a:p>
          <a:p>
            <a:pPr lvl="1"/>
            <a:endParaRPr lang="en-US" dirty="0" smtClean="0">
              <a:solidFill>
                <a:schemeClr val="accent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Link with </a:t>
            </a:r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psychology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Do people use similar mechanisms?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Do people use other methods that could inspire algorithms?</a:t>
            </a:r>
          </a:p>
          <a:p>
            <a:pPr lvl="1"/>
            <a:endParaRPr lang="en-US" dirty="0" smtClean="0">
              <a:solidFill>
                <a:schemeClr val="accent1">
                  <a:alpha val="50000"/>
                </a:schemeClr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Resources for future reference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state:   </a:t>
            </a:r>
            <a:r>
              <a:rPr lang="en-US" b="1" i="1" dirty="0" smtClean="0"/>
              <a:t>s</a:t>
            </a:r>
          </a:p>
          <a:p>
            <a:r>
              <a:rPr lang="en-US" dirty="0" smtClean="0"/>
              <a:t>Current action:   </a:t>
            </a:r>
            <a:r>
              <a:rPr lang="en-US" b="1" i="1" dirty="0" smtClean="0"/>
              <a:t>a</a:t>
            </a:r>
          </a:p>
          <a:p>
            <a:endParaRPr lang="en-US" dirty="0" smtClean="0"/>
          </a:p>
          <a:p>
            <a:r>
              <a:rPr lang="en-US" dirty="0" smtClean="0"/>
              <a:t>Transition function:   </a:t>
            </a:r>
            <a:r>
              <a:rPr lang="el-GR" b="1" i="1" dirty="0" smtClean="0"/>
              <a:t>δ</a:t>
            </a:r>
            <a:r>
              <a:rPr lang="en-US" b="1" i="1" dirty="0" smtClean="0"/>
              <a:t>(s, a) </a:t>
            </a:r>
            <a:r>
              <a:rPr lang="en-US" i="1" dirty="0" smtClean="0"/>
              <a:t>= </a:t>
            </a:r>
            <a:r>
              <a:rPr lang="en-US" b="1" i="1" dirty="0" smtClean="0"/>
              <a:t>s</a:t>
            </a:r>
            <a:r>
              <a:rPr lang="el-GR" b="1" i="1" dirty="0" smtClean="0"/>
              <a:t>ʹ</a:t>
            </a:r>
            <a:endParaRPr lang="en-US" b="1" i="1" dirty="0" smtClean="0"/>
          </a:p>
          <a:p>
            <a:endParaRPr lang="en-US" dirty="0" smtClean="0"/>
          </a:p>
          <a:p>
            <a:r>
              <a:rPr lang="en-US" dirty="0" smtClean="0"/>
              <a:t>Reward function:   </a:t>
            </a:r>
            <a:r>
              <a:rPr lang="en-US" b="1" i="1" dirty="0" smtClean="0"/>
              <a:t>r(s, a) </a:t>
            </a:r>
            <a:r>
              <a:rPr lang="az-Cyrl-AZ" sz="1600" b="1" i="1" dirty="0" smtClean="0"/>
              <a:t>Є</a:t>
            </a:r>
            <a:r>
              <a:rPr lang="en-US" b="1" i="1" dirty="0" smtClean="0"/>
              <a:t> R</a:t>
            </a:r>
          </a:p>
          <a:p>
            <a:endParaRPr lang="en-US" dirty="0" smtClean="0"/>
          </a:p>
          <a:p>
            <a:r>
              <a:rPr lang="en-US" dirty="0" smtClean="0"/>
              <a:t>Policy </a:t>
            </a:r>
            <a:r>
              <a:rPr lang="el-GR" b="1" i="1" dirty="0" smtClean="0"/>
              <a:t>π</a:t>
            </a:r>
            <a:r>
              <a:rPr lang="en-US" b="1" i="1" dirty="0" smtClean="0"/>
              <a:t>(s) </a:t>
            </a:r>
            <a:r>
              <a:rPr lang="en-US" i="1" dirty="0" smtClean="0"/>
              <a:t>= </a:t>
            </a:r>
            <a:r>
              <a:rPr lang="en-US" b="1" i="1" dirty="0" smtClean="0"/>
              <a:t>a</a:t>
            </a:r>
          </a:p>
          <a:p>
            <a:endParaRPr lang="en-US" dirty="0" smtClean="0"/>
          </a:p>
          <a:p>
            <a:r>
              <a:rPr lang="en-US" b="1" i="1" dirty="0" smtClean="0"/>
              <a:t>Q(s, a) </a:t>
            </a:r>
            <a:r>
              <a:rPr lang="en-US" dirty="0" smtClean="0"/>
              <a:t>≈ value of taking action </a:t>
            </a:r>
            <a:r>
              <a:rPr lang="en-US" b="1" i="1" dirty="0" smtClean="0"/>
              <a:t>a</a:t>
            </a:r>
            <a:r>
              <a:rPr lang="en-US" dirty="0" smtClean="0"/>
              <a:t> from state </a:t>
            </a:r>
            <a:r>
              <a:rPr lang="en-US" b="1" i="1" dirty="0" smtClean="0"/>
              <a:t>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Q-Learning:  Definitions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334000" y="1143000"/>
            <a:ext cx="3048000" cy="1447800"/>
          </a:xfrm>
          <a:prstGeom prst="wedgeEllipseCallout">
            <a:avLst>
              <a:gd name="adj1" fmla="val -80493"/>
              <a:gd name="adj2" fmla="val 65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Markov property: this is independent of previous states given current state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5410200" y="3581400"/>
            <a:ext cx="3048000" cy="1447800"/>
          </a:xfrm>
          <a:prstGeom prst="wedgeEllipseCallout">
            <a:avLst>
              <a:gd name="adj1" fmla="val -129693"/>
              <a:gd name="adj2" fmla="val 33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classification we’d have examples </a:t>
            </a:r>
            <a:r>
              <a:rPr lang="en-US" b="1" i="1" dirty="0" smtClean="0"/>
              <a:t>(s, </a:t>
            </a:r>
            <a:r>
              <a:rPr lang="el-GR" b="1" i="1" dirty="0" smtClean="0"/>
              <a:t>π</a:t>
            </a:r>
            <a:r>
              <a:rPr lang="en-US" b="1" i="1" dirty="0" smtClean="0"/>
              <a:t>(s)) </a:t>
            </a:r>
            <a:r>
              <a:rPr lang="en-US" dirty="0" smtClean="0"/>
              <a:t>to learn from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5865812"/>
            <a:ext cx="6400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Q(s, a) </a:t>
            </a:r>
            <a:r>
              <a:rPr lang="en-US" dirty="0" smtClean="0"/>
              <a:t>estimates the </a:t>
            </a:r>
            <a:r>
              <a:rPr lang="en-US" i="1" dirty="0" smtClean="0"/>
              <a:t>discounted cumulative reward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Starting in state </a:t>
            </a:r>
            <a:r>
              <a:rPr lang="en-US" b="1" i="1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Taking action </a:t>
            </a:r>
            <a:r>
              <a:rPr lang="en-US" b="1" i="1" dirty="0" smtClean="0"/>
              <a:t>a</a:t>
            </a:r>
            <a:endParaRPr lang="en-US" dirty="0" smtClean="0"/>
          </a:p>
          <a:p>
            <a:pPr lvl="1"/>
            <a:r>
              <a:rPr lang="en-US" dirty="0" smtClean="0"/>
              <a:t>Following the current policy thereafter</a:t>
            </a:r>
          </a:p>
          <a:p>
            <a:endParaRPr lang="en-US" dirty="0" smtClean="0"/>
          </a:p>
          <a:p>
            <a:r>
              <a:rPr lang="en-US" dirty="0" smtClean="0"/>
              <a:t>Suppose we have the optimal Q-function</a:t>
            </a:r>
          </a:p>
          <a:p>
            <a:pPr lvl="1"/>
            <a:r>
              <a:rPr lang="en-US" dirty="0" smtClean="0"/>
              <a:t>What’s the optimal policy in state </a:t>
            </a:r>
            <a:r>
              <a:rPr lang="en-US" b="1" i="1" dirty="0" smtClean="0"/>
              <a:t>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action </a:t>
            </a:r>
            <a:r>
              <a:rPr lang="en-US" b="1" i="1" dirty="0" smtClean="0"/>
              <a:t>argmax</a:t>
            </a:r>
            <a:r>
              <a:rPr lang="en-US" b="1" i="1" baseline="-25000" dirty="0" smtClean="0"/>
              <a:t>b</a:t>
            </a:r>
            <a:r>
              <a:rPr lang="en-US" b="1" i="1" dirty="0" smtClean="0"/>
              <a:t> Q(s, b)</a:t>
            </a:r>
          </a:p>
          <a:p>
            <a:endParaRPr lang="en-US" b="1" i="1" dirty="0" smtClean="0"/>
          </a:p>
          <a:p>
            <a:r>
              <a:rPr lang="en-US" dirty="0" smtClean="0"/>
              <a:t>But we don’t have the optimal Q-function at first</a:t>
            </a:r>
          </a:p>
          <a:p>
            <a:pPr lvl="1"/>
            <a:r>
              <a:rPr lang="en-US" dirty="0" smtClean="0"/>
              <a:t>Let’s act as if we do</a:t>
            </a:r>
          </a:p>
          <a:p>
            <a:pPr lvl="1"/>
            <a:r>
              <a:rPr lang="en-US" dirty="0" smtClean="0"/>
              <a:t>And updates it after each step so it’s closer to optimal</a:t>
            </a:r>
          </a:p>
          <a:p>
            <a:pPr lvl="1"/>
            <a:r>
              <a:rPr lang="en-US" dirty="0" smtClean="0"/>
              <a:t>Eventually it will be optimal!</a:t>
            </a:r>
          </a:p>
          <a:p>
            <a:endParaRPr lang="en-US" b="1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Q-function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Q-Learning:  The Procedure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4724400"/>
            <a:ext cx="7010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aseline="-25000" dirty="0" smtClean="0"/>
          </a:p>
          <a:p>
            <a:pPr algn="ctr"/>
            <a:endParaRPr lang="en-US" sz="2800" baseline="-250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05000" y="3505200"/>
            <a:ext cx="457200" cy="1071265"/>
            <a:chOff x="1981200" y="3733800"/>
            <a:chExt cx="457200" cy="1071265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448594" y="42664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981200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143000" y="1295400"/>
            <a:ext cx="7010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Agent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7526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a) = 0</a:t>
            </a:r>
          </a:p>
          <a:p>
            <a:pPr algn="ctr"/>
            <a:r>
              <a:rPr lang="el-GR" sz="2400" dirty="0" smtClean="0"/>
              <a:t>π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= a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71006" y="2743200"/>
            <a:ext cx="457994" cy="1143794"/>
            <a:chOff x="2894806" y="3657600"/>
            <a:chExt cx="457994" cy="1143794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>
              <a:off x="2361803" y="4266803"/>
              <a:ext cx="10675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8956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38600" y="3505200"/>
            <a:ext cx="457200" cy="1071265"/>
            <a:chOff x="3581400" y="3276600"/>
            <a:chExt cx="457200" cy="1071265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3048794" y="38092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581400" y="3500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81400" y="3886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200400" y="48078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dirty="0" smtClean="0">
                <a:solidFill>
                  <a:prstClr val="white"/>
                </a:solidFill>
              </a:rPr>
              <a:t>δ</a:t>
            </a:r>
            <a:r>
              <a:rPr lang="en-US" sz="2400" dirty="0" smtClean="0">
                <a:solidFill>
                  <a:prstClr val="white"/>
                </a:solidFill>
              </a:rPr>
              <a:t>(s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) = 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</a:p>
          <a:p>
            <a:pPr algn="ctr"/>
            <a:r>
              <a:rPr lang="en-US" sz="2400" dirty="0" smtClean="0"/>
              <a:t>r(</a:t>
            </a:r>
            <a:r>
              <a:rPr lang="en-US" sz="2400" dirty="0" smtClean="0">
                <a:solidFill>
                  <a:prstClr val="white"/>
                </a:solidFill>
              </a:rPr>
              <a:t>s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= r</a:t>
            </a:r>
            <a:r>
              <a:rPr lang="en-US" sz="2400" baseline="-25000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1828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prstClr val="white"/>
                </a:solidFill>
              </a:rPr>
              <a:t>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prstClr val="white"/>
                </a:solidFill>
              </a:rPr>
              <a:t>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+ </a:t>
            </a:r>
            <a:r>
              <a:rPr lang="el-GR" sz="2400" dirty="0" smtClean="0"/>
              <a:t>Δ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l-GR" sz="2400" dirty="0" smtClean="0"/>
              <a:t>π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a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6019800" y="2743200"/>
            <a:ext cx="457994" cy="1143794"/>
            <a:chOff x="2894806" y="3657600"/>
            <a:chExt cx="457994" cy="1143794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2361803" y="4266803"/>
              <a:ext cx="10675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8956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172200" y="4800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dirty="0" smtClean="0">
                <a:solidFill>
                  <a:prstClr val="white"/>
                </a:solidFill>
              </a:rPr>
              <a:t>δ</a:t>
            </a:r>
            <a:r>
              <a:rPr lang="en-US" sz="2400" dirty="0" smtClean="0">
                <a:solidFill>
                  <a:prstClr val="white"/>
                </a:solidFill>
              </a:rPr>
              <a:t>(s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) = s</a:t>
            </a:r>
            <a:r>
              <a:rPr lang="en-US" sz="2400" baseline="-25000" dirty="0" smtClean="0">
                <a:solidFill>
                  <a:prstClr val="white"/>
                </a:solidFill>
              </a:rPr>
              <a:t>3</a:t>
            </a:r>
          </a:p>
          <a:p>
            <a:pPr algn="ctr"/>
            <a:r>
              <a:rPr lang="en-US" sz="2400" dirty="0" smtClean="0"/>
              <a:t>r(</a:t>
            </a:r>
            <a:r>
              <a:rPr lang="en-US" sz="2400" dirty="0" smtClean="0">
                <a:solidFill>
                  <a:prstClr val="white"/>
                </a:solidFill>
              </a:rPr>
              <a:t>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/>
              <a:t>) = r</a:t>
            </a:r>
            <a:r>
              <a:rPr lang="en-US" sz="2400" baseline="-25000" dirty="0" smtClean="0"/>
              <a:t>3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7467600" y="3505200"/>
            <a:ext cx="457200" cy="1071265"/>
            <a:chOff x="3581400" y="3276600"/>
            <a:chExt cx="457200" cy="1071265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3048794" y="38092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581400" y="3500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81400" y="3886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5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Q-Learning:  Updates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5968" y="3072384"/>
            <a:ext cx="8229600" cy="1042416"/>
            <a:chOff x="505968" y="3072384"/>
            <a:chExt cx="8229600" cy="1042416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905000" y="3657600"/>
            <a:ext cx="4307305" cy="457200"/>
          </p:xfrm>
          <a:graphic>
            <a:graphicData uri="http://schemas.openxmlformats.org/presentationml/2006/ole">
              <p:oleObj spid="_x0000_s1029" name="Equation" r:id="rId3" imgW="2273040" imgH="241200" progId="Equation.3">
                <p:embed/>
              </p:oleObj>
            </a:graphicData>
          </a:graphic>
        </p:graphicFrame>
        <p:sp>
          <p:nvSpPr>
            <p:cNvPr id="9" name="Content Placeholder 1"/>
            <p:cNvSpPr txBox="1">
              <a:spLocks/>
            </p:cNvSpPr>
            <p:nvPr/>
          </p:nvSpPr>
          <p:spPr>
            <a:xfrm>
              <a:off x="505968" y="3072384"/>
              <a:ext cx="8229600" cy="524256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With a discount factor to give later rewards less impact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3024" y="4517136"/>
            <a:ext cx="8229600" cy="1045464"/>
            <a:chOff x="573024" y="4517136"/>
            <a:chExt cx="8229600" cy="1045464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1876926" y="5105400"/>
            <a:ext cx="6352674" cy="457200"/>
          </p:xfrm>
          <a:graphic>
            <a:graphicData uri="http://schemas.openxmlformats.org/presentationml/2006/ole">
              <p:oleObj spid="_x0000_s1030" name="Equation" r:id="rId4" imgW="3352680" imgH="241200" progId="Equation.3">
                <p:embed/>
              </p:oleObj>
            </a:graphicData>
          </a:graphic>
        </p:graphicFrame>
        <p:sp>
          <p:nvSpPr>
            <p:cNvPr id="10" name="Content Placeholder 1"/>
            <p:cNvSpPr txBox="1">
              <a:spLocks/>
            </p:cNvSpPr>
            <p:nvPr/>
          </p:nvSpPr>
          <p:spPr>
            <a:xfrm>
              <a:off x="573024" y="4517136"/>
              <a:ext cx="8229600" cy="524256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With a learning rate for non-deterministic worlds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0242" y="1636615"/>
            <a:ext cx="8229600" cy="1106585"/>
            <a:chOff x="610242" y="1636615"/>
            <a:chExt cx="8229600" cy="1106585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1905000" y="2286000"/>
            <a:ext cx="4114800" cy="457200"/>
          </p:xfrm>
          <a:graphic>
            <a:graphicData uri="http://schemas.openxmlformats.org/presentationml/2006/ole">
              <p:oleObj spid="_x0000_s1026" name="Equation" r:id="rId5" imgW="2171520" imgH="241200" progId="Equation.3">
                <p:embed/>
              </p:oleObj>
            </a:graphicData>
          </a:graphic>
        </p:graphicFrame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610242" y="1636615"/>
              <a:ext cx="8229600" cy="524256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The basic update equation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Q-Learning:  Update Example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1371600"/>
            <a:ext cx="6248400" cy="426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648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524000" y="35052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9718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172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24384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524000" y="45720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24384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71800" y="45720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72200" y="13716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35052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6" name="Picture 2" descr="C:\Documents and Settings\Lisa\Local Settings\Temporary Internet Files\Content.IE5\TTAQLJ9Y\MCj043636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0"/>
            <a:ext cx="1009650" cy="1009650"/>
          </a:xfrm>
          <a:prstGeom prst="rect">
            <a:avLst/>
          </a:prstGeom>
          <a:noFill/>
        </p:spPr>
      </p:pic>
      <p:pic>
        <p:nvPicPr>
          <p:cNvPr id="33" name="Picture 3" descr="C:\Documents and Settings\Lisa\Local Settings\Temporary Internet Files\Content.IE5\6VDEMGWL\MCj035927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648200"/>
            <a:ext cx="428625" cy="974725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5240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9718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482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72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482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82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3581400" y="6019800"/>
            <a:ext cx="1905000" cy="431800"/>
            <a:chOff x="3581400" y="6019800"/>
            <a:chExt cx="1905000" cy="431800"/>
          </a:xfrm>
        </p:grpSpPr>
        <p:graphicFrame>
          <p:nvGraphicFramePr>
            <p:cNvPr id="34818" name="Object 2"/>
            <p:cNvGraphicFramePr>
              <a:graphicFrameLocks noChangeAspect="1"/>
            </p:cNvGraphicFramePr>
            <p:nvPr/>
          </p:nvGraphicFramePr>
          <p:xfrm>
            <a:off x="3581400" y="6019800"/>
            <a:ext cx="1471613" cy="431800"/>
          </p:xfrm>
          <a:graphic>
            <a:graphicData uri="http://schemas.openxmlformats.org/presentationml/2006/ole">
              <p:oleObj spid="_x0000_s34818" name="Equation" r:id="rId5" imgW="774360" imgH="228600" progId="Equation.3">
                <p:embed/>
              </p:oleObj>
            </a:graphicData>
          </a:graphic>
        </p:graphicFrame>
        <p:pic>
          <p:nvPicPr>
            <p:cNvPr id="49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05400" y="6019800"/>
              <a:ext cx="381000" cy="381000"/>
            </a:xfrm>
            <a:prstGeom prst="rect">
              <a:avLst/>
            </a:prstGeom>
            <a:noFill/>
          </p:spPr>
        </p:pic>
      </p:grp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5961888" y="5138928"/>
            <a:ext cx="533400" cy="0"/>
          </a:xfrm>
          <a:prstGeom prst="line">
            <a:avLst/>
          </a:prstGeom>
          <a:noFill/>
          <a:ln w="635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Q-Learning:  Update Example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1371600"/>
            <a:ext cx="6248400" cy="426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648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524000" y="35052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9718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172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24384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524000" y="45720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943600" y="53340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24384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71800" y="45720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72200" y="13716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35052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6" name="Picture 2" descr="C:\Documents and Settings\Lisa\Local Settings\Temporary Internet Files\Content.IE5\TTAQLJ9Y\MCj043636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0"/>
            <a:ext cx="1009650" cy="100965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5240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9718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482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72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482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82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49" name="Picture 2" descr="C:\Documents and Settings\Lisa\Local Settings\Temporary Internet Files\Content.IE5\TTAQLJ9Y\MCj043636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5105400"/>
            <a:ext cx="381000" cy="381000"/>
          </a:xfrm>
          <a:prstGeom prst="rect">
            <a:avLst/>
          </a:prstGeom>
          <a:noFill/>
        </p:spPr>
      </p:pic>
      <p:pic>
        <p:nvPicPr>
          <p:cNvPr id="31" name="Picture 3" descr="C:\Documents and Settings\Lisa\Local Settings\Temporary Internet Files\Content.IE5\6VDEMGWL\MCj0359277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581400"/>
            <a:ext cx="428625" cy="974725"/>
          </a:xfrm>
          <a:prstGeom prst="rect">
            <a:avLst/>
          </a:prstGeom>
          <a:noFill/>
        </p:spPr>
      </p:pic>
      <p:grpSp>
        <p:nvGrpSpPr>
          <p:cNvPr id="36" name="Group 35"/>
          <p:cNvGrpSpPr/>
          <p:nvPr/>
        </p:nvGrpSpPr>
        <p:grpSpPr>
          <a:xfrm>
            <a:off x="3340100" y="6019800"/>
            <a:ext cx="2298700" cy="431800"/>
            <a:chOff x="3340100" y="6019800"/>
            <a:chExt cx="2298700" cy="431800"/>
          </a:xfrm>
        </p:grpSpPr>
        <p:graphicFrame>
          <p:nvGraphicFramePr>
            <p:cNvPr id="34818" name="Object 2"/>
            <p:cNvGraphicFramePr>
              <a:graphicFrameLocks noChangeAspect="1"/>
            </p:cNvGraphicFramePr>
            <p:nvPr/>
          </p:nvGraphicFramePr>
          <p:xfrm>
            <a:off x="3340100" y="6019800"/>
            <a:ext cx="1954213" cy="431800"/>
          </p:xfrm>
          <a:graphic>
            <a:graphicData uri="http://schemas.openxmlformats.org/presentationml/2006/ole">
              <p:oleObj spid="_x0000_s35842" name="Equation" r:id="rId6" imgW="1028520" imgH="228600" progId="Equation.3">
                <p:embed/>
              </p:oleObj>
            </a:graphicData>
          </a:graphic>
        </p:graphicFrame>
        <p:pic>
          <p:nvPicPr>
            <p:cNvPr id="34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57800" y="6019800"/>
              <a:ext cx="381000" cy="381000"/>
            </a:xfrm>
            <a:prstGeom prst="rect">
              <a:avLst/>
            </a:prstGeom>
            <a:noFill/>
          </p:spPr>
        </p:pic>
      </p:grpSp>
      <p:sp>
        <p:nvSpPr>
          <p:cNvPr id="35" name="Line 23"/>
          <p:cNvSpPr>
            <a:spLocks noChangeShapeType="1"/>
          </p:cNvSpPr>
          <p:nvPr/>
        </p:nvSpPr>
        <p:spPr bwMode="auto">
          <a:xfrm rot="5400000">
            <a:off x="4937760" y="4639056"/>
            <a:ext cx="533400" cy="0"/>
          </a:xfrm>
          <a:prstGeom prst="line">
            <a:avLst/>
          </a:prstGeom>
          <a:noFill/>
          <a:ln w="635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Q-Learning:  Update Example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1371600"/>
            <a:ext cx="6248400" cy="426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648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524000" y="35052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9718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172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24384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524000" y="45720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24384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71800" y="45720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72200" y="13716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35052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6" name="Picture 2" descr="C:\Documents and Settings\Lisa\Local Settings\Temporary Internet Files\Content.IE5\TTAQLJ9Y\MCj043636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0"/>
            <a:ext cx="1009650" cy="100965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5240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9718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482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72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482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82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rot="5400000">
            <a:off x="5143500" y="46101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3255963" y="6008688"/>
            <a:ext cx="2459037" cy="455612"/>
            <a:chOff x="3255963" y="6008688"/>
            <a:chExt cx="2459037" cy="455612"/>
          </a:xfrm>
        </p:grpSpPr>
        <p:graphicFrame>
          <p:nvGraphicFramePr>
            <p:cNvPr id="34818" name="Object 2"/>
            <p:cNvGraphicFramePr>
              <a:graphicFrameLocks noChangeAspect="1"/>
            </p:cNvGraphicFramePr>
            <p:nvPr/>
          </p:nvGraphicFramePr>
          <p:xfrm>
            <a:off x="3255963" y="6008688"/>
            <a:ext cx="2122487" cy="455612"/>
          </p:xfrm>
          <a:graphic>
            <a:graphicData uri="http://schemas.openxmlformats.org/presentationml/2006/ole">
              <p:oleObj spid="_x0000_s36866" name="Equation" r:id="rId4" imgW="1117440" imgH="241200" progId="Equation.3">
                <p:embed/>
              </p:oleObj>
            </a:graphicData>
          </a:graphic>
        </p:graphicFrame>
        <p:pic>
          <p:nvPicPr>
            <p:cNvPr id="34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6019800"/>
              <a:ext cx="381000" cy="381000"/>
            </a:xfrm>
            <a:prstGeom prst="rect">
              <a:avLst/>
            </a:prstGeom>
            <a:noFill/>
          </p:spPr>
        </p:pic>
      </p:grpSp>
      <p:grpSp>
        <p:nvGrpSpPr>
          <p:cNvPr id="51" name="Group 50"/>
          <p:cNvGrpSpPr/>
          <p:nvPr/>
        </p:nvGrpSpPr>
        <p:grpSpPr>
          <a:xfrm>
            <a:off x="5105400" y="3886200"/>
            <a:ext cx="609600" cy="387350"/>
            <a:chOff x="5105400" y="3886200"/>
            <a:chExt cx="609600" cy="387350"/>
          </a:xfrm>
        </p:grpSpPr>
        <p:graphicFrame>
          <p:nvGraphicFramePr>
            <p:cNvPr id="36867" name="Object 3"/>
            <p:cNvGraphicFramePr>
              <a:graphicFrameLocks noChangeAspect="1"/>
            </p:cNvGraphicFramePr>
            <p:nvPr/>
          </p:nvGraphicFramePr>
          <p:xfrm>
            <a:off x="5105400" y="3962400"/>
            <a:ext cx="241300" cy="311150"/>
          </p:xfrm>
          <a:graphic>
            <a:graphicData uri="http://schemas.openxmlformats.org/presentationml/2006/ole">
              <p:oleObj spid="_x0000_s36867" name="Equation" r:id="rId6" imgW="126720" imgH="164880" progId="Equation.3">
                <p:embed/>
              </p:oleObj>
            </a:graphicData>
          </a:graphic>
        </p:graphicFrame>
        <p:pic>
          <p:nvPicPr>
            <p:cNvPr id="33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886200"/>
              <a:ext cx="381000" cy="381000"/>
            </a:xfrm>
            <a:prstGeom prst="rect">
              <a:avLst/>
            </a:prstGeom>
            <a:noFill/>
          </p:spPr>
        </p:pic>
      </p:grpSp>
      <p:pic>
        <p:nvPicPr>
          <p:cNvPr id="35" name="Picture 3" descr="C:\Documents and Settings\Lisa\Local Settings\Temporary Internet Files\Content.IE5\6VDEMGWL\MCj0359277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33775" y="3581400"/>
            <a:ext cx="428625" cy="974725"/>
          </a:xfrm>
          <a:prstGeom prst="rect">
            <a:avLst/>
          </a:prstGeom>
          <a:noFill/>
        </p:spPr>
      </p:pic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4437888" y="4114800"/>
            <a:ext cx="533400" cy="0"/>
          </a:xfrm>
          <a:prstGeom prst="line">
            <a:avLst/>
          </a:prstGeom>
          <a:noFill/>
          <a:ln w="635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Reinforcement learning</a:t>
            </a:r>
          </a:p>
          <a:p>
            <a:pPr lvl="1"/>
            <a:r>
              <a:rPr lang="en-US" dirty="0" smtClean="0"/>
              <a:t>What is it and why is it important in machine learning?</a:t>
            </a:r>
          </a:p>
          <a:p>
            <a:pPr lvl="1"/>
            <a:r>
              <a:rPr lang="en-US" dirty="0" smtClean="0"/>
              <a:t>What machine learning algorithms exist for it?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Q-learning in theory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How can it be improved?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Q-learning in practice</a:t>
            </a:r>
          </a:p>
          <a:p>
            <a:pPr lvl="1"/>
            <a:r>
              <a:rPr lang="en-US" dirty="0" smtClean="0"/>
              <a:t>What are the challenges?</a:t>
            </a:r>
          </a:p>
          <a:p>
            <a:pPr lvl="1"/>
            <a:r>
              <a:rPr lang="en-US" dirty="0" smtClean="0"/>
              <a:t>What are the applications?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Link with </a:t>
            </a:r>
            <a:r>
              <a:rPr lang="en-US" dirty="0" smtClean="0">
                <a:sym typeface="Wingdings" pitchFamily="2" charset="2"/>
              </a:rPr>
              <a:t>psychology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people use similar mechanisms?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people use other methods that could inspire algorithms?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Resources for future reference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Need for Exploration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1371600"/>
            <a:ext cx="6248400" cy="426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648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524000" y="35052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9718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172200" y="13716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24384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524000" y="45720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943600" y="53340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24384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71800" y="45720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72200" y="13716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35052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6" name="Picture 2" descr="C:\Documents and Settings\Lisa\Local Settings\Temporary Internet Files\Content.IE5\TTAQLJ9Y\MCj043636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0"/>
            <a:ext cx="1009650" cy="100965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5240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9718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48200" y="137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72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482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82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49" name="Picture 2" descr="C:\Documents and Settings\Lisa\Local Settings\Temporary Internet Files\Content.IE5\TTAQLJ9Y\MCj043636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5105400"/>
            <a:ext cx="381000" cy="381000"/>
          </a:xfrm>
          <a:prstGeom prst="rect">
            <a:avLst/>
          </a:prstGeom>
          <a:noFill/>
        </p:spPr>
      </p:pic>
      <p:sp>
        <p:nvSpPr>
          <p:cNvPr id="32" name="Line 27"/>
          <p:cNvSpPr>
            <a:spLocks noChangeShapeType="1"/>
          </p:cNvSpPr>
          <p:nvPr/>
        </p:nvSpPr>
        <p:spPr bwMode="auto">
          <a:xfrm rot="5400000">
            <a:off x="5295900" y="46101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257800" y="3886200"/>
            <a:ext cx="609600" cy="387350"/>
            <a:chOff x="5257800" y="3886200"/>
            <a:chExt cx="609600" cy="387350"/>
          </a:xfrm>
        </p:grpSpPr>
        <p:graphicFrame>
          <p:nvGraphicFramePr>
            <p:cNvPr id="36867" name="Object 3"/>
            <p:cNvGraphicFramePr>
              <a:graphicFrameLocks noChangeAspect="1"/>
            </p:cNvGraphicFramePr>
            <p:nvPr/>
          </p:nvGraphicFramePr>
          <p:xfrm>
            <a:off x="5257800" y="3962400"/>
            <a:ext cx="241300" cy="311150"/>
          </p:xfrm>
          <a:graphic>
            <a:graphicData uri="http://schemas.openxmlformats.org/presentationml/2006/ole">
              <p:oleObj spid="_x0000_s38915" name="Equation" r:id="rId5" imgW="126720" imgH="164880" progId="Equation.3">
                <p:embed/>
              </p:oleObj>
            </a:graphicData>
          </a:graphic>
        </p:graphicFrame>
        <p:pic>
          <p:nvPicPr>
            <p:cNvPr id="33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86400" y="3886200"/>
              <a:ext cx="381000" cy="381000"/>
            </a:xfrm>
            <a:prstGeom prst="rect">
              <a:avLst/>
            </a:prstGeom>
            <a:noFill/>
          </p:spPr>
        </p:pic>
      </p:grpSp>
      <p:sp>
        <p:nvSpPr>
          <p:cNvPr id="36" name="Line 23"/>
          <p:cNvSpPr>
            <a:spLocks noChangeShapeType="1"/>
          </p:cNvSpPr>
          <p:nvPr/>
        </p:nvSpPr>
        <p:spPr bwMode="auto">
          <a:xfrm flipH="1">
            <a:off x="2819400" y="19812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2743200" y="41148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rot="5400000">
            <a:off x="2019300" y="35433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rot="5400000">
            <a:off x="2019300" y="24765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3581400" y="3886200"/>
            <a:ext cx="733425" cy="447675"/>
            <a:chOff x="3581400" y="3886200"/>
            <a:chExt cx="733425" cy="447675"/>
          </a:xfrm>
        </p:grpSpPr>
        <p:graphicFrame>
          <p:nvGraphicFramePr>
            <p:cNvPr id="52" name="Object 3"/>
            <p:cNvGraphicFramePr>
              <a:graphicFrameLocks noChangeAspect="1"/>
            </p:cNvGraphicFramePr>
            <p:nvPr/>
          </p:nvGraphicFramePr>
          <p:xfrm>
            <a:off x="3581400" y="3903663"/>
            <a:ext cx="338138" cy="430212"/>
          </p:xfrm>
          <a:graphic>
            <a:graphicData uri="http://schemas.openxmlformats.org/presentationml/2006/ole">
              <p:oleObj spid="_x0000_s38916" name="Equation" r:id="rId6" imgW="177480" imgH="228600" progId="Equation.3">
                <p:embed/>
              </p:oleObj>
            </a:graphicData>
          </a:graphic>
        </p:graphicFrame>
        <p:pic>
          <p:nvPicPr>
            <p:cNvPr id="53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3825" y="3886200"/>
              <a:ext cx="381000" cy="381000"/>
            </a:xfrm>
            <a:prstGeom prst="rect">
              <a:avLst/>
            </a:prstGeom>
            <a:noFill/>
          </p:spPr>
        </p:pic>
      </p:grpSp>
      <p:grpSp>
        <p:nvGrpSpPr>
          <p:cNvPr id="69" name="Group 68"/>
          <p:cNvGrpSpPr/>
          <p:nvPr/>
        </p:nvGrpSpPr>
        <p:grpSpPr>
          <a:xfrm>
            <a:off x="1905000" y="3944937"/>
            <a:ext cx="733425" cy="447675"/>
            <a:chOff x="1905000" y="3944937"/>
            <a:chExt cx="733425" cy="447675"/>
          </a:xfrm>
        </p:grpSpPr>
        <p:graphicFrame>
          <p:nvGraphicFramePr>
            <p:cNvPr id="54" name="Object 3"/>
            <p:cNvGraphicFramePr>
              <a:graphicFrameLocks noChangeAspect="1"/>
            </p:cNvGraphicFramePr>
            <p:nvPr/>
          </p:nvGraphicFramePr>
          <p:xfrm>
            <a:off x="1905000" y="3962400"/>
            <a:ext cx="338138" cy="430212"/>
          </p:xfrm>
          <a:graphic>
            <a:graphicData uri="http://schemas.openxmlformats.org/presentationml/2006/ole">
              <p:oleObj spid="_x0000_s38917" name="Equation" r:id="rId7" imgW="177480" imgH="228600" progId="Equation.3">
                <p:embed/>
              </p:oleObj>
            </a:graphicData>
          </a:graphic>
        </p:graphicFrame>
        <p:pic>
          <p:nvPicPr>
            <p:cNvPr id="55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7425" y="3944937"/>
              <a:ext cx="381000" cy="381000"/>
            </a:xfrm>
            <a:prstGeom prst="rect">
              <a:avLst/>
            </a:prstGeom>
            <a:noFill/>
          </p:spPr>
        </p:pic>
      </p:grpSp>
      <p:grpSp>
        <p:nvGrpSpPr>
          <p:cNvPr id="70" name="Group 69"/>
          <p:cNvGrpSpPr/>
          <p:nvPr/>
        </p:nvGrpSpPr>
        <p:grpSpPr>
          <a:xfrm>
            <a:off x="1981200" y="2895600"/>
            <a:ext cx="733425" cy="447675"/>
            <a:chOff x="1981200" y="2895600"/>
            <a:chExt cx="733425" cy="447675"/>
          </a:xfrm>
        </p:grpSpPr>
        <p:graphicFrame>
          <p:nvGraphicFramePr>
            <p:cNvPr id="56" name="Object 3"/>
            <p:cNvGraphicFramePr>
              <a:graphicFrameLocks noChangeAspect="1"/>
            </p:cNvGraphicFramePr>
            <p:nvPr/>
          </p:nvGraphicFramePr>
          <p:xfrm>
            <a:off x="1981200" y="2913063"/>
            <a:ext cx="338138" cy="430212"/>
          </p:xfrm>
          <a:graphic>
            <a:graphicData uri="http://schemas.openxmlformats.org/presentationml/2006/ole">
              <p:oleObj spid="_x0000_s38918" name="Equation" r:id="rId8" imgW="177480" imgH="228600" progId="Equation.3">
                <p:embed/>
              </p:oleObj>
            </a:graphicData>
          </a:graphic>
        </p:graphicFrame>
        <p:pic>
          <p:nvPicPr>
            <p:cNvPr id="57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3625" y="2895600"/>
              <a:ext cx="381000" cy="381000"/>
            </a:xfrm>
            <a:prstGeom prst="rect">
              <a:avLst/>
            </a:prstGeom>
            <a:noFill/>
          </p:spPr>
        </p:pic>
      </p:grpSp>
      <p:grpSp>
        <p:nvGrpSpPr>
          <p:cNvPr id="71" name="Group 70"/>
          <p:cNvGrpSpPr/>
          <p:nvPr/>
        </p:nvGrpSpPr>
        <p:grpSpPr>
          <a:xfrm>
            <a:off x="1981200" y="1762125"/>
            <a:ext cx="733425" cy="447675"/>
            <a:chOff x="1981200" y="1762125"/>
            <a:chExt cx="733425" cy="447675"/>
          </a:xfrm>
        </p:grpSpPr>
        <p:graphicFrame>
          <p:nvGraphicFramePr>
            <p:cNvPr id="58" name="Object 3"/>
            <p:cNvGraphicFramePr>
              <a:graphicFrameLocks noChangeAspect="1"/>
            </p:cNvGraphicFramePr>
            <p:nvPr/>
          </p:nvGraphicFramePr>
          <p:xfrm>
            <a:off x="1981200" y="1779588"/>
            <a:ext cx="338138" cy="430212"/>
          </p:xfrm>
          <a:graphic>
            <a:graphicData uri="http://schemas.openxmlformats.org/presentationml/2006/ole">
              <p:oleObj spid="_x0000_s38919" name="Equation" r:id="rId9" imgW="177480" imgH="228600" progId="Equation.3">
                <p:embed/>
              </p:oleObj>
            </a:graphicData>
          </a:graphic>
        </p:graphicFrame>
        <p:pic>
          <p:nvPicPr>
            <p:cNvPr id="59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3625" y="1762125"/>
              <a:ext cx="381000" cy="381000"/>
            </a:xfrm>
            <a:prstGeom prst="rect">
              <a:avLst/>
            </a:prstGeom>
            <a:noFill/>
          </p:spPr>
        </p:pic>
      </p:grpSp>
      <p:pic>
        <p:nvPicPr>
          <p:cNvPr id="60" name="Picture 3" descr="C:\Documents and Settings\Lisa\Local Settings\Temporary Internet Files\Content.IE5\6VDEMGWL\MCj0359277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63568" y="1728217"/>
            <a:ext cx="226515" cy="515112"/>
          </a:xfrm>
          <a:prstGeom prst="rect">
            <a:avLst/>
          </a:prstGeom>
          <a:noFill/>
        </p:spPr>
      </p:pic>
      <p:sp>
        <p:nvSpPr>
          <p:cNvPr id="61" name="Line 23"/>
          <p:cNvSpPr>
            <a:spLocks noChangeShapeType="1"/>
          </p:cNvSpPr>
          <p:nvPr/>
        </p:nvSpPr>
        <p:spPr bwMode="auto">
          <a:xfrm>
            <a:off x="4419600" y="41148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3352800" y="1762125"/>
            <a:ext cx="733425" cy="447675"/>
            <a:chOff x="3352800" y="1762125"/>
            <a:chExt cx="733425" cy="447675"/>
          </a:xfrm>
        </p:grpSpPr>
        <p:graphicFrame>
          <p:nvGraphicFramePr>
            <p:cNvPr id="62" name="Object 3"/>
            <p:cNvGraphicFramePr>
              <a:graphicFrameLocks noChangeAspect="1"/>
            </p:cNvGraphicFramePr>
            <p:nvPr/>
          </p:nvGraphicFramePr>
          <p:xfrm>
            <a:off x="3352800" y="1779588"/>
            <a:ext cx="338138" cy="430212"/>
          </p:xfrm>
          <a:graphic>
            <a:graphicData uri="http://schemas.openxmlformats.org/presentationml/2006/ole">
              <p:oleObj spid="_x0000_s38921" name="Equation" r:id="rId11" imgW="177480" imgH="228600" progId="Equation.3">
                <p:embed/>
              </p:oleObj>
            </a:graphicData>
          </a:graphic>
        </p:graphicFrame>
        <p:pic>
          <p:nvPicPr>
            <p:cNvPr id="63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5225" y="1762125"/>
              <a:ext cx="381000" cy="381000"/>
            </a:xfrm>
            <a:prstGeom prst="rect">
              <a:avLst/>
            </a:prstGeom>
            <a:noFill/>
          </p:spPr>
        </p:pic>
      </p:grpSp>
      <p:grpSp>
        <p:nvGrpSpPr>
          <p:cNvPr id="73" name="Group 72"/>
          <p:cNvGrpSpPr/>
          <p:nvPr/>
        </p:nvGrpSpPr>
        <p:grpSpPr>
          <a:xfrm>
            <a:off x="3124200" y="5791200"/>
            <a:ext cx="2460625" cy="750888"/>
            <a:chOff x="3124200" y="5791200"/>
            <a:chExt cx="2460625" cy="750888"/>
          </a:xfrm>
        </p:grpSpPr>
        <p:graphicFrame>
          <p:nvGraphicFramePr>
            <p:cNvPr id="38920" name="Object 8"/>
            <p:cNvGraphicFramePr>
              <a:graphicFrameLocks noChangeAspect="1"/>
            </p:cNvGraphicFramePr>
            <p:nvPr/>
          </p:nvGraphicFramePr>
          <p:xfrm>
            <a:off x="3124200" y="5791200"/>
            <a:ext cx="2460625" cy="406400"/>
          </p:xfrm>
          <a:graphic>
            <a:graphicData uri="http://schemas.openxmlformats.org/presentationml/2006/ole">
              <p:oleObj spid="_x0000_s38920" name="Equation" r:id="rId12" imgW="1295280" imgH="215640" progId="Equation.3">
                <p:embed/>
              </p:oleObj>
            </a:graphicData>
          </a:graphic>
        </p:graphicFrame>
        <p:graphicFrame>
          <p:nvGraphicFramePr>
            <p:cNvPr id="38922" name="Object 10"/>
            <p:cNvGraphicFramePr>
              <a:graphicFrameLocks noChangeAspect="1"/>
            </p:cNvGraphicFramePr>
            <p:nvPr/>
          </p:nvGraphicFramePr>
          <p:xfrm>
            <a:off x="3822700" y="6207125"/>
            <a:ext cx="1062038" cy="334963"/>
          </p:xfrm>
          <a:graphic>
            <a:graphicData uri="http://schemas.openxmlformats.org/presentationml/2006/ole">
              <p:oleObj spid="_x0000_s38922" name="Equation" r:id="rId13" imgW="558720" imgH="177480" progId="Equation.3">
                <p:embed/>
              </p:oleObj>
            </a:graphicData>
          </a:graphic>
        </p:graphicFrame>
      </p:grpSp>
      <p:grpSp>
        <p:nvGrpSpPr>
          <p:cNvPr id="66" name="Group 65"/>
          <p:cNvGrpSpPr/>
          <p:nvPr/>
        </p:nvGrpSpPr>
        <p:grpSpPr>
          <a:xfrm>
            <a:off x="4462272" y="1801368"/>
            <a:ext cx="1524000" cy="369332"/>
            <a:chOff x="4462272" y="1801368"/>
            <a:chExt cx="1524000" cy="369332"/>
          </a:xfrm>
        </p:grpSpPr>
        <p:sp>
          <p:nvSpPr>
            <p:cNvPr id="64" name="Line 23"/>
            <p:cNvSpPr>
              <a:spLocks noChangeShapeType="1"/>
            </p:cNvSpPr>
            <p:nvPr/>
          </p:nvSpPr>
          <p:spPr bwMode="auto">
            <a:xfrm>
              <a:off x="4462272" y="1981200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919472" y="18013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Explore!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Can’t always choose the action with highest Q-value</a:t>
            </a:r>
          </a:p>
          <a:p>
            <a:pPr lvl="1"/>
            <a:r>
              <a:rPr lang="en-US" dirty="0" smtClean="0"/>
              <a:t>The Q-function is initially unreliable</a:t>
            </a:r>
          </a:p>
          <a:p>
            <a:pPr lvl="1"/>
            <a:r>
              <a:rPr lang="en-US" dirty="0" smtClean="0"/>
              <a:t>Need to explore until it is optimal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common method:  </a:t>
            </a:r>
            <a:r>
              <a:rPr lang="el-GR" dirty="0" smtClean="0"/>
              <a:t>ε</a:t>
            </a:r>
            <a:r>
              <a:rPr lang="en-US" dirty="0" smtClean="0"/>
              <a:t>-greedy</a:t>
            </a:r>
          </a:p>
          <a:p>
            <a:pPr lvl="1"/>
            <a:r>
              <a:rPr lang="en-US" dirty="0" smtClean="0"/>
              <a:t>Take a random action in a small fraction of steps (</a:t>
            </a:r>
            <a:r>
              <a:rPr lang="el-GR" b="1" dirty="0" smtClean="0"/>
              <a:t>ε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Decay </a:t>
            </a:r>
            <a:r>
              <a:rPr lang="el-GR" b="1" dirty="0" smtClean="0"/>
              <a:t>ε</a:t>
            </a:r>
            <a:r>
              <a:rPr lang="en-US" dirty="0" smtClean="0"/>
              <a:t> over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is some work on optimizing exploration </a:t>
            </a:r>
          </a:p>
          <a:p>
            <a:pPr lvl="1"/>
            <a:r>
              <a:rPr lang="en-US" dirty="0" smtClean="0"/>
              <a:t>Kearns &amp; Singh, ML 1998</a:t>
            </a:r>
          </a:p>
          <a:p>
            <a:pPr lvl="1"/>
            <a:r>
              <a:rPr lang="en-US" dirty="0" smtClean="0"/>
              <a:t>But people usually use this simple method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Explore/Exploit Tradeoff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US" dirty="0" smtClean="0"/>
              <a:t>Under certain conditions, Q-learning will converge to the correct Q-function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environment model doesn’t change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States and actions are finite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Rewards are bounded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Learning rate decays with visits to state-action pairs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Exploration method would guarantee infinite visits to every state-action pair over an infinite training period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Q-Learning:  Convergence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Extensions:  SARSA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13716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SARSA:  Take exploration into account in updates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action actually chosen in updates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286256" y="3252216"/>
            <a:ext cx="4029456" cy="2855976"/>
            <a:chOff x="1286256" y="3252216"/>
            <a:chExt cx="4029456" cy="2855976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286256" y="3252216"/>
              <a:ext cx="4029456" cy="28559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3300984" y="3252216"/>
              <a:ext cx="0" cy="2855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1286256" y="4680204"/>
              <a:ext cx="4029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219911" y="3252216"/>
              <a:ext cx="0" cy="2855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283779" y="3252216"/>
              <a:ext cx="0" cy="2855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1286256" y="3966210"/>
              <a:ext cx="4029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1286256" y="5394198"/>
              <a:ext cx="4029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19911" y="3966210"/>
              <a:ext cx="1081073" cy="71399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19911" y="5394198"/>
              <a:ext cx="1081073" cy="71399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83779" y="3252216"/>
              <a:ext cx="1031933" cy="71399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9371" y="5473531"/>
              <a:ext cx="568421" cy="589935"/>
            </a:xfrm>
            <a:prstGeom prst="rect">
              <a:avLst/>
            </a:prstGeom>
            <a:noFill/>
          </p:spPr>
        </p:pic>
        <p:pic>
          <p:nvPicPr>
            <p:cNvPr id="27" name="Picture 3" descr="C:\Documents and Settings\Lisa\Local Settings\Temporary Internet Files\Content.IE5\6VDEMGWL\MCj0359277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2762" y="4711937"/>
              <a:ext cx="276410" cy="652369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>
            <a:xfrm>
              <a:off x="4279566" y="3955421"/>
              <a:ext cx="1033587" cy="7209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PIT!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876544" y="3828288"/>
            <a:ext cx="2140077" cy="1418737"/>
            <a:chOff x="5876544" y="3828288"/>
            <a:chExt cx="2140077" cy="1418737"/>
          </a:xfrm>
        </p:grpSpPr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7313232" y="3842322"/>
            <a:ext cx="696912" cy="385762"/>
          </p:xfrm>
          <a:graphic>
            <a:graphicData uri="http://schemas.openxmlformats.org/presentationml/2006/ole">
              <p:oleObj spid="_x0000_s2054" name="Equation" r:id="rId5" imgW="368280" imgH="203040" progId="Equation.3">
                <p:embed/>
              </p:oleObj>
            </a:graphicData>
          </a:graphic>
        </p:graphicFrame>
        <p:graphicFrame>
          <p:nvGraphicFramePr>
            <p:cNvPr id="2055" name="Object 7"/>
            <p:cNvGraphicFramePr>
              <a:graphicFrameLocks noChangeAspect="1"/>
            </p:cNvGraphicFramePr>
            <p:nvPr/>
          </p:nvGraphicFramePr>
          <p:xfrm>
            <a:off x="7319709" y="4823206"/>
            <a:ext cx="696912" cy="385763"/>
          </p:xfrm>
          <a:graphic>
            <a:graphicData uri="http://schemas.openxmlformats.org/presentationml/2006/ole">
              <p:oleObj spid="_x0000_s2055" name="Equation" r:id="rId6" imgW="368280" imgH="203040" progId="Equation.3">
                <p:embed/>
              </p:oleObj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5876544" y="3828288"/>
              <a:ext cx="1414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Regular:</a:t>
              </a:r>
              <a:endParaRPr lang="en-US" sz="2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67984" y="4785360"/>
              <a:ext cx="1414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SARSA:</a:t>
              </a:r>
              <a:endParaRPr lang="en-US" sz="24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633472" y="2286000"/>
            <a:ext cx="4328160" cy="874776"/>
            <a:chOff x="2633472" y="2286000"/>
            <a:chExt cx="4328160" cy="874776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2644648" y="2727389"/>
            <a:ext cx="3657600" cy="433387"/>
          </p:xfrm>
          <a:graphic>
            <a:graphicData uri="http://schemas.openxmlformats.org/presentationml/2006/ole">
              <p:oleObj spid="_x0000_s2050" name="Equation" r:id="rId7" imgW="1930320" imgH="228600" progId="Equation.3">
                <p:embed/>
              </p:oleObj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/>
          </p:nvGraphicFramePr>
          <p:xfrm>
            <a:off x="2650236" y="2286000"/>
            <a:ext cx="4306888" cy="457200"/>
          </p:xfrm>
          <a:graphic>
            <a:graphicData uri="http://schemas.openxmlformats.org/presentationml/2006/ole">
              <p:oleObj spid="_x0000_s2056" name="Equation" r:id="rId8" imgW="2273040" imgH="241200" progId="Equation.3">
                <p:embed/>
              </p:oleObj>
            </a:graphicData>
          </a:graphic>
        </p:graphicFrame>
        <p:cxnSp>
          <p:nvCxnSpPr>
            <p:cNvPr id="46" name="Straight Connector 45"/>
            <p:cNvCxnSpPr/>
            <p:nvPr/>
          </p:nvCxnSpPr>
          <p:spPr>
            <a:xfrm flipV="1">
              <a:off x="2633472" y="2499360"/>
              <a:ext cx="4328160" cy="243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5968" y="5583936"/>
            <a:ext cx="8229600" cy="92659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TD(</a:t>
            </a:r>
            <a:r>
              <a:rPr lang="el-GR" b="1" dirty="0" smtClean="0"/>
              <a:t>λ</a:t>
            </a:r>
            <a:r>
              <a:rPr lang="en-US" dirty="0" smtClean="0"/>
              <a:t>):  a weighted combination of look-ahead distances</a:t>
            </a:r>
          </a:p>
          <a:p>
            <a:pPr lvl="1"/>
            <a:r>
              <a:rPr lang="en-US" dirty="0" smtClean="0"/>
              <a:t>The parameter </a:t>
            </a:r>
            <a:r>
              <a:rPr lang="el-GR" b="1" dirty="0" smtClean="0"/>
              <a:t>λ</a:t>
            </a:r>
            <a:r>
              <a:rPr lang="en-US" dirty="0" smtClean="0"/>
              <a:t> controls the weighting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Extensions:  Look-ahead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67230" y="2292731"/>
          <a:ext cx="5197475" cy="431800"/>
        </p:xfrm>
        <a:graphic>
          <a:graphicData uri="http://schemas.openxmlformats.org/presentationml/2006/ole">
            <p:oleObj spid="_x0000_s39939" name="Equation" r:id="rId3" imgW="2743200" imgH="228600" progId="Equation.3">
              <p:embed/>
            </p:oleObj>
          </a:graphicData>
        </a:graphic>
      </p:graphicFrame>
      <p:sp>
        <p:nvSpPr>
          <p:cNvPr id="8" name="Content Placeholder 1"/>
          <p:cNvSpPr txBox="1">
            <a:spLocks/>
          </p:cNvSpPr>
          <p:nvPr/>
        </p:nvSpPr>
        <p:spPr>
          <a:xfrm>
            <a:off x="469392" y="131064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Look-ahead:  Do updates over multiple states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some episodic memory to speed credit assignment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974848" y="3005328"/>
            <a:ext cx="3048000" cy="2310384"/>
            <a:chOff x="2974848" y="3005328"/>
            <a:chExt cx="3048000" cy="2310384"/>
          </a:xfrm>
        </p:grpSpPr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2974848" y="3005328"/>
              <a:ext cx="3048000" cy="2310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2" name="Line 5"/>
            <p:cNvSpPr>
              <a:spLocks noChangeShapeType="1"/>
            </p:cNvSpPr>
            <p:nvPr/>
          </p:nvSpPr>
          <p:spPr bwMode="auto">
            <a:xfrm>
              <a:off x="4498848" y="3005328"/>
              <a:ext cx="0" cy="2310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" name="Line 6"/>
            <p:cNvSpPr>
              <a:spLocks noChangeShapeType="1"/>
            </p:cNvSpPr>
            <p:nvPr/>
          </p:nvSpPr>
          <p:spPr bwMode="auto">
            <a:xfrm>
              <a:off x="2974848" y="4160520"/>
              <a:ext cx="304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3681092" y="3005328"/>
              <a:ext cx="0" cy="2310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5242263" y="3005328"/>
              <a:ext cx="0" cy="2310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974848" y="3582924"/>
              <a:ext cx="304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2974848" y="4738116"/>
              <a:ext cx="304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>
              <a:off x="5130750" y="5150685"/>
              <a:ext cx="260195" cy="0"/>
            </a:xfrm>
            <a:prstGeom prst="line">
              <a:avLst/>
            </a:prstGeom>
            <a:noFill/>
            <a:ln w="38100">
              <a:solidFill>
                <a:schemeClr val="tx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681092" y="3582924"/>
              <a:ext cx="817756" cy="5775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681092" y="4738116"/>
              <a:ext cx="817756" cy="5775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242263" y="3005328"/>
              <a:ext cx="780585" cy="5775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242263" y="4160520"/>
              <a:ext cx="780585" cy="5775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53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28116" y="4738116"/>
              <a:ext cx="492512" cy="546653"/>
            </a:xfrm>
            <a:prstGeom prst="rect">
              <a:avLst/>
            </a:prstGeom>
            <a:noFill/>
          </p:spPr>
        </p:pic>
        <p:sp>
          <p:nvSpPr>
            <p:cNvPr id="55" name="TextBox 54"/>
            <p:cNvSpPr txBox="1"/>
            <p:nvPr/>
          </p:nvSpPr>
          <p:spPr>
            <a:xfrm>
              <a:off x="2974848" y="3005328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81092" y="3005328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98848" y="3005328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974848" y="3582924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98848" y="3582924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242263" y="3582924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974848" y="4160520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681092" y="4160520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8</a:t>
              </a:r>
              <a:endParaRPr lang="en-US" sz="12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498848" y="4160520"/>
              <a:ext cx="111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974848" y="4738116"/>
              <a:ext cx="390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10</a:t>
              </a:r>
              <a:endParaRPr lang="en-US" sz="12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98848" y="4738116"/>
              <a:ext cx="3413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11</a:t>
              </a:r>
              <a:endParaRPr lang="en-US" sz="1200" dirty="0"/>
            </a:p>
          </p:txBody>
        </p:sp>
        <p:pic>
          <p:nvPicPr>
            <p:cNvPr id="66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07726" y="5026914"/>
              <a:ext cx="185854" cy="206284"/>
            </a:xfrm>
            <a:prstGeom prst="rect">
              <a:avLst/>
            </a:prstGeom>
            <a:noFill/>
          </p:spPr>
        </p:pic>
        <p:pic>
          <p:nvPicPr>
            <p:cNvPr id="71" name="Picture 3" descr="C:\Documents and Settings\Lisa\Local Settings\Temporary Internet Files\Content.IE5\6VDEMGWL\MCj03592770000[1].wm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55226" y="4201777"/>
              <a:ext cx="209085" cy="527744"/>
            </a:xfrm>
            <a:prstGeom prst="rect">
              <a:avLst/>
            </a:prstGeom>
            <a:noFill/>
          </p:spPr>
        </p:pic>
        <p:sp>
          <p:nvSpPr>
            <p:cNvPr id="74" name="Line 23"/>
            <p:cNvSpPr>
              <a:spLocks noChangeShapeType="1"/>
            </p:cNvSpPr>
            <p:nvPr/>
          </p:nvSpPr>
          <p:spPr bwMode="auto">
            <a:xfrm>
              <a:off x="4267200" y="4480560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23"/>
            <p:cNvSpPr>
              <a:spLocks noChangeShapeType="1"/>
            </p:cNvSpPr>
            <p:nvPr/>
          </p:nvSpPr>
          <p:spPr bwMode="auto">
            <a:xfrm rot="5400000">
              <a:off x="4657344" y="4700016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392" y="1243584"/>
            <a:ext cx="8229600" cy="1816608"/>
          </a:xfrm>
        </p:spPr>
        <p:txBody>
          <a:bodyPr>
            <a:normAutofit/>
          </a:bodyPr>
          <a:lstStyle/>
          <a:p>
            <a:r>
              <a:rPr lang="en-US" dirty="0" smtClean="0"/>
              <a:t>Eligibility traces:  Lookahead with less memory</a:t>
            </a:r>
          </a:p>
          <a:p>
            <a:pPr lvl="1"/>
            <a:r>
              <a:rPr lang="en-US" dirty="0" smtClean="0"/>
              <a:t>Visiting a state leaves a trace that decays</a:t>
            </a:r>
          </a:p>
          <a:p>
            <a:pPr lvl="1"/>
            <a:r>
              <a:rPr lang="en-US" dirty="0" smtClean="0"/>
              <a:t>Update multiple states at once</a:t>
            </a:r>
          </a:p>
          <a:p>
            <a:pPr lvl="1"/>
            <a:r>
              <a:rPr lang="en-US" dirty="0" smtClean="0"/>
              <a:t>States get credit according to their trace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Extensions:  Eligibility Traces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2353056" y="3127248"/>
            <a:ext cx="4242816" cy="3176016"/>
            <a:chOff x="2353056" y="3127248"/>
            <a:chExt cx="4242816" cy="317601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359152" y="3154680"/>
              <a:ext cx="4236720" cy="31485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4477512" y="3154680"/>
              <a:ext cx="0" cy="3148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359152" y="4728972"/>
              <a:ext cx="4236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40831" y="3154680"/>
              <a:ext cx="0" cy="3148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510859" y="3154680"/>
              <a:ext cx="0" cy="3148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359152" y="3941826"/>
              <a:ext cx="4236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359152" y="5516118"/>
              <a:ext cx="4236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40831" y="3941826"/>
              <a:ext cx="1136681" cy="78714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40831" y="5516118"/>
              <a:ext cx="1136681" cy="78714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10859" y="3154680"/>
              <a:ext cx="1085013" cy="78714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C:\Documents and Settings\Lisa\Local Settings\Temporary Internet Files\Content.IE5\TTAQLJ9Y\MCj04363680000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9195" y="5516118"/>
              <a:ext cx="684592" cy="744978"/>
            </a:xfrm>
            <a:prstGeom prst="rect">
              <a:avLst/>
            </a:prstGeom>
            <a:noFill/>
          </p:spPr>
        </p:pic>
        <p:pic>
          <p:nvPicPr>
            <p:cNvPr id="29" name="Picture 3" descr="C:\Documents and Settings\Lisa\Local Settings\Temporary Internet Files\Content.IE5\6VDEMGWL\MCj0359277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62068" y="5532182"/>
              <a:ext cx="290629" cy="719207"/>
            </a:xfrm>
            <a:prstGeom prst="rect">
              <a:avLst/>
            </a:prstGeom>
            <a:noFill/>
          </p:spPr>
        </p:pic>
        <p:pic>
          <p:nvPicPr>
            <p:cNvPr id="34" name="Picture 3" descr="C:\Documents and Settings\Lisa\Local Settings\Temporary Internet Files\Content.IE5\6VDEMGWL\MCj03592770000[1].wmf"/>
            <p:cNvPicPr>
              <a:picLocks noChangeAspect="1" noChangeArrowheads="1"/>
            </p:cNvPicPr>
            <p:nvPr/>
          </p:nvPicPr>
          <p:blipFill>
            <a:blip r:embed="rId3">
              <a:lum contrast="-50000"/>
            </a:blip>
            <a:srcRect/>
            <a:stretch>
              <a:fillRect/>
            </a:stretch>
          </p:blipFill>
          <p:spPr bwMode="auto">
            <a:xfrm>
              <a:off x="3750314" y="4761100"/>
              <a:ext cx="290629" cy="719207"/>
            </a:xfrm>
            <a:prstGeom prst="rect">
              <a:avLst/>
            </a:prstGeom>
            <a:noFill/>
          </p:spPr>
        </p:pic>
        <p:pic>
          <p:nvPicPr>
            <p:cNvPr id="35" name="Picture 3" descr="C:\Documents and Settings\Lisa\Local Settings\Temporary Internet Files\Content.IE5\6VDEMGWL\MCj03592770000[1].wmf"/>
            <p:cNvPicPr>
              <a:picLocks noChangeAspect="1" noChangeArrowheads="1"/>
            </p:cNvPicPr>
            <p:nvPr/>
          </p:nvPicPr>
          <p:blipFill>
            <a:blip r:embed="rId3">
              <a:lum contrast="-75000"/>
            </a:blip>
            <a:srcRect/>
            <a:stretch>
              <a:fillRect/>
            </a:stretch>
          </p:blipFill>
          <p:spPr bwMode="auto">
            <a:xfrm>
              <a:off x="2574400" y="4761100"/>
              <a:ext cx="290629" cy="719207"/>
            </a:xfrm>
            <a:prstGeom prst="rect">
              <a:avLst/>
            </a:prstGeom>
            <a:noFill/>
          </p:spPr>
        </p:pic>
        <p:pic>
          <p:nvPicPr>
            <p:cNvPr id="36" name="Picture 3" descr="C:\Documents and Settings\Lisa\Local Settings\Temporary Internet Files\Content.IE5\6VDEMGWL\MCj03592770000[1].wmf"/>
            <p:cNvPicPr>
              <a:picLocks noChangeAspect="1" noChangeArrowheads="1"/>
            </p:cNvPicPr>
            <p:nvPr/>
          </p:nvPicPr>
          <p:blipFill>
            <a:blip r:embed="rId3">
              <a:lum contrast="-100000"/>
            </a:blip>
            <a:srcRect/>
            <a:stretch>
              <a:fillRect/>
            </a:stretch>
          </p:blipFill>
          <p:spPr bwMode="auto">
            <a:xfrm>
              <a:off x="2574400" y="3990019"/>
              <a:ext cx="290629" cy="719207"/>
            </a:xfrm>
            <a:prstGeom prst="rect">
              <a:avLst/>
            </a:prstGeom>
            <a:noFill/>
          </p:spPr>
        </p:pic>
        <p:pic>
          <p:nvPicPr>
            <p:cNvPr id="53" name="Picture 3" descr="C:\Documents and Settings\Lisa\Local Settings\Temporary Internet Files\Content.IE5\6VDEMGWL\MCj03592770000[1].wmf"/>
            <p:cNvPicPr>
              <a:picLocks noChangeAspect="1" noChangeArrowheads="1"/>
            </p:cNvPicPr>
            <p:nvPr/>
          </p:nvPicPr>
          <p:blipFill>
            <a:blip r:embed="rId3">
              <a:lum contrast="-25000"/>
            </a:blip>
            <a:srcRect/>
            <a:stretch>
              <a:fillRect/>
            </a:stretch>
          </p:blipFill>
          <p:spPr bwMode="auto">
            <a:xfrm>
              <a:off x="4762068" y="4761100"/>
              <a:ext cx="290629" cy="719207"/>
            </a:xfrm>
            <a:prstGeom prst="rect">
              <a:avLst/>
            </a:prstGeom>
            <a:noFill/>
          </p:spPr>
        </p:pic>
        <p:sp>
          <p:nvSpPr>
            <p:cNvPr id="58" name="TextBox 57"/>
            <p:cNvSpPr txBox="1"/>
            <p:nvPr/>
          </p:nvSpPr>
          <p:spPr>
            <a:xfrm>
              <a:off x="2377440" y="3139440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351086" y="3139440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66272" y="3127248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65248" y="3902953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454080" y="3915145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91163" y="3927337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365248" y="4703043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38894" y="4703043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466272" y="4690851"/>
              <a:ext cx="153733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9</a:t>
              </a:r>
              <a:endParaRPr lang="en-US" sz="1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53056" y="5503132"/>
              <a:ext cx="537862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</a:t>
              </a:r>
              <a:endParaRPr lang="en-US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54080" y="5503132"/>
              <a:ext cx="470629" cy="31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11</a:t>
              </a:r>
              <a:endParaRPr lang="en-US" sz="1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04763" y="4721352"/>
              <a:ext cx="1085013" cy="78714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>
              <a:off x="5242560" y="5955792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7968"/>
            <a:ext cx="8229600" cy="585216"/>
          </a:xfrm>
        </p:spPr>
        <p:txBody>
          <a:bodyPr>
            <a:normAutofit/>
          </a:bodyPr>
          <a:lstStyle/>
          <a:p>
            <a:r>
              <a:rPr lang="en-US" dirty="0" smtClean="0"/>
              <a:t>Options:  Create higher-level actions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Extensions:  Options and Hierarchies</a:t>
            </a:r>
            <a:endParaRPr lang="en-US" dirty="0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2596896" y="2029968"/>
            <a:ext cx="533400" cy="0"/>
          </a:xfrm>
          <a:prstGeom prst="line">
            <a:avLst/>
          </a:prstGeom>
          <a:noFill/>
          <a:ln w="635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2" name="Line 23"/>
          <p:cNvSpPr>
            <a:spLocks noChangeShapeType="1"/>
          </p:cNvSpPr>
          <p:nvPr/>
        </p:nvSpPr>
        <p:spPr bwMode="auto">
          <a:xfrm rot="5400000">
            <a:off x="2548128" y="2700528"/>
            <a:ext cx="533400" cy="0"/>
          </a:xfrm>
          <a:prstGeom prst="line">
            <a:avLst/>
          </a:prstGeom>
          <a:noFill/>
          <a:ln w="635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 flipH="1">
            <a:off x="2542032" y="3279648"/>
            <a:ext cx="533400" cy="0"/>
          </a:xfrm>
          <a:prstGeom prst="line">
            <a:avLst/>
          </a:prstGeom>
          <a:noFill/>
          <a:ln w="635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rot="5400000" flipH="1" flipV="1">
            <a:off x="2566416" y="3889248"/>
            <a:ext cx="533400" cy="0"/>
          </a:xfrm>
          <a:prstGeom prst="line">
            <a:avLst/>
          </a:prstGeom>
          <a:noFill/>
          <a:ln w="635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700016" y="2377440"/>
            <a:ext cx="533400" cy="534924"/>
            <a:chOff x="4102608" y="2645664"/>
            <a:chExt cx="533400" cy="5349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4102608" y="2645664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3"/>
            <p:cNvSpPr>
              <a:spLocks noChangeShapeType="1"/>
            </p:cNvSpPr>
            <p:nvPr/>
          </p:nvSpPr>
          <p:spPr bwMode="auto">
            <a:xfrm rot="5400000">
              <a:off x="4346448" y="2913888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712208" y="3311652"/>
            <a:ext cx="533400" cy="551688"/>
            <a:chOff x="4773168" y="3457956"/>
            <a:chExt cx="533400" cy="5516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Line 23"/>
            <p:cNvSpPr>
              <a:spLocks noChangeShapeType="1"/>
            </p:cNvSpPr>
            <p:nvPr/>
          </p:nvSpPr>
          <p:spPr bwMode="auto">
            <a:xfrm rot="5400000" flipH="1" flipV="1">
              <a:off x="4523232" y="3724656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3"/>
            <p:cNvSpPr>
              <a:spLocks noChangeShapeType="1"/>
            </p:cNvSpPr>
            <p:nvPr/>
          </p:nvSpPr>
          <p:spPr bwMode="auto">
            <a:xfrm>
              <a:off x="4773168" y="3486912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 rot="5400000">
              <a:off x="5017008" y="3742944"/>
              <a:ext cx="533400" cy="0"/>
            </a:xfrm>
            <a:prstGeom prst="line">
              <a:avLst/>
            </a:prstGeom>
            <a:noFill/>
            <a:ln w="63500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3568" y="4309872"/>
            <a:ext cx="8229600" cy="2176272"/>
            <a:chOff x="353568" y="4309872"/>
            <a:chExt cx="8229600" cy="2176272"/>
          </a:xfrm>
        </p:grpSpPr>
        <p:sp>
          <p:nvSpPr>
            <p:cNvPr id="30" name="Content Placeholder 1"/>
            <p:cNvSpPr txBox="1">
              <a:spLocks/>
            </p:cNvSpPr>
            <p:nvPr/>
          </p:nvSpPr>
          <p:spPr>
            <a:xfrm>
              <a:off x="353568" y="4309872"/>
              <a:ext cx="8229600" cy="530352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Hierarchical RL:  Design a tree of RL tasks</a:t>
              </a:r>
            </a:p>
            <a:p>
              <a:pPr marL="1005840" marR="0" lvl="2" indent="-22860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>
                    <a:shade val="50000"/>
                  </a:schemeClr>
                </a:buClr>
                <a:buSzPct val="85000"/>
                <a:buFont typeface="Wingdings 2"/>
                <a:buChar char=""/>
                <a:tabLst/>
                <a:defRPr/>
              </a:pPr>
              <a:endPara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182368" y="5876544"/>
              <a:ext cx="176784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Room A</a:t>
              </a:r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4383024" y="5876544"/>
              <a:ext cx="1944624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Room B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108960" y="4956048"/>
              <a:ext cx="207264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Whole Maze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16200000" flipV="1">
              <a:off x="4596384" y="5620512"/>
              <a:ext cx="353568" cy="2072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3364992" y="5571744"/>
              <a:ext cx="316992" cy="29260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669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Function approximation:  allow complex environments</a:t>
            </a:r>
          </a:p>
          <a:p>
            <a:pPr lvl="1"/>
            <a:r>
              <a:rPr lang="en-US" sz="2000" dirty="0" smtClean="0"/>
              <a:t>The Q-function table could be too big (or infinitely big!)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Describe a state by a feature vector </a:t>
            </a:r>
            <a:r>
              <a:rPr lang="en-US" sz="2000" b="1" i="1" dirty="0" smtClean="0"/>
              <a:t>f = (f</a:t>
            </a:r>
            <a:r>
              <a:rPr lang="en-US" sz="2000" b="1" i="1" baseline="-25000" dirty="0" smtClean="0"/>
              <a:t>1 </a:t>
            </a:r>
            <a:r>
              <a:rPr lang="en-US" sz="2000" b="1" i="1" dirty="0" smtClean="0"/>
              <a:t>, f</a:t>
            </a:r>
            <a:r>
              <a:rPr lang="en-US" sz="2000" b="1" i="1" baseline="-25000" dirty="0" smtClean="0"/>
              <a:t>2 </a:t>
            </a:r>
            <a:r>
              <a:rPr lang="en-US" sz="2000" b="1" i="1" dirty="0" smtClean="0"/>
              <a:t>, … , f</a:t>
            </a:r>
            <a:r>
              <a:rPr lang="en-US" sz="2000" b="1" i="1" baseline="-25000" dirty="0" smtClean="0"/>
              <a:t>n</a:t>
            </a:r>
            <a:r>
              <a:rPr lang="en-US" sz="2000" b="1" i="1" dirty="0" smtClean="0"/>
              <a:t>)</a:t>
            </a:r>
          </a:p>
          <a:p>
            <a:pPr lvl="2"/>
            <a:r>
              <a:rPr lang="en-US" sz="1700" dirty="0" smtClean="0"/>
              <a:t>Then the Q-function can be any regression model</a:t>
            </a:r>
          </a:p>
          <a:p>
            <a:pPr lvl="2"/>
            <a:r>
              <a:rPr lang="en-US" sz="1700" dirty="0" smtClean="0"/>
              <a:t>E.g. linear regression:   </a:t>
            </a:r>
            <a:r>
              <a:rPr lang="en-US" sz="1700" b="1" i="1" dirty="0" smtClean="0"/>
              <a:t>Q(s, a) = w</a:t>
            </a:r>
            <a:r>
              <a:rPr lang="en-US" sz="1800" b="1" i="1" baseline="-25000" dirty="0" smtClean="0"/>
              <a:t>1</a:t>
            </a:r>
            <a:r>
              <a:rPr lang="en-US" sz="1800" b="1" i="1" dirty="0" smtClean="0"/>
              <a:t> f</a:t>
            </a:r>
            <a:r>
              <a:rPr lang="en-US" sz="1800" b="1" i="1" baseline="-25000" dirty="0" smtClean="0"/>
              <a:t>1 </a:t>
            </a:r>
            <a:r>
              <a:rPr lang="en-US" sz="1800" b="1" i="1" dirty="0" smtClean="0"/>
              <a:t> + </a:t>
            </a:r>
            <a:r>
              <a:rPr lang="en-US" sz="1600" b="1" i="1" dirty="0" smtClean="0"/>
              <a:t>w</a:t>
            </a:r>
            <a:r>
              <a:rPr lang="en-US" sz="1600" b="1" i="1" baseline="-25000" dirty="0" smtClean="0"/>
              <a:t>2</a:t>
            </a:r>
            <a:r>
              <a:rPr lang="en-US" sz="1600" b="1" i="1" dirty="0" smtClean="0"/>
              <a:t> f</a:t>
            </a:r>
            <a:r>
              <a:rPr lang="en-US" sz="1600" b="1" i="1" baseline="-25000" dirty="0" smtClean="0"/>
              <a:t>2 </a:t>
            </a:r>
            <a:r>
              <a:rPr lang="en-US" sz="1600" b="1" i="1" dirty="0" smtClean="0"/>
              <a:t> + … + </a:t>
            </a:r>
            <a:r>
              <a:rPr lang="en-US" sz="1800" b="1" i="1" dirty="0" smtClean="0"/>
              <a:t>w</a:t>
            </a:r>
            <a:r>
              <a:rPr lang="en-US" sz="1800" b="1" i="1" baseline="-25000" dirty="0" smtClean="0"/>
              <a:t>n</a:t>
            </a:r>
            <a:r>
              <a:rPr lang="en-US" sz="1800" b="1" i="1" dirty="0" smtClean="0"/>
              <a:t> f</a:t>
            </a:r>
            <a:r>
              <a:rPr lang="en-US" sz="1800" b="1" i="1" baseline="-25000" dirty="0" smtClean="0"/>
              <a:t>n</a:t>
            </a:r>
            <a:endParaRPr lang="en-US" sz="1700" b="1" i="1" dirty="0" smtClean="0"/>
          </a:p>
          <a:p>
            <a:pPr lvl="2"/>
            <a:endParaRPr lang="en-US" sz="1700" b="1" i="1" dirty="0" smtClean="0"/>
          </a:p>
          <a:p>
            <a:pPr lvl="1"/>
            <a:r>
              <a:rPr lang="en-US" sz="1900" dirty="0" smtClean="0"/>
              <a:t>Cost:  convergence goes away in theory, though often not in practice</a:t>
            </a:r>
          </a:p>
          <a:p>
            <a:pPr lvl="1"/>
            <a:r>
              <a:rPr lang="en-US" sz="1900" dirty="0" smtClean="0"/>
              <a:t>Benefit:  generalization over similar states</a:t>
            </a:r>
          </a:p>
          <a:p>
            <a:pPr lvl="1"/>
            <a:r>
              <a:rPr lang="en-US" sz="1900" dirty="0" smtClean="0"/>
              <a:t>Easiest if the approximator can be updated incrementally, like neural networks with gradient descent, but you can also do this in batches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Extensions:  Function Approximation</a:t>
            </a:r>
            <a:endParaRPr lang="en-US" dirty="0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821113" y="2210119"/>
            <a:ext cx="1518983" cy="1435289"/>
            <a:chOff x="3943" y="1469"/>
            <a:chExt cx="1507" cy="1626"/>
          </a:xfrm>
        </p:grpSpPr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3943" y="1469"/>
              <a:ext cx="1503" cy="1626"/>
            </a:xfrm>
            <a:prstGeom prst="rect">
              <a:avLst/>
            </a:prstGeom>
            <a:solidFill>
              <a:srgbClr val="33CC33"/>
            </a:solidFill>
            <a:ln w="2857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7" name="Group 40"/>
            <p:cNvGrpSpPr>
              <a:grpSpLocks/>
            </p:cNvGrpSpPr>
            <p:nvPr/>
          </p:nvGrpSpPr>
          <p:grpSpPr bwMode="auto">
            <a:xfrm rot="3410716">
              <a:off x="4618" y="1729"/>
              <a:ext cx="133" cy="121"/>
              <a:chOff x="4067" y="881"/>
              <a:chExt cx="199" cy="186"/>
            </a:xfrm>
          </p:grpSpPr>
          <p:sp>
            <p:nvSpPr>
              <p:cNvPr id="35" name="Oval 41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6" name="Line 42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43"/>
            <p:cNvGrpSpPr>
              <a:grpSpLocks/>
            </p:cNvGrpSpPr>
            <p:nvPr/>
          </p:nvGrpSpPr>
          <p:grpSpPr bwMode="auto">
            <a:xfrm rot="16200000">
              <a:off x="5032" y="2192"/>
              <a:ext cx="131" cy="123"/>
              <a:chOff x="2862" y="2122"/>
              <a:chExt cx="268" cy="258"/>
            </a:xfrm>
          </p:grpSpPr>
          <p:sp>
            <p:nvSpPr>
              <p:cNvPr id="33" name="Oval 44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rgbClr val="990033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4" name="Line 45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Rectangle 46"/>
            <p:cNvSpPr>
              <a:spLocks noChangeArrowheads="1"/>
            </p:cNvSpPr>
            <p:nvPr/>
          </p:nvSpPr>
          <p:spPr bwMode="auto">
            <a:xfrm>
              <a:off x="5336" y="1817"/>
              <a:ext cx="114" cy="90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7"/>
            <p:cNvSpPr>
              <a:spLocks noChangeArrowheads="1"/>
            </p:cNvSpPr>
            <p:nvPr/>
          </p:nvSpPr>
          <p:spPr bwMode="auto">
            <a:xfrm>
              <a:off x="4949" y="1585"/>
              <a:ext cx="387" cy="1401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>
              <a:off x="5336" y="1469"/>
              <a:ext cx="1" cy="16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 rot="-3756130">
              <a:off x="4565" y="2724"/>
              <a:ext cx="133" cy="120"/>
              <a:chOff x="4067" y="881"/>
              <a:chExt cx="199" cy="186"/>
            </a:xfrm>
          </p:grpSpPr>
          <p:sp>
            <p:nvSpPr>
              <p:cNvPr id="31" name="Oval 50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2" name="Line 51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52"/>
            <p:cNvGrpSpPr>
              <a:grpSpLocks/>
            </p:cNvGrpSpPr>
            <p:nvPr/>
          </p:nvGrpSpPr>
          <p:grpSpPr bwMode="auto">
            <a:xfrm rot="16200000">
              <a:off x="4443" y="2056"/>
              <a:ext cx="130" cy="123"/>
              <a:chOff x="2862" y="2122"/>
              <a:chExt cx="268" cy="258"/>
            </a:xfrm>
          </p:grpSpPr>
          <p:sp>
            <p:nvSpPr>
              <p:cNvPr id="29" name="Oval 53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0" name="Line 54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55"/>
            <p:cNvGrpSpPr>
              <a:grpSpLocks/>
            </p:cNvGrpSpPr>
            <p:nvPr/>
          </p:nvGrpSpPr>
          <p:grpSpPr bwMode="auto">
            <a:xfrm>
              <a:off x="4029" y="1657"/>
              <a:ext cx="224" cy="173"/>
              <a:chOff x="952" y="1350"/>
              <a:chExt cx="287" cy="217"/>
            </a:xfrm>
          </p:grpSpPr>
          <p:sp>
            <p:nvSpPr>
              <p:cNvPr id="15" name="Oval 56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6" name="AutoShape 57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58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59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0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61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62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63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64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65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66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" name="Group 67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27" name="Oval 68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8" name="Line 69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Reinforcement learning</a:t>
            </a:r>
          </a:p>
          <a:p>
            <a:pPr lvl="1"/>
            <a:r>
              <a:rPr lang="en-US" dirty="0" smtClean="0"/>
              <a:t>What is it and why is it important in machine learning?</a:t>
            </a:r>
          </a:p>
          <a:p>
            <a:pPr lvl="1"/>
            <a:r>
              <a:rPr lang="en-US" dirty="0" smtClean="0"/>
              <a:t>What machine learning algorithms exist for it?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Q-learning in theory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How can it be improved?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Q-learning in practice</a:t>
            </a:r>
          </a:p>
          <a:p>
            <a:pPr lvl="1"/>
            <a:r>
              <a:rPr lang="en-US" dirty="0" smtClean="0"/>
              <a:t>What are the challenges?</a:t>
            </a:r>
          </a:p>
          <a:p>
            <a:pPr lvl="1"/>
            <a:r>
              <a:rPr lang="en-US" dirty="0" smtClean="0"/>
              <a:t>What are the applications?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Link with </a:t>
            </a:r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psychology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Do people use similar mechanisms?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Do people use other methods that could inspire algorithms?</a:t>
            </a:r>
          </a:p>
          <a:p>
            <a:pPr lvl="1"/>
            <a:endParaRPr lang="en-US" dirty="0" smtClean="0">
              <a:solidFill>
                <a:schemeClr val="accent1">
                  <a:alpha val="50000"/>
                </a:schemeClr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Resources for future reference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Feature/reward design can be very involved</a:t>
            </a:r>
          </a:p>
          <a:p>
            <a:pPr lvl="1"/>
            <a:r>
              <a:rPr lang="en-US" dirty="0" smtClean="0"/>
              <a:t>Online learning (no time for tuning)</a:t>
            </a:r>
          </a:p>
          <a:p>
            <a:pPr lvl="1"/>
            <a:r>
              <a:rPr lang="en-US" dirty="0" smtClean="0"/>
              <a:t>Continuous features</a:t>
            </a:r>
            <a:r>
              <a:rPr lang="en-US" dirty="0"/>
              <a:t> </a:t>
            </a:r>
            <a:r>
              <a:rPr lang="en-US" dirty="0" smtClean="0"/>
              <a:t>(handled by </a:t>
            </a:r>
            <a:r>
              <a:rPr lang="en-US" i="1" dirty="0" smtClean="0"/>
              <a:t>tiling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Delayed rewards (handled by </a:t>
            </a:r>
            <a:r>
              <a:rPr lang="en-US" i="1" dirty="0" smtClean="0"/>
              <a:t>shaping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Parameters can have large effects on learning speed</a:t>
            </a:r>
          </a:p>
          <a:p>
            <a:pPr lvl="1"/>
            <a:r>
              <a:rPr lang="en-US" dirty="0" smtClean="0"/>
              <a:t>Tuning has just one effect: slowing it down</a:t>
            </a:r>
          </a:p>
          <a:p>
            <a:endParaRPr lang="en-US" dirty="0" smtClean="0"/>
          </a:p>
          <a:p>
            <a:r>
              <a:rPr lang="en-US" dirty="0" smtClean="0"/>
              <a:t>Realistic environments can have partial observability</a:t>
            </a:r>
          </a:p>
          <a:p>
            <a:endParaRPr lang="en-US" dirty="0" smtClean="0"/>
          </a:p>
          <a:p>
            <a:r>
              <a:rPr lang="en-US" dirty="0" smtClean="0"/>
              <a:t>Realistic environments can be non-stationary</a:t>
            </a:r>
          </a:p>
          <a:p>
            <a:endParaRPr lang="en-US" dirty="0" smtClean="0"/>
          </a:p>
          <a:p>
            <a:r>
              <a:rPr lang="en-US" dirty="0" smtClean="0"/>
              <a:t>There may be multiple agents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Challenges in Reinforcement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Reinforcement learning</a:t>
            </a:r>
          </a:p>
          <a:p>
            <a:pPr lvl="1"/>
            <a:r>
              <a:rPr lang="en-US" dirty="0" smtClean="0"/>
              <a:t>What is it and why is it important in machine learning?</a:t>
            </a:r>
          </a:p>
          <a:p>
            <a:pPr lvl="1"/>
            <a:r>
              <a:rPr lang="en-US" dirty="0" smtClean="0"/>
              <a:t>What machine learning algorithms exist for it?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Q-learning in theory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How does it work?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How can it be improved?</a:t>
            </a:r>
          </a:p>
          <a:p>
            <a:pPr lvl="1"/>
            <a:endParaRPr lang="en-US" dirty="0" smtClean="0">
              <a:solidFill>
                <a:schemeClr val="accent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Q-learning in practice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What are the challenges?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What are the applications?</a:t>
            </a:r>
          </a:p>
          <a:p>
            <a:pPr lvl="1"/>
            <a:endParaRPr lang="en-US" dirty="0" smtClean="0">
              <a:solidFill>
                <a:schemeClr val="accent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</a:rPr>
              <a:t>Link with </a:t>
            </a:r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psychology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Do people use similar mechanisms?</a:t>
            </a:r>
          </a:p>
          <a:p>
            <a:pPr lvl="1"/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Do people use other methods that could inspire algorithms?</a:t>
            </a:r>
          </a:p>
          <a:p>
            <a:pPr lvl="1"/>
            <a:endParaRPr lang="en-US" dirty="0" smtClean="0">
              <a:solidFill>
                <a:schemeClr val="accent1">
                  <a:alpha val="50000"/>
                </a:schemeClr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1">
                    <a:alpha val="50000"/>
                  </a:schemeClr>
                </a:solidFill>
                <a:sym typeface="Wingdings" pitchFamily="2" charset="2"/>
              </a:rPr>
              <a:t>Resources for future reference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Tesauro</a:t>
            </a:r>
            <a:r>
              <a:rPr lang="en-US" dirty="0" smtClean="0"/>
              <a:t> 1995:  Backgammon</a:t>
            </a:r>
          </a:p>
          <a:p>
            <a:r>
              <a:rPr lang="en-US" dirty="0" smtClean="0"/>
              <a:t>Crites &amp; </a:t>
            </a:r>
            <a:r>
              <a:rPr lang="en-US" dirty="0" err="1" smtClean="0"/>
              <a:t>Barto</a:t>
            </a:r>
            <a:r>
              <a:rPr lang="en-US" dirty="0" smtClean="0"/>
              <a:t> 1996:  Elevator scheduling</a:t>
            </a:r>
          </a:p>
          <a:p>
            <a:r>
              <a:rPr lang="en-US" dirty="0" err="1" smtClean="0"/>
              <a:t>Kaelbling</a:t>
            </a:r>
            <a:r>
              <a:rPr lang="en-US" dirty="0" smtClean="0"/>
              <a:t> et al. 1996:  Packaging task</a:t>
            </a:r>
          </a:p>
          <a:p>
            <a:r>
              <a:rPr lang="en-US" dirty="0" smtClean="0"/>
              <a:t>Singh &amp; </a:t>
            </a:r>
            <a:r>
              <a:rPr lang="en-US" dirty="0" err="1" smtClean="0"/>
              <a:t>Bertsekas</a:t>
            </a:r>
            <a:r>
              <a:rPr lang="en-US" dirty="0" smtClean="0"/>
              <a:t> 1997:  Cell phone channel allocation</a:t>
            </a:r>
          </a:p>
          <a:p>
            <a:r>
              <a:rPr lang="en-US" dirty="0" err="1" smtClean="0"/>
              <a:t>Nevmyvaka</a:t>
            </a:r>
            <a:r>
              <a:rPr lang="en-US" dirty="0" smtClean="0"/>
              <a:t> et al. 2006:  Stock investment </a:t>
            </a:r>
            <a:r>
              <a:rPr lang="en-US" dirty="0" smtClean="0"/>
              <a:t>decisions</a:t>
            </a:r>
          </a:p>
          <a:p>
            <a:r>
              <a:rPr lang="en-US" dirty="0" err="1" smtClean="0"/>
              <a:t>Ipek</a:t>
            </a:r>
            <a:r>
              <a:rPr lang="en-US" dirty="0" smtClean="0"/>
              <a:t> et al. 2008:  Memory control </a:t>
            </a:r>
            <a:r>
              <a:rPr lang="en-US" smtClean="0"/>
              <a:t>in hardware</a:t>
            </a:r>
            <a:endParaRPr lang="en-US" dirty="0" smtClean="0"/>
          </a:p>
          <a:p>
            <a:r>
              <a:rPr lang="en-US" dirty="0" err="1" smtClean="0"/>
              <a:t>Kosorok</a:t>
            </a:r>
            <a:r>
              <a:rPr lang="en-US" dirty="0" smtClean="0"/>
              <a:t> 2009:  Chemotherapy treatment decisions</a:t>
            </a:r>
          </a:p>
          <a:p>
            <a:endParaRPr lang="en-US" dirty="0" smtClean="0"/>
          </a:p>
          <a:p>
            <a:r>
              <a:rPr lang="en-US" dirty="0" smtClean="0"/>
              <a:t>No textbook “killer app”</a:t>
            </a:r>
          </a:p>
          <a:p>
            <a:pPr lvl="1"/>
            <a:r>
              <a:rPr lang="en-US" dirty="0" smtClean="0"/>
              <a:t>Just behind the times?</a:t>
            </a:r>
          </a:p>
          <a:p>
            <a:pPr lvl="1"/>
            <a:r>
              <a:rPr lang="en-US" dirty="0" smtClean="0"/>
              <a:t>Too much design and tuning required?</a:t>
            </a:r>
          </a:p>
          <a:p>
            <a:pPr lvl="1"/>
            <a:r>
              <a:rPr lang="en-US" dirty="0" smtClean="0"/>
              <a:t>Training too long or expensive?</a:t>
            </a:r>
          </a:p>
          <a:p>
            <a:pPr lvl="1"/>
            <a:r>
              <a:rPr lang="en-US" dirty="0" smtClean="0"/>
              <a:t>Too much focus on toy domains in research?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Applications of Reinforcement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Reinforcement learning</a:t>
            </a:r>
          </a:p>
          <a:p>
            <a:pPr lvl="1"/>
            <a:r>
              <a:rPr lang="en-US" dirty="0" smtClean="0"/>
              <a:t>What is it and why is it important in machine learning?</a:t>
            </a:r>
          </a:p>
          <a:p>
            <a:pPr lvl="1"/>
            <a:r>
              <a:rPr lang="en-US" dirty="0" smtClean="0"/>
              <a:t>What machine learning algorithms exist for it?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Q-learning in theory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How can it be improved?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Q-learning in practice</a:t>
            </a:r>
          </a:p>
          <a:p>
            <a:pPr lvl="1"/>
            <a:r>
              <a:rPr lang="en-US" dirty="0" smtClean="0"/>
              <a:t>What are the challenges?</a:t>
            </a:r>
          </a:p>
          <a:p>
            <a:pPr lvl="1"/>
            <a:r>
              <a:rPr lang="en-US" dirty="0" smtClean="0"/>
              <a:t>What are the applications?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Link with </a:t>
            </a:r>
            <a:r>
              <a:rPr lang="en-US" dirty="0" smtClean="0">
                <a:sym typeface="Wingdings" pitchFamily="2" charset="2"/>
              </a:rPr>
              <a:t>psychology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people use similar mechanisms?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people use other methods that could inspire algorithms?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  <a:sym typeface="Wingdings" pitchFamily="2" charset="2"/>
              </a:rPr>
              <a:t>Resources for future reference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Should machine learning researchers care?</a:t>
            </a:r>
          </a:p>
          <a:p>
            <a:pPr lvl="1"/>
            <a:r>
              <a:rPr lang="en-US" dirty="0" smtClean="0"/>
              <a:t>Planes don’t fly the way birds do; should machines learn the way people do?</a:t>
            </a:r>
          </a:p>
          <a:p>
            <a:pPr lvl="1"/>
            <a:r>
              <a:rPr lang="en-US" dirty="0" smtClean="0"/>
              <a:t>But why not look for inspiration?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Psychological research does show neuron activity associated with rewards</a:t>
            </a:r>
          </a:p>
          <a:p>
            <a:pPr lvl="1"/>
            <a:r>
              <a:rPr lang="en-US" dirty="0" smtClean="0"/>
              <a:t>Really prediction error:  actual – expected</a:t>
            </a:r>
          </a:p>
          <a:p>
            <a:pPr lvl="1"/>
            <a:r>
              <a:rPr lang="en-US" dirty="0" smtClean="0"/>
              <a:t>Primarily in the striatum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Do Brains Perform RL?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Schönberg</a:t>
            </a:r>
            <a:r>
              <a:rPr lang="en-US" dirty="0" smtClean="0"/>
              <a:t> et al., J. Neuroscience 2007</a:t>
            </a:r>
          </a:p>
          <a:p>
            <a:pPr lvl="1"/>
            <a:r>
              <a:rPr lang="en-US" dirty="0" smtClean="0"/>
              <a:t>Good learners have stronger signals in the striatum than bad learners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Frank et al., Science 2004</a:t>
            </a:r>
          </a:p>
          <a:p>
            <a:pPr lvl="1"/>
            <a:r>
              <a:rPr lang="en-US" dirty="0" smtClean="0"/>
              <a:t>Parkinson’s patients learn better from negatives</a:t>
            </a:r>
          </a:p>
          <a:p>
            <a:pPr lvl="1"/>
            <a:r>
              <a:rPr lang="en-US" dirty="0" smtClean="0"/>
              <a:t>On dopamine medication, they learn better from positives</a:t>
            </a:r>
          </a:p>
          <a:p>
            <a:endParaRPr lang="en-US" dirty="0" smtClean="0"/>
          </a:p>
          <a:p>
            <a:r>
              <a:rPr lang="en-US" dirty="0" smtClean="0"/>
              <a:t>Bayer &amp; </a:t>
            </a:r>
            <a:r>
              <a:rPr lang="en-US" dirty="0" err="1" smtClean="0"/>
              <a:t>Glimcher</a:t>
            </a:r>
            <a:r>
              <a:rPr lang="en-US" dirty="0" smtClean="0"/>
              <a:t>, Neuron 2005</a:t>
            </a:r>
          </a:p>
          <a:p>
            <a:pPr lvl="1"/>
            <a:r>
              <a:rPr lang="en-US" dirty="0" smtClean="0"/>
              <a:t>Average firing rate corresponds to positive prediction errors</a:t>
            </a:r>
          </a:p>
          <a:p>
            <a:pPr lvl="1"/>
            <a:r>
              <a:rPr lang="en-US" dirty="0" smtClean="0"/>
              <a:t>Interestingly, not to negative ones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Cohen &amp; </a:t>
            </a:r>
            <a:r>
              <a:rPr lang="en-US" dirty="0" err="1" smtClean="0"/>
              <a:t>Ranganath</a:t>
            </a:r>
            <a:r>
              <a:rPr lang="en-US" dirty="0" smtClean="0"/>
              <a:t>, J. Neuroscience 2007</a:t>
            </a:r>
          </a:p>
          <a:p>
            <a:pPr lvl="1"/>
            <a:r>
              <a:rPr lang="en-US" dirty="0" smtClean="0"/>
              <a:t>ERP magnitude predicts whether subjects change behavior after losing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Support for Reward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Various results in animals support different algorithms</a:t>
            </a:r>
          </a:p>
          <a:p>
            <a:pPr lvl="1"/>
            <a:r>
              <a:rPr lang="en-US" dirty="0" smtClean="0"/>
              <a:t>Montague et al., J. Neuroscience 1996:  TD</a:t>
            </a:r>
          </a:p>
          <a:p>
            <a:pPr lvl="1"/>
            <a:r>
              <a:rPr lang="en-US" dirty="0" err="1" smtClean="0"/>
              <a:t>O’Doherty</a:t>
            </a:r>
            <a:r>
              <a:rPr lang="en-US" dirty="0" smtClean="0"/>
              <a:t> et al., Science 2004:  Actor-critic</a:t>
            </a:r>
          </a:p>
          <a:p>
            <a:pPr lvl="1"/>
            <a:r>
              <a:rPr lang="en-US" dirty="0" err="1" smtClean="0"/>
              <a:t>Daw</a:t>
            </a:r>
            <a:r>
              <a:rPr lang="en-US" dirty="0" smtClean="0"/>
              <a:t>, Nature 2005:  Parallel model-free and model-based</a:t>
            </a:r>
          </a:p>
          <a:p>
            <a:pPr lvl="1"/>
            <a:r>
              <a:rPr lang="en-US" dirty="0" smtClean="0"/>
              <a:t>Morris et al., Nature 2006:  SARSA</a:t>
            </a:r>
          </a:p>
          <a:p>
            <a:pPr lvl="1"/>
            <a:r>
              <a:rPr lang="en-US" dirty="0" err="1" smtClean="0"/>
              <a:t>Roesch</a:t>
            </a:r>
            <a:r>
              <a:rPr lang="en-US" dirty="0" smtClean="0"/>
              <a:t> et al., Nature 2007:  Q-learning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results support extensions</a:t>
            </a:r>
          </a:p>
          <a:p>
            <a:pPr lvl="1"/>
            <a:r>
              <a:rPr lang="en-US" dirty="0" err="1" smtClean="0"/>
              <a:t>Bogacz</a:t>
            </a:r>
            <a:r>
              <a:rPr lang="en-US" dirty="0" smtClean="0"/>
              <a:t> et al., Brain Research 2005:  Eligibility traces</a:t>
            </a:r>
          </a:p>
          <a:p>
            <a:pPr lvl="1"/>
            <a:r>
              <a:rPr lang="en-US" dirty="0" err="1" smtClean="0"/>
              <a:t>Daw</a:t>
            </a:r>
            <a:r>
              <a:rPr lang="en-US" dirty="0" smtClean="0"/>
              <a:t>, Nature 2006:  Novelty bonuses to promote exploration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Mixed results on reward discounting (short vs. long term)</a:t>
            </a:r>
          </a:p>
          <a:p>
            <a:pPr lvl="1"/>
            <a:r>
              <a:rPr lang="en-US" dirty="0" smtClean="0"/>
              <a:t>Ainslie 2001:  people are more impulsive than algorithms</a:t>
            </a:r>
          </a:p>
          <a:p>
            <a:pPr lvl="1"/>
            <a:r>
              <a:rPr lang="en-US" dirty="0" smtClean="0"/>
              <a:t>McClure et al., Science 2004:  Two parallel systems</a:t>
            </a:r>
          </a:p>
          <a:p>
            <a:pPr lvl="1"/>
            <a:r>
              <a:rPr lang="en-US" dirty="0" smtClean="0"/>
              <a:t>Frank et al., PNAS 2007:  Controlled by genetic differences</a:t>
            </a:r>
          </a:p>
          <a:p>
            <a:pPr lvl="1"/>
            <a:r>
              <a:rPr lang="en-US" dirty="0" err="1" smtClean="0"/>
              <a:t>Schweighofer</a:t>
            </a:r>
            <a:r>
              <a:rPr lang="en-US" dirty="0" smtClean="0"/>
              <a:t>  et al., J. Neuroscience 2008:  Influenced by serotonin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Support for Specific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Separate systems for positive/negative errors</a:t>
            </a:r>
          </a:p>
          <a:p>
            <a:pPr lvl="1"/>
            <a:r>
              <a:rPr lang="en-US" dirty="0" smtClean="0"/>
              <a:t>Multiple algorithms running simultaneously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of RL in combination with other systems</a:t>
            </a:r>
          </a:p>
          <a:p>
            <a:pPr lvl="1"/>
            <a:r>
              <a:rPr lang="en-US" dirty="0" smtClean="0"/>
              <a:t>Planning:  Reasoning about why things do or don’t work</a:t>
            </a:r>
          </a:p>
          <a:p>
            <a:pPr lvl="1"/>
            <a:r>
              <a:rPr lang="en-US" dirty="0" smtClean="0"/>
              <a:t>Advice:  Someone to imitate or correct us</a:t>
            </a:r>
          </a:p>
          <a:p>
            <a:pPr lvl="1"/>
            <a:r>
              <a:rPr lang="en-US" dirty="0" smtClean="0"/>
              <a:t>Transfer:  Knowledge about similar tasks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impulsivity</a:t>
            </a:r>
          </a:p>
          <a:p>
            <a:pPr lvl="1"/>
            <a:r>
              <a:rPr lang="en-US" dirty="0" smtClean="0"/>
              <a:t>Is this necessarily better?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 goal for machine learning:  Take inspiration from humans without being limited by their shortcomings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 People Do Better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6108192" y="3950208"/>
            <a:ext cx="2353056" cy="877824"/>
          </a:xfrm>
          <a:prstGeom prst="wedgeEllipseCallout">
            <a:avLst>
              <a:gd name="adj1" fmla="val -53475"/>
              <a:gd name="adj2" fmla="val -51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My 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Reinforcement Learning</a:t>
            </a:r>
            <a:br>
              <a:rPr lang="en-US" sz="2000" i="1" dirty="0" smtClean="0"/>
            </a:br>
            <a:r>
              <a:rPr lang="en-US" sz="2000" dirty="0" smtClean="0"/>
              <a:t>Sutton &amp; Barto, MIT Press 1998</a:t>
            </a:r>
          </a:p>
          <a:p>
            <a:pPr lvl="1"/>
            <a:r>
              <a:rPr lang="en-US" sz="1800" dirty="0" smtClean="0"/>
              <a:t>The standard reference book on computational RL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i="1" dirty="0" smtClean="0"/>
              <a:t>Reinforcement Learning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Dayan, Encyclopedia of Cognitive Science 2001</a:t>
            </a:r>
          </a:p>
          <a:p>
            <a:pPr lvl="1"/>
            <a:r>
              <a:rPr lang="en-US" sz="1800" dirty="0" smtClean="0"/>
              <a:t>A briefer introduction that still touches on many computational issues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i="1" dirty="0" smtClean="0"/>
              <a:t>Reinforcement learning: the good, the bad, and the ugly</a:t>
            </a:r>
            <a:br>
              <a:rPr lang="en-US" sz="2000" i="1" dirty="0" smtClean="0"/>
            </a:br>
            <a:r>
              <a:rPr lang="en-US" sz="2000" dirty="0" smtClean="0"/>
              <a:t>Dayan &amp; Niv, Current Opinions in Neurobiology 2008</a:t>
            </a:r>
            <a:endParaRPr lang="en-US" sz="2000" i="1" dirty="0" smtClean="0"/>
          </a:p>
          <a:p>
            <a:pPr lvl="1"/>
            <a:r>
              <a:rPr lang="en-US" sz="1800" dirty="0" smtClean="0"/>
              <a:t>A comprehensive survey of work on RL in the human brain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Resources on Reinforcement Learning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86000"/>
          </a:xfrm>
        </p:spPr>
        <p:txBody>
          <a:bodyPr/>
          <a:lstStyle/>
          <a:p>
            <a:r>
              <a:rPr lang="en-US" dirty="0" smtClean="0"/>
              <a:t>Classification:  where AI meets statistics</a:t>
            </a:r>
          </a:p>
          <a:p>
            <a:pPr lvl="1"/>
            <a:r>
              <a:rPr lang="en-US" dirty="0" smtClean="0"/>
              <a:t>Given</a:t>
            </a:r>
          </a:p>
          <a:p>
            <a:pPr lvl="2"/>
            <a:r>
              <a:rPr lang="en-US" dirty="0" smtClean="0"/>
              <a:t>Training data</a:t>
            </a:r>
          </a:p>
          <a:p>
            <a:pPr lvl="1"/>
            <a:r>
              <a:rPr lang="en-US" dirty="0" smtClean="0"/>
              <a:t>Learn</a:t>
            </a:r>
          </a:p>
          <a:p>
            <a:pPr lvl="2"/>
            <a:r>
              <a:rPr lang="en-US" dirty="0" smtClean="0"/>
              <a:t>A model for making a single prediction or decision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smtClean="0"/>
              <a:t>Machine Learning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629400" y="3733800"/>
            <a:ext cx="608580" cy="2286000"/>
            <a:chOff x="6629400" y="3733800"/>
            <a:chExt cx="608580" cy="2286000"/>
          </a:xfrm>
        </p:grpSpPr>
        <p:sp>
          <p:nvSpPr>
            <p:cNvPr id="15" name="Rectangle 14"/>
            <p:cNvSpPr/>
            <p:nvPr/>
          </p:nvSpPr>
          <p:spPr>
            <a:xfrm>
              <a:off x="6629400" y="3733800"/>
              <a:ext cx="570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r>
                <a:rPr lang="en-US" baseline="-25000" dirty="0" smtClean="0"/>
                <a:t>new</a:t>
              </a:r>
              <a:endParaRPr lang="en-US" dirty="0" smtClean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6705090" y="4369832"/>
              <a:ext cx="3817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6705090" y="5459968"/>
              <a:ext cx="3817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666990" y="5650468"/>
              <a:ext cx="570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y</a:t>
              </a:r>
              <a:r>
                <a:rPr lang="en-US" baseline="-25000" dirty="0" smtClean="0"/>
                <a:t>new</a:t>
              </a:r>
              <a:endParaRPr lang="en-US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95400" y="4313872"/>
            <a:ext cx="6248400" cy="1477328"/>
            <a:chOff x="1295400" y="4313872"/>
            <a:chExt cx="6248400" cy="1477328"/>
          </a:xfrm>
        </p:grpSpPr>
        <p:sp>
          <p:nvSpPr>
            <p:cNvPr id="4" name="Rectangle 3"/>
            <p:cNvSpPr/>
            <p:nvPr/>
          </p:nvSpPr>
          <p:spPr>
            <a:xfrm>
              <a:off x="3505200" y="4313872"/>
              <a:ext cx="19050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Classification Algorithm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95400" y="4313872"/>
              <a:ext cx="16002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Data</a:t>
              </a:r>
            </a:p>
            <a:p>
              <a:pPr algn="ctr"/>
              <a:r>
                <a:rPr lang="en-US" dirty="0" smtClean="0"/>
                <a:t>(x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 y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</a:t>
              </a:r>
            </a:p>
            <a:p>
              <a:pPr algn="ctr"/>
              <a:r>
                <a:rPr lang="en-US" dirty="0" smtClean="0"/>
                <a:t>(x</a:t>
              </a:r>
              <a:r>
                <a:rPr lang="en-US" baseline="-25000" dirty="0"/>
                <a:t>2</a:t>
              </a:r>
              <a:r>
                <a:rPr lang="en-US" dirty="0" smtClean="0"/>
                <a:t>, y</a:t>
              </a:r>
              <a:r>
                <a:rPr lang="en-US" baseline="-25000" dirty="0"/>
                <a:t>2</a:t>
              </a:r>
              <a:r>
                <a:rPr lang="en-US" dirty="0" smtClean="0"/>
                <a:t>)</a:t>
              </a:r>
            </a:p>
            <a:p>
              <a:pPr algn="ctr"/>
              <a:r>
                <a:rPr lang="en-US" dirty="0" smtClean="0"/>
                <a:t>(x</a:t>
              </a:r>
              <a:r>
                <a:rPr lang="en-US" baseline="-25000" dirty="0" smtClean="0"/>
                <a:t>3</a:t>
              </a:r>
              <a:r>
                <a:rPr lang="en-US" dirty="0" smtClean="0"/>
                <a:t>, y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</a:p>
            <a:p>
              <a:pPr algn="ctr"/>
              <a:r>
                <a:rPr lang="en-US" dirty="0" smtClean="0"/>
                <a:t>…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971800" y="492347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562600" y="492347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248400" y="4618672"/>
              <a:ext cx="1295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Model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Animal/Human 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715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Other?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295400" y="2743200"/>
            <a:ext cx="2895600" cy="1066800"/>
            <a:chOff x="3124200" y="2743200"/>
            <a:chExt cx="2895600" cy="1066800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2743200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Classification</a:t>
              </a:r>
              <a:endParaRPr lang="en-US" sz="3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352800"/>
              <a:ext cx="838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r>
                <a:rPr lang="en-US" baseline="-25000" dirty="0" smtClean="0"/>
                <a:t>new</a:t>
              </a:r>
              <a:endParaRPr lang="en-US" dirty="0" smtClean="0"/>
            </a:p>
          </p:txBody>
        </p:sp>
        <p:sp>
          <p:nvSpPr>
            <p:cNvPr id="9" name="Oval 8"/>
            <p:cNvSpPr/>
            <p:nvPr/>
          </p:nvSpPr>
          <p:spPr>
            <a:xfrm>
              <a:off x="4724400" y="3352800"/>
              <a:ext cx="914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r>
                <a:rPr lang="en-US" baseline="-25000" dirty="0" smtClean="0"/>
                <a:t>new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191000" y="3581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724400" y="1447800"/>
            <a:ext cx="2895600" cy="1066800"/>
            <a:chOff x="2971800" y="1447800"/>
            <a:chExt cx="2895600" cy="1066800"/>
          </a:xfrm>
        </p:grpSpPr>
        <p:sp>
          <p:nvSpPr>
            <p:cNvPr id="4" name="TextBox 3"/>
            <p:cNvSpPr txBox="1"/>
            <p:nvPr/>
          </p:nvSpPr>
          <p:spPr>
            <a:xfrm>
              <a:off x="2971800" y="1447800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Memorization</a:t>
              </a:r>
              <a:endParaRPr lang="en-US" sz="3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124200" y="2057400"/>
              <a:ext cx="838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r>
                <a:rPr lang="en-US" baseline="-25000" dirty="0"/>
                <a:t>1</a:t>
              </a:r>
              <a:endParaRPr lang="en-US" dirty="0" smtClean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0" y="2057400"/>
              <a:ext cx="914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038600" y="22860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876800" y="4114800"/>
            <a:ext cx="2362200" cy="2118360"/>
            <a:chOff x="3276600" y="4114800"/>
            <a:chExt cx="2362200" cy="2118360"/>
          </a:xfrm>
        </p:grpSpPr>
        <p:sp>
          <p:nvSpPr>
            <p:cNvPr id="6" name="TextBox 5"/>
            <p:cNvSpPr txBox="1"/>
            <p:nvPr/>
          </p:nvSpPr>
          <p:spPr>
            <a:xfrm>
              <a:off x="3352800" y="4114800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Procedural</a:t>
              </a:r>
              <a:endParaRPr lang="en-US" sz="3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3276600" y="5775960"/>
              <a:ext cx="2209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environment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581400" y="4791456"/>
              <a:ext cx="1536192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decision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3924300" y="5524500"/>
              <a:ext cx="3817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 flipV="1">
              <a:off x="4381500" y="5523706"/>
              <a:ext cx="3817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how to act to accomplish goals</a:t>
            </a:r>
          </a:p>
          <a:p>
            <a:pPr lvl="1"/>
            <a:r>
              <a:rPr lang="en-US" dirty="0" smtClean="0"/>
              <a:t>Given</a:t>
            </a:r>
          </a:p>
          <a:p>
            <a:pPr lvl="2"/>
            <a:r>
              <a:rPr lang="en-US" dirty="0" smtClean="0"/>
              <a:t>Environment that contains rewards</a:t>
            </a:r>
          </a:p>
          <a:p>
            <a:pPr lvl="1"/>
            <a:r>
              <a:rPr lang="en-US" dirty="0" smtClean="0"/>
              <a:t>Learn</a:t>
            </a:r>
          </a:p>
          <a:p>
            <a:pPr lvl="2"/>
            <a:r>
              <a:rPr lang="en-US" dirty="0" smtClean="0"/>
              <a:t>A policy for acting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Important differences from classification</a:t>
            </a:r>
          </a:p>
          <a:p>
            <a:pPr lvl="1"/>
            <a:r>
              <a:rPr lang="en-US" dirty="0" smtClean="0"/>
              <a:t>You don’t get examples of correct answers</a:t>
            </a:r>
          </a:p>
          <a:p>
            <a:pPr lvl="1"/>
            <a:r>
              <a:rPr lang="en-US" dirty="0" smtClean="0"/>
              <a:t>You have to try things in order to learn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Procedural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 Good Policy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1676400"/>
            <a:ext cx="6248400" cy="426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648200" y="16764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524000" y="38100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971800" y="16764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172200" y="16764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27432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524000" y="4876800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743200" y="43434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419600" y="43434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943600" y="54102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rot="5400000">
            <a:off x="2019300" y="38481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rot="5400000">
            <a:off x="2019300" y="27813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rot="5400000">
            <a:off x="5143500" y="49149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27432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71800" y="4876800"/>
            <a:ext cx="1676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72200" y="16764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3810000"/>
            <a:ext cx="16002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>
            <a:off x="2743200" y="22098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4343400" y="22098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rot="5400000">
            <a:off x="5067300" y="27051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rot="5400000">
            <a:off x="5143500" y="38481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auto">
          <a:xfrm flipH="1">
            <a:off x="5943600" y="32766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rot="16200000" flipV="1">
            <a:off x="2019300" y="4914900"/>
            <a:ext cx="5334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1746" name="Picture 2" descr="C:\Documents and Settings\Lisa\Local Settings\Temporary Internet Files\Content.IE5\TTAQLJ9Y\MCj043636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876800"/>
            <a:ext cx="1009650" cy="1009650"/>
          </a:xfrm>
          <a:prstGeom prst="rect">
            <a:avLst/>
          </a:prstGeom>
          <a:noFill/>
        </p:spPr>
      </p:pic>
      <p:pic>
        <p:nvPicPr>
          <p:cNvPr id="33" name="Picture 3" descr="C:\Documents and Settings\Lisa\Local Settings\Temporary Internet Files\Content.IE5\6VDEMGWL\MCj035927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05384"/>
            <a:ext cx="428625" cy="97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know your environment?</a:t>
            </a:r>
          </a:p>
          <a:p>
            <a:pPr lvl="1"/>
            <a:r>
              <a:rPr lang="en-US" dirty="0" smtClean="0"/>
              <a:t>The effects of actions</a:t>
            </a:r>
          </a:p>
          <a:p>
            <a:pPr lvl="1"/>
            <a:r>
              <a:rPr lang="en-US" dirty="0" smtClean="0"/>
              <a:t>The rewards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yes, you can use Dynamic Programming</a:t>
            </a:r>
          </a:p>
          <a:p>
            <a:pPr lvl="1"/>
            <a:r>
              <a:rPr lang="en-US" dirty="0" smtClean="0"/>
              <a:t>More like planning than learning</a:t>
            </a:r>
          </a:p>
          <a:p>
            <a:pPr lvl="1"/>
            <a:r>
              <a:rPr lang="en-US" i="1" dirty="0" smtClean="0"/>
              <a:t>Value Iteration </a:t>
            </a:r>
            <a:r>
              <a:rPr lang="en-US" dirty="0" smtClean="0"/>
              <a:t>and </a:t>
            </a:r>
            <a:r>
              <a:rPr lang="en-US" i="1" dirty="0" smtClean="0"/>
              <a:t>Policy Iteration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no, you can use Reinforcement Learning (RL)</a:t>
            </a:r>
          </a:p>
          <a:p>
            <a:pPr lvl="1"/>
            <a:r>
              <a:rPr lang="en-US" dirty="0" smtClean="0"/>
              <a:t>Acting and observing in the environment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What You Know Matters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RL shapes behavior using reinforcement</a:t>
            </a:r>
          </a:p>
          <a:p>
            <a:pPr lvl="1"/>
            <a:r>
              <a:rPr lang="en-US" i="1" dirty="0" smtClean="0"/>
              <a:t>Agent</a:t>
            </a:r>
            <a:r>
              <a:rPr lang="en-US" dirty="0" smtClean="0"/>
              <a:t> takes actions in an environment (in </a:t>
            </a:r>
            <a:r>
              <a:rPr lang="en-US" i="1" dirty="0" smtClean="0"/>
              <a:t>episodes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Those actions change the </a:t>
            </a:r>
            <a:r>
              <a:rPr lang="en-US" i="1" dirty="0" smtClean="0"/>
              <a:t>state</a:t>
            </a:r>
            <a:r>
              <a:rPr lang="en-US" dirty="0" smtClean="0"/>
              <a:t> and trigger rewards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Through experience, an agent learns a </a:t>
            </a:r>
            <a:r>
              <a:rPr lang="en-US" i="1" dirty="0" smtClean="0"/>
              <a:t>policy</a:t>
            </a:r>
            <a:r>
              <a:rPr lang="en-US" dirty="0" smtClean="0"/>
              <a:t> for acting</a:t>
            </a:r>
          </a:p>
          <a:p>
            <a:pPr lvl="1"/>
            <a:r>
              <a:rPr lang="en-US" dirty="0" smtClean="0"/>
              <a:t>Given a state, choose an action</a:t>
            </a:r>
          </a:p>
          <a:p>
            <a:pPr lvl="1"/>
            <a:r>
              <a:rPr lang="en-US" dirty="0" smtClean="0"/>
              <a:t>Maximize cumulative reward during an episode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Interesting things about this problem</a:t>
            </a:r>
          </a:p>
          <a:p>
            <a:pPr lvl="1"/>
            <a:r>
              <a:rPr lang="en-US" dirty="0" smtClean="0"/>
              <a:t>Requires solving credit assignment</a:t>
            </a:r>
          </a:p>
          <a:p>
            <a:pPr lvl="2"/>
            <a:r>
              <a:rPr lang="en-US" dirty="0" smtClean="0"/>
              <a:t>What action(s) are responsible for a reward?</a:t>
            </a:r>
          </a:p>
          <a:p>
            <a:pPr lvl="1"/>
            <a:r>
              <a:rPr lang="en-US" dirty="0" smtClean="0"/>
              <a:t>Requires both exploring and exploiting</a:t>
            </a:r>
          </a:p>
          <a:p>
            <a:pPr lvl="2"/>
            <a:r>
              <a:rPr lang="en-US" dirty="0" smtClean="0"/>
              <a:t>Do what looks best, or see if something else is really best?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RL as Operant Conditioning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435</TotalTime>
  <Words>1861</Words>
  <Application>Microsoft Office PowerPoint</Application>
  <PresentationFormat>On-screen Show (4:3)</PresentationFormat>
  <Paragraphs>456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Paper</vt:lpstr>
      <vt:lpstr>Equation</vt:lpstr>
      <vt:lpstr>Reinforcement Learning</vt:lpstr>
      <vt:lpstr>Outline</vt:lpstr>
      <vt:lpstr>Outline</vt:lpstr>
      <vt:lpstr>Machine Learning</vt:lpstr>
      <vt:lpstr>Animal/Human Learning</vt:lpstr>
      <vt:lpstr>Procedural Learning</vt:lpstr>
      <vt:lpstr>A Good Policy</vt:lpstr>
      <vt:lpstr>What You Know Matters</vt:lpstr>
      <vt:lpstr>RL as Operant Conditioning</vt:lpstr>
      <vt:lpstr>Types of Reinforcement Learning</vt:lpstr>
      <vt:lpstr>Types of Model-Free RL</vt:lpstr>
      <vt:lpstr>Outline</vt:lpstr>
      <vt:lpstr>Q-Learning:  Definitions</vt:lpstr>
      <vt:lpstr>The Q-function</vt:lpstr>
      <vt:lpstr>Q-Learning:  The Procedure</vt:lpstr>
      <vt:lpstr>Q-Learning:  Updates</vt:lpstr>
      <vt:lpstr>Q-Learning:  Update Example</vt:lpstr>
      <vt:lpstr>Q-Learning:  Update Example</vt:lpstr>
      <vt:lpstr>Q-Learning:  Update Example</vt:lpstr>
      <vt:lpstr>The Need for Exploration</vt:lpstr>
      <vt:lpstr>Explore/Exploit Tradeoff</vt:lpstr>
      <vt:lpstr>Q-Learning:  Convergence</vt:lpstr>
      <vt:lpstr>Extensions:  SARSA</vt:lpstr>
      <vt:lpstr>Extensions:  Look-ahead</vt:lpstr>
      <vt:lpstr>Extensions:  Eligibility Traces</vt:lpstr>
      <vt:lpstr>Extensions:  Options and Hierarchies</vt:lpstr>
      <vt:lpstr>Extensions:  Function Approximation</vt:lpstr>
      <vt:lpstr>Outline</vt:lpstr>
      <vt:lpstr>Challenges in Reinforcement Learning</vt:lpstr>
      <vt:lpstr>Applications of Reinforcement Learning</vt:lpstr>
      <vt:lpstr>Outline</vt:lpstr>
      <vt:lpstr>Do Brains Perform RL?</vt:lpstr>
      <vt:lpstr>Support for Reward Systems</vt:lpstr>
      <vt:lpstr>Support for Specific Mechanisms</vt:lpstr>
      <vt:lpstr>What People Do Better</vt:lpstr>
      <vt:lpstr>Resources on Reinforcement Learning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Reinforcement Learning</dc:title>
  <dc:creator>Lisa Torrey</dc:creator>
  <cp:lastModifiedBy>Lisa Torrey</cp:lastModifiedBy>
  <cp:revision>163</cp:revision>
  <dcterms:created xsi:type="dcterms:W3CDTF">2009-03-22T19:05:43Z</dcterms:created>
  <dcterms:modified xsi:type="dcterms:W3CDTF">2009-04-11T04:43:26Z</dcterms:modified>
</cp:coreProperties>
</file>