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61" r:id="rId6"/>
    <p:sldId id="262" r:id="rId7"/>
    <p:sldId id="263" r:id="rId8"/>
    <p:sldId id="264" r:id="rId9"/>
    <p:sldId id="265" r:id="rId10"/>
    <p:sldId id="268" r:id="rId11"/>
    <p:sldId id="269" r:id="rId12"/>
    <p:sldId id="270" r:id="rId13"/>
    <p:sldId id="266" r:id="rId14"/>
    <p:sldId id="271" r:id="rId15"/>
    <p:sldId id="272" r:id="rId16"/>
    <p:sldId id="273" r:id="rId17"/>
    <p:sldId id="274" r:id="rId18"/>
    <p:sldId id="276" r:id="rId19"/>
    <p:sldId id="275" r:id="rId20"/>
    <p:sldId id="277" r:id="rId21"/>
    <p:sldId id="278" r:id="rId22"/>
    <p:sldId id="279" r:id="rId23"/>
    <p:sldId id="281" r:id="rId24"/>
    <p:sldId id="283" r:id="rId25"/>
    <p:sldId id="284" r:id="rId26"/>
    <p:sldId id="280" r:id="rId27"/>
    <p:sldId id="285" r:id="rId28"/>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99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94737" autoAdjust="0"/>
  </p:normalViewPr>
  <p:slideViewPr>
    <p:cSldViewPr>
      <p:cViewPr varScale="1">
        <p:scale>
          <a:sx n="70" d="100"/>
          <a:sy n="70" d="100"/>
        </p:scale>
        <p:origin x="-57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defTabSz="927100" eaLnBrk="0" hangingPunct="0">
              <a:defRPr sz="1200"/>
            </a:lvl1pPr>
          </a:lstStyle>
          <a:p>
            <a:endParaRPr lang="en-US"/>
          </a:p>
        </p:txBody>
      </p:sp>
      <p:sp>
        <p:nvSpPr>
          <p:cNvPr id="20483" name="Rectangle 3"/>
          <p:cNvSpPr>
            <a:spLocks noGrp="1" noChangeArrowheads="1"/>
          </p:cNvSpPr>
          <p:nvPr>
            <p:ph type="dt" sz="quarter" idx="1"/>
          </p:nvPr>
        </p:nvSpPr>
        <p:spPr bwMode="auto">
          <a:xfrm>
            <a:off x="393700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algn="r" defTabSz="927100" eaLnBrk="0" hangingPunct="0">
              <a:defRPr sz="1200"/>
            </a:lvl1pPr>
          </a:lstStyle>
          <a:p>
            <a:endParaRPr lang="en-US"/>
          </a:p>
        </p:txBody>
      </p:sp>
      <p:sp>
        <p:nvSpPr>
          <p:cNvPr id="20484" name="Rectangle 4"/>
          <p:cNvSpPr>
            <a:spLocks noGrp="1" noChangeArrowheads="1"/>
          </p:cNvSpPr>
          <p:nvPr>
            <p:ph type="ftr" sz="quarter" idx="2"/>
          </p:nvPr>
        </p:nvSpPr>
        <p:spPr bwMode="auto">
          <a:xfrm>
            <a:off x="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defTabSz="927100" eaLnBrk="0" hangingPunct="0">
              <a:defRPr sz="1200"/>
            </a:lvl1pPr>
          </a:lstStyle>
          <a:p>
            <a:endParaRPr lang="en-US"/>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algn="r" defTabSz="927100" eaLnBrk="0" hangingPunct="0">
              <a:defRPr sz="1200"/>
            </a:lvl1pPr>
          </a:lstStyle>
          <a:p>
            <a:fld id="{85359B6F-564B-414A-A989-FBCA9F7F661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defTabSz="927100" eaLnBrk="0" hangingPunct="0">
              <a:defRPr sz="1200"/>
            </a:lvl1pPr>
          </a:lstStyle>
          <a:p>
            <a:endParaRPr lang="en-US"/>
          </a:p>
        </p:txBody>
      </p:sp>
      <p:sp>
        <p:nvSpPr>
          <p:cNvPr id="2051" name="Rectangle 3"/>
          <p:cNvSpPr>
            <a:spLocks noGrp="1" noRot="1" noChangeAspect="1" noChangeArrowheads="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3" name="Rectangle 5"/>
          <p:cNvSpPr>
            <a:spLocks noGrp="1" noChangeArrowheads="1"/>
          </p:cNvSpPr>
          <p:nvPr>
            <p:ph type="dt" idx="1"/>
          </p:nvPr>
        </p:nvSpPr>
        <p:spPr bwMode="auto">
          <a:xfrm>
            <a:off x="393700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algn="r" defTabSz="927100" eaLnBrk="0" hangingPunct="0">
              <a:defRPr sz="1200"/>
            </a:lvl1pPr>
          </a:lstStyle>
          <a:p>
            <a:endParaRPr lang="en-US"/>
          </a:p>
        </p:txBody>
      </p:sp>
      <p:sp>
        <p:nvSpPr>
          <p:cNvPr id="2054" name="Rectangle 6"/>
          <p:cNvSpPr>
            <a:spLocks noGrp="1" noChangeArrowheads="1"/>
          </p:cNvSpPr>
          <p:nvPr>
            <p:ph type="ftr" sz="quarter" idx="4"/>
          </p:nvPr>
        </p:nvSpPr>
        <p:spPr bwMode="auto">
          <a:xfrm>
            <a:off x="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defTabSz="927100" eaLnBrk="0" hangingPunct="0">
              <a:defRPr sz="1200"/>
            </a:lvl1pPr>
          </a:lstStyle>
          <a:p>
            <a:endParaRPr lang="en-US"/>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algn="r" defTabSz="927100" eaLnBrk="0" hangingPunct="0">
              <a:defRPr sz="1200"/>
            </a:lvl1pPr>
          </a:lstStyle>
          <a:p>
            <a:fld id="{0F047C97-B683-43A1-8892-0C236F2F895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r>
              <a:rPr lang="en-US" smtClean="0"/>
              <a:t>Click to edit Master title style</a:t>
            </a:r>
            <a:endParaRPr lang="en-US"/>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r>
              <a:rPr lang="en-US" smtClean="0"/>
              <a:t>Click to edit Master subtitle style</a:t>
            </a:r>
            <a:endParaRPr lang="en-US"/>
          </a:p>
        </p:txBody>
      </p:sp>
      <p:sp>
        <p:nvSpPr>
          <p:cNvPr id="3078" name="Rectangle 6"/>
          <p:cNvSpPr>
            <a:spLocks noGrp="1" noChangeArrowheads="1"/>
          </p:cNvSpPr>
          <p:nvPr>
            <p:ph type="dt" sz="quarter" idx="2"/>
          </p:nvPr>
        </p:nvSpPr>
        <p:spPr/>
        <p:txBody>
          <a:bodyPr/>
          <a:lstStyle>
            <a:lvl1pPr>
              <a:defRPr/>
            </a:lvl1pPr>
          </a:lstStyle>
          <a:p>
            <a:endParaRPr lang="en-US"/>
          </a:p>
        </p:txBody>
      </p:sp>
      <p:sp>
        <p:nvSpPr>
          <p:cNvPr id="3079" name="Rectangle 7"/>
          <p:cNvSpPr>
            <a:spLocks noGrp="1" noChangeArrowheads="1"/>
          </p:cNvSpPr>
          <p:nvPr>
            <p:ph type="ftr" sz="quarter" idx="3"/>
          </p:nvPr>
        </p:nvSpPr>
        <p:spPr/>
        <p:txBody>
          <a:bodyPr/>
          <a:lstStyle>
            <a:lvl1pPr>
              <a:defRPr/>
            </a:lvl1pPr>
          </a:lstStyle>
          <a:p>
            <a:endParaRPr lang="en-US"/>
          </a:p>
        </p:txBody>
      </p:sp>
      <p:sp>
        <p:nvSpPr>
          <p:cNvPr id="3080" name="Rectangle 8"/>
          <p:cNvSpPr>
            <a:spLocks noGrp="1" noChangeArrowheads="1"/>
          </p:cNvSpPr>
          <p:nvPr>
            <p:ph type="sldNum" sz="quarter" idx="4"/>
          </p:nvPr>
        </p:nvSpPr>
        <p:spPr/>
        <p:txBody>
          <a:bodyPr/>
          <a:lstStyle>
            <a:lvl1pPr>
              <a:defRPr/>
            </a:lvl1pPr>
          </a:lstStyle>
          <a:p>
            <a:fld id="{E5CA0904-3E2B-4E23-98D4-8E9C5BBFB5B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717558-5535-466E-BAEA-D00C0BBE10C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DCF14E-F65C-4831-BB94-4D1F6BA292D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5B63B0-C242-40F5-91AE-42477923602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8F3993-8102-4FE4-A644-26301FFD4A0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F52A21-AEF0-4494-8FBE-DC4B033DECC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quarter"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104F66E-7719-47FB-912D-16391910B3E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quarter"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959A185-67BE-4FD0-BF40-E882AF1A905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75FB309-D74F-4551-9E5C-781C192B878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46B485-9572-4D36-9D67-FCF6CA3AFD5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4008C78-52D1-44E3-BABA-B32E3B42F5C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200">
                <a:latin typeface="+mn-lt"/>
              </a:defRPr>
            </a:lvl1pPr>
          </a:lstStyle>
          <a:p>
            <a:endParaRPr lang="en-US"/>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200">
                <a:latin typeface="+mn-lt"/>
              </a:defRPr>
            </a:lvl1pPr>
          </a:lstStyle>
          <a:p>
            <a:endParaRPr lang="en-US"/>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200">
                <a:latin typeface="+mn-lt"/>
              </a:defRPr>
            </a:lvl1pPr>
          </a:lstStyle>
          <a:p>
            <a:fld id="{4A91B0E2-8D38-4CD6-B0B7-3A0A058BCD7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b="1">
          <a:solidFill>
            <a:schemeClr val="tx1"/>
          </a:solidFill>
          <a:latin typeface="+mj-lt"/>
          <a:ea typeface="+mj-ea"/>
          <a:cs typeface="+mj-cs"/>
        </a:defRPr>
      </a:lvl1pPr>
      <a:lvl2pPr algn="l" rtl="0" eaLnBrk="1" fontAlgn="base" hangingPunct="1">
        <a:spcBef>
          <a:spcPct val="0"/>
        </a:spcBef>
        <a:spcAft>
          <a:spcPct val="0"/>
        </a:spcAft>
        <a:defRPr sz="3200" b="1">
          <a:solidFill>
            <a:schemeClr val="tx1"/>
          </a:solidFill>
          <a:latin typeface="Trebuchet MS" pitchFamily="34" charset="0"/>
        </a:defRPr>
      </a:lvl2pPr>
      <a:lvl3pPr algn="l" rtl="0" eaLnBrk="1" fontAlgn="base" hangingPunct="1">
        <a:spcBef>
          <a:spcPct val="0"/>
        </a:spcBef>
        <a:spcAft>
          <a:spcPct val="0"/>
        </a:spcAft>
        <a:defRPr sz="3200" b="1">
          <a:solidFill>
            <a:schemeClr val="tx1"/>
          </a:solidFill>
          <a:latin typeface="Trebuchet MS" pitchFamily="34" charset="0"/>
        </a:defRPr>
      </a:lvl3pPr>
      <a:lvl4pPr algn="l" rtl="0" eaLnBrk="1" fontAlgn="base" hangingPunct="1">
        <a:spcBef>
          <a:spcPct val="0"/>
        </a:spcBef>
        <a:spcAft>
          <a:spcPct val="0"/>
        </a:spcAft>
        <a:defRPr sz="3200" b="1">
          <a:solidFill>
            <a:schemeClr val="tx1"/>
          </a:solidFill>
          <a:latin typeface="Trebuchet MS" pitchFamily="34" charset="0"/>
        </a:defRPr>
      </a:lvl4pPr>
      <a:lvl5pPr algn="l" rtl="0" eaLnBrk="1" fontAlgn="base" hangingPunct="1">
        <a:spcBef>
          <a:spcPct val="0"/>
        </a:spcBef>
        <a:spcAft>
          <a:spcPct val="0"/>
        </a:spcAft>
        <a:defRPr sz="3200" b="1">
          <a:solidFill>
            <a:schemeClr val="tx1"/>
          </a:solidFill>
          <a:latin typeface="Trebuchet MS" pitchFamily="34" charset="0"/>
        </a:defRPr>
      </a:lvl5pPr>
      <a:lvl6pPr marL="457200" algn="l" rtl="0" eaLnBrk="1" fontAlgn="base" hangingPunct="1">
        <a:spcBef>
          <a:spcPct val="0"/>
        </a:spcBef>
        <a:spcAft>
          <a:spcPct val="0"/>
        </a:spcAft>
        <a:defRPr sz="3200" b="1">
          <a:solidFill>
            <a:schemeClr val="tx1"/>
          </a:solidFill>
          <a:latin typeface="Trebuchet MS" pitchFamily="34" charset="0"/>
        </a:defRPr>
      </a:lvl6pPr>
      <a:lvl7pPr marL="914400" algn="l" rtl="0" eaLnBrk="1" fontAlgn="base" hangingPunct="1">
        <a:spcBef>
          <a:spcPct val="0"/>
        </a:spcBef>
        <a:spcAft>
          <a:spcPct val="0"/>
        </a:spcAft>
        <a:defRPr sz="3200" b="1">
          <a:solidFill>
            <a:schemeClr val="tx1"/>
          </a:solidFill>
          <a:latin typeface="Trebuchet MS" pitchFamily="34" charset="0"/>
        </a:defRPr>
      </a:lvl7pPr>
      <a:lvl8pPr marL="1371600" algn="l" rtl="0" eaLnBrk="1" fontAlgn="base" hangingPunct="1">
        <a:spcBef>
          <a:spcPct val="0"/>
        </a:spcBef>
        <a:spcAft>
          <a:spcPct val="0"/>
        </a:spcAft>
        <a:defRPr sz="3200" b="1">
          <a:solidFill>
            <a:schemeClr val="tx1"/>
          </a:solidFill>
          <a:latin typeface="Trebuchet MS" pitchFamily="34" charset="0"/>
        </a:defRPr>
      </a:lvl8pPr>
      <a:lvl9pPr marL="1828800" algn="l" rtl="0" eaLnBrk="1" fontAlgn="base" hangingPunct="1">
        <a:spcBef>
          <a:spcPct val="0"/>
        </a:spcBef>
        <a:spcAft>
          <a:spcPct val="0"/>
        </a:spcAft>
        <a:defRPr sz="3200" b="1">
          <a:solidFill>
            <a:schemeClr val="tx1"/>
          </a:solidFill>
          <a:latin typeface="Trebuchet MS" pitchFamily="34" charset="0"/>
        </a:defRPr>
      </a:lvl9pPr>
    </p:titleStyle>
    <p:bodyStyle>
      <a:lvl1pPr marL="342900" indent="-342900" algn="l" rtl="0"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Font typeface="Garamond" pitchFamily="18" charset="0"/>
        <a:buChar char="−"/>
        <a:defRPr sz="22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tx1"/>
        </a:buClr>
        <a:buFont typeface="Garamond" pitchFamily="18" charset="0"/>
        <a:buChar char="−"/>
        <a:defRPr>
          <a:solidFill>
            <a:schemeClr val="tx1"/>
          </a:solidFill>
          <a:latin typeface="+mn-lt"/>
        </a:defRPr>
      </a:lvl4pPr>
      <a:lvl5pPr marL="2057400" indent="-228600" algn="l" rtl="0" eaLnBrk="1" fontAlgn="base" hangingPunct="1">
        <a:spcBef>
          <a:spcPct val="20000"/>
        </a:spcBef>
        <a:spcAft>
          <a:spcPct val="0"/>
        </a:spcAft>
        <a:buClr>
          <a:schemeClr val="tx1"/>
        </a:buClr>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1600200" y="2057400"/>
            <a:ext cx="7010400" cy="1447800"/>
          </a:xfrm>
        </p:spPr>
        <p:txBody>
          <a:bodyPr/>
          <a:lstStyle/>
          <a:p>
            <a:r>
              <a:rPr lang="en-US" dirty="0"/>
              <a:t>Petri net </a:t>
            </a:r>
            <a:r>
              <a:rPr lang="en-US" dirty="0" smtClean="0"/>
              <a:t>modeling </a:t>
            </a:r>
            <a:r>
              <a:rPr lang="en-US" dirty="0"/>
              <a:t>of </a:t>
            </a:r>
            <a:r>
              <a:rPr lang="en-US" dirty="0" smtClean="0"/>
              <a:t>biological networks</a:t>
            </a:r>
            <a:endParaRPr lang="en-US" dirty="0"/>
          </a:p>
        </p:txBody>
      </p:sp>
      <p:sp>
        <p:nvSpPr>
          <p:cNvPr id="4101" name="Rectangle 5"/>
          <p:cNvSpPr>
            <a:spLocks noGrp="1" noChangeArrowheads="1"/>
          </p:cNvSpPr>
          <p:nvPr>
            <p:ph type="subTitle" idx="1"/>
          </p:nvPr>
        </p:nvSpPr>
        <p:spPr/>
        <p:txBody>
          <a:bodyPr/>
          <a:lstStyle/>
          <a:p>
            <a:r>
              <a:rPr lang="en-US" dirty="0" smtClean="0">
                <a:solidFill>
                  <a:schemeClr val="tx1"/>
                </a:solidFill>
                <a:latin typeface="+mn-lt"/>
                <a:ea typeface="+mn-ea"/>
                <a:cs typeface="+mn-cs"/>
              </a:rPr>
              <a:t>Claudine </a:t>
            </a:r>
            <a:r>
              <a:rPr lang="en-US" smtClean="0">
                <a:solidFill>
                  <a:schemeClr val="tx1"/>
                </a:solidFill>
                <a:latin typeface="+mn-lt"/>
                <a:ea typeface="+mn-ea"/>
                <a:cs typeface="+mn-cs"/>
              </a:rPr>
              <a:t>Chaouiya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smtClean="0"/>
              <a:t>Petri Net Basics</a:t>
            </a:r>
            <a:endParaRPr lang="en-US" dirty="0"/>
          </a:p>
        </p:txBody>
      </p:sp>
      <p:sp>
        <p:nvSpPr>
          <p:cNvPr id="29699" name="Rectangle 3"/>
          <p:cNvSpPr>
            <a:spLocks noGrp="1" noChangeArrowheads="1"/>
          </p:cNvSpPr>
          <p:nvPr>
            <p:ph type="body" idx="1"/>
          </p:nvPr>
        </p:nvSpPr>
        <p:spPr>
          <a:xfrm>
            <a:off x="1905000" y="2057400"/>
            <a:ext cx="6858000" cy="3962400"/>
          </a:xfrm>
        </p:spPr>
        <p:txBody>
          <a:bodyPr/>
          <a:lstStyle/>
          <a:p>
            <a:r>
              <a:rPr lang="en-US" kern="1200" dirty="0" smtClean="0">
                <a:latin typeface="Times New Roman" pitchFamily="18" charset="0"/>
              </a:rPr>
              <a:t>Extended arcs:</a:t>
            </a:r>
          </a:p>
          <a:p>
            <a:pPr lvl="1"/>
            <a:r>
              <a:rPr lang="en-US" sz="2400" kern="1200" dirty="0" smtClean="0">
                <a:latin typeface="Times New Roman" pitchFamily="18" charset="0"/>
                <a:ea typeface="+mn-ea"/>
                <a:cs typeface="+mn-cs"/>
              </a:rPr>
              <a:t>Test arc (place to transition): enables a transition but it is not modified by the transition.</a:t>
            </a:r>
          </a:p>
          <a:p>
            <a:pPr lvl="1"/>
            <a:r>
              <a:rPr lang="en-US" sz="2400" kern="1200" dirty="0" smtClean="0">
                <a:latin typeface="Times New Roman" pitchFamily="18" charset="0"/>
                <a:ea typeface="+mn-ea"/>
                <a:cs typeface="+mn-cs"/>
              </a:rPr>
              <a:t>Inhibitor arc (place to transition): an empty place enables transition (if the place has a token t is not fired).</a:t>
            </a:r>
            <a:endParaRPr lang="en-US" sz="2400" kern="1200" dirty="0">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828800" y="1066800"/>
            <a:ext cx="6629400" cy="838200"/>
          </a:xfrm>
        </p:spPr>
        <p:txBody>
          <a:bodyPr/>
          <a:lstStyle/>
          <a:p>
            <a:r>
              <a:rPr lang="en-US" dirty="0" smtClean="0"/>
              <a:t>Petri Net Basics</a:t>
            </a:r>
            <a:endParaRPr lang="en-US" dirty="0"/>
          </a:p>
        </p:txBody>
      </p:sp>
      <p:sp>
        <p:nvSpPr>
          <p:cNvPr id="4" name="Rectangle 3"/>
          <p:cNvSpPr txBox="1">
            <a:spLocks noChangeArrowheads="1"/>
          </p:cNvSpPr>
          <p:nvPr/>
        </p:nvSpPr>
        <p:spPr bwMode="auto">
          <a:xfrm>
            <a:off x="1905000" y="2057400"/>
            <a:ext cx="68580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a:spcBef>
                <a:spcPct val="50000"/>
              </a:spcBef>
              <a:buClr>
                <a:schemeClr val="tx1"/>
              </a:buClr>
              <a:buFontTx/>
              <a:buChar char="•"/>
            </a:pPr>
            <a:r>
              <a:rPr lang="en-US" dirty="0" smtClean="0">
                <a:latin typeface="+mn-lt"/>
              </a:rPr>
              <a:t>   </a:t>
            </a:r>
            <a:r>
              <a:rPr lang="en-US" dirty="0" smtClean="0"/>
              <a:t>M0 is initial marking giving the number of tokens allocated to each place, enabling the firing of transition t1.</a:t>
            </a:r>
          </a:p>
          <a:p>
            <a:pPr>
              <a:buFont typeface="Arial" pitchFamily="34" charset="0"/>
              <a:buChar char="•"/>
            </a:pPr>
            <a:r>
              <a:rPr lang="en-US" dirty="0" smtClean="0"/>
              <a:t>   Pre, denoting preconditions on the required</a:t>
            </a:r>
          </a:p>
          <a:p>
            <a:r>
              <a:rPr lang="en-US" dirty="0" smtClean="0"/>
              <a:t>marking of input places.</a:t>
            </a:r>
          </a:p>
          <a:p>
            <a:pPr>
              <a:buFont typeface="Arial" pitchFamily="34" charset="0"/>
              <a:buChar char="•"/>
            </a:pPr>
            <a:r>
              <a:rPr lang="en-US" dirty="0" smtClean="0"/>
              <a:t>    Post, denoting the produced numbers of     tokens into output places</a:t>
            </a:r>
          </a:p>
          <a:p>
            <a:pPr>
              <a:buFont typeface="Arial" pitchFamily="34" charset="0"/>
              <a:buChar char="•"/>
            </a:pPr>
            <a:r>
              <a:rPr lang="en-US" dirty="0" smtClean="0"/>
              <a:t>   Incidence matrix gives, for each transition, the balance of its firing onto each place (number of tokens produced minus number of tokens consumed.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828800" y="1066800"/>
            <a:ext cx="6629400" cy="838200"/>
          </a:xfrm>
        </p:spPr>
        <p:txBody>
          <a:bodyPr/>
          <a:lstStyle/>
          <a:p>
            <a:r>
              <a:rPr lang="en-US" dirty="0" smtClean="0"/>
              <a:t>Petri Net Basics</a:t>
            </a:r>
            <a:endParaRPr lang="en-US" dirty="0"/>
          </a:p>
        </p:txBody>
      </p:sp>
      <p:sp>
        <p:nvSpPr>
          <p:cNvPr id="4" name="Rectangle 3"/>
          <p:cNvSpPr txBox="1">
            <a:spLocks noChangeArrowheads="1"/>
          </p:cNvSpPr>
          <p:nvPr/>
        </p:nvSpPr>
        <p:spPr bwMode="auto">
          <a:xfrm>
            <a:off x="1905000" y="2057400"/>
            <a:ext cx="68580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a:spcBef>
                <a:spcPct val="50000"/>
              </a:spcBef>
              <a:buClr>
                <a:schemeClr val="tx1"/>
              </a:buClr>
              <a:buFontTx/>
              <a:buChar char="•"/>
            </a:pPr>
            <a:r>
              <a:rPr lang="en-US" dirty="0" smtClean="0">
                <a:latin typeface="+mn-lt"/>
              </a:rPr>
              <a:t>   </a:t>
            </a:r>
            <a:r>
              <a:rPr lang="en-US" dirty="0" smtClean="0"/>
              <a:t>State equation defines the resulting marking after a firing sequence (using a Parikh vector  encompassing, for each transition of the net, its number of occurrences).</a:t>
            </a:r>
          </a:p>
          <a:p>
            <a:pPr>
              <a:buFont typeface="Arial" pitchFamily="34" charset="0"/>
              <a:buChar char="•"/>
            </a:pPr>
            <a:r>
              <a:rPr lang="en-US" dirty="0" smtClean="0"/>
              <a:t>    Marking graph: describes the dynamical </a:t>
            </a:r>
            <a:r>
              <a:rPr lang="en-US" dirty="0" err="1" smtClean="0"/>
              <a:t>behaviour</a:t>
            </a:r>
            <a:r>
              <a:rPr lang="en-US"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28600" y="0"/>
            <a:ext cx="8686800" cy="68800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600200" y="1066800"/>
            <a:ext cx="6858000" cy="838200"/>
          </a:xfrm>
        </p:spPr>
        <p:txBody>
          <a:bodyPr/>
          <a:lstStyle/>
          <a:p>
            <a:r>
              <a:rPr lang="en-US" dirty="0" smtClean="0"/>
              <a:t>Petri Net Basics</a:t>
            </a:r>
            <a:endParaRPr lang="en-US" dirty="0"/>
          </a:p>
        </p:txBody>
      </p:sp>
      <p:sp>
        <p:nvSpPr>
          <p:cNvPr id="4" name="Rectangle 3"/>
          <p:cNvSpPr txBox="1">
            <a:spLocks noChangeArrowheads="1"/>
          </p:cNvSpPr>
          <p:nvPr/>
        </p:nvSpPr>
        <p:spPr bwMode="auto">
          <a:xfrm>
            <a:off x="1600200" y="2057400"/>
            <a:ext cx="71628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a:buFont typeface="Arial" pitchFamily="34" charset="0"/>
              <a:buChar char="•"/>
            </a:pPr>
            <a:r>
              <a:rPr lang="en-US" dirty="0" smtClean="0">
                <a:latin typeface="+mn-lt"/>
              </a:rPr>
              <a:t>    </a:t>
            </a:r>
            <a:r>
              <a:rPr lang="en-US" dirty="0" smtClean="0"/>
              <a:t>Standard PN models are discrete and </a:t>
            </a:r>
            <a:r>
              <a:rPr lang="en-US" dirty="0" err="1" smtClean="0"/>
              <a:t>nontemporized</a:t>
            </a:r>
            <a:r>
              <a:rPr lang="en-US" dirty="0" smtClean="0"/>
              <a:t> (time is implicit).</a:t>
            </a:r>
          </a:p>
          <a:p>
            <a:pPr>
              <a:buFont typeface="Arial" pitchFamily="34" charset="0"/>
              <a:buChar char="•"/>
            </a:pPr>
            <a:r>
              <a:rPr lang="en-US" dirty="0" smtClean="0"/>
              <a:t>    Typical properties and their interpretations in the context of biological networks:</a:t>
            </a:r>
          </a:p>
          <a:p>
            <a:pPr>
              <a:buFont typeface="Arial" pitchFamily="34" charset="0"/>
              <a:buChar char="•"/>
            </a:pPr>
            <a:endParaRPr lang="en-US" dirty="0" smtClean="0">
              <a:latin typeface="+mn-lt"/>
            </a:endParaRPr>
          </a:p>
          <a:p>
            <a:pPr lvl="1" indent="-457200">
              <a:buFont typeface="Wingdings" pitchFamily="2" charset="2"/>
              <a:buChar char="§"/>
            </a:pPr>
            <a:r>
              <a:rPr lang="en-US" sz="2200" dirty="0" err="1" smtClean="0">
                <a:solidFill>
                  <a:srgbClr val="FFC000"/>
                </a:solidFill>
                <a:latin typeface="+mn-lt"/>
              </a:rPr>
              <a:t>Boundedness</a:t>
            </a:r>
            <a:r>
              <a:rPr lang="en-US" sz="2200" dirty="0" smtClean="0">
                <a:latin typeface="+mn-lt"/>
              </a:rPr>
              <a:t>: </a:t>
            </a:r>
            <a:r>
              <a:rPr lang="en-US" sz="2000" dirty="0" smtClean="0"/>
              <a:t>The number of tokens in each place is bounded. For metabolic networks, it means that no product can accumulate;</a:t>
            </a:r>
          </a:p>
          <a:p>
            <a:pPr lvl="1" indent="-457200">
              <a:buFont typeface="Wingdings" pitchFamily="2" charset="2"/>
              <a:buChar char="§"/>
            </a:pPr>
            <a:r>
              <a:rPr lang="en-US" sz="2200" dirty="0" smtClean="0">
                <a:solidFill>
                  <a:srgbClr val="FFC000"/>
                </a:solidFill>
                <a:latin typeface="+mn-lt"/>
              </a:rPr>
              <a:t>P-invariants</a:t>
            </a:r>
            <a:r>
              <a:rPr lang="en-US" sz="2200" dirty="0" smtClean="0">
                <a:latin typeface="+mn-lt"/>
              </a:rPr>
              <a:t>: </a:t>
            </a:r>
            <a:r>
              <a:rPr lang="en-US" sz="2000" dirty="0" smtClean="0"/>
              <a:t>Sets of places which the sum of tokens is a constant. In metabolic networks, these sets correspond to conservation relations;</a:t>
            </a:r>
          </a:p>
          <a:p>
            <a:pPr lvl="1" indent="-457200"/>
            <a:endParaRPr lang="en-US" dirty="0" smtClean="0">
              <a:latin typeface="+mn-lt"/>
            </a:endParaRPr>
          </a:p>
          <a:p>
            <a:pPr lvl="1" indent="-457200">
              <a:buFont typeface="+mj-lt"/>
              <a:buAutoNum type="arabicPeriod"/>
            </a:pPr>
            <a:endParaRPr lang="en-US" dirty="0" smtClean="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600200" y="1066800"/>
            <a:ext cx="6858000" cy="838200"/>
          </a:xfrm>
        </p:spPr>
        <p:txBody>
          <a:bodyPr/>
          <a:lstStyle/>
          <a:p>
            <a:r>
              <a:rPr lang="en-US" dirty="0" smtClean="0"/>
              <a:t>Petri Net Basics</a:t>
            </a:r>
            <a:endParaRPr lang="en-US" dirty="0"/>
          </a:p>
        </p:txBody>
      </p:sp>
      <p:sp>
        <p:nvSpPr>
          <p:cNvPr id="4" name="Rectangle 3"/>
          <p:cNvSpPr txBox="1">
            <a:spLocks noChangeArrowheads="1"/>
          </p:cNvSpPr>
          <p:nvPr/>
        </p:nvSpPr>
        <p:spPr bwMode="auto">
          <a:xfrm>
            <a:off x="1600200" y="2057400"/>
            <a:ext cx="71628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1" indent="-457200"/>
            <a:endParaRPr lang="en-US" dirty="0" smtClean="0">
              <a:latin typeface="+mn-lt"/>
            </a:endParaRPr>
          </a:p>
        </p:txBody>
      </p:sp>
      <p:sp>
        <p:nvSpPr>
          <p:cNvPr id="5" name="Rectangle 3"/>
          <p:cNvSpPr txBox="1">
            <a:spLocks noChangeArrowheads="1"/>
          </p:cNvSpPr>
          <p:nvPr/>
        </p:nvSpPr>
        <p:spPr bwMode="auto">
          <a:xfrm>
            <a:off x="1752600" y="2209800"/>
            <a:ext cx="71628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1" indent="-457200"/>
            <a:endParaRPr lang="en-US" dirty="0" smtClean="0">
              <a:latin typeface="+mn-lt"/>
            </a:endParaRPr>
          </a:p>
          <a:p>
            <a:pPr lvl="1" indent="-457200">
              <a:buFont typeface="+mj-lt"/>
              <a:buAutoNum type="arabicPeriod"/>
            </a:pPr>
            <a:endParaRPr lang="en-US" dirty="0" smtClean="0">
              <a:latin typeface="+mn-lt"/>
            </a:endParaRPr>
          </a:p>
        </p:txBody>
      </p:sp>
      <p:sp>
        <p:nvSpPr>
          <p:cNvPr id="6" name="Rectangle 3"/>
          <p:cNvSpPr txBox="1">
            <a:spLocks noChangeArrowheads="1"/>
          </p:cNvSpPr>
          <p:nvPr/>
        </p:nvSpPr>
        <p:spPr bwMode="auto">
          <a:xfrm>
            <a:off x="1219200" y="1981200"/>
            <a:ext cx="76200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1" indent="-457200">
              <a:buFont typeface="Wingdings" pitchFamily="2" charset="2"/>
              <a:buChar char="§"/>
            </a:pPr>
            <a:r>
              <a:rPr lang="en-US" sz="2200" dirty="0" smtClean="0">
                <a:solidFill>
                  <a:srgbClr val="FFC000"/>
                </a:solidFill>
                <a:latin typeface="+mn-lt"/>
              </a:rPr>
              <a:t>T-invariants</a:t>
            </a:r>
            <a:r>
              <a:rPr lang="en-US" sz="2200" dirty="0" smtClean="0">
                <a:latin typeface="+mn-lt"/>
              </a:rPr>
              <a:t> </a:t>
            </a:r>
            <a:r>
              <a:rPr lang="en-US" sz="2000" dirty="0" smtClean="0"/>
              <a:t>are firing sequences, which reproduce a marking. In biological terms, T-invariants may represent cyclical </a:t>
            </a:r>
            <a:r>
              <a:rPr lang="en-US" sz="2000" dirty="0" err="1" smtClean="0"/>
              <a:t>behaviours and correspond to the elementary modes of the Metabolic Control Theory;</a:t>
            </a:r>
          </a:p>
          <a:p>
            <a:pPr>
              <a:buFont typeface="Wingdings" pitchFamily="2" charset="2"/>
              <a:buChar char="§"/>
            </a:pPr>
            <a:r>
              <a:rPr lang="en-US" sz="2200" dirty="0" err="1" smtClean="0">
                <a:latin typeface="+mn-lt"/>
              </a:rPr>
              <a:t>    </a:t>
            </a:r>
            <a:r>
              <a:rPr lang="en-US" sz="2200" dirty="0" err="1" smtClean="0">
                <a:solidFill>
                  <a:srgbClr val="FFC000"/>
                </a:solidFill>
                <a:latin typeface="+mn-lt"/>
              </a:rPr>
              <a:t>Reachability of a marking M</a:t>
            </a:r>
            <a:r>
              <a:rPr lang="en-US" sz="2200" dirty="0" err="1" smtClean="0">
                <a:latin typeface="+mn-lt"/>
              </a:rPr>
              <a:t>: </a:t>
            </a:r>
            <a:r>
              <a:rPr lang="en-US" sz="2000" dirty="0" err="1" smtClean="0"/>
              <a:t>there is a sequence</a:t>
            </a:r>
          </a:p>
          <a:p>
            <a:pPr defTabSz="571500"/>
            <a:r>
              <a:rPr lang="en-US" sz="2000" dirty="0" err="1" smtClean="0"/>
              <a:t>      of firings from the initial marking to the marking           	M. </a:t>
            </a:r>
            <a:r>
              <a:rPr lang="en-US" sz="2000" dirty="0" smtClean="0"/>
              <a:t>(existence of a trajectory leading an initial 	state to a desired state in biological system);</a:t>
            </a:r>
          </a:p>
          <a:p>
            <a:pPr>
              <a:buFont typeface="Wingdings" pitchFamily="2" charset="2"/>
              <a:buChar char="§"/>
            </a:pPr>
            <a:r>
              <a:rPr lang="en-US" sz="2200" dirty="0" smtClean="0">
                <a:latin typeface="+mn-lt"/>
              </a:rPr>
              <a:t>     </a:t>
            </a:r>
            <a:r>
              <a:rPr lang="en-US" sz="2200" dirty="0" err="1" smtClean="0">
                <a:solidFill>
                  <a:srgbClr val="FFC000"/>
                </a:solidFill>
                <a:latin typeface="+mn-lt"/>
              </a:rPr>
              <a:t>Liveness</a:t>
            </a:r>
            <a:r>
              <a:rPr lang="en-US" sz="2200" dirty="0" smtClean="0">
                <a:latin typeface="+mn-lt"/>
              </a:rPr>
              <a:t> </a:t>
            </a:r>
            <a:r>
              <a:rPr lang="en-US" sz="2000" dirty="0" smtClean="0"/>
              <a:t>guarantees that an event (a reaction</a:t>
            </a:r>
          </a:p>
          <a:p>
            <a:pPr>
              <a:tabLst>
                <a:tab pos="571500" algn="l"/>
              </a:tabLst>
            </a:pPr>
            <a:r>
              <a:rPr lang="en-US" sz="2000" dirty="0" smtClean="0"/>
              <a:t>	for example) can eventually occur. </a:t>
            </a:r>
            <a:endParaRPr lang="en-US" sz="2000" dirty="0" err="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828800" y="1066800"/>
            <a:ext cx="6629400" cy="838200"/>
          </a:xfrm>
        </p:spPr>
        <p:txBody>
          <a:bodyPr/>
          <a:lstStyle/>
          <a:p>
            <a:r>
              <a:rPr lang="en-US" dirty="0" smtClean="0"/>
              <a:t>Petri Net Basics</a:t>
            </a:r>
            <a:endParaRPr lang="en-US" dirty="0"/>
          </a:p>
        </p:txBody>
      </p:sp>
      <p:sp>
        <p:nvSpPr>
          <p:cNvPr id="4" name="Rectangle 3"/>
          <p:cNvSpPr txBox="1">
            <a:spLocks noChangeArrowheads="1"/>
          </p:cNvSpPr>
          <p:nvPr/>
        </p:nvSpPr>
        <p:spPr bwMode="auto">
          <a:xfrm>
            <a:off x="1524000" y="2057400"/>
            <a:ext cx="72390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a:spcBef>
                <a:spcPct val="50000"/>
              </a:spcBef>
              <a:buClr>
                <a:schemeClr val="tx1"/>
              </a:buClr>
              <a:buFontTx/>
              <a:buChar char="•"/>
            </a:pPr>
            <a:r>
              <a:rPr lang="en-US" dirty="0" smtClean="0">
                <a:latin typeface="+mn-lt"/>
              </a:rPr>
              <a:t>   </a:t>
            </a:r>
            <a:r>
              <a:rPr lang="en-US" dirty="0" smtClean="0"/>
              <a:t>Extensions of the PN increases its expressiveness however makes them more difficult to analyze.</a:t>
            </a:r>
          </a:p>
          <a:p>
            <a:pPr>
              <a:spcBef>
                <a:spcPct val="50000"/>
              </a:spcBef>
              <a:buClr>
                <a:schemeClr val="tx1"/>
              </a:buClr>
              <a:buFontTx/>
              <a:buChar char="•"/>
            </a:pPr>
            <a:r>
              <a:rPr lang="en-US" dirty="0" smtClean="0"/>
              <a:t>   Useful extensions for the </a:t>
            </a:r>
            <a:r>
              <a:rPr lang="en-US" dirty="0" err="1" smtClean="0"/>
              <a:t>modelling</a:t>
            </a:r>
            <a:r>
              <a:rPr lang="en-US" dirty="0" smtClean="0"/>
              <a:t> of  biological networks are:</a:t>
            </a:r>
          </a:p>
          <a:p>
            <a:pPr lvl="1">
              <a:buFont typeface="Wingdings" pitchFamily="2" charset="2"/>
              <a:buChar char="§"/>
            </a:pPr>
            <a:r>
              <a:rPr lang="en-US" dirty="0" smtClean="0">
                <a:latin typeface="+mn-lt"/>
              </a:rPr>
              <a:t>  </a:t>
            </a:r>
            <a:r>
              <a:rPr lang="en-US" sz="2000" dirty="0" err="1" smtClean="0">
                <a:solidFill>
                  <a:srgbClr val="FFC000"/>
                </a:solidFill>
                <a:latin typeface="+mn-lt"/>
              </a:rPr>
              <a:t>Coloured</a:t>
            </a:r>
            <a:r>
              <a:rPr lang="en-US" sz="2000" dirty="0" smtClean="0">
                <a:solidFill>
                  <a:srgbClr val="FFC000"/>
                </a:solidFill>
                <a:latin typeface="+mn-lt"/>
              </a:rPr>
              <a:t> Petri Nets (CPNs) </a:t>
            </a:r>
            <a:r>
              <a:rPr lang="en-US" sz="2000" dirty="0" smtClean="0"/>
              <a:t>: assign data values to the tokens (defining </a:t>
            </a:r>
            <a:r>
              <a:rPr lang="en-US" sz="2000" dirty="0" err="1" smtClean="0"/>
              <a:t>colour</a:t>
            </a:r>
            <a:r>
              <a:rPr lang="en-US" sz="2000" dirty="0" smtClean="0"/>
              <a:t> sets), and expressions are attached to the arcs. CPNs can also encompass timed transitions.</a:t>
            </a:r>
          </a:p>
          <a:p>
            <a:pPr lvl="1">
              <a:buFont typeface="Wingdings" pitchFamily="2" charset="2"/>
              <a:buChar char="§"/>
            </a:pPr>
            <a:r>
              <a:rPr lang="en-US" sz="2000" dirty="0" smtClean="0">
                <a:solidFill>
                  <a:srgbClr val="FFC000"/>
                </a:solidFill>
                <a:latin typeface="+mn-lt"/>
              </a:rPr>
              <a:t>   Stochastic Petri Nets (SPNs): </a:t>
            </a:r>
            <a:r>
              <a:rPr lang="en-US" sz="2000" dirty="0" smtClean="0"/>
              <a:t>enabled transitions fire with exponentially distributed time delays.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828800" y="1066800"/>
            <a:ext cx="6629400" cy="838200"/>
          </a:xfrm>
        </p:spPr>
        <p:txBody>
          <a:bodyPr/>
          <a:lstStyle/>
          <a:p>
            <a:r>
              <a:rPr lang="en-US" dirty="0" smtClean="0"/>
              <a:t>Petri Net Basics</a:t>
            </a:r>
            <a:endParaRPr lang="en-US" dirty="0"/>
          </a:p>
        </p:txBody>
      </p:sp>
      <p:sp>
        <p:nvSpPr>
          <p:cNvPr id="4" name="Rectangle 3"/>
          <p:cNvSpPr txBox="1">
            <a:spLocks noChangeArrowheads="1"/>
          </p:cNvSpPr>
          <p:nvPr/>
        </p:nvSpPr>
        <p:spPr bwMode="auto">
          <a:xfrm>
            <a:off x="1524000" y="2057400"/>
            <a:ext cx="72390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a:buFont typeface="Wingdings" pitchFamily="2" charset="2"/>
              <a:buChar char="§"/>
            </a:pPr>
            <a:r>
              <a:rPr lang="en-US" sz="2000" dirty="0" smtClean="0">
                <a:solidFill>
                  <a:srgbClr val="FFC000"/>
                </a:solidFill>
                <a:latin typeface="+mn-lt"/>
              </a:rPr>
              <a:t>    Hybrid Petri Nets (HPNs) : </a:t>
            </a:r>
            <a:r>
              <a:rPr lang="en-US" sz="2000" dirty="0" smtClean="0"/>
              <a:t>allow the coexistence of both discrete places (marked with tokens) and continuous places associated with real variables. Discrete transitions fire after a determined delay, while enabled continuous transitions</a:t>
            </a:r>
          </a:p>
          <a:p>
            <a:r>
              <a:rPr lang="en-US" sz="2000" dirty="0" smtClean="0"/>
              <a:t>fire continuously at a given rate.</a:t>
            </a:r>
          </a:p>
          <a:p>
            <a:r>
              <a:rPr lang="en-US" sz="2000" dirty="0" smtClean="0">
                <a:solidFill>
                  <a:srgbClr val="FFC000"/>
                </a:solidFill>
                <a:latin typeface="+mn-lt"/>
              </a:rPr>
              <a:t>    Hybrid Functional Petri Nets (HFPNs</a:t>
            </a:r>
            <a:r>
              <a:rPr lang="en-US" sz="2000" dirty="0" smtClean="0"/>
              <a:t>): increase the </a:t>
            </a:r>
            <a:r>
              <a:rPr lang="en-US" sz="2000" dirty="0" err="1" smtClean="0"/>
              <a:t>modelling</a:t>
            </a:r>
            <a:r>
              <a:rPr lang="en-US" sz="2000" dirty="0" smtClean="0"/>
              <a:t> power of  HPNs. Continuous transition firing rates can depend on the values of the input places and the weights of arcs can be defined as a function of the markings of the</a:t>
            </a:r>
          </a:p>
          <a:p>
            <a:r>
              <a:rPr lang="en-US" sz="2000" dirty="0" smtClean="0"/>
              <a:t>connected places.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Contents</a:t>
            </a:r>
            <a:endParaRPr lang="en-US" dirty="0"/>
          </a:p>
        </p:txBody>
      </p:sp>
      <p:sp>
        <p:nvSpPr>
          <p:cNvPr id="22531" name="Rectangle 3"/>
          <p:cNvSpPr>
            <a:spLocks noGrp="1" noChangeArrowheads="1"/>
          </p:cNvSpPr>
          <p:nvPr>
            <p:ph type="body" idx="1"/>
          </p:nvPr>
        </p:nvSpPr>
        <p:spPr/>
        <p:txBody>
          <a:bodyPr/>
          <a:lstStyle/>
          <a:p>
            <a:r>
              <a:rPr lang="en-US" kern="1200" dirty="0" smtClean="0">
                <a:latin typeface="Times New Roman" pitchFamily="18" charset="0"/>
              </a:rPr>
              <a:t>Introduction</a:t>
            </a:r>
            <a:endParaRPr lang="en-US" kern="1200" dirty="0">
              <a:latin typeface="Times New Roman" pitchFamily="18" charset="0"/>
            </a:endParaRPr>
          </a:p>
          <a:p>
            <a:r>
              <a:rPr lang="en-US" kern="1200" dirty="0" smtClean="0">
                <a:latin typeface="Times New Roman" pitchFamily="18" charset="0"/>
              </a:rPr>
              <a:t>Petri Net Basics and relevant extensions</a:t>
            </a:r>
          </a:p>
          <a:p>
            <a:r>
              <a:rPr lang="en-US" kern="1200" dirty="0" smtClean="0">
                <a:solidFill>
                  <a:srgbClr val="FFC000"/>
                </a:solidFill>
                <a:latin typeface="Times New Roman" pitchFamily="18" charset="0"/>
              </a:rPr>
              <a:t>biological networks using PN</a:t>
            </a:r>
          </a:p>
          <a:p>
            <a:pPr lvl="1"/>
            <a:r>
              <a:rPr lang="en-US" sz="2400" kern="1200" dirty="0" smtClean="0">
                <a:solidFill>
                  <a:srgbClr val="FFC000"/>
                </a:solidFill>
                <a:latin typeface="Times New Roman" pitchFamily="18" charset="0"/>
                <a:ea typeface="+mn-ea"/>
                <a:cs typeface="+mn-cs"/>
              </a:rPr>
              <a:t>Metabolic networks</a:t>
            </a:r>
          </a:p>
          <a:p>
            <a:pPr lvl="1"/>
            <a:r>
              <a:rPr lang="en-US" sz="2400" kern="1200" dirty="0" smtClean="0">
                <a:solidFill>
                  <a:srgbClr val="FFC000"/>
                </a:solidFill>
                <a:latin typeface="Times New Roman" pitchFamily="18" charset="0"/>
                <a:ea typeface="+mn-ea"/>
                <a:cs typeface="+mn-cs"/>
              </a:rPr>
              <a:t> Signaling networks</a:t>
            </a:r>
          </a:p>
          <a:p>
            <a:pPr lvl="1"/>
            <a:r>
              <a:rPr lang="en-US" sz="2400" kern="1200" dirty="0" smtClean="0">
                <a:solidFill>
                  <a:srgbClr val="FFC000"/>
                </a:solidFill>
                <a:latin typeface="Times New Roman" pitchFamily="18" charset="0"/>
                <a:ea typeface="+mn-ea"/>
                <a:cs typeface="+mn-cs"/>
              </a:rPr>
              <a:t>Genetic networks</a:t>
            </a:r>
          </a:p>
          <a:p>
            <a:r>
              <a:rPr lang="en-US" kern="1200" dirty="0" smtClean="0">
                <a:latin typeface="Times New Roman" pitchFamily="18" charset="0"/>
              </a:rPr>
              <a:t>Conclusion</a:t>
            </a:r>
            <a:endParaRPr lang="en-US" kern="1200" dirty="0">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828800" y="1066800"/>
            <a:ext cx="6629400" cy="838200"/>
          </a:xfrm>
        </p:spPr>
        <p:txBody>
          <a:bodyPr/>
          <a:lstStyle/>
          <a:p>
            <a:r>
              <a:rPr lang="en-US" dirty="0" smtClean="0"/>
              <a:t>biological networks using PN</a:t>
            </a:r>
            <a:endParaRPr lang="en-US" dirty="0"/>
          </a:p>
        </p:txBody>
      </p:sp>
      <p:sp>
        <p:nvSpPr>
          <p:cNvPr id="4" name="Rectangle 3"/>
          <p:cNvSpPr txBox="1">
            <a:spLocks noChangeArrowheads="1"/>
          </p:cNvSpPr>
          <p:nvPr/>
        </p:nvSpPr>
        <p:spPr bwMode="auto">
          <a:xfrm>
            <a:off x="1676400" y="2057400"/>
            <a:ext cx="70866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dirty="0" smtClean="0">
                <a:latin typeface="+mn-lt"/>
              </a:rPr>
              <a:t>   </a:t>
            </a:r>
            <a:r>
              <a:rPr lang="en-US" dirty="0" smtClean="0">
                <a:solidFill>
                  <a:srgbClr val="FFC000"/>
                </a:solidFill>
                <a:latin typeface="+mn-lt"/>
              </a:rPr>
              <a:t>Biochemical networks</a:t>
            </a:r>
          </a:p>
          <a:p>
            <a:pPr>
              <a:buFont typeface="Arial" pitchFamily="34" charset="0"/>
              <a:buChar char="•"/>
            </a:pPr>
            <a:r>
              <a:rPr lang="en-US" dirty="0" smtClean="0"/>
              <a:t>  Standard PNs allow the representation of the essential components in biochemical pathways, and a qualitative analysis. </a:t>
            </a:r>
          </a:p>
          <a:p>
            <a:pPr>
              <a:buFont typeface="Arial" pitchFamily="34" charset="0"/>
              <a:buChar char="•"/>
            </a:pPr>
            <a:r>
              <a:rPr lang="en-US" dirty="0" smtClean="0"/>
              <a:t>  Metabolic pathways are generally seen as interconnected networks of enzymatic reactions, where the product of one reaction is a reactant of (or an enzyme that catalyses) a subsequent reaction. The arc weights correspond to the </a:t>
            </a:r>
            <a:r>
              <a:rPr lang="en-US" dirty="0" err="1" smtClean="0"/>
              <a:t>stoichiometric</a:t>
            </a:r>
            <a:r>
              <a:rPr lang="en-US" dirty="0" smtClean="0"/>
              <a:t> coefficients of the reactions.</a:t>
            </a:r>
            <a:endParaRPr lang="en-US" dirty="0" smtClean="0">
              <a:solidFill>
                <a:srgbClr val="FFC000"/>
              </a:solidFill>
              <a:latin typeface="+mn-lt"/>
            </a:endParaRPr>
          </a:p>
          <a:p>
            <a:r>
              <a:rPr lang="en-US" dirty="0" smtClean="0">
                <a:latin typeface="+mn-lt"/>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Challenges in Biological networks</a:t>
            </a:r>
            <a:endParaRPr lang="en-US" dirty="0"/>
          </a:p>
        </p:txBody>
      </p:sp>
      <p:sp>
        <p:nvSpPr>
          <p:cNvPr id="5127" name="Rectangle 7"/>
          <p:cNvSpPr>
            <a:spLocks noGrp="1" noChangeArrowheads="1"/>
          </p:cNvSpPr>
          <p:nvPr>
            <p:ph type="body" idx="1"/>
          </p:nvPr>
        </p:nvSpPr>
        <p:spPr/>
        <p:txBody>
          <a:bodyPr/>
          <a:lstStyle/>
          <a:p>
            <a:r>
              <a:rPr lang="en-US" kern="1200" dirty="0" smtClean="0">
                <a:latin typeface="Times New Roman" pitchFamily="18" charset="0"/>
              </a:rPr>
              <a:t>How complex interaction networks control the cell </a:t>
            </a:r>
            <a:r>
              <a:rPr lang="en-US" kern="1200" dirty="0" err="1" smtClean="0">
                <a:latin typeface="Times New Roman" pitchFamily="18" charset="0"/>
              </a:rPr>
              <a:t>behaviour</a:t>
            </a:r>
            <a:endParaRPr lang="en-US" kern="1200" dirty="0" smtClean="0">
              <a:latin typeface="Times New Roman" pitchFamily="18" charset="0"/>
            </a:endParaRPr>
          </a:p>
          <a:p>
            <a:r>
              <a:rPr lang="en-US" kern="1200" dirty="0" smtClean="0">
                <a:latin typeface="Times New Roman" pitchFamily="18" charset="0"/>
              </a:rPr>
              <a:t>…</a:t>
            </a:r>
            <a:endParaRPr lang="en-US" kern="1200" dirty="0">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362200" y="1295400"/>
            <a:ext cx="4467225" cy="4886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828800" y="1066800"/>
            <a:ext cx="6629400" cy="838200"/>
          </a:xfrm>
        </p:spPr>
        <p:txBody>
          <a:bodyPr/>
          <a:lstStyle/>
          <a:p>
            <a:r>
              <a:rPr lang="en-US" dirty="0" smtClean="0"/>
              <a:t>biological networks using PN</a:t>
            </a:r>
            <a:endParaRPr lang="en-US" dirty="0"/>
          </a:p>
        </p:txBody>
      </p:sp>
      <p:sp>
        <p:nvSpPr>
          <p:cNvPr id="4" name="Rectangle 3"/>
          <p:cNvSpPr txBox="1">
            <a:spLocks noChangeArrowheads="1"/>
          </p:cNvSpPr>
          <p:nvPr/>
        </p:nvSpPr>
        <p:spPr bwMode="auto">
          <a:xfrm>
            <a:off x="1676400" y="2057400"/>
            <a:ext cx="70866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dirty="0" smtClean="0">
                <a:latin typeface="+mn-lt"/>
              </a:rPr>
              <a:t>   </a:t>
            </a:r>
            <a:r>
              <a:rPr lang="en-US" dirty="0" smtClean="0">
                <a:solidFill>
                  <a:srgbClr val="FFC000"/>
                </a:solidFill>
                <a:latin typeface="+mn-lt"/>
              </a:rPr>
              <a:t>Biochemical networks</a:t>
            </a:r>
          </a:p>
          <a:p>
            <a:pPr>
              <a:buFont typeface="Arial" pitchFamily="34" charset="0"/>
              <a:buChar char="•"/>
            </a:pPr>
            <a:r>
              <a:rPr lang="en-US" dirty="0" smtClean="0"/>
              <a:t>  PN theory can be used for the structural validation of metabolic networks through qualitative analysis. For example, the sucrose breakdown metabolism in the potato tuber.</a:t>
            </a:r>
          </a:p>
          <a:p>
            <a:pPr>
              <a:buFont typeface="Arial" pitchFamily="34" charset="0"/>
              <a:buChar char="•"/>
            </a:pPr>
            <a:r>
              <a:rPr lang="en-US" dirty="0" smtClean="0"/>
              <a:t>  CPNs can use to simulate enzymatic reaction Chains. The </a:t>
            </a:r>
            <a:r>
              <a:rPr lang="en-US" dirty="0" err="1" smtClean="0"/>
              <a:t>colour</a:t>
            </a:r>
            <a:r>
              <a:rPr lang="en-US" dirty="0" smtClean="0"/>
              <a:t> associated to a place is a pair encompassing the name and the concentration of the related substrate. </a:t>
            </a:r>
          </a:p>
          <a:p>
            <a:pPr>
              <a:buFont typeface="Arial" pitchFamily="34" charset="0"/>
              <a:buChar char="•"/>
            </a:pPr>
            <a:r>
              <a:rPr lang="en-US" dirty="0" smtClean="0"/>
              <a:t>  Functional PNs, defined as self-modified PNs, allow the flow relations between places and transitions to depend on the marking.</a:t>
            </a:r>
          </a:p>
          <a:p>
            <a:r>
              <a:rPr lang="en-US" dirty="0" smtClean="0">
                <a:latin typeface="+mn-lt"/>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828800" y="1066800"/>
            <a:ext cx="6629400" cy="838200"/>
          </a:xfrm>
        </p:spPr>
        <p:txBody>
          <a:bodyPr/>
          <a:lstStyle/>
          <a:p>
            <a:r>
              <a:rPr lang="en-US" dirty="0" smtClean="0"/>
              <a:t>biological networks using PN</a:t>
            </a:r>
            <a:endParaRPr lang="en-US" dirty="0"/>
          </a:p>
        </p:txBody>
      </p:sp>
      <p:sp>
        <p:nvSpPr>
          <p:cNvPr id="4" name="Rectangle 3"/>
          <p:cNvSpPr txBox="1">
            <a:spLocks noChangeArrowheads="1"/>
          </p:cNvSpPr>
          <p:nvPr/>
        </p:nvSpPr>
        <p:spPr bwMode="auto">
          <a:xfrm>
            <a:off x="1676400" y="2057400"/>
            <a:ext cx="70866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dirty="0" smtClean="0">
                <a:latin typeface="+mn-lt"/>
              </a:rPr>
              <a:t> </a:t>
            </a:r>
            <a:r>
              <a:rPr lang="en-US" dirty="0" smtClean="0">
                <a:solidFill>
                  <a:srgbClr val="FFC000"/>
                </a:solidFill>
              </a:rPr>
              <a:t>Genetic networks</a:t>
            </a:r>
            <a:endParaRPr lang="en-US" dirty="0" smtClean="0">
              <a:solidFill>
                <a:srgbClr val="FFC000"/>
              </a:solidFill>
              <a:latin typeface="+mn-lt"/>
            </a:endParaRPr>
          </a:p>
          <a:p>
            <a:pPr>
              <a:buFont typeface="Arial" pitchFamily="34" charset="0"/>
              <a:buChar char="•"/>
            </a:pPr>
            <a:r>
              <a:rPr lang="en-US" dirty="0" smtClean="0"/>
              <a:t>    In the case of the regulation of gene expression,</a:t>
            </a:r>
          </a:p>
          <a:p>
            <a:r>
              <a:rPr lang="en-US" dirty="0" smtClean="0"/>
              <a:t>particular regulatory product activates a gene (or a set of genes).</a:t>
            </a:r>
          </a:p>
          <a:p>
            <a:pPr>
              <a:buFont typeface="Arial" pitchFamily="34" charset="0"/>
              <a:buChar char="•"/>
            </a:pPr>
            <a:r>
              <a:rPr lang="en-US" dirty="0" smtClean="0"/>
              <a:t>   Regulatory interactions differ semantically from metabolic reactions. In a chemical reaction the reactants are consumed. During the regulatory process the expression levels of regulators do not change.</a:t>
            </a:r>
          </a:p>
          <a:p>
            <a:pPr>
              <a:buFont typeface="Arial" pitchFamily="34" charset="0"/>
              <a:buChar char="•"/>
            </a:pPr>
            <a:r>
              <a:rPr lang="en-US" dirty="0" smtClean="0">
                <a:latin typeface="+mn-lt"/>
              </a:rPr>
              <a:t>   R</a:t>
            </a:r>
            <a:r>
              <a:rPr lang="en-US" dirty="0" smtClean="0"/>
              <a:t>egulatory interactions are not so easily </a:t>
            </a:r>
            <a:r>
              <a:rPr lang="en-US" dirty="0" err="1" smtClean="0"/>
              <a:t>modelled</a:t>
            </a:r>
            <a:r>
              <a:rPr lang="en-US" dirty="0" smtClean="0"/>
              <a:t>.</a:t>
            </a:r>
          </a:p>
          <a:p>
            <a:pPr>
              <a:buFont typeface="Arial" pitchFamily="34" charset="0"/>
              <a:buChar char="•"/>
            </a:pPr>
            <a:r>
              <a:rPr lang="en-US" dirty="0" smtClean="0"/>
              <a:t>   One successful method to qualitatively model</a:t>
            </a:r>
          </a:p>
          <a:p>
            <a:r>
              <a:rPr lang="en-US" dirty="0" smtClean="0"/>
              <a:t>regulatory networks is the logical approach.</a:t>
            </a:r>
            <a:endParaRPr lang="en-US" dirty="0" smtClean="0">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828800" y="1066800"/>
            <a:ext cx="6629400" cy="838200"/>
          </a:xfrm>
        </p:spPr>
        <p:txBody>
          <a:bodyPr/>
          <a:lstStyle/>
          <a:p>
            <a:r>
              <a:rPr lang="en-US" dirty="0" smtClean="0"/>
              <a:t>biological networks using PN</a:t>
            </a:r>
            <a:endParaRPr lang="en-US" dirty="0"/>
          </a:p>
        </p:txBody>
      </p:sp>
      <p:sp>
        <p:nvSpPr>
          <p:cNvPr id="4" name="Rectangle 3"/>
          <p:cNvSpPr txBox="1">
            <a:spLocks noChangeArrowheads="1"/>
          </p:cNvSpPr>
          <p:nvPr/>
        </p:nvSpPr>
        <p:spPr bwMode="auto">
          <a:xfrm>
            <a:off x="1447800" y="2057400"/>
            <a:ext cx="73152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dirty="0" smtClean="0">
                <a:latin typeface="+mn-lt"/>
              </a:rPr>
              <a:t> </a:t>
            </a:r>
            <a:r>
              <a:rPr lang="en-US" dirty="0" smtClean="0">
                <a:solidFill>
                  <a:srgbClr val="FFC000"/>
                </a:solidFill>
              </a:rPr>
              <a:t>Genetic networks</a:t>
            </a:r>
            <a:endParaRPr lang="en-US" dirty="0" smtClean="0">
              <a:solidFill>
                <a:srgbClr val="FFC000"/>
              </a:solidFill>
              <a:latin typeface="+mn-lt"/>
            </a:endParaRPr>
          </a:p>
          <a:p>
            <a:pPr>
              <a:buFont typeface="Arial" pitchFamily="34" charset="0"/>
              <a:buChar char="•"/>
            </a:pPr>
            <a:r>
              <a:rPr lang="en-US" dirty="0" smtClean="0"/>
              <a:t>   In a logical regulatory graph, the nodes represent</a:t>
            </a:r>
          </a:p>
          <a:p>
            <a:r>
              <a:rPr lang="en-US" i="1" dirty="0" smtClean="0"/>
              <a:t>genes</a:t>
            </a:r>
            <a:r>
              <a:rPr lang="en-US" dirty="0" smtClean="0"/>
              <a:t>, which are associated with discrete levels of</a:t>
            </a:r>
          </a:p>
          <a:p>
            <a:r>
              <a:rPr lang="en-US" dirty="0" smtClean="0"/>
              <a:t>expression, and arcs represent </a:t>
            </a:r>
            <a:r>
              <a:rPr lang="en-US" i="1" dirty="0" smtClean="0"/>
              <a:t>interactions</a:t>
            </a:r>
            <a:r>
              <a:rPr lang="en-US" dirty="0" smtClean="0"/>
              <a:t> between genes.</a:t>
            </a:r>
          </a:p>
          <a:p>
            <a:pPr>
              <a:buFont typeface="Arial" pitchFamily="34" charset="0"/>
              <a:buChar char="•"/>
            </a:pPr>
            <a:r>
              <a:rPr lang="en-US" dirty="0" smtClean="0"/>
              <a:t>   Each interaction is associated with an expression that shows source of the interaction, has an effect onto the targeted gene.</a:t>
            </a:r>
          </a:p>
          <a:p>
            <a:pPr>
              <a:buFont typeface="Arial" pitchFamily="34" charset="0"/>
              <a:buChar char="•"/>
            </a:pPr>
            <a:r>
              <a:rPr lang="en-US" dirty="0" smtClean="0"/>
              <a:t>   For each gene, a discrete logical function indicates to which qualitative level the gene tends when submitted to a given combination of interactions.</a:t>
            </a:r>
          </a:p>
          <a:p>
            <a:pPr>
              <a:buFont typeface="Arial" pitchFamily="34" charset="0"/>
              <a:buChar char="•"/>
            </a:pPr>
            <a:r>
              <a:rPr lang="en-US" dirty="0" smtClean="0"/>
              <a:t>   It is possible to derive a </a:t>
            </a:r>
            <a:r>
              <a:rPr lang="en-US" dirty="0" err="1" smtClean="0"/>
              <a:t>standardPN</a:t>
            </a:r>
            <a:r>
              <a:rPr lang="en-US" dirty="0" smtClean="0"/>
              <a:t> model from a Boolean regulatory network (where genes are ON/OFF)</a:t>
            </a:r>
            <a:endParaRPr lang="en-US" dirty="0" smtClean="0">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828800" y="1066800"/>
            <a:ext cx="6629400" cy="838200"/>
          </a:xfrm>
        </p:spPr>
        <p:txBody>
          <a:bodyPr/>
          <a:lstStyle/>
          <a:p>
            <a:r>
              <a:rPr lang="en-US" dirty="0" smtClean="0"/>
              <a:t>biological networks using PN</a:t>
            </a:r>
            <a:endParaRPr lang="en-US" dirty="0"/>
          </a:p>
        </p:txBody>
      </p:sp>
      <p:sp>
        <p:nvSpPr>
          <p:cNvPr id="4" name="Rectangle 3"/>
          <p:cNvSpPr txBox="1">
            <a:spLocks noChangeArrowheads="1"/>
          </p:cNvSpPr>
          <p:nvPr/>
        </p:nvSpPr>
        <p:spPr bwMode="auto">
          <a:xfrm>
            <a:off x="1143000" y="2057400"/>
            <a:ext cx="80010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dirty="0" smtClean="0">
                <a:latin typeface="+mn-lt"/>
              </a:rPr>
              <a:t> </a:t>
            </a:r>
            <a:r>
              <a:rPr lang="en-US" dirty="0" smtClean="0">
                <a:solidFill>
                  <a:srgbClr val="FFC000"/>
                </a:solidFill>
              </a:rPr>
              <a:t>Genetic networks</a:t>
            </a:r>
            <a:endParaRPr lang="en-US" dirty="0" smtClean="0">
              <a:solidFill>
                <a:srgbClr val="FFC000"/>
              </a:solidFill>
              <a:latin typeface="+mn-lt"/>
            </a:endParaRPr>
          </a:p>
          <a:p>
            <a:pPr>
              <a:buFont typeface="Arial" pitchFamily="34" charset="0"/>
              <a:buChar char="•"/>
            </a:pPr>
            <a:r>
              <a:rPr lang="en-US" dirty="0" smtClean="0"/>
              <a:t>   Complementing the qualitative analysis tools, model checking can be used to check dynamical properties. CPNs are amenable to model checking.</a:t>
            </a:r>
          </a:p>
          <a:p>
            <a:pPr>
              <a:buFont typeface="Arial" pitchFamily="34" charset="0"/>
              <a:buChar char="•"/>
            </a:pPr>
            <a:r>
              <a:rPr lang="en-US" dirty="0" smtClean="0"/>
              <a:t>   HPNs provide a way to represent protein concentration dynamics being coupled with discrete switches. A detailed </a:t>
            </a:r>
            <a:r>
              <a:rPr lang="en-US" dirty="0" err="1" smtClean="0"/>
              <a:t>modelling</a:t>
            </a:r>
            <a:r>
              <a:rPr lang="en-US" dirty="0" smtClean="0"/>
              <a:t> of gene regulatory networks would require the representation of several stages including DNA modification, transcription, translation, post-transcriptional and translational modifications. Since the data on these mechanisms are lacking, it is difficult to conceive kinetic models of these mechanisms, which are therefore abstracted as a single process.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828800" y="1066800"/>
            <a:ext cx="6629400" cy="838200"/>
          </a:xfrm>
        </p:spPr>
        <p:txBody>
          <a:bodyPr/>
          <a:lstStyle/>
          <a:p>
            <a:r>
              <a:rPr lang="en-US" dirty="0" smtClean="0"/>
              <a:t>biological networks using PN</a:t>
            </a:r>
            <a:endParaRPr lang="en-US" dirty="0"/>
          </a:p>
        </p:txBody>
      </p:sp>
      <p:sp>
        <p:nvSpPr>
          <p:cNvPr id="4" name="Rectangle 3"/>
          <p:cNvSpPr txBox="1">
            <a:spLocks noChangeArrowheads="1"/>
          </p:cNvSpPr>
          <p:nvPr/>
        </p:nvSpPr>
        <p:spPr bwMode="auto">
          <a:xfrm>
            <a:off x="1143000" y="2057400"/>
            <a:ext cx="80010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dirty="0" smtClean="0">
                <a:latin typeface="+mn-lt"/>
              </a:rPr>
              <a:t> </a:t>
            </a:r>
            <a:r>
              <a:rPr lang="en-US" dirty="0" smtClean="0">
                <a:solidFill>
                  <a:srgbClr val="FFC000"/>
                </a:solidFill>
              </a:rPr>
              <a:t>Signaling networks</a:t>
            </a:r>
            <a:endParaRPr lang="en-US" dirty="0" smtClean="0">
              <a:solidFill>
                <a:srgbClr val="FFC000"/>
              </a:solidFill>
              <a:latin typeface="+mn-lt"/>
            </a:endParaRPr>
          </a:p>
          <a:p>
            <a:pPr>
              <a:buFont typeface="Arial" pitchFamily="34" charset="0"/>
              <a:buChar char="•"/>
            </a:pPr>
            <a:r>
              <a:rPr lang="en-US" dirty="0" smtClean="0"/>
              <a:t>   Signal transduction, like genetic regulation, encompasses</a:t>
            </a:r>
          </a:p>
          <a:p>
            <a:r>
              <a:rPr lang="en-US" dirty="0" smtClean="0"/>
              <a:t>response to rather than product transformation.</a:t>
            </a:r>
          </a:p>
          <a:p>
            <a:pPr>
              <a:buFont typeface="Arial" pitchFamily="34" charset="0"/>
              <a:buChar char="•"/>
            </a:pPr>
            <a:r>
              <a:rPr lang="en-US" dirty="0" smtClean="0"/>
              <a:t>   Using standard PNs, this signal transduction network is qualitatively </a:t>
            </a:r>
            <a:r>
              <a:rPr lang="en-US" dirty="0" err="1" smtClean="0"/>
              <a:t>modelled</a:t>
            </a:r>
            <a:r>
              <a:rPr lang="en-US" dirty="0" smtClean="0"/>
              <a:t> and validated.</a:t>
            </a:r>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057400"/>
            <a:ext cx="7239000" cy="3962400"/>
          </a:xfrm>
        </p:spPr>
        <p:txBody>
          <a:bodyPr/>
          <a:lstStyle/>
          <a:p>
            <a:r>
              <a:rPr lang="en-US" kern="1200" dirty="0" smtClean="0">
                <a:latin typeface="Times New Roman" pitchFamily="18" charset="0"/>
              </a:rPr>
              <a:t>This paper shows the effectiveness of PNs for the </a:t>
            </a:r>
            <a:r>
              <a:rPr lang="en-US" kern="1200" dirty="0" err="1" smtClean="0">
                <a:latin typeface="Times New Roman" pitchFamily="18" charset="0"/>
              </a:rPr>
              <a:t>modelling</a:t>
            </a:r>
            <a:r>
              <a:rPr lang="en-US" kern="1200" dirty="0" smtClean="0">
                <a:latin typeface="Times New Roman" pitchFamily="18" charset="0"/>
              </a:rPr>
              <a:t>, analysis and simulation of molecular networks.</a:t>
            </a:r>
          </a:p>
          <a:p>
            <a:r>
              <a:rPr lang="en-US" kern="1200" dirty="0" smtClean="0">
                <a:latin typeface="Times New Roman" pitchFamily="18" charset="0"/>
              </a:rPr>
              <a:t>PN-based models for biological networks can be explained by their underlying graphical representation, their suitability to model concurrent distributed systems, their well-founded mathematical theory and the availability of dedicated tools.</a:t>
            </a:r>
          </a:p>
          <a:p>
            <a:r>
              <a:rPr lang="en-US" kern="1200" dirty="0" smtClean="0">
                <a:latin typeface="Times New Roman" pitchFamily="18" charset="0"/>
              </a:rPr>
              <a:t>Several PN extensions have been introduced to increase the expressiveness of the primary formalism.</a:t>
            </a:r>
          </a:p>
        </p:txBody>
      </p:sp>
      <p:sp>
        <p:nvSpPr>
          <p:cNvPr id="4" name="Rectangle 2"/>
          <p:cNvSpPr>
            <a:spLocks noGrp="1" noChangeArrowheads="1"/>
          </p:cNvSpPr>
          <p:nvPr>
            <p:ph type="title"/>
          </p:nvPr>
        </p:nvSpPr>
        <p:spPr/>
        <p:txBody>
          <a:bodyPr/>
          <a:lstStyle/>
          <a:p>
            <a:r>
              <a:rPr lang="en-US" dirty="0" smtClean="0"/>
              <a:t>Conclusion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2057400"/>
            <a:ext cx="7239000" cy="3962400"/>
          </a:xfrm>
        </p:spPr>
        <p:txBody>
          <a:bodyPr/>
          <a:lstStyle/>
          <a:p>
            <a:r>
              <a:rPr lang="en-US" kern="1200" dirty="0" smtClean="0">
                <a:latin typeface="Times New Roman" pitchFamily="18" charset="0"/>
              </a:rPr>
              <a:t>PNs are not meant to represent spatial properties. However, molecular transportation or diffusion can be </a:t>
            </a:r>
            <a:r>
              <a:rPr lang="en-US" kern="1200" dirty="0" err="1" smtClean="0">
                <a:latin typeface="Times New Roman" pitchFamily="18" charset="0"/>
              </a:rPr>
              <a:t>modelled</a:t>
            </a:r>
            <a:r>
              <a:rPr lang="en-US" kern="1200" dirty="0" smtClean="0">
                <a:latin typeface="Times New Roman" pitchFamily="18" charset="0"/>
              </a:rPr>
              <a:t>.</a:t>
            </a:r>
          </a:p>
          <a:p>
            <a:r>
              <a:rPr lang="en-US" kern="1200" dirty="0" smtClean="0">
                <a:latin typeface="Times New Roman" pitchFamily="18" charset="0"/>
              </a:rPr>
              <a:t>Hierarchical is a valuable issue. Hierarchical </a:t>
            </a:r>
            <a:r>
              <a:rPr lang="en-US" kern="1200" dirty="0" err="1" smtClean="0">
                <a:latin typeface="Times New Roman" pitchFamily="18" charset="0"/>
              </a:rPr>
              <a:t>modelling</a:t>
            </a:r>
            <a:r>
              <a:rPr lang="en-US" kern="1200" dirty="0" smtClean="0">
                <a:latin typeface="Times New Roman" pitchFamily="18" charset="0"/>
              </a:rPr>
              <a:t> can also be applied to large networks, often composed of interconnected functional modules. In order to allow model composition, PN units or modules might be defined as building blocks of biological network models.</a:t>
            </a:r>
          </a:p>
          <a:p>
            <a:r>
              <a:rPr lang="en-US" kern="1200" dirty="0" smtClean="0">
                <a:latin typeface="Times New Roman" pitchFamily="18" charset="0"/>
              </a:rPr>
              <a:t>Finally, bridges might be defined between other </a:t>
            </a:r>
            <a:r>
              <a:rPr lang="en-US" kern="1200" dirty="0" err="1" smtClean="0">
                <a:latin typeface="Times New Roman" pitchFamily="18" charset="0"/>
              </a:rPr>
              <a:t>modelling</a:t>
            </a:r>
            <a:r>
              <a:rPr lang="en-US" kern="1200" dirty="0" smtClean="0">
                <a:latin typeface="Times New Roman" pitchFamily="18" charset="0"/>
              </a:rPr>
              <a:t> formalisms and PNs.</a:t>
            </a:r>
          </a:p>
        </p:txBody>
      </p:sp>
      <p:sp>
        <p:nvSpPr>
          <p:cNvPr id="4" name="Rectangle 2"/>
          <p:cNvSpPr>
            <a:spLocks noGrp="1" noChangeArrowheads="1"/>
          </p:cNvSpPr>
          <p:nvPr>
            <p:ph type="title"/>
          </p:nvPr>
        </p:nvSpPr>
        <p:spPr/>
        <p:txBody>
          <a:bodyPr/>
          <a:lstStyle/>
          <a:p>
            <a:r>
              <a:rPr lang="en-US" dirty="0" smtClean="0"/>
              <a:t>Conclusion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Contents</a:t>
            </a:r>
            <a:endParaRPr lang="en-US" dirty="0"/>
          </a:p>
        </p:txBody>
      </p:sp>
      <p:sp>
        <p:nvSpPr>
          <p:cNvPr id="22531" name="Rectangle 3"/>
          <p:cNvSpPr>
            <a:spLocks noGrp="1" noChangeArrowheads="1"/>
          </p:cNvSpPr>
          <p:nvPr>
            <p:ph type="body" idx="1"/>
          </p:nvPr>
        </p:nvSpPr>
        <p:spPr/>
        <p:txBody>
          <a:bodyPr/>
          <a:lstStyle/>
          <a:p>
            <a:r>
              <a:rPr lang="en-US" kern="1200" dirty="0" smtClean="0">
                <a:latin typeface="Times New Roman" pitchFamily="18" charset="0"/>
              </a:rPr>
              <a:t>Introduction</a:t>
            </a:r>
            <a:endParaRPr lang="en-US" kern="1200" dirty="0">
              <a:latin typeface="Times New Roman" pitchFamily="18" charset="0"/>
            </a:endParaRPr>
          </a:p>
          <a:p>
            <a:r>
              <a:rPr lang="en-US" kern="1200" dirty="0" smtClean="0">
                <a:latin typeface="Times New Roman" pitchFamily="18" charset="0"/>
              </a:rPr>
              <a:t>Petri Net Basics and relevant extensions</a:t>
            </a:r>
          </a:p>
          <a:p>
            <a:r>
              <a:rPr lang="en-US" kern="1200" dirty="0" smtClean="0">
                <a:latin typeface="Times New Roman" pitchFamily="18" charset="0"/>
              </a:rPr>
              <a:t>biological networks using PN</a:t>
            </a:r>
          </a:p>
          <a:p>
            <a:pPr lvl="1"/>
            <a:r>
              <a:rPr lang="en-US" sz="2400" kern="1200" dirty="0" smtClean="0">
                <a:latin typeface="Times New Roman" pitchFamily="18" charset="0"/>
                <a:ea typeface="+mn-ea"/>
                <a:cs typeface="+mn-cs"/>
              </a:rPr>
              <a:t>Metabolic networks</a:t>
            </a:r>
          </a:p>
          <a:p>
            <a:pPr lvl="1"/>
            <a:r>
              <a:rPr lang="en-US" sz="2400" kern="1200" dirty="0" smtClean="0">
                <a:latin typeface="Times New Roman" pitchFamily="18" charset="0"/>
                <a:ea typeface="+mn-ea"/>
                <a:cs typeface="+mn-cs"/>
              </a:rPr>
              <a:t> Signaling networks</a:t>
            </a:r>
          </a:p>
          <a:p>
            <a:pPr lvl="1"/>
            <a:r>
              <a:rPr lang="en-US" sz="2400" kern="1200" dirty="0" smtClean="0">
                <a:latin typeface="Times New Roman" pitchFamily="18" charset="0"/>
                <a:ea typeface="+mn-ea"/>
                <a:cs typeface="+mn-cs"/>
              </a:rPr>
              <a:t>Genetic networks</a:t>
            </a:r>
          </a:p>
          <a:p>
            <a:r>
              <a:rPr lang="en-US" kern="1200" dirty="0" smtClean="0">
                <a:latin typeface="Times New Roman" pitchFamily="18" charset="0"/>
              </a:rPr>
              <a:t>Conclusion</a:t>
            </a:r>
            <a:endParaRPr lang="en-US" kern="1200" dirty="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Introduction</a:t>
            </a:r>
            <a:endParaRPr lang="en-US" dirty="0"/>
          </a:p>
        </p:txBody>
      </p:sp>
      <p:sp>
        <p:nvSpPr>
          <p:cNvPr id="23555" name="Rectangle 3"/>
          <p:cNvSpPr>
            <a:spLocks noGrp="1" noChangeArrowheads="1"/>
          </p:cNvSpPr>
          <p:nvPr>
            <p:ph type="body" idx="1"/>
          </p:nvPr>
        </p:nvSpPr>
        <p:spPr>
          <a:xfrm>
            <a:off x="1676400" y="2057400"/>
            <a:ext cx="6934200" cy="3962400"/>
          </a:xfrm>
        </p:spPr>
        <p:txBody>
          <a:bodyPr/>
          <a:lstStyle/>
          <a:p>
            <a:r>
              <a:rPr lang="en-US" kern="1200" dirty="0" smtClean="0">
                <a:latin typeface="Times New Roman" pitchFamily="18" charset="0"/>
              </a:rPr>
              <a:t>Formal methods to model biological networks.</a:t>
            </a:r>
          </a:p>
          <a:p>
            <a:r>
              <a:rPr lang="en-US" kern="1200" dirty="0" smtClean="0">
                <a:latin typeface="Times New Roman" pitchFamily="18" charset="0"/>
              </a:rPr>
              <a:t>Dynamical modeling helps to understand the dynamical properties of the system.</a:t>
            </a:r>
          </a:p>
          <a:p>
            <a:r>
              <a:rPr lang="en-US" kern="1200" dirty="0" smtClean="0">
                <a:latin typeface="Times New Roman" pitchFamily="18" charset="0"/>
              </a:rPr>
              <a:t>Two main classes of dynamical models defined in this papers are:</a:t>
            </a:r>
          </a:p>
          <a:p>
            <a:pPr lvl="1"/>
            <a:r>
              <a:rPr lang="en-US" sz="2000" kern="1200" dirty="0" smtClean="0">
                <a:latin typeface="Times New Roman" pitchFamily="18" charset="0"/>
                <a:ea typeface="+mn-ea"/>
                <a:cs typeface="+mn-cs"/>
              </a:rPr>
              <a:t>Quantitative model</a:t>
            </a:r>
          </a:p>
          <a:p>
            <a:pPr lvl="1"/>
            <a:r>
              <a:rPr lang="en-US" sz="2000" kern="1200" dirty="0" smtClean="0">
                <a:latin typeface="Times New Roman" pitchFamily="18" charset="0"/>
                <a:ea typeface="+mn-ea"/>
                <a:cs typeface="+mn-cs"/>
              </a:rPr>
              <a:t>Qualitative model</a:t>
            </a:r>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t>Introduction</a:t>
            </a:r>
            <a:endParaRPr lang="en-US" dirty="0"/>
          </a:p>
        </p:txBody>
      </p:sp>
      <p:sp>
        <p:nvSpPr>
          <p:cNvPr id="25603" name="Rectangle 3"/>
          <p:cNvSpPr>
            <a:spLocks noGrp="1" noChangeArrowheads="1"/>
          </p:cNvSpPr>
          <p:nvPr>
            <p:ph type="body" idx="1"/>
          </p:nvPr>
        </p:nvSpPr>
        <p:spPr/>
        <p:txBody>
          <a:bodyPr/>
          <a:lstStyle/>
          <a:p>
            <a:pPr marL="285750" lvl="1"/>
            <a:r>
              <a:rPr lang="en-US" dirty="0" smtClean="0">
                <a:solidFill>
                  <a:srgbClr val="FFC000"/>
                </a:solidFill>
              </a:rPr>
              <a:t>Quantitative model</a:t>
            </a:r>
            <a:r>
              <a:rPr lang="en-US" dirty="0" smtClean="0"/>
              <a:t>:</a:t>
            </a:r>
          </a:p>
          <a:p>
            <a:pPr marL="460375" lvl="2"/>
            <a:r>
              <a:rPr lang="en-US" kern="1200" dirty="0" smtClean="0">
                <a:latin typeface="Times New Roman" pitchFamily="18" charset="0"/>
                <a:ea typeface="+mn-ea"/>
                <a:cs typeface="+mn-cs"/>
              </a:rPr>
              <a:t>Based on systems of ordinary differential  equations (ODEs);</a:t>
            </a:r>
          </a:p>
          <a:p>
            <a:pPr marL="460375" lvl="2"/>
            <a:r>
              <a:rPr lang="en-US" kern="1200" dirty="0" smtClean="0">
                <a:latin typeface="Times New Roman" pitchFamily="18" charset="0"/>
                <a:ea typeface="+mn-ea"/>
                <a:cs typeface="+mn-cs"/>
              </a:rPr>
              <a:t>Representing the system in a detailed way, producing quantitative results;</a:t>
            </a:r>
          </a:p>
          <a:p>
            <a:pPr marL="460375" lvl="2"/>
            <a:r>
              <a:rPr lang="en-US" kern="1200" dirty="0" smtClean="0">
                <a:latin typeface="Times New Roman" pitchFamily="18" charset="0"/>
                <a:ea typeface="+mn-ea"/>
                <a:cs typeface="+mn-cs"/>
              </a:rPr>
              <a:t>Require accurate data, which are often lacking.</a:t>
            </a:r>
          </a:p>
          <a:p>
            <a:pPr marL="460375" lvl="2"/>
            <a:r>
              <a:rPr lang="en-US" kern="1200" dirty="0" smtClean="0">
                <a:latin typeface="Times New Roman" pitchFamily="18" charset="0"/>
                <a:ea typeface="+mn-ea"/>
                <a:cs typeface="+mn-cs"/>
              </a:rPr>
              <a:t>Because of the size of the models, most of the results are obtained by numerical integration methods, that makes difficult to prove general properties of the models.</a:t>
            </a:r>
          </a:p>
          <a:p>
            <a:pPr lvl="1">
              <a:buNone/>
            </a:pPr>
            <a:r>
              <a:rPr lang="en-US" sz="2000" kern="1200" dirty="0" smtClean="0">
                <a:latin typeface="Times New Roman" pitchFamily="18" charset="0"/>
                <a:ea typeface="+mn-ea"/>
                <a:cs typeface="+mn-cs"/>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Introduction</a:t>
            </a:r>
            <a:endParaRPr lang="en-US" dirty="0"/>
          </a:p>
        </p:txBody>
      </p:sp>
      <p:sp>
        <p:nvSpPr>
          <p:cNvPr id="26627" name="Rectangle 3"/>
          <p:cNvSpPr>
            <a:spLocks noGrp="1" noChangeArrowheads="1"/>
          </p:cNvSpPr>
          <p:nvPr>
            <p:ph type="body" idx="1"/>
          </p:nvPr>
        </p:nvSpPr>
        <p:spPr/>
        <p:txBody>
          <a:bodyPr/>
          <a:lstStyle/>
          <a:p>
            <a:pPr marL="293688" lvl="1"/>
            <a:r>
              <a:rPr lang="en-US" dirty="0" smtClean="0">
                <a:solidFill>
                  <a:srgbClr val="FFC000"/>
                </a:solidFill>
              </a:rPr>
              <a:t>Qualitative model</a:t>
            </a:r>
            <a:r>
              <a:rPr lang="en-US" dirty="0" smtClean="0"/>
              <a:t>:</a:t>
            </a:r>
          </a:p>
          <a:p>
            <a:pPr marL="515938" lvl="2"/>
            <a:r>
              <a:rPr lang="en-US" kern="1200" dirty="0" smtClean="0">
                <a:latin typeface="Times New Roman" pitchFamily="18" charset="0"/>
                <a:ea typeface="+mn-ea"/>
                <a:cs typeface="+mn-cs"/>
              </a:rPr>
              <a:t>defined through discrete formalisms or piecewise linear differential systems;</a:t>
            </a:r>
          </a:p>
          <a:p>
            <a:pPr marL="515938" lvl="2"/>
            <a:r>
              <a:rPr lang="en-US" kern="1200" dirty="0" smtClean="0">
                <a:latin typeface="Times New Roman" pitchFamily="18" charset="0"/>
                <a:ea typeface="+mn-ea"/>
                <a:cs typeface="+mn-cs"/>
              </a:rPr>
              <a:t>more suitable to induce dynamical properties of complex systems, specially when few data are accessible.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smtClean="0"/>
              <a:t>Introduction</a:t>
            </a:r>
            <a:endParaRPr lang="en-US" dirty="0"/>
          </a:p>
        </p:txBody>
      </p:sp>
      <p:sp>
        <p:nvSpPr>
          <p:cNvPr id="27651" name="Rectangle 3"/>
          <p:cNvSpPr>
            <a:spLocks noGrp="1" noChangeArrowheads="1"/>
          </p:cNvSpPr>
          <p:nvPr>
            <p:ph type="body" idx="1"/>
          </p:nvPr>
        </p:nvSpPr>
        <p:spPr>
          <a:xfrm>
            <a:off x="1905000" y="2057400"/>
            <a:ext cx="6781800" cy="3962400"/>
          </a:xfrm>
        </p:spPr>
        <p:txBody>
          <a:bodyPr/>
          <a:lstStyle/>
          <a:p>
            <a:r>
              <a:rPr lang="en-US" kern="1200" dirty="0" smtClean="0">
                <a:latin typeface="Times New Roman" pitchFamily="18" charset="0"/>
              </a:rPr>
              <a:t>Petri nets (PNs) is a graphical and mathematical formalism, suitable for the modeling and the analysis of concurrent, asynchronous, distributed systems.</a:t>
            </a:r>
          </a:p>
          <a:p>
            <a:r>
              <a:rPr lang="en-US" kern="1200" dirty="0" smtClean="0">
                <a:latin typeface="Times New Roman" pitchFamily="18" charset="0"/>
              </a:rPr>
              <a:t>PNs allow the definition of both qualitative and quantitative models.</a:t>
            </a:r>
          </a:p>
          <a:p>
            <a:r>
              <a:rPr lang="en-US" kern="1200" dirty="0" smtClean="0">
                <a:latin typeface="Times New Roman" pitchFamily="18" charset="0"/>
              </a:rPr>
              <a:t>PNs are a convenient mathematical formalism allowing an intuitive representation of biochemical networks.</a:t>
            </a:r>
            <a:endParaRPr lang="en-US" kern="1200" dirty="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Petri Net Basics</a:t>
            </a:r>
            <a:endParaRPr lang="en-US" dirty="0"/>
          </a:p>
        </p:txBody>
      </p:sp>
      <p:sp>
        <p:nvSpPr>
          <p:cNvPr id="28675" name="Rectangle 3"/>
          <p:cNvSpPr>
            <a:spLocks noGrp="1" noChangeArrowheads="1"/>
          </p:cNvSpPr>
          <p:nvPr>
            <p:ph idx="1"/>
          </p:nvPr>
        </p:nvSpPr>
        <p:spPr>
          <a:xfrm>
            <a:off x="1752600" y="2057400"/>
            <a:ext cx="6705600" cy="3962400"/>
          </a:xfrm>
        </p:spPr>
        <p:txBody>
          <a:bodyPr/>
          <a:lstStyle/>
          <a:p>
            <a:r>
              <a:rPr lang="en-US" kern="1200" dirty="0" smtClean="0">
                <a:latin typeface="Times New Roman" pitchFamily="18" charset="0"/>
              </a:rPr>
              <a:t>A PN is a bidirectional graph with two different types of nodes: </a:t>
            </a:r>
          </a:p>
          <a:p>
            <a:pPr lvl="1"/>
            <a:r>
              <a:rPr lang="en-US" sz="2000" kern="1200" dirty="0" smtClean="0">
                <a:latin typeface="Times New Roman" pitchFamily="18" charset="0"/>
                <a:ea typeface="+mn-ea"/>
                <a:cs typeface="+mn-cs"/>
              </a:rPr>
              <a:t>Places : shows resources of the system.</a:t>
            </a:r>
          </a:p>
          <a:p>
            <a:pPr lvl="2"/>
            <a:r>
              <a:rPr lang="en-US" kern="1200" dirty="0" smtClean="0">
                <a:latin typeface="Times New Roman" pitchFamily="18" charset="0"/>
                <a:ea typeface="+mn-ea"/>
                <a:cs typeface="+mn-cs"/>
              </a:rPr>
              <a:t>A place is an input of the transition if the occurrence of the transition is conditioned by the state of the place.</a:t>
            </a:r>
          </a:p>
          <a:p>
            <a:pPr lvl="1"/>
            <a:r>
              <a:rPr lang="en-US" sz="2000" kern="1200" dirty="0" smtClean="0">
                <a:latin typeface="Times New Roman" pitchFamily="18" charset="0"/>
                <a:ea typeface="+mn-ea"/>
                <a:cs typeface="+mn-cs"/>
              </a:rPr>
              <a:t>Transitions: shows events that can change the state of the resources.</a:t>
            </a:r>
          </a:p>
          <a:p>
            <a:pPr lvl="2"/>
            <a:r>
              <a:rPr lang="en-US" kern="1200" dirty="0" smtClean="0">
                <a:latin typeface="Times New Roman" pitchFamily="18" charset="0"/>
                <a:ea typeface="+mn-ea"/>
                <a:cs typeface="+mn-cs"/>
              </a:rPr>
              <a:t>a transition is output  of a place if the occurrence of the event has some consequence on the state of the resource.</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smtClean="0"/>
              <a:t>Petri Net Basics</a:t>
            </a:r>
            <a:endParaRPr lang="en-US" dirty="0"/>
          </a:p>
        </p:txBody>
      </p:sp>
      <p:sp>
        <p:nvSpPr>
          <p:cNvPr id="29699" name="Rectangle 3"/>
          <p:cNvSpPr>
            <a:spLocks noGrp="1" noChangeArrowheads="1"/>
          </p:cNvSpPr>
          <p:nvPr>
            <p:ph type="body" idx="1"/>
          </p:nvPr>
        </p:nvSpPr>
        <p:spPr>
          <a:xfrm>
            <a:off x="1905000" y="2057400"/>
            <a:ext cx="6858000" cy="3962400"/>
          </a:xfrm>
        </p:spPr>
        <p:txBody>
          <a:bodyPr/>
          <a:lstStyle/>
          <a:p>
            <a:r>
              <a:rPr lang="en-US" kern="1200" dirty="0" smtClean="0">
                <a:latin typeface="Times New Roman" pitchFamily="18" charset="0"/>
              </a:rPr>
              <a:t>Places hold 0 or a positive number of tokens.</a:t>
            </a:r>
          </a:p>
          <a:p>
            <a:r>
              <a:rPr lang="en-US" kern="1200" dirty="0" smtClean="0">
                <a:latin typeface="Times New Roman" pitchFamily="18" charset="0"/>
              </a:rPr>
              <a:t>Marking: a state of system is represented by allocation of tokens over the places.</a:t>
            </a:r>
          </a:p>
          <a:p>
            <a:r>
              <a:rPr lang="en-US" kern="1200" dirty="0" smtClean="0">
                <a:latin typeface="Times New Roman" pitchFamily="18" charset="0"/>
              </a:rPr>
              <a:t>The definition of a PN includes:</a:t>
            </a:r>
          </a:p>
          <a:p>
            <a:pPr lvl="1"/>
            <a:r>
              <a:rPr lang="en-US" sz="2400" kern="1200" dirty="0" smtClean="0">
                <a:latin typeface="Times New Roman" pitchFamily="18" charset="0"/>
                <a:ea typeface="+mn-ea"/>
                <a:cs typeface="+mn-cs"/>
              </a:rPr>
              <a:t>initial marking,</a:t>
            </a:r>
          </a:p>
          <a:p>
            <a:pPr lvl="1"/>
            <a:r>
              <a:rPr lang="en-US" sz="2400" kern="1200" dirty="0" smtClean="0">
                <a:latin typeface="Times New Roman" pitchFamily="18" charset="0"/>
                <a:ea typeface="+mn-ea"/>
                <a:cs typeface="+mn-cs"/>
              </a:rPr>
              <a:t>Enabling a transition: input places contain the required numbers of tokens.</a:t>
            </a:r>
          </a:p>
          <a:p>
            <a:pPr lvl="1"/>
            <a:r>
              <a:rPr lang="en-US" sz="2400" kern="1200" dirty="0" smtClean="0">
                <a:latin typeface="Times New Roman" pitchFamily="18" charset="0"/>
                <a:ea typeface="+mn-ea"/>
                <a:cs typeface="+mn-cs"/>
              </a:rPr>
              <a:t> firing an enabled transition: consume input tokens and produce output tokens.</a:t>
            </a:r>
            <a:endParaRPr lang="en-US" sz="2400" kern="1200" dirty="0">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ject overview presentation">
  <a:themeElements>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themeOverride>
</file>

<file path=docProps/app.xml><?xml version="1.0" encoding="utf-8"?>
<Properties xmlns="http://schemas.openxmlformats.org/officeDocument/2006/extended-properties" xmlns:vt="http://schemas.openxmlformats.org/officeDocument/2006/docPropsVTypes">
  <Template/>
  <TotalTime>918</TotalTime>
  <Words>1513</Words>
  <Application>Microsoft Office PowerPoint</Application>
  <PresentationFormat>On-screen Show (4:3)</PresentationFormat>
  <Paragraphs>134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Project overview presentation</vt:lpstr>
      <vt:lpstr>Petri net modeling of biological networks</vt:lpstr>
      <vt:lpstr>Challenges in Biological networks</vt:lpstr>
      <vt:lpstr>Contents</vt:lpstr>
      <vt:lpstr>Introduction</vt:lpstr>
      <vt:lpstr>Introduction</vt:lpstr>
      <vt:lpstr>Introduction</vt:lpstr>
      <vt:lpstr>Introduction</vt:lpstr>
      <vt:lpstr>Petri Net Basics</vt:lpstr>
      <vt:lpstr>Petri Net Basics</vt:lpstr>
      <vt:lpstr>Petri Net Basics</vt:lpstr>
      <vt:lpstr>Petri Net Basics</vt:lpstr>
      <vt:lpstr>Petri Net Basics</vt:lpstr>
      <vt:lpstr>Slide 13</vt:lpstr>
      <vt:lpstr>Petri Net Basics</vt:lpstr>
      <vt:lpstr>Petri Net Basics</vt:lpstr>
      <vt:lpstr>Petri Net Basics</vt:lpstr>
      <vt:lpstr>Petri Net Basics</vt:lpstr>
      <vt:lpstr>Contents</vt:lpstr>
      <vt:lpstr>biological networks using PN</vt:lpstr>
      <vt:lpstr>Slide 20</vt:lpstr>
      <vt:lpstr>biological networks using PN</vt:lpstr>
      <vt:lpstr>biological networks using PN</vt:lpstr>
      <vt:lpstr>biological networks using PN</vt:lpstr>
      <vt:lpstr>biological networks using PN</vt:lpstr>
      <vt:lpstr>biological networks using PN</vt:lpstr>
      <vt:lpstr>Conclusion</vt:lpstr>
      <vt:lpstr>Conclusion</vt:lpstr>
    </vt:vector>
  </TitlesOfParts>
  <Manager/>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Petri net modeling of biological networks</dc:title>
  <dc:subject/>
  <dc:creator>Avisa Tehrani</dc:creator>
  <cp:keywords/>
  <dc:description/>
  <cp:lastModifiedBy>Avisa Tehrani</cp:lastModifiedBy>
  <cp:revision>70</cp:revision>
  <cp:lastPrinted>1601-01-01T00:00:00Z</cp:lastPrinted>
  <dcterms:created xsi:type="dcterms:W3CDTF">2009-09-27T07:44:25Z</dcterms:created>
  <dcterms:modified xsi:type="dcterms:W3CDTF">2009-10-06T20:08:40Z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TC010184561033</vt:lpwstr>
  </property>
</Properties>
</file>