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9/9/2013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Eavesdropp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ymantec.com/content/en/us/about/media/pdfs/symc_mobile_device_security_june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Mobile Threats and Attacks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7680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2800" b="1"/>
              <a:t>Mobile Malware Security Solutions</a:t>
            </a:r>
          </a:p>
        </p:txBody>
      </p:sp>
      <p:sp>
        <p:nvSpPr>
          <p:cNvPr id="12291" name="Rectangle 3"/>
          <p:cNvSpPr>
            <a:spLocks noGrp="1" noChangeArrowheads="1"/>
          </p:cNvSpPr>
          <p:nvPr>
            <p:ph idx="1"/>
          </p:nvPr>
        </p:nvSpPr>
        <p:spPr/>
        <p:txBody>
          <a:bodyPr>
            <a:normAutofit/>
          </a:bodyPr>
          <a:lstStyle/>
          <a:p>
            <a:pPr algn="l"/>
            <a:r>
              <a:rPr lang="en-US" sz="2000" dirty="0"/>
              <a:t>Popular Mobile Malware(malicious software) are:</a:t>
            </a:r>
          </a:p>
          <a:p>
            <a:pPr lvl="1">
              <a:buFontTx/>
              <a:buChar char="•"/>
            </a:pPr>
            <a:r>
              <a:rPr lang="en-US" dirty="0"/>
              <a:t>Spyware –  steals user information with user’s consent  </a:t>
            </a:r>
            <a:r>
              <a:rPr lang="en-US" dirty="0" smtClean="0"/>
              <a:t>somehow</a:t>
            </a:r>
            <a:r>
              <a:rPr lang="en-US" dirty="0"/>
              <a:t>.</a:t>
            </a:r>
          </a:p>
          <a:p>
            <a:pPr lvl="1">
              <a:buFontTx/>
              <a:buChar char="•"/>
            </a:pPr>
            <a:r>
              <a:rPr lang="en-US" dirty="0"/>
              <a:t>Trojan horse – steals confidential information such as credit card</a:t>
            </a:r>
          </a:p>
          <a:p>
            <a:pPr lvl="1">
              <a:buFontTx/>
              <a:buChar char="•"/>
            </a:pPr>
            <a:r>
              <a:rPr lang="en-US" dirty="0"/>
              <a:t>Adware - displays unwanted pop-up ads with/without theft of </a:t>
            </a:r>
            <a:r>
              <a:rPr lang="en-US" dirty="0" smtClean="0"/>
              <a:t>sensitive </a:t>
            </a:r>
            <a:r>
              <a:rPr lang="en-US" dirty="0"/>
              <a:t>data</a:t>
            </a:r>
          </a:p>
          <a:p>
            <a:pPr algn="l"/>
            <a:r>
              <a:rPr lang="en-US" sz="2000" dirty="0" smtClean="0"/>
              <a:t>There </a:t>
            </a:r>
            <a:r>
              <a:rPr lang="en-US" sz="2000" dirty="0"/>
              <a:t>are some malware that just degrade or disrupt device operations such as rebooting device and exhausting device power without financial profit purpose.</a:t>
            </a:r>
          </a:p>
          <a:p>
            <a:pPr algn="l"/>
            <a:r>
              <a:rPr lang="en-US" sz="2000" dirty="0" smtClean="0"/>
              <a:t>Due </a:t>
            </a:r>
            <a:r>
              <a:rPr lang="en-US" sz="2000" dirty="0"/>
              <a:t>to small screen size of mobile device most apps don’t show the URL address on the device screen while accessing web which takes even more difficult for mobile device user monitor and determine the destination of app on web.</a:t>
            </a:r>
          </a:p>
        </p:txBody>
      </p:sp>
    </p:spTree>
    <p:extLst>
      <p:ext uri="{BB962C8B-B14F-4D97-AF65-F5344CB8AC3E}">
        <p14:creationId xmlns:p14="http://schemas.microsoft.com/office/powerpoint/2010/main" val="346969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sz="2800" b="1"/>
              <a:t>Common types of malware delivery mechanisms</a:t>
            </a:r>
          </a:p>
        </p:txBody>
      </p:sp>
      <p:sp>
        <p:nvSpPr>
          <p:cNvPr id="13315" name="Rectangle 3"/>
          <p:cNvSpPr>
            <a:spLocks noGrp="1" noChangeArrowheads="1"/>
          </p:cNvSpPr>
          <p:nvPr>
            <p:ph idx="1"/>
          </p:nvPr>
        </p:nvSpPr>
        <p:spPr/>
        <p:txBody>
          <a:bodyPr>
            <a:normAutofit/>
          </a:bodyPr>
          <a:lstStyle/>
          <a:p>
            <a:pPr algn="l"/>
            <a:r>
              <a:rPr lang="en-US" b="1" dirty="0"/>
              <a:t>Drive-by malware(silent Malware)  </a:t>
            </a:r>
            <a:endParaRPr lang="en-US" dirty="0"/>
          </a:p>
          <a:p>
            <a:pPr lvl="1"/>
            <a:r>
              <a:rPr lang="en-US" sz="2400" dirty="0" smtClean="0"/>
              <a:t>Drive-by </a:t>
            </a:r>
            <a:r>
              <a:rPr lang="en-US" sz="2400" dirty="0"/>
              <a:t>malware delivers(downloads) itself onto a user’s devices without their consent and interaction by exploiting vulnerabilities of user browser via an invisible element such as HTML </a:t>
            </a:r>
            <a:r>
              <a:rPr lang="en-US" sz="2400" dirty="0" err="1"/>
              <a:t>iframe</a:t>
            </a:r>
            <a:r>
              <a:rPr lang="en-US" sz="2400" dirty="0"/>
              <a:t> tag element or by HTML embed element  of image file. Such malware either tempts the victim to visit a infected website or send malware-infected messages (SMS).</a:t>
            </a:r>
            <a:endParaRPr lang="en-US" sz="2400" b="1" dirty="0"/>
          </a:p>
          <a:p>
            <a:pPr algn="l"/>
            <a:r>
              <a:rPr lang="en-US" b="1" dirty="0" smtClean="0"/>
              <a:t>Software </a:t>
            </a:r>
            <a:r>
              <a:rPr lang="en-US" b="1" dirty="0"/>
              <a:t>updates</a:t>
            </a:r>
            <a:endParaRPr lang="en-US" dirty="0"/>
          </a:p>
          <a:p>
            <a:pPr lvl="1"/>
            <a:r>
              <a:rPr lang="en-US" sz="2400" dirty="0" smtClean="0"/>
              <a:t>Malware </a:t>
            </a:r>
            <a:r>
              <a:rPr lang="en-US" sz="2400" dirty="0"/>
              <a:t>invites users to update software ( turned out to be a malicious one) on social network or web sits. </a:t>
            </a:r>
          </a:p>
        </p:txBody>
      </p:sp>
    </p:spTree>
    <p:extLst>
      <p:ext uri="{BB962C8B-B14F-4D97-AF65-F5344CB8AC3E}">
        <p14:creationId xmlns:p14="http://schemas.microsoft.com/office/powerpoint/2010/main" val="118523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2800" b="1"/>
              <a:t>Common types of malware delivery mechanisms</a:t>
            </a:r>
          </a:p>
        </p:txBody>
      </p:sp>
      <p:sp>
        <p:nvSpPr>
          <p:cNvPr id="6147" name="Rectangle 3"/>
          <p:cNvSpPr>
            <a:spLocks noGrp="1" noChangeArrowheads="1"/>
          </p:cNvSpPr>
          <p:nvPr>
            <p:ph idx="1"/>
          </p:nvPr>
        </p:nvSpPr>
        <p:spPr/>
        <p:txBody>
          <a:bodyPr>
            <a:normAutofit/>
          </a:bodyPr>
          <a:lstStyle/>
          <a:p>
            <a:pPr>
              <a:lnSpc>
                <a:spcPct val="80000"/>
              </a:lnSpc>
            </a:pPr>
            <a:r>
              <a:rPr lang="en-US" sz="2000" b="1"/>
              <a:t>Pop-up  ads</a:t>
            </a:r>
            <a:endParaRPr lang="en-US" sz="2000"/>
          </a:p>
          <a:p>
            <a:pPr>
              <a:lnSpc>
                <a:spcPct val="80000"/>
              </a:lnSpc>
              <a:buFontTx/>
              <a:buNone/>
            </a:pPr>
            <a:r>
              <a:rPr lang="en-US" sz="2000"/>
              <a:t>     Adware lures  users to click on an ad that directs user to download/install malicious code such as Trojan horse in a word or pdf file. The downloaded may also be  The keylogger which monitors mouse operations or keyboard strokes to steal personal data. </a:t>
            </a:r>
            <a:endParaRPr lang="en-US" sz="2000" b="1"/>
          </a:p>
          <a:p>
            <a:pPr>
              <a:lnSpc>
                <a:spcPct val="80000"/>
              </a:lnSpc>
            </a:pPr>
            <a:r>
              <a:rPr lang="en-US" sz="2000" b="1"/>
              <a:t>Man-in-the-middle(MITM)</a:t>
            </a:r>
            <a:endParaRPr lang="en-US" sz="2000"/>
          </a:p>
          <a:p>
            <a:pPr>
              <a:lnSpc>
                <a:spcPct val="80000"/>
              </a:lnSpc>
              <a:buFontTx/>
              <a:buNone/>
            </a:pPr>
            <a:r>
              <a:rPr lang="en-US" sz="2000"/>
              <a:t>     Hacker may hijack a session by </a:t>
            </a:r>
            <a:r>
              <a:rPr lang="en-US" sz="2000">
                <a:hlinkClick r:id="rId2" tooltip="Eavesdropping"/>
              </a:rPr>
              <a:t>eavesdropping</a:t>
            </a:r>
            <a:r>
              <a:rPr lang="en-US" sz="2000"/>
              <a:t> where the hacker makes independent connections with the victims and relays messages between two parties such that both parties thought they are talking directly to each other over. The MITM hacker intercepts all conversation and inject </a:t>
            </a:r>
          </a:p>
          <a:p>
            <a:pPr>
              <a:lnSpc>
                <a:spcPct val="80000"/>
              </a:lnSpc>
            </a:pPr>
            <a:r>
              <a:rPr lang="en-US" sz="2000" b="1"/>
              <a:t>Botnet</a:t>
            </a:r>
            <a:endParaRPr lang="en-US" sz="2000"/>
          </a:p>
          <a:p>
            <a:pPr>
              <a:lnSpc>
                <a:spcPct val="80000"/>
              </a:lnSpc>
              <a:buFontTx/>
              <a:buNone/>
            </a:pPr>
            <a:r>
              <a:rPr lang="en-US" sz="2000"/>
              <a:t>     One attacker controls a group of sites(devices) to send a large volume of traffic to a victim resulted in a denial of service (DoS) attack. Afterwards, the hacker Demands the victim a payment to stop the attack.</a:t>
            </a:r>
          </a:p>
        </p:txBody>
      </p:sp>
    </p:spTree>
    <p:extLst>
      <p:ext uri="{BB962C8B-B14F-4D97-AF65-F5344CB8AC3E}">
        <p14:creationId xmlns:p14="http://schemas.microsoft.com/office/powerpoint/2010/main" val="2646054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sz="2800" b="1"/>
              <a:t>Malware detection and protection solution</a:t>
            </a:r>
          </a:p>
        </p:txBody>
      </p:sp>
      <p:sp>
        <p:nvSpPr>
          <p:cNvPr id="9219" name="Rectangle 3"/>
          <p:cNvSpPr>
            <a:spLocks noGrp="1" noChangeArrowheads="1"/>
          </p:cNvSpPr>
          <p:nvPr>
            <p:ph idx="1"/>
          </p:nvPr>
        </p:nvSpPr>
        <p:spPr/>
        <p:txBody>
          <a:bodyPr/>
          <a:lstStyle/>
          <a:p>
            <a:pPr algn="l">
              <a:buFontTx/>
              <a:buChar char="•"/>
            </a:pPr>
            <a:r>
              <a:rPr lang="en-US" sz="2000" b="1" dirty="0"/>
              <a:t>Filtering with blacklisting and whitelisting</a:t>
            </a:r>
            <a:endParaRPr lang="en-US" sz="2000" dirty="0"/>
          </a:p>
          <a:p>
            <a:pPr algn="l"/>
            <a:r>
              <a:rPr lang="en-US" sz="2000" dirty="0"/>
              <a:t>Many search engines place malicious website a blocked list “blacklist.” The search engine will warn to potential visitor who intends access such sites on the list. A enterprise or a personal can also setup their own blacklist. A whitelist filter only </a:t>
            </a:r>
            <a:r>
              <a:rPr lang="en-US" sz="2000" dirty="0" err="1"/>
              <a:t>only</a:t>
            </a:r>
            <a:r>
              <a:rPr lang="en-US" sz="2000" dirty="0"/>
              <a:t> access to these on the list if a whitelist is exclusive. The filter techniques are widely used for spam email filtering.</a:t>
            </a:r>
          </a:p>
          <a:p>
            <a:pPr algn="l"/>
            <a:endParaRPr lang="en-US" sz="2000" dirty="0"/>
          </a:p>
          <a:p>
            <a:pPr algn="l">
              <a:buFontTx/>
              <a:buChar char="•"/>
            </a:pPr>
            <a:r>
              <a:rPr lang="en-US" sz="2000" b="1" dirty="0"/>
              <a:t>View page source code</a:t>
            </a:r>
            <a:r>
              <a:rPr lang="en-US" sz="2000" dirty="0"/>
              <a:t> </a:t>
            </a:r>
          </a:p>
          <a:p>
            <a:pPr marL="0" indent="0" algn="l">
              <a:buNone/>
            </a:pPr>
            <a:r>
              <a:rPr lang="en-US" sz="2000" dirty="0"/>
              <a:t>Use Page Source (Firefox) or Source (IE) to view the actual source code to find out the injected malicious code </a:t>
            </a:r>
          </a:p>
          <a:p>
            <a:pPr algn="l"/>
            <a:endParaRPr lang="en-US" sz="2000" dirty="0"/>
          </a:p>
        </p:txBody>
      </p:sp>
    </p:spTree>
    <p:extLst>
      <p:ext uri="{BB962C8B-B14F-4D97-AF65-F5344CB8AC3E}">
        <p14:creationId xmlns:p14="http://schemas.microsoft.com/office/powerpoint/2010/main" val="2720538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2800" b="1"/>
              <a:t>Spyware detection techniques</a:t>
            </a:r>
          </a:p>
        </p:txBody>
      </p:sp>
      <p:sp>
        <p:nvSpPr>
          <p:cNvPr id="7171" name="Rectangle 3"/>
          <p:cNvSpPr>
            <a:spLocks noGrp="1" noChangeArrowheads="1"/>
          </p:cNvSpPr>
          <p:nvPr>
            <p:ph idx="1"/>
          </p:nvPr>
        </p:nvSpPr>
        <p:spPr>
          <a:xfrm>
            <a:off x="457200" y="1371600"/>
            <a:ext cx="8229600" cy="4876800"/>
          </a:xfrm>
        </p:spPr>
        <p:txBody>
          <a:bodyPr/>
          <a:lstStyle/>
          <a:p>
            <a:pPr marL="457200" indent="-457200">
              <a:lnSpc>
                <a:spcPct val="80000"/>
              </a:lnSpc>
              <a:buFont typeface="+mj-lt"/>
              <a:buAutoNum type="alphaLcPeriod"/>
            </a:pPr>
            <a:r>
              <a:rPr lang="en-US" b="1" dirty="0" smtClean="0"/>
              <a:t>Static </a:t>
            </a:r>
            <a:r>
              <a:rPr lang="en-US" b="1" dirty="0"/>
              <a:t>analysis</a:t>
            </a:r>
            <a:r>
              <a:rPr lang="en-US" dirty="0"/>
              <a:t/>
            </a:r>
            <a:br>
              <a:rPr lang="en-US" dirty="0"/>
            </a:br>
            <a:r>
              <a:rPr lang="en-US" dirty="0"/>
              <a:t>Static analysis is a reverse engineering analysis approach to finding malicious characteristics code segments in an app without execution. The analysis focus on these obvious security threats which have been reported before. One lab in this module is given on the static analysis approach to detect spyware.</a:t>
            </a:r>
          </a:p>
          <a:p>
            <a:pPr marL="457200" indent="-457200">
              <a:lnSpc>
                <a:spcPct val="80000"/>
              </a:lnSpc>
              <a:buFont typeface="+mj-lt"/>
              <a:buAutoNum type="alphaLcPeriod"/>
            </a:pPr>
            <a:r>
              <a:rPr lang="en-US" sz="2000" b="1" dirty="0" smtClean="0"/>
              <a:t>b. Dynamic </a:t>
            </a:r>
            <a:r>
              <a:rPr lang="en-US" sz="2000" b="1" dirty="0"/>
              <a:t>analysis</a:t>
            </a:r>
            <a:r>
              <a:rPr lang="en-US" sz="2000" dirty="0"/>
              <a:t/>
            </a:r>
            <a:br>
              <a:rPr lang="en-US" sz="2000" dirty="0"/>
            </a:br>
            <a:r>
              <a:rPr lang="en-US" sz="2000" dirty="0"/>
              <a:t>Dynamic analysis will execute the suspicious mobile app in an isolated sandbox, such as a virtual machine or emulator to monitor and inspect the app’s dynamic behavior.</a:t>
            </a:r>
          </a:p>
          <a:p>
            <a:pPr marL="457200" indent="-457200">
              <a:lnSpc>
                <a:spcPct val="80000"/>
              </a:lnSpc>
              <a:buFont typeface="+mj-lt"/>
              <a:buAutoNum type="alphaLcPeriod"/>
            </a:pPr>
            <a:r>
              <a:rPr lang="en-US" sz="2000" b="1" dirty="0" smtClean="0"/>
              <a:t>c. App </a:t>
            </a:r>
            <a:r>
              <a:rPr lang="en-US" sz="2000" b="1" dirty="0"/>
              <a:t>Permission analysis</a:t>
            </a:r>
          </a:p>
          <a:p>
            <a:pPr marL="380989" indent="-380989">
              <a:lnSpc>
                <a:spcPct val="80000"/>
              </a:lnSpc>
              <a:buNone/>
            </a:pPr>
            <a:r>
              <a:rPr lang="en-US" sz="2000" dirty="0"/>
              <a:t>     Android security uses permission to protect and detect by permissions in an Android mobile app’s intentions. The permissions are required to be clearly specified by app’s authors. Many spyware attacks make use of  app’s vulnerability on the permission.</a:t>
            </a:r>
          </a:p>
        </p:txBody>
      </p:sp>
    </p:spTree>
    <p:extLst>
      <p:ext uri="{BB962C8B-B14F-4D97-AF65-F5344CB8AC3E}">
        <p14:creationId xmlns:p14="http://schemas.microsoft.com/office/powerpoint/2010/main" val="413523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sz="2800" b="1" dirty="0"/>
              <a:t>Malware </a:t>
            </a:r>
            <a:r>
              <a:rPr lang="en-US" sz="2800" b="1" dirty="0" smtClean="0"/>
              <a:t>injection</a:t>
            </a:r>
            <a:endParaRPr lang="en-US" sz="2800" b="1" dirty="0"/>
          </a:p>
        </p:txBody>
      </p:sp>
      <p:sp>
        <p:nvSpPr>
          <p:cNvPr id="11267" name="Rectangle 3"/>
          <p:cNvSpPr>
            <a:spLocks noGrp="1" noChangeArrowheads="1"/>
          </p:cNvSpPr>
          <p:nvPr>
            <p:ph idx="1"/>
          </p:nvPr>
        </p:nvSpPr>
        <p:spPr/>
        <p:txBody>
          <a:bodyPr/>
          <a:lstStyle/>
          <a:p>
            <a:pPr algn="l"/>
            <a:r>
              <a:rPr lang="en-US" sz="2000" dirty="0"/>
              <a:t>Malware injection is the act of inserting malicious code into a vulnerable web server page with poor application input filtering such that their devices get infected with malware when users interact with such page via form or other GUI components.  This injection can be detected by a filter deployed on web server to filter out invalid commands such as SQL injection commands.  Malware injection works as</a:t>
            </a:r>
            <a:r>
              <a:rPr lang="en-US" sz="2000" dirty="0" smtClean="0"/>
              <a:t>:</a:t>
            </a:r>
            <a:endParaRPr lang="en-US" sz="2000" dirty="0"/>
          </a:p>
        </p:txBody>
      </p:sp>
    </p:spTree>
    <p:extLst>
      <p:ext uri="{BB962C8B-B14F-4D97-AF65-F5344CB8AC3E}">
        <p14:creationId xmlns:p14="http://schemas.microsoft.com/office/powerpoint/2010/main" val="548722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D2533C"/>
                </a:solidFill>
              </a:rPr>
              <a:t>Malware injection</a:t>
            </a:r>
            <a:endParaRPr lang="en-US" dirty="0"/>
          </a:p>
        </p:txBody>
      </p:sp>
      <p:sp>
        <p:nvSpPr>
          <p:cNvPr id="10243" name="Rectangle 3"/>
          <p:cNvSpPr>
            <a:spLocks noGrp="1" noChangeArrowheads="1"/>
          </p:cNvSpPr>
          <p:nvPr>
            <p:ph idx="1"/>
          </p:nvPr>
        </p:nvSpPr>
        <p:spPr/>
        <p:txBody>
          <a:bodyPr>
            <a:normAutofit/>
          </a:bodyPr>
          <a:lstStyle/>
          <a:p>
            <a:pPr marL="0" indent="0">
              <a:buNone/>
            </a:pPr>
            <a:r>
              <a:rPr lang="en-US" sz="2000" b="1" dirty="0"/>
              <a:t>1. Inject a vulnerable website with malicious code that web browsers may request</a:t>
            </a:r>
          </a:p>
          <a:p>
            <a:pPr marL="0" indent="0">
              <a:buNone/>
            </a:pPr>
            <a:r>
              <a:rPr lang="en-US" sz="2000" dirty="0"/>
              <a:t>  HTML:</a:t>
            </a:r>
          </a:p>
          <a:p>
            <a:pPr marL="0" indent="0">
              <a:buNone/>
            </a:pPr>
            <a:r>
              <a:rPr lang="en-US" sz="2000" dirty="0"/>
              <a:t>           &lt;</a:t>
            </a:r>
            <a:r>
              <a:rPr lang="en-US" sz="2000" dirty="0" err="1"/>
              <a:t>iframe</a:t>
            </a:r>
            <a:r>
              <a:rPr lang="en-US" sz="2000" dirty="0"/>
              <a:t> </a:t>
            </a:r>
            <a:r>
              <a:rPr lang="en-US" sz="2000" dirty="0" err="1"/>
              <a:t>src</a:t>
            </a:r>
            <a:r>
              <a:rPr lang="en-US" sz="2000" dirty="0"/>
              <a:t>=”http://www.malwebsite/malpage.html” </a:t>
            </a:r>
          </a:p>
          <a:p>
            <a:pPr marL="0" indent="0">
              <a:buNone/>
            </a:pPr>
            <a:r>
              <a:rPr lang="en-US" sz="2000" dirty="0"/>
              <a:t>            width=”1″ height=”1″ style=”visibility: hidden”&gt;</a:t>
            </a:r>
          </a:p>
          <a:p>
            <a:pPr marL="0" indent="0">
              <a:buNone/>
            </a:pPr>
            <a:r>
              <a:rPr lang="en-US" sz="2000" dirty="0"/>
              <a:t>           &lt;/</a:t>
            </a:r>
            <a:r>
              <a:rPr lang="en-US" sz="2000" dirty="0" err="1"/>
              <a:t>iframe</a:t>
            </a:r>
            <a:r>
              <a:rPr lang="en-US" sz="2000" dirty="0"/>
              <a:t>&gt;</a:t>
            </a:r>
          </a:p>
          <a:p>
            <a:pPr marL="0" indent="0" algn="l">
              <a:buNone/>
            </a:pPr>
            <a:endParaRPr lang="en-US" sz="2000" dirty="0" smtClean="0"/>
          </a:p>
          <a:p>
            <a:pPr marL="0" indent="0" algn="l">
              <a:buNone/>
            </a:pPr>
            <a:r>
              <a:rPr lang="en-US" sz="2000" dirty="0" smtClean="0"/>
              <a:t>JavaScript(</a:t>
            </a:r>
            <a:r>
              <a:rPr lang="en-US" sz="2000" dirty="0" err="1" smtClean="0"/>
              <a:t>iframe</a:t>
            </a:r>
            <a:r>
              <a:rPr lang="en-US" sz="2000" dirty="0" smtClean="0"/>
              <a:t> </a:t>
            </a:r>
            <a:r>
              <a:rPr lang="en-US" sz="2000" dirty="0"/>
              <a:t>is generated dynamically):</a:t>
            </a:r>
          </a:p>
          <a:p>
            <a:pPr marL="0" indent="0" algn="l">
              <a:buNone/>
            </a:pPr>
            <a:r>
              <a:rPr lang="en-US" sz="2000" dirty="0"/>
              <a:t>          &lt;div </a:t>
            </a:r>
            <a:r>
              <a:rPr lang="en-US" sz="2000" dirty="0" err="1"/>
              <a:t>style-“visibility:hidden</a:t>
            </a:r>
            <a:r>
              <a:rPr lang="en-US" sz="2000" dirty="0"/>
              <a:t>: </a:t>
            </a:r>
            <a:r>
              <a:rPr lang="en-US" sz="2000" dirty="0" err="1"/>
              <a:t>position:absolute</a:t>
            </a:r>
            <a:r>
              <a:rPr lang="en-US" sz="2000" dirty="0"/>
              <a:t>: 1; top: 1”&gt;</a:t>
            </a:r>
          </a:p>
          <a:p>
            <a:pPr marL="0" indent="0" algn="l">
              <a:buNone/>
            </a:pPr>
            <a:r>
              <a:rPr lang="en-US" sz="2000" dirty="0"/>
              <a:t>             &lt;</a:t>
            </a:r>
            <a:r>
              <a:rPr lang="en-US" sz="2000" dirty="0" err="1"/>
              <a:t>iframe</a:t>
            </a:r>
            <a:r>
              <a:rPr lang="en-US" sz="2000" dirty="0"/>
              <a:t> </a:t>
            </a:r>
            <a:r>
              <a:rPr lang="en-US" sz="2000" dirty="0" err="1"/>
              <a:t>src</a:t>
            </a:r>
            <a:r>
              <a:rPr lang="en-US" sz="2000" dirty="0"/>
              <a:t>=”http://www.malwebsite.com/malpage.html”  </a:t>
            </a:r>
          </a:p>
          <a:p>
            <a:pPr marL="0" indent="0" algn="l">
              <a:buNone/>
            </a:pPr>
            <a:r>
              <a:rPr lang="en-US" sz="2000" dirty="0"/>
              <a:t>                width=”1″  height=”1″ style=”visibility: hidden”&gt;</a:t>
            </a:r>
          </a:p>
          <a:p>
            <a:pPr marL="0" indent="0" algn="l">
              <a:buNone/>
            </a:pPr>
            <a:r>
              <a:rPr lang="en-US" sz="2000" dirty="0"/>
              <a:t>             &lt;/</a:t>
            </a:r>
            <a:r>
              <a:rPr lang="en-US" sz="2000" dirty="0" err="1"/>
              <a:t>iframe</a:t>
            </a:r>
            <a:r>
              <a:rPr lang="en-US" sz="2000" dirty="0"/>
              <a:t>&gt;</a:t>
            </a:r>
          </a:p>
          <a:p>
            <a:pPr marL="0" indent="0" algn="l">
              <a:buNone/>
            </a:pPr>
            <a:r>
              <a:rPr lang="en-US" sz="2000" dirty="0"/>
              <a:t>           &lt;/div&gt;</a:t>
            </a:r>
          </a:p>
        </p:txBody>
      </p:sp>
    </p:spTree>
    <p:extLst>
      <p:ext uri="{BB962C8B-B14F-4D97-AF65-F5344CB8AC3E}">
        <p14:creationId xmlns:p14="http://schemas.microsoft.com/office/powerpoint/2010/main" val="18145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762003"/>
            <a:ext cx="8229600" cy="5364163"/>
          </a:xfrm>
        </p:spPr>
        <p:txBody>
          <a:bodyPr/>
          <a:lstStyle/>
          <a:p>
            <a:pPr>
              <a:lnSpc>
                <a:spcPct val="90000"/>
              </a:lnSpc>
              <a:buFontTx/>
              <a:buNone/>
            </a:pPr>
            <a:r>
              <a:rPr lang="en-US" sz="2000" b="1"/>
              <a:t>2. Exploit and take over control the infected web browsers with this injected code, direct the exploited web browser to download malware to users' devices</a:t>
            </a:r>
          </a:p>
          <a:p>
            <a:pPr>
              <a:lnSpc>
                <a:spcPct val="90000"/>
              </a:lnSpc>
              <a:buFontTx/>
              <a:buNone/>
            </a:pPr>
            <a:r>
              <a:rPr lang="en-US" sz="2400"/>
              <a:t>    </a:t>
            </a:r>
            <a:r>
              <a:rPr lang="en-US" sz="2000"/>
              <a:t>Once user browses the injected web page, the malicious content from Hop Point (a website controlled by the hacker) to execute inside the requested (and presumed legitimate) web page. The malware injection process instructed in “http://www.malwebsite.com/malpage.html” is loaded from here through the iframe to the  browser itself which  will install specific piece set of instructions for the browser to connect to a malicious site in order to download malware such as remote control utilities and backdoors as well as programs that automatically crawl the hard disk in search of information such as credit card details or bank accounts</a:t>
            </a:r>
          </a:p>
          <a:p>
            <a:pPr>
              <a:lnSpc>
                <a:spcPct val="90000"/>
              </a:lnSpc>
              <a:buFontTx/>
              <a:buNone/>
            </a:pPr>
            <a:endParaRPr lang="en-US" sz="2000"/>
          </a:p>
          <a:p>
            <a:pPr>
              <a:lnSpc>
                <a:spcPct val="90000"/>
              </a:lnSpc>
              <a:buFont typeface="Symbol" pitchFamily="18" charset="2"/>
              <a:buNone/>
            </a:pPr>
            <a:r>
              <a:rPr lang="en-US" sz="2000" b="1"/>
              <a:t>3. Finally, the victim will Silently run this downloaded malware on user device</a:t>
            </a:r>
          </a:p>
          <a:p>
            <a:pPr>
              <a:lnSpc>
                <a:spcPct val="90000"/>
              </a:lnSpc>
              <a:buFontTx/>
              <a:buNone/>
            </a:pPr>
            <a:endParaRPr lang="en-US" sz="2000" b="1"/>
          </a:p>
        </p:txBody>
      </p:sp>
    </p:spTree>
    <p:extLst>
      <p:ext uri="{BB962C8B-B14F-4D97-AF65-F5344CB8AC3E}">
        <p14:creationId xmlns:p14="http://schemas.microsoft.com/office/powerpoint/2010/main" val="2391855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41"/>
            <a:ext cx="8229600" cy="944562"/>
          </a:xfrm>
        </p:spPr>
        <p:txBody>
          <a:bodyPr/>
          <a:lstStyle/>
          <a:p>
            <a:r>
              <a:rPr lang="en-US" sz="2800" b="1"/>
              <a:t>Safeguards</a:t>
            </a:r>
          </a:p>
        </p:txBody>
      </p:sp>
      <p:sp>
        <p:nvSpPr>
          <p:cNvPr id="17411" name="Rectangle 3"/>
          <p:cNvSpPr>
            <a:spLocks noGrp="1" noChangeArrowheads="1"/>
          </p:cNvSpPr>
          <p:nvPr>
            <p:ph idx="1"/>
          </p:nvPr>
        </p:nvSpPr>
        <p:spPr>
          <a:xfrm>
            <a:off x="457200" y="1295400"/>
            <a:ext cx="8229600" cy="4830763"/>
          </a:xfrm>
        </p:spPr>
        <p:txBody>
          <a:bodyPr/>
          <a:lstStyle/>
          <a:p>
            <a:r>
              <a:rPr lang="en-US" sz="2400" b="1"/>
              <a:t>Log on as a no-admin user</a:t>
            </a:r>
            <a:r>
              <a:rPr lang="en-US" sz="2400"/>
              <a:t> </a:t>
            </a:r>
          </a:p>
          <a:p>
            <a:r>
              <a:rPr lang="en-US" sz="2400" b="1"/>
              <a:t>Secure your browser</a:t>
            </a:r>
            <a:r>
              <a:rPr lang="en-US"/>
              <a:t> </a:t>
            </a:r>
          </a:p>
          <a:p>
            <a:pPr>
              <a:buFontTx/>
              <a:buNone/>
            </a:pPr>
            <a:r>
              <a:rPr lang="en-US"/>
              <a:t>    </a:t>
            </a:r>
            <a:r>
              <a:rPr lang="en-US" sz="2000"/>
              <a:t>Set browser security to high to reject unwanted javascripts. </a:t>
            </a:r>
          </a:p>
          <a:p>
            <a:pPr>
              <a:buFontTx/>
              <a:buNone/>
            </a:pPr>
            <a:r>
              <a:rPr lang="en-US" altLang="zh-CN" sz="2000">
                <a:ea typeface="SimSun" pitchFamily="2" charset="-122"/>
              </a:rPr>
              <a:t>       Use Firefox with "no-script" to only run scripts from sites on   </a:t>
            </a:r>
          </a:p>
          <a:p>
            <a:pPr>
              <a:buFontTx/>
              <a:buNone/>
            </a:pPr>
            <a:r>
              <a:rPr lang="en-US" altLang="zh-CN" sz="2000">
                <a:ea typeface="SimSun" pitchFamily="2" charset="-122"/>
              </a:rPr>
              <a:t>       whitelist </a:t>
            </a:r>
            <a:r>
              <a:rPr lang="en-US" sz="2000"/>
              <a:t> </a:t>
            </a:r>
          </a:p>
          <a:p>
            <a:r>
              <a:rPr lang="en-US" sz="2400" b="1"/>
              <a:t>examine the application code and web server for evidence of:</a:t>
            </a:r>
            <a:r>
              <a:rPr lang="en-US"/>
              <a:t> </a:t>
            </a:r>
          </a:p>
          <a:p>
            <a:pPr>
              <a:buFontTx/>
              <a:buNone/>
            </a:pPr>
            <a:r>
              <a:rPr lang="en-US" sz="2000"/>
              <a:t>     Injected Iframes, javascript, SQL Injection,  objects such as flash, PDF</a:t>
            </a:r>
          </a:p>
          <a:p>
            <a:pPr>
              <a:buFontTx/>
              <a:buNone/>
            </a:pPr>
            <a:endParaRPr lang="en-US" sz="2000"/>
          </a:p>
          <a:p>
            <a:pPr>
              <a:buFontTx/>
              <a:buNone/>
            </a:pPr>
            <a:endParaRPr lang="en-US" sz="2000"/>
          </a:p>
        </p:txBody>
      </p:sp>
    </p:spTree>
    <p:extLst>
      <p:ext uri="{BB962C8B-B14F-4D97-AF65-F5344CB8AC3E}">
        <p14:creationId xmlns:p14="http://schemas.microsoft.com/office/powerpoint/2010/main" val="2079693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2800" b="1" dirty="0"/>
              <a:t>Mobile device loss/Theft</a:t>
            </a:r>
          </a:p>
        </p:txBody>
      </p:sp>
      <p:sp>
        <p:nvSpPr>
          <p:cNvPr id="18435" name="Rectangle 3"/>
          <p:cNvSpPr>
            <a:spLocks noGrp="1" noChangeArrowheads="1"/>
          </p:cNvSpPr>
          <p:nvPr>
            <p:ph idx="1"/>
          </p:nvPr>
        </p:nvSpPr>
        <p:spPr>
          <a:xfrm>
            <a:off x="457200" y="1371600"/>
            <a:ext cx="8229600" cy="4754563"/>
          </a:xfrm>
        </p:spPr>
        <p:txBody>
          <a:bodyPr>
            <a:normAutofit/>
          </a:bodyPr>
          <a:lstStyle/>
          <a:p>
            <a:pPr>
              <a:lnSpc>
                <a:spcPct val="80000"/>
              </a:lnSpc>
            </a:pPr>
            <a:r>
              <a:rPr lang="en-US" sz="2400"/>
              <a:t>Now, smart mobile device is not only for just calling or sending a message, it has become business and playing tool for us. </a:t>
            </a:r>
          </a:p>
          <a:p>
            <a:pPr>
              <a:lnSpc>
                <a:spcPct val="80000"/>
              </a:lnSpc>
            </a:pPr>
            <a:r>
              <a:rPr lang="en-US" sz="2400"/>
              <a:t>We’ve stored amount of personal data and even more sensitive important company data in the mobile device. These data may be exposed:  Email exchanges could be seen;  m-commence data such as online purchasing or banking transaction might be viewed;  If the phone is connected via a VPN, company networks will be exposed to malware or could be hacked. </a:t>
            </a:r>
          </a:p>
          <a:p>
            <a:pPr>
              <a:lnSpc>
                <a:spcPct val="80000"/>
              </a:lnSpc>
            </a:pPr>
            <a:r>
              <a:rPr lang="en-US" sz="2400"/>
              <a:t>Americans lost about $30 billion worth of mobile phones last year.  Phones may be lost anywhere and anytime. </a:t>
            </a:r>
          </a:p>
          <a:p>
            <a:pPr>
              <a:lnSpc>
                <a:spcPct val="80000"/>
              </a:lnSpc>
            </a:pPr>
            <a:r>
              <a:rPr lang="en-US" sz="2400"/>
              <a:t>Nearly all who found the lost phones tried to access the information on the phone, </a:t>
            </a:r>
          </a:p>
          <a:p>
            <a:pPr>
              <a:lnSpc>
                <a:spcPct val="80000"/>
              </a:lnSpc>
            </a:pPr>
            <a:endParaRPr lang="en-US" sz="2400"/>
          </a:p>
        </p:txBody>
      </p:sp>
    </p:spTree>
    <p:extLst>
      <p:ext uri="{BB962C8B-B14F-4D97-AF65-F5344CB8AC3E}">
        <p14:creationId xmlns:p14="http://schemas.microsoft.com/office/powerpoint/2010/main" val="187058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r>
              <a:rPr lang="en-US" sz="2800" b="1" smtClean="0"/>
              <a:t>Possible attack threats to mobile devices</a:t>
            </a:r>
            <a:endParaRPr lang="en-US" sz="2800" b="1"/>
          </a:p>
        </p:txBody>
      </p:sp>
      <p:sp>
        <p:nvSpPr>
          <p:cNvPr id="2051" name="Rectangle 3"/>
          <p:cNvSpPr>
            <a:spLocks noGrp="1" noChangeArrowheads="1"/>
          </p:cNvSpPr>
          <p:nvPr>
            <p:ph idx="1"/>
          </p:nvPr>
        </p:nvSpPr>
        <p:spPr/>
        <p:txBody>
          <a:bodyPr>
            <a:normAutofit/>
          </a:bodyPr>
          <a:lstStyle/>
          <a:p>
            <a:pPr algn="l">
              <a:lnSpc>
                <a:spcPct val="90000"/>
              </a:lnSpc>
            </a:pPr>
            <a:r>
              <a:rPr lang="en-US" altLang="zh-CN" sz="2400" dirty="0" smtClean="0">
                <a:ea typeface="SimSun" pitchFamily="2" charset="-122"/>
              </a:rPr>
              <a:t>Network exploit</a:t>
            </a:r>
          </a:p>
          <a:p>
            <a:pPr lvl="1">
              <a:lnSpc>
                <a:spcPct val="90000"/>
              </a:lnSpc>
            </a:pPr>
            <a:r>
              <a:rPr lang="en-US" altLang="zh-CN" sz="2000" dirty="0" smtClean="0">
                <a:ea typeface="SimSun" pitchFamily="2" charset="-122"/>
              </a:rPr>
              <a:t>Hackers takes advantage of vulnerability or flaw of  user’s web browser on mobile device in </a:t>
            </a:r>
            <a:r>
              <a:rPr lang="en-US" altLang="zh-CN" sz="2000" dirty="0" err="1" smtClean="0">
                <a:ea typeface="SimSun" pitchFamily="2" charset="-122"/>
              </a:rPr>
              <a:t>WiFi</a:t>
            </a:r>
            <a:r>
              <a:rPr lang="en-US" altLang="zh-CN" sz="2000" dirty="0" smtClean="0">
                <a:ea typeface="SimSun" pitchFamily="2" charset="-122"/>
              </a:rPr>
              <a:t> communication to attack victims.</a:t>
            </a:r>
          </a:p>
          <a:p>
            <a:pPr lvl="1">
              <a:lnSpc>
                <a:spcPct val="90000"/>
              </a:lnSpc>
            </a:pPr>
            <a:r>
              <a:rPr lang="en-US" altLang="zh-CN" sz="2000" dirty="0" smtClean="0">
                <a:ea typeface="SimSun" pitchFamily="2" charset="-122"/>
              </a:rPr>
              <a:t>Hackers send malicious code/data from malicious logic websites to victim’s browser after user browses the malicious page and the malicious code will take over the control to get all sensitive data on the victim’s device.</a:t>
            </a:r>
          </a:p>
          <a:p>
            <a:pPr algn="l">
              <a:lnSpc>
                <a:spcPct val="90000"/>
              </a:lnSpc>
              <a:buFontTx/>
              <a:buChar char="•"/>
            </a:pPr>
            <a:r>
              <a:rPr lang="en-US" sz="2400" dirty="0" smtClean="0"/>
              <a:t>Social engineering </a:t>
            </a:r>
          </a:p>
          <a:p>
            <a:pPr lvl="1">
              <a:lnSpc>
                <a:spcPct val="90000"/>
              </a:lnSpc>
            </a:pPr>
            <a:r>
              <a:rPr lang="en-US" sz="2000" dirty="0" smtClean="0"/>
              <a:t>Hackers use hyped contents to attract, manipulate, or persuade people into revealing confidential information through deception such as phishing for the purpose of information gathering, fraud, or access rights.</a:t>
            </a:r>
            <a:r>
              <a:rPr lang="en-US" altLang="zh-CN" sz="2000" dirty="0" smtClean="0">
                <a:ea typeface="SimSun" pitchFamily="2" charset="-122"/>
              </a:rPr>
              <a:t> </a:t>
            </a:r>
            <a:endParaRPr lang="en-US" sz="2000" dirty="0"/>
          </a:p>
        </p:txBody>
      </p:sp>
    </p:spTree>
    <p:extLst>
      <p:ext uri="{BB962C8B-B14F-4D97-AF65-F5344CB8AC3E}">
        <p14:creationId xmlns:p14="http://schemas.microsoft.com/office/powerpoint/2010/main" val="793508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2800" b="1" dirty="0">
                <a:solidFill>
                  <a:srgbClr val="D2533C"/>
                </a:solidFill>
              </a:rPr>
              <a:t>Mobile device loss/Theft</a:t>
            </a:r>
            <a:endParaRPr lang="en-US" dirty="0"/>
          </a:p>
        </p:txBody>
      </p:sp>
      <p:sp>
        <p:nvSpPr>
          <p:cNvPr id="20483" name="Rectangle 3"/>
          <p:cNvSpPr>
            <a:spLocks noGrp="1" noChangeArrowheads="1"/>
          </p:cNvSpPr>
          <p:nvPr>
            <p:ph idx="1"/>
          </p:nvPr>
        </p:nvSpPr>
        <p:spPr/>
        <p:txBody>
          <a:bodyPr>
            <a:normAutofit/>
          </a:bodyPr>
          <a:lstStyle/>
          <a:p>
            <a:r>
              <a:rPr lang="en-US" altLang="zh-CN" sz="2400">
                <a:ea typeface="SimSun" pitchFamily="2" charset="-122"/>
              </a:rPr>
              <a:t>The loss of mobile device becomes a concern. About 2/3 of mobile device users feared not being able to recover lost content.  </a:t>
            </a:r>
          </a:p>
          <a:p>
            <a:r>
              <a:rPr lang="en-US" altLang="zh-CN" sz="2400">
                <a:ea typeface="SimSun" pitchFamily="2" charset="-122"/>
              </a:rPr>
              <a:t>It is one of major focus of security concerns for Android mobile device. Some security experts have pointed out that targeting smartphones could potentially be more profitable for criminals than aiming at computers</a:t>
            </a:r>
            <a:r>
              <a:rPr lang="en-US" altLang="zh-CN" sz="2800">
                <a:ea typeface="SimSun" pitchFamily="2" charset="-122"/>
              </a:rPr>
              <a:t> </a:t>
            </a:r>
            <a:endParaRPr lang="en-US" sz="2800"/>
          </a:p>
          <a:p>
            <a:endParaRPr lang="en-US" sz="2800"/>
          </a:p>
        </p:txBody>
      </p:sp>
    </p:spTree>
    <p:extLst>
      <p:ext uri="{BB962C8B-B14F-4D97-AF65-F5344CB8AC3E}">
        <p14:creationId xmlns:p14="http://schemas.microsoft.com/office/powerpoint/2010/main" val="2851506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1020762"/>
          </a:xfrm>
        </p:spPr>
        <p:txBody>
          <a:bodyPr/>
          <a:lstStyle/>
          <a:p>
            <a:r>
              <a:rPr lang="en-US" sz="2800" b="1"/>
              <a:t>Action on Your Stolen Mobile Phone</a:t>
            </a:r>
          </a:p>
        </p:txBody>
      </p:sp>
      <p:sp>
        <p:nvSpPr>
          <p:cNvPr id="21507" name="Rectangle 3"/>
          <p:cNvSpPr>
            <a:spLocks noGrp="1" noChangeArrowheads="1"/>
          </p:cNvSpPr>
          <p:nvPr>
            <p:ph idx="1"/>
          </p:nvPr>
        </p:nvSpPr>
        <p:spPr>
          <a:xfrm>
            <a:off x="457200" y="1143000"/>
            <a:ext cx="8229600" cy="5486400"/>
          </a:xfrm>
        </p:spPr>
        <p:txBody>
          <a:bodyPr>
            <a:normAutofit/>
          </a:bodyPr>
          <a:lstStyle/>
          <a:p>
            <a:pPr>
              <a:lnSpc>
                <a:spcPct val="80000"/>
              </a:lnSpc>
              <a:buFontTx/>
              <a:buNone/>
            </a:pPr>
            <a:r>
              <a:rPr lang="en-US" sz="1600" dirty="0"/>
              <a:t> </a:t>
            </a:r>
          </a:p>
          <a:p>
            <a:pPr>
              <a:lnSpc>
                <a:spcPct val="80000"/>
              </a:lnSpc>
            </a:pPr>
            <a:r>
              <a:rPr lang="en-US" sz="1800" b="1" dirty="0"/>
              <a:t>Avoid data loss</a:t>
            </a:r>
          </a:p>
          <a:p>
            <a:pPr>
              <a:lnSpc>
                <a:spcPct val="80000"/>
              </a:lnSpc>
              <a:buFontTx/>
              <a:buNone/>
            </a:pPr>
            <a:r>
              <a:rPr lang="en-US" sz="1800" dirty="0"/>
              <a:t>      </a:t>
            </a:r>
            <a:r>
              <a:rPr lang="en-US" sz="2000" dirty="0"/>
              <a:t>Quick restoration of all important data with a preinstalled auto-backup app (e.g., </a:t>
            </a:r>
            <a:r>
              <a:rPr lang="en-US" sz="2000" dirty="0" err="1"/>
              <a:t>WaveSecure</a:t>
            </a:r>
            <a:r>
              <a:rPr lang="en-US" sz="2000" dirty="0"/>
              <a:t>, </a:t>
            </a:r>
            <a:r>
              <a:rPr lang="en-US" sz="2000" dirty="0" err="1"/>
              <a:t>MyBackup</a:t>
            </a:r>
            <a:r>
              <a:rPr lang="en-US" sz="2000" dirty="0"/>
              <a:t>)</a:t>
            </a:r>
          </a:p>
          <a:p>
            <a:pPr>
              <a:lnSpc>
                <a:spcPct val="80000"/>
              </a:lnSpc>
              <a:buFontTx/>
              <a:buNone/>
            </a:pPr>
            <a:r>
              <a:rPr lang="en-US" sz="2000" dirty="0"/>
              <a:t>     Install a mobile tracking app to protect our mobile device</a:t>
            </a:r>
          </a:p>
          <a:p>
            <a:pPr>
              <a:lnSpc>
                <a:spcPct val="80000"/>
              </a:lnSpc>
              <a:buFontTx/>
              <a:buNone/>
            </a:pPr>
            <a:r>
              <a:rPr lang="en-US" sz="2000" dirty="0"/>
              <a:t>     (Android Lost, Where’s My Droid)</a:t>
            </a:r>
          </a:p>
          <a:p>
            <a:pPr>
              <a:lnSpc>
                <a:spcPct val="80000"/>
              </a:lnSpc>
              <a:buFontTx/>
              <a:buNone/>
            </a:pPr>
            <a:r>
              <a:rPr lang="en-US" sz="1800" dirty="0"/>
              <a:t> </a:t>
            </a:r>
          </a:p>
          <a:p>
            <a:pPr>
              <a:lnSpc>
                <a:spcPct val="80000"/>
              </a:lnSpc>
            </a:pPr>
            <a:r>
              <a:rPr lang="en-US" sz="1800" b="1" dirty="0"/>
              <a:t>Salvage Actions </a:t>
            </a:r>
          </a:p>
          <a:p>
            <a:pPr>
              <a:lnSpc>
                <a:spcPct val="80000"/>
              </a:lnSpc>
              <a:buFontTx/>
              <a:buNone/>
            </a:pPr>
            <a:r>
              <a:rPr lang="en-US" sz="1800" b="1" dirty="0" smtClean="0"/>
              <a:t>      </a:t>
            </a:r>
            <a:r>
              <a:rPr lang="en-US" sz="2000" b="1" dirty="0"/>
              <a:t>Report </a:t>
            </a:r>
            <a:r>
              <a:rPr lang="en-US" sz="2000" dirty="0"/>
              <a:t>the loss/theft to your organization and/or mobile service provider immediately to deter malicious use of your device and minimize fraudulent charges. </a:t>
            </a:r>
            <a:endParaRPr lang="en-US" sz="2000" b="1" dirty="0"/>
          </a:p>
          <a:p>
            <a:pPr>
              <a:lnSpc>
                <a:spcPct val="80000"/>
              </a:lnSpc>
              <a:buFontTx/>
              <a:buNone/>
            </a:pPr>
            <a:r>
              <a:rPr lang="en-US" sz="2000" b="1" dirty="0"/>
              <a:t>     Change</a:t>
            </a:r>
            <a:r>
              <a:rPr lang="en-US" sz="2000" dirty="0"/>
              <a:t> account credentials. If devices are used to access remote resources such as corporate networks or social networking sites, you should contact your enterprise or organization to revoke all credentials that were stored on the lost device, all issued certificates or change your password. </a:t>
            </a:r>
          </a:p>
          <a:p>
            <a:pPr>
              <a:lnSpc>
                <a:spcPct val="80000"/>
              </a:lnSpc>
              <a:buFontTx/>
              <a:buNone/>
            </a:pPr>
            <a:r>
              <a:rPr lang="en-US" sz="2000" dirty="0"/>
              <a:t>      revoke. Locking Smartphone is the first line of defense line for protection of preventing thieves from stealing broadband service such as SMS fees, reading your email, or abusing VPN connections.</a:t>
            </a:r>
          </a:p>
        </p:txBody>
      </p:sp>
    </p:spTree>
    <p:extLst>
      <p:ext uri="{BB962C8B-B14F-4D97-AF65-F5344CB8AC3E}">
        <p14:creationId xmlns:p14="http://schemas.microsoft.com/office/powerpoint/2010/main" val="379154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304803"/>
            <a:ext cx="8458200" cy="990600"/>
          </a:xfrm>
        </p:spPr>
        <p:txBody>
          <a:bodyPr>
            <a:normAutofit fontScale="90000"/>
          </a:bodyPr>
          <a:lstStyle/>
          <a:p>
            <a:r>
              <a:rPr lang="en-US" sz="2800"/>
              <a:t/>
            </a:r>
            <a:br>
              <a:rPr lang="en-US" sz="2800"/>
            </a:br>
            <a:r>
              <a:rPr lang="en-US" sz="2800"/>
              <a:t/>
            </a:r>
            <a:br>
              <a:rPr lang="en-US" sz="2800"/>
            </a:br>
            <a:r>
              <a:rPr lang="en-US" sz="2800"/>
              <a:t/>
            </a:r>
            <a:br>
              <a:rPr lang="en-US" sz="2800"/>
            </a:br>
            <a:r>
              <a:rPr lang="en-US" sz="2800" b="1"/>
              <a:t>locates, locks and wipes.</a:t>
            </a:r>
            <a:br>
              <a:rPr lang="en-US" sz="2800" b="1"/>
            </a:br>
            <a:r>
              <a:rPr lang="en-US" sz="4000"/>
              <a:t> </a:t>
            </a:r>
            <a:br>
              <a:rPr lang="en-US" sz="4000"/>
            </a:br>
            <a:endParaRPr lang="en-US" sz="4000"/>
          </a:p>
        </p:txBody>
      </p:sp>
      <p:sp>
        <p:nvSpPr>
          <p:cNvPr id="22531" name="Rectangle 3"/>
          <p:cNvSpPr>
            <a:spLocks noGrp="1" noChangeArrowheads="1"/>
          </p:cNvSpPr>
          <p:nvPr>
            <p:ph idx="1"/>
          </p:nvPr>
        </p:nvSpPr>
        <p:spPr>
          <a:xfrm>
            <a:off x="457200" y="1295400"/>
            <a:ext cx="8229600" cy="5257800"/>
          </a:xfrm>
        </p:spPr>
        <p:txBody>
          <a:bodyPr>
            <a:normAutofit/>
          </a:bodyPr>
          <a:lstStyle/>
          <a:p>
            <a:pPr>
              <a:lnSpc>
                <a:spcPct val="80000"/>
              </a:lnSpc>
            </a:pPr>
            <a:r>
              <a:rPr lang="en-US" sz="2000" b="1"/>
              <a:t>Locates</a:t>
            </a:r>
            <a:r>
              <a:rPr lang="en-US" sz="2000"/>
              <a:t>: Locate your lost device and display the location on a Google map. Register your Android device with one of the many available "find me" services to locate and recover lost devices</a:t>
            </a:r>
            <a:r>
              <a:rPr lang="en-US" sz="2000" b="1"/>
              <a:t> </a:t>
            </a:r>
          </a:p>
          <a:p>
            <a:pPr>
              <a:lnSpc>
                <a:spcPct val="80000"/>
              </a:lnSpc>
            </a:pPr>
            <a:r>
              <a:rPr lang="en-US" sz="2000" b="1"/>
              <a:t>Locks:</a:t>
            </a:r>
            <a:r>
              <a:rPr lang="en-US" sz="2000"/>
              <a:t> </a:t>
            </a:r>
          </a:p>
          <a:p>
            <a:pPr>
              <a:lnSpc>
                <a:spcPct val="80000"/>
              </a:lnSpc>
              <a:buFontTx/>
              <a:buNone/>
            </a:pPr>
            <a:r>
              <a:rPr lang="en-US" sz="2000"/>
              <a:t>     Remotely locks down your lost device, that nobody can use your phone without your access, even somebody else exchanges the SIM card on your phone.</a:t>
            </a:r>
          </a:p>
          <a:p>
            <a:pPr>
              <a:lnSpc>
                <a:spcPct val="80000"/>
              </a:lnSpc>
              <a:buFontTx/>
              <a:buNone/>
            </a:pPr>
            <a:r>
              <a:rPr lang="en-US" sz="2000"/>
              <a:t>     Use lock apps such as Norton Mobile or AppProtector or PIN/ passwords to lock your android devices. You can also enroll in a remote find/lock service.  Enterprises can ensuring company devices using either Exchange ActiveSync or the Android 2.2 Device Admin to remotely enforce password policies and routinely lock these devices and reset passwords.</a:t>
            </a:r>
            <a:endParaRPr lang="en-US" sz="2000" b="1"/>
          </a:p>
          <a:p>
            <a:pPr>
              <a:lnSpc>
                <a:spcPct val="80000"/>
              </a:lnSpc>
            </a:pPr>
            <a:r>
              <a:rPr lang="en-US" sz="2000" b="1"/>
              <a:t>Wipes:</a:t>
            </a:r>
            <a:r>
              <a:rPr lang="en-US" sz="2000"/>
              <a:t> </a:t>
            </a:r>
          </a:p>
          <a:p>
            <a:pPr>
              <a:lnSpc>
                <a:spcPct val="80000"/>
              </a:lnSpc>
              <a:buFontTx/>
              <a:buNone/>
            </a:pPr>
            <a:r>
              <a:rPr lang="en-US" sz="2000"/>
              <a:t>     Remotely wipe out important data which stored on your device.</a:t>
            </a:r>
          </a:p>
          <a:p>
            <a:pPr>
              <a:lnSpc>
                <a:spcPct val="80000"/>
              </a:lnSpc>
              <a:buFontTx/>
              <a:buNone/>
            </a:pPr>
            <a:r>
              <a:rPr lang="en-US" sz="2000"/>
              <a:t>     Some mobile service providers offer remote default and selective wiping, which allows you or your provider to remotely delete all data on the phone.  </a:t>
            </a:r>
          </a:p>
          <a:p>
            <a:pPr>
              <a:lnSpc>
                <a:spcPct val="80000"/>
              </a:lnSpc>
            </a:pPr>
            <a:endParaRPr lang="en-US" sz="2000"/>
          </a:p>
        </p:txBody>
      </p:sp>
    </p:spTree>
    <p:extLst>
      <p:ext uri="{BB962C8B-B14F-4D97-AF65-F5344CB8AC3E}">
        <p14:creationId xmlns:p14="http://schemas.microsoft.com/office/powerpoint/2010/main" val="2147487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639762"/>
          </a:xfrm>
        </p:spPr>
        <p:txBody>
          <a:bodyPr>
            <a:normAutofit fontScale="90000"/>
          </a:bodyPr>
          <a:lstStyle/>
          <a:p>
            <a:r>
              <a:rPr lang="en-US" sz="2800" b="1" dirty="0"/>
              <a:t>Android’s Security</a:t>
            </a:r>
            <a:r>
              <a:rPr lang="en-US" sz="2800" dirty="0"/>
              <a:t> </a:t>
            </a:r>
            <a:br>
              <a:rPr lang="en-US" sz="2800" dirty="0"/>
            </a:br>
            <a:endParaRPr lang="en-US" sz="2800" dirty="0"/>
          </a:p>
        </p:txBody>
      </p:sp>
      <p:sp>
        <p:nvSpPr>
          <p:cNvPr id="29699" name="Rectangle 3"/>
          <p:cNvSpPr>
            <a:spLocks noGrp="1" noChangeArrowheads="1"/>
          </p:cNvSpPr>
          <p:nvPr>
            <p:ph idx="1"/>
          </p:nvPr>
        </p:nvSpPr>
        <p:spPr>
          <a:xfrm>
            <a:off x="457200" y="1143000"/>
            <a:ext cx="8229600" cy="5334000"/>
          </a:xfrm>
        </p:spPr>
        <p:txBody>
          <a:bodyPr/>
          <a:lstStyle/>
          <a:p>
            <a:pPr>
              <a:lnSpc>
                <a:spcPct val="80000"/>
              </a:lnSpc>
            </a:pPr>
            <a:r>
              <a:rPr lang="en-US" sz="2000" dirty="0"/>
              <a:t>Android’s Security is supported by encryption, signature, Isolation, and access control security protection Strategies. However there still are vulnerabilities for Android mobile devices.</a:t>
            </a:r>
          </a:p>
          <a:p>
            <a:pPr>
              <a:lnSpc>
                <a:spcPct val="80000"/>
              </a:lnSpc>
              <a:buFontTx/>
              <a:buNone/>
            </a:pPr>
            <a:endParaRPr lang="en-US" sz="2000" dirty="0"/>
          </a:p>
          <a:p>
            <a:pPr>
              <a:lnSpc>
                <a:spcPct val="80000"/>
              </a:lnSpc>
            </a:pPr>
            <a:r>
              <a:rPr lang="en-US" sz="2000" dirty="0"/>
              <a:t>The Android app signature system is to ensure that the app’s logic is not tampered with, enforce a user to recognize the identity of the app’s author. Although Android will only install and run a signed app, a certificate is not required by Google. Hackers can still use anonymous digital certificates to sign their malware and distribute them without any certification by Google which is required by Apple.</a:t>
            </a:r>
          </a:p>
          <a:p>
            <a:pPr>
              <a:lnSpc>
                <a:spcPct val="80000"/>
              </a:lnSpc>
              <a:buFontTx/>
              <a:buNone/>
            </a:pPr>
            <a:r>
              <a:rPr lang="en-US" sz="2000" dirty="0"/>
              <a:t> </a:t>
            </a:r>
          </a:p>
          <a:p>
            <a:pPr>
              <a:lnSpc>
                <a:spcPct val="80000"/>
              </a:lnSpc>
            </a:pPr>
            <a:r>
              <a:rPr lang="en-US" sz="2000" dirty="0"/>
              <a:t>A  hacker can create and distribute ma­licious app since people will not be able to track down to the source and add Trojan horses and malicious code to a existing legitimate app and then re-sign the updated version with an anonymous or fake certificate and distribute it. Its original digital signature is tempered and lost. </a:t>
            </a:r>
          </a:p>
        </p:txBody>
      </p:sp>
    </p:spTree>
    <p:extLst>
      <p:ext uri="{BB962C8B-B14F-4D97-AF65-F5344CB8AC3E}">
        <p14:creationId xmlns:p14="http://schemas.microsoft.com/office/powerpoint/2010/main" val="759619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2800" b="1"/>
              <a:t>Mobile Device-Encryption</a:t>
            </a:r>
            <a:endParaRPr lang="en-US" b="1"/>
          </a:p>
        </p:txBody>
      </p:sp>
      <p:sp>
        <p:nvSpPr>
          <p:cNvPr id="30723" name="Rectangle 3"/>
          <p:cNvSpPr>
            <a:spLocks noGrp="1" noChangeArrowheads="1"/>
          </p:cNvSpPr>
          <p:nvPr>
            <p:ph idx="1"/>
          </p:nvPr>
        </p:nvSpPr>
        <p:spPr/>
        <p:txBody>
          <a:bodyPr>
            <a:normAutofit/>
          </a:bodyPr>
          <a:lstStyle/>
          <a:p>
            <a:pPr>
              <a:lnSpc>
                <a:spcPct val="80000"/>
              </a:lnSpc>
            </a:pPr>
            <a:r>
              <a:rPr lang="en-US" sz="2400"/>
              <a:t>Android 2.2 does not support the encryption. There is no app can do full device encryption without Android OS support . </a:t>
            </a:r>
          </a:p>
          <a:p>
            <a:pPr>
              <a:lnSpc>
                <a:spcPct val="80000"/>
              </a:lnSpc>
            </a:pPr>
            <a:r>
              <a:rPr lang="en-US" sz="2400"/>
              <a:t>Google has designed Android 3.0 for mobile device and they have taken some steps for users and the enterprise. Android 3.0 comes loaded with full encryption support for data stored on the device.</a:t>
            </a:r>
          </a:p>
          <a:p>
            <a:pPr>
              <a:lnSpc>
                <a:spcPct val="80000"/>
              </a:lnSpc>
            </a:pPr>
            <a:r>
              <a:rPr lang="en-US" sz="2400"/>
              <a:t>We can still use some file encryption tools to protect our selected file and data.</a:t>
            </a:r>
          </a:p>
          <a:p>
            <a:pPr>
              <a:lnSpc>
                <a:spcPct val="80000"/>
              </a:lnSpc>
            </a:pPr>
            <a:endParaRPr lang="en-US" sz="2400"/>
          </a:p>
        </p:txBody>
      </p:sp>
    </p:spTree>
    <p:extLst>
      <p:ext uri="{BB962C8B-B14F-4D97-AF65-F5344CB8AC3E}">
        <p14:creationId xmlns:p14="http://schemas.microsoft.com/office/powerpoint/2010/main" val="2508070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b="1" dirty="0"/>
              <a:t>References</a:t>
            </a:r>
          </a:p>
        </p:txBody>
      </p:sp>
      <p:sp>
        <p:nvSpPr>
          <p:cNvPr id="26627" name="Rectangle 3"/>
          <p:cNvSpPr>
            <a:spLocks noGrp="1" noChangeArrowheads="1"/>
          </p:cNvSpPr>
          <p:nvPr>
            <p:ph idx="1"/>
          </p:nvPr>
        </p:nvSpPr>
        <p:spPr/>
        <p:txBody>
          <a:bodyPr>
            <a:normAutofit/>
          </a:bodyPr>
          <a:lstStyle/>
          <a:p>
            <a:pPr>
              <a:lnSpc>
                <a:spcPct val="80000"/>
              </a:lnSpc>
              <a:buFont typeface="Wingdings" pitchFamily="2" charset="2"/>
              <a:buChar char="v"/>
            </a:pPr>
            <a:r>
              <a:rPr lang="en-US" sz="2400" dirty="0"/>
              <a:t>A window into Mobile device security</a:t>
            </a:r>
          </a:p>
          <a:p>
            <a:pPr>
              <a:lnSpc>
                <a:spcPct val="80000"/>
              </a:lnSpc>
              <a:buFont typeface="Wingdings" pitchFamily="2" charset="2"/>
              <a:buChar char="v"/>
            </a:pPr>
            <a:r>
              <a:rPr lang="en-US" sz="2400" dirty="0">
                <a:hlinkClick r:id="rId2"/>
              </a:rPr>
              <a:t>http://www.symantec.com/content/en/us/about/media/pdfs/symc_mobile_device_security_june2011.pdf</a:t>
            </a:r>
            <a:endParaRPr lang="en-US" sz="2400" dirty="0"/>
          </a:p>
          <a:p>
            <a:pPr>
              <a:lnSpc>
                <a:spcPct val="80000"/>
              </a:lnSpc>
              <a:buFont typeface="Wingdings" pitchFamily="2" charset="2"/>
              <a:buChar char="v"/>
            </a:pPr>
            <a:r>
              <a:rPr lang="en-US" sz="2400" dirty="0"/>
              <a:t> http://www.continuitycentral.com/feature0919.html</a:t>
            </a:r>
          </a:p>
          <a:p>
            <a:pPr>
              <a:lnSpc>
                <a:spcPct val="80000"/>
              </a:lnSpc>
              <a:buFont typeface="Wingdings" pitchFamily="2" charset="2"/>
              <a:buChar char="v"/>
            </a:pPr>
            <a:r>
              <a:rPr lang="en-US" sz="2400" dirty="0"/>
              <a:t> http://www.usatoday.com/tech/news/story/2012-03-22/lost-phones/53707448/1]</a:t>
            </a:r>
          </a:p>
          <a:p>
            <a:pPr>
              <a:lnSpc>
                <a:spcPct val="80000"/>
              </a:lnSpc>
              <a:buFont typeface="Wingdings" pitchFamily="2" charset="2"/>
              <a:buChar char="v"/>
            </a:pPr>
            <a:r>
              <a:rPr lang="en-US" sz="2400" dirty="0"/>
              <a:t> US-CERT Resource: Paul Ruggiero and Jon Foote, “Cyber Threats to Mobile Phones”, http://www.us-cert.gov/reading_room/cyber_threats_to_mobile_phones.pdf)</a:t>
            </a:r>
          </a:p>
          <a:p>
            <a:pPr>
              <a:lnSpc>
                <a:spcPct val="80000"/>
              </a:lnSpc>
              <a:buFont typeface="Wingdings" pitchFamily="2" charset="2"/>
              <a:buChar char="v"/>
            </a:pPr>
            <a:r>
              <a:rPr lang="en-US" sz="2400" dirty="0"/>
              <a:t>Top 10 android Security Riskshttp://www.esecurityplanet.com/views/article.php/3928646/Top-10-Android-Security-Risks.htm</a:t>
            </a:r>
          </a:p>
        </p:txBody>
      </p:sp>
    </p:spTree>
    <p:extLst>
      <p:ext uri="{BB962C8B-B14F-4D97-AF65-F5344CB8AC3E}">
        <p14:creationId xmlns:p14="http://schemas.microsoft.com/office/powerpoint/2010/main" val="118667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sz="2800" b="1" dirty="0"/>
              <a:t>Possible attack threats to mobile devices</a:t>
            </a:r>
          </a:p>
        </p:txBody>
      </p:sp>
      <p:sp>
        <p:nvSpPr>
          <p:cNvPr id="16387" name="Rectangle 3"/>
          <p:cNvSpPr>
            <a:spLocks noGrp="1" noChangeArrowheads="1"/>
          </p:cNvSpPr>
          <p:nvPr>
            <p:ph idx="1"/>
          </p:nvPr>
        </p:nvSpPr>
        <p:spPr/>
        <p:txBody>
          <a:bodyPr/>
          <a:lstStyle/>
          <a:p>
            <a:pPr algn="l">
              <a:lnSpc>
                <a:spcPct val="90000"/>
              </a:lnSpc>
              <a:buFontTx/>
              <a:buChar char="•"/>
            </a:pPr>
            <a:r>
              <a:rPr lang="en-US" sz="2400" dirty="0"/>
              <a:t>Malware  </a:t>
            </a:r>
          </a:p>
          <a:p>
            <a:pPr lvl="1">
              <a:lnSpc>
                <a:spcPct val="90000"/>
              </a:lnSpc>
            </a:pPr>
            <a:r>
              <a:rPr lang="en-US" sz="2000" dirty="0" smtClean="0"/>
              <a:t>Virus </a:t>
            </a:r>
            <a:r>
              <a:rPr lang="en-US" sz="2000" dirty="0"/>
              <a:t>hosted on a legitimate code, replicable spread worms, Trojan horses with action in purpose</a:t>
            </a:r>
          </a:p>
          <a:p>
            <a:pPr algn="l">
              <a:lnSpc>
                <a:spcPct val="90000"/>
              </a:lnSpc>
            </a:pPr>
            <a:endParaRPr lang="en-US" altLang="zh-CN" sz="2400" dirty="0">
              <a:ea typeface="SimSun" pitchFamily="2" charset="-122"/>
            </a:endParaRPr>
          </a:p>
          <a:p>
            <a:pPr algn="l">
              <a:lnSpc>
                <a:spcPct val="90000"/>
              </a:lnSpc>
              <a:buFontTx/>
              <a:buChar char="•"/>
            </a:pPr>
            <a:r>
              <a:rPr lang="en-US" altLang="zh-CN" sz="2400" dirty="0">
                <a:ea typeface="SimSun" pitchFamily="2" charset="-122"/>
              </a:rPr>
              <a:t>Misuse available resource and service </a:t>
            </a:r>
          </a:p>
          <a:p>
            <a:pPr lvl="1">
              <a:lnSpc>
                <a:spcPct val="90000"/>
              </a:lnSpc>
            </a:pPr>
            <a:r>
              <a:rPr lang="en-US" altLang="zh-CN" sz="2000" dirty="0" smtClean="0">
                <a:ea typeface="SimSun" pitchFamily="2" charset="-122"/>
              </a:rPr>
              <a:t>Email/SMS </a:t>
            </a:r>
            <a:r>
              <a:rPr lang="en-US" altLang="zh-CN" sz="2000" dirty="0">
                <a:ea typeface="SimSun" pitchFamily="2" charset="-122"/>
              </a:rPr>
              <a:t>spam or denial of service (A group of the attacking devices  send volume data to one targets on the Internet to impact the target’s  services)</a:t>
            </a:r>
            <a:endParaRPr lang="en-US" sz="2000" dirty="0"/>
          </a:p>
        </p:txBody>
      </p:sp>
    </p:spTree>
    <p:extLst>
      <p:ext uri="{BB962C8B-B14F-4D97-AF65-F5344CB8AC3E}">
        <p14:creationId xmlns:p14="http://schemas.microsoft.com/office/powerpoint/2010/main" val="229441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2800" b="1" dirty="0">
                <a:solidFill>
                  <a:srgbClr val="D2533C"/>
                </a:solidFill>
              </a:rPr>
              <a:t>Possible attack threats to mobile devices</a:t>
            </a:r>
            <a:endParaRPr lang="en-US" dirty="0"/>
          </a:p>
        </p:txBody>
      </p:sp>
      <p:sp>
        <p:nvSpPr>
          <p:cNvPr id="3075" name="Rectangle 3"/>
          <p:cNvSpPr>
            <a:spLocks noGrp="1" noChangeArrowheads="1"/>
          </p:cNvSpPr>
          <p:nvPr>
            <p:ph idx="1"/>
          </p:nvPr>
        </p:nvSpPr>
        <p:spPr/>
        <p:txBody>
          <a:bodyPr>
            <a:normAutofit/>
          </a:bodyPr>
          <a:lstStyle/>
          <a:p>
            <a:r>
              <a:rPr lang="en-US" sz="2400" dirty="0"/>
              <a:t>Enterprise/private Data Loss </a:t>
            </a:r>
            <a:endParaRPr lang="en-US" sz="2400" dirty="0" smtClean="0"/>
          </a:p>
          <a:p>
            <a:pPr lvl="1"/>
            <a:r>
              <a:rPr lang="en-US" sz="2000" dirty="0" smtClean="0"/>
              <a:t>Work </a:t>
            </a:r>
            <a:r>
              <a:rPr lang="en-US" sz="2000" dirty="0"/>
              <a:t>place data on a mobile device may be uploaded to home PC while synchronizing of entertainment downloading or Enterprise/private data loss due to stolen device</a:t>
            </a:r>
          </a:p>
          <a:p>
            <a:pPr>
              <a:buFontTx/>
              <a:buNone/>
            </a:pPr>
            <a:endParaRPr lang="en-US" altLang="zh-CN" sz="2400" dirty="0">
              <a:ea typeface="SimSun" pitchFamily="2" charset="-122"/>
            </a:endParaRPr>
          </a:p>
          <a:p>
            <a:r>
              <a:rPr lang="en-US" altLang="zh-CN" sz="2400" dirty="0">
                <a:ea typeface="SimSun" pitchFamily="2" charset="-122"/>
              </a:rPr>
              <a:t>Data </a:t>
            </a:r>
            <a:r>
              <a:rPr lang="en-US" altLang="zh-CN" sz="2400" dirty="0" smtClean="0">
                <a:ea typeface="SimSun" pitchFamily="2" charset="-122"/>
              </a:rPr>
              <a:t>tamper</a:t>
            </a:r>
          </a:p>
          <a:p>
            <a:pPr lvl="1"/>
            <a:r>
              <a:rPr lang="en-US" altLang="zh-CN" sz="2000" dirty="0" smtClean="0">
                <a:ea typeface="SimSun" pitchFamily="2" charset="-122"/>
              </a:rPr>
              <a:t>Intentionally </a:t>
            </a:r>
            <a:r>
              <a:rPr lang="en-US" altLang="zh-CN" sz="2000" dirty="0">
                <a:ea typeface="SimSun" pitchFamily="2" charset="-122"/>
              </a:rPr>
              <a:t>modify/corrupt device data without the permission such as device’s contact list</a:t>
            </a:r>
            <a:endParaRPr lang="en-US" sz="2000" dirty="0"/>
          </a:p>
        </p:txBody>
      </p:sp>
    </p:spTree>
    <p:extLst>
      <p:ext uri="{BB962C8B-B14F-4D97-AF65-F5344CB8AC3E}">
        <p14:creationId xmlns:p14="http://schemas.microsoft.com/office/powerpoint/2010/main" val="3533406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altLang="zh-CN" sz="2800" b="1" dirty="0" smtClean="0">
                <a:ea typeface="SimSun" pitchFamily="2" charset="-122"/>
              </a:rPr>
              <a:t>Best practices protecting </a:t>
            </a:r>
            <a:r>
              <a:rPr lang="en-US" altLang="zh-CN" sz="2800" b="1" dirty="0">
                <a:ea typeface="SimSun" pitchFamily="2" charset="-122"/>
              </a:rPr>
              <a:t>mobile device from potential threats</a:t>
            </a:r>
            <a:r>
              <a:rPr lang="en-US" altLang="zh-CN" sz="4000" dirty="0">
                <a:ea typeface="SimSun" pitchFamily="2" charset="-122"/>
              </a:rPr>
              <a:t> </a:t>
            </a:r>
            <a:endParaRPr lang="en-US" sz="4000" dirty="0"/>
          </a:p>
        </p:txBody>
      </p:sp>
      <p:sp>
        <p:nvSpPr>
          <p:cNvPr id="15363" name="Rectangle 3"/>
          <p:cNvSpPr>
            <a:spLocks noGrp="1" noChangeArrowheads="1"/>
          </p:cNvSpPr>
          <p:nvPr>
            <p:ph idx="1"/>
          </p:nvPr>
        </p:nvSpPr>
        <p:spPr/>
        <p:txBody>
          <a:bodyPr>
            <a:normAutofit/>
          </a:bodyPr>
          <a:lstStyle/>
          <a:p>
            <a:pPr algn="l">
              <a:lnSpc>
                <a:spcPct val="90000"/>
              </a:lnSpc>
              <a:buFontTx/>
              <a:buChar char="•"/>
            </a:pPr>
            <a:r>
              <a:rPr lang="en-US" sz="2400" dirty="0"/>
              <a:t>Protect data loss due to mobile device loss with </a:t>
            </a:r>
            <a:r>
              <a:rPr lang="en-US" sz="2400" dirty="0" smtClean="0"/>
              <a:t>device </a:t>
            </a:r>
            <a:r>
              <a:rPr lang="en-US" sz="2400" dirty="0"/>
              <a:t>ID and  remotely remove  all the </a:t>
            </a:r>
            <a:r>
              <a:rPr lang="en-US" sz="2400" dirty="0" smtClean="0"/>
              <a:t>apps, contacts</a:t>
            </a:r>
            <a:r>
              <a:rPr lang="en-US" sz="2400" dirty="0"/>
              <a:t>, and confidential data right after the </a:t>
            </a:r>
            <a:r>
              <a:rPr lang="en-US" sz="2400" dirty="0" smtClean="0"/>
              <a:t>mobile phone </a:t>
            </a:r>
            <a:r>
              <a:rPr lang="en-US" sz="2400" dirty="0"/>
              <a:t>is stolen or lost</a:t>
            </a:r>
            <a:endParaRPr lang="en-US" altLang="zh-CN" sz="2400" dirty="0">
              <a:ea typeface="SimSun" pitchFamily="2" charset="-122"/>
            </a:endParaRPr>
          </a:p>
          <a:p>
            <a:pPr algn="l">
              <a:lnSpc>
                <a:spcPct val="90000"/>
              </a:lnSpc>
            </a:pPr>
            <a:r>
              <a:rPr lang="en-US" altLang="zh-CN" sz="2400" dirty="0" smtClean="0">
                <a:ea typeface="SimSun" pitchFamily="2" charset="-122"/>
              </a:rPr>
              <a:t>Type  </a:t>
            </a:r>
            <a:r>
              <a:rPr lang="en-US" altLang="zh-CN" sz="2400" dirty="0">
                <a:ea typeface="SimSun" pitchFamily="2" charset="-122"/>
              </a:rPr>
              <a:t>URL instead of  copying/pasting or clicking links </a:t>
            </a:r>
            <a:r>
              <a:rPr lang="en-US" altLang="zh-CN" sz="2400" dirty="0" smtClean="0">
                <a:ea typeface="SimSun" pitchFamily="2" charset="-122"/>
              </a:rPr>
              <a:t>to </a:t>
            </a:r>
            <a:r>
              <a:rPr lang="en-US" altLang="zh-CN" sz="2400" dirty="0">
                <a:ea typeface="SimSun" pitchFamily="2" charset="-122"/>
              </a:rPr>
              <a:t>protect mobile phones from drive-by download </a:t>
            </a:r>
            <a:r>
              <a:rPr lang="en-US" altLang="zh-CN" sz="2400" dirty="0" smtClean="0">
                <a:ea typeface="SimSun" pitchFamily="2" charset="-122"/>
              </a:rPr>
              <a:t>attacks</a:t>
            </a:r>
            <a:endParaRPr lang="en-US" altLang="zh-CN" sz="2400" dirty="0">
              <a:ea typeface="SimSun" pitchFamily="2" charset="-122"/>
            </a:endParaRPr>
          </a:p>
          <a:p>
            <a:pPr algn="l">
              <a:lnSpc>
                <a:spcPct val="90000"/>
              </a:lnSpc>
            </a:pPr>
            <a:r>
              <a:rPr lang="en-US" altLang="zh-CN" sz="2400" dirty="0" smtClean="0">
                <a:ea typeface="SimSun" pitchFamily="2" charset="-122"/>
              </a:rPr>
              <a:t>Protect </a:t>
            </a:r>
            <a:r>
              <a:rPr lang="en-US" altLang="zh-CN" sz="2400" dirty="0">
                <a:ea typeface="SimSun" pitchFamily="2" charset="-122"/>
              </a:rPr>
              <a:t>data privacy by data Encryption, don’t </a:t>
            </a:r>
            <a:r>
              <a:rPr lang="en-US" altLang="zh-CN" sz="2400" dirty="0" smtClean="0">
                <a:ea typeface="SimSun" pitchFamily="2" charset="-122"/>
              </a:rPr>
              <a:t>cache sensitive </a:t>
            </a:r>
            <a:r>
              <a:rPr lang="en-US" altLang="zh-CN" sz="2400" dirty="0">
                <a:ea typeface="SimSun" pitchFamily="2" charset="-122"/>
              </a:rPr>
              <a:t>data</a:t>
            </a:r>
            <a:r>
              <a:rPr lang="en-US" altLang="zh-CN" dirty="0">
                <a:ea typeface="SimSun" pitchFamily="2" charset="-122"/>
              </a:rPr>
              <a:t> </a:t>
            </a:r>
          </a:p>
          <a:p>
            <a:pPr algn="l">
              <a:lnSpc>
                <a:spcPct val="90000"/>
              </a:lnSpc>
              <a:buFontTx/>
              <a:buChar char="•"/>
            </a:pPr>
            <a:r>
              <a:rPr lang="en-US" altLang="zh-CN" sz="2400" dirty="0">
                <a:ea typeface="SimSun" pitchFamily="2" charset="-122"/>
              </a:rPr>
              <a:t>Disable unnecessary device features such as </a:t>
            </a:r>
            <a:r>
              <a:rPr lang="en-US" altLang="zh-CN" sz="2400" dirty="0" smtClean="0">
                <a:ea typeface="SimSun" pitchFamily="2" charset="-122"/>
              </a:rPr>
              <a:t>Wi-Fi, Bluetooth</a:t>
            </a:r>
            <a:r>
              <a:rPr lang="en-US" altLang="zh-CN" sz="2400" dirty="0">
                <a:ea typeface="SimSun" pitchFamily="2" charset="-122"/>
              </a:rPr>
              <a:t>, and infrared when they aren’t in use.  </a:t>
            </a:r>
            <a:endParaRPr lang="en-US" altLang="zh-CN" sz="2400" dirty="0" smtClean="0">
              <a:ea typeface="SimSun" pitchFamily="2" charset="-122"/>
            </a:endParaRPr>
          </a:p>
          <a:p>
            <a:pPr algn="l">
              <a:lnSpc>
                <a:spcPct val="90000"/>
              </a:lnSpc>
              <a:buFontTx/>
              <a:buChar char="•"/>
            </a:pPr>
            <a:r>
              <a:rPr lang="en-US" altLang="zh-CN" sz="2400" dirty="0" smtClean="0">
                <a:ea typeface="SimSun" pitchFamily="2" charset="-122"/>
              </a:rPr>
              <a:t>Enabling </a:t>
            </a:r>
            <a:r>
              <a:rPr lang="en-US" altLang="zh-CN" sz="2400" dirty="0">
                <a:ea typeface="SimSun" pitchFamily="2" charset="-122"/>
              </a:rPr>
              <a:t>the firewall, disable sharing</a:t>
            </a:r>
            <a:r>
              <a:rPr lang="en-US" altLang="zh-CN" dirty="0">
                <a:ea typeface="SimSun" pitchFamily="2" charset="-122"/>
              </a:rPr>
              <a:t> </a:t>
            </a:r>
            <a:endParaRPr lang="en-US" dirty="0"/>
          </a:p>
        </p:txBody>
      </p:sp>
    </p:spTree>
    <p:extLst>
      <p:ext uri="{BB962C8B-B14F-4D97-AF65-F5344CB8AC3E}">
        <p14:creationId xmlns:p14="http://schemas.microsoft.com/office/powerpoint/2010/main" val="81210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altLang="zh-CN" sz="2800" b="1" dirty="0">
                <a:ea typeface="SimSun" pitchFamily="2" charset="-122"/>
              </a:rPr>
              <a:t>Best practices protecting mobile device from potential threats</a:t>
            </a:r>
            <a:r>
              <a:rPr lang="en-US" altLang="zh-CN" dirty="0">
                <a:ea typeface="SimSun" pitchFamily="2" charset="-122"/>
              </a:rPr>
              <a:t> </a:t>
            </a:r>
            <a:endParaRPr lang="en-US" sz="2800" b="1" dirty="0"/>
          </a:p>
        </p:txBody>
      </p:sp>
      <p:sp>
        <p:nvSpPr>
          <p:cNvPr id="4099" name="Rectangle 3"/>
          <p:cNvSpPr>
            <a:spLocks noGrp="1" noChangeArrowheads="1"/>
          </p:cNvSpPr>
          <p:nvPr>
            <p:ph idx="1"/>
          </p:nvPr>
        </p:nvSpPr>
        <p:spPr/>
        <p:txBody>
          <a:bodyPr/>
          <a:lstStyle/>
          <a:p>
            <a:pPr algn="l">
              <a:buFontTx/>
              <a:buChar char="•"/>
            </a:pPr>
            <a:r>
              <a:rPr lang="en-US" sz="2400"/>
              <a:t>Isolate personal apps and corporate apps</a:t>
            </a:r>
            <a:endParaRPr lang="en-US" altLang="zh-CN" sz="2400">
              <a:ea typeface="SimSun" pitchFamily="2" charset="-122"/>
            </a:endParaRPr>
          </a:p>
          <a:p>
            <a:pPr algn="l">
              <a:buFontTx/>
              <a:buChar char="•"/>
            </a:pPr>
            <a:r>
              <a:rPr lang="en-US" altLang="zh-CN" sz="2400">
                <a:ea typeface="SimSun" pitchFamily="2" charset="-122"/>
              </a:rPr>
              <a:t>Detect and Remove malware Apps</a:t>
            </a:r>
          </a:p>
          <a:p>
            <a:pPr algn="l">
              <a:buFontTx/>
              <a:buChar char="•"/>
            </a:pPr>
            <a:r>
              <a:rPr lang="en-US" altLang="zh-CN" sz="2400">
                <a:ea typeface="SimSun" pitchFamily="2" charset="-122"/>
              </a:rPr>
              <a:t>Download all mobile apps from trusted sources application providers and check the permission requests during installation</a:t>
            </a:r>
          </a:p>
          <a:p>
            <a:pPr algn="l">
              <a:buFontTx/>
              <a:buChar char="•"/>
            </a:pPr>
            <a:r>
              <a:rPr lang="en-US" altLang="zh-CN" sz="2400">
                <a:ea typeface="SimSun" pitchFamily="2" charset="-122"/>
              </a:rPr>
              <a:t>Install a  mobile security application to protect the mobile device from attacks</a:t>
            </a:r>
            <a:r>
              <a:rPr lang="en-US" altLang="zh-CN">
                <a:ea typeface="SimSun" pitchFamily="2" charset="-122"/>
              </a:rPr>
              <a:t> </a:t>
            </a:r>
            <a:endParaRPr lang="en-US"/>
          </a:p>
        </p:txBody>
      </p:sp>
    </p:spTree>
    <p:extLst>
      <p:ext uri="{BB962C8B-B14F-4D97-AF65-F5344CB8AC3E}">
        <p14:creationId xmlns:p14="http://schemas.microsoft.com/office/powerpoint/2010/main" val="349388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altLang="zh-CN" sz="2800" b="1">
                <a:ea typeface="SimSun" pitchFamily="2" charset="-122"/>
              </a:rPr>
              <a:t>Mobile device security protection Strategies</a:t>
            </a:r>
            <a:r>
              <a:rPr lang="en-US" altLang="zh-CN" sz="4000">
                <a:ea typeface="SimSun" pitchFamily="2" charset="-122"/>
              </a:rPr>
              <a:t> </a:t>
            </a:r>
            <a:endParaRPr lang="en-US" sz="4000"/>
          </a:p>
        </p:txBody>
      </p:sp>
      <p:sp>
        <p:nvSpPr>
          <p:cNvPr id="14339" name="Rectangle 3"/>
          <p:cNvSpPr>
            <a:spLocks noGrp="1" noChangeArrowheads="1"/>
          </p:cNvSpPr>
          <p:nvPr>
            <p:ph idx="1"/>
          </p:nvPr>
        </p:nvSpPr>
        <p:spPr/>
        <p:txBody>
          <a:bodyPr>
            <a:normAutofit/>
          </a:bodyPr>
          <a:lstStyle/>
          <a:p>
            <a:pPr marL="609582" indent="-609582" algn="l">
              <a:lnSpc>
                <a:spcPct val="80000"/>
              </a:lnSpc>
              <a:buFontTx/>
              <a:buChar char="•"/>
            </a:pPr>
            <a:r>
              <a:rPr lang="en-US" dirty="0"/>
              <a:t>Block the app’s attempt to act beyond granted </a:t>
            </a:r>
            <a:r>
              <a:rPr lang="en-US" dirty="0" smtClean="0"/>
              <a:t>permissions</a:t>
            </a:r>
            <a:endParaRPr lang="en-US" dirty="0"/>
          </a:p>
          <a:p>
            <a:pPr marL="609582" indent="-609582" algn="l">
              <a:lnSpc>
                <a:spcPct val="80000"/>
              </a:lnSpc>
              <a:buFontTx/>
              <a:buChar char="•"/>
            </a:pPr>
            <a:r>
              <a:rPr lang="en-US" dirty="0"/>
              <a:t>Access Control with ID and resource access permission requirement</a:t>
            </a:r>
          </a:p>
          <a:p>
            <a:pPr marL="609582" indent="-609582" algn="l">
              <a:lnSpc>
                <a:spcPct val="80000"/>
              </a:lnSpc>
              <a:buFontTx/>
              <a:buChar char="•"/>
            </a:pPr>
            <a:r>
              <a:rPr lang="en-US" dirty="0"/>
              <a:t>App </a:t>
            </a:r>
            <a:r>
              <a:rPr lang="en-US" dirty="0" smtClean="0"/>
              <a:t>signature: Each </a:t>
            </a:r>
            <a:r>
              <a:rPr lang="en-US" dirty="0"/>
              <a:t>app is signed with the identity of its author and protect app from </a:t>
            </a:r>
            <a:r>
              <a:rPr lang="en-US" dirty="0" smtClean="0"/>
              <a:t>tampering</a:t>
            </a:r>
            <a:endParaRPr lang="en-US" b="1" dirty="0"/>
          </a:p>
          <a:p>
            <a:pPr marL="609582" indent="-609582" algn="l">
              <a:lnSpc>
                <a:spcPct val="80000"/>
              </a:lnSpc>
              <a:buFontTx/>
              <a:buChar char="•"/>
            </a:pPr>
            <a:r>
              <a:rPr lang="en-US" dirty="0" smtClean="0"/>
              <a:t>Encryption: Encrypt </a:t>
            </a:r>
            <a:r>
              <a:rPr lang="en-US" dirty="0"/>
              <a:t>data for data protection in case of  device loss or </a:t>
            </a:r>
            <a:r>
              <a:rPr lang="en-US" dirty="0" smtClean="0"/>
              <a:t>theft</a:t>
            </a:r>
            <a:endParaRPr lang="en-US" b="1" dirty="0"/>
          </a:p>
          <a:p>
            <a:pPr marL="609582" indent="-609582" algn="l">
              <a:lnSpc>
                <a:spcPct val="80000"/>
              </a:lnSpc>
              <a:buFontTx/>
              <a:buChar char="•"/>
            </a:pPr>
            <a:r>
              <a:rPr lang="en-US" dirty="0" smtClean="0"/>
              <a:t>Isolation: Restrict </a:t>
            </a:r>
            <a:r>
              <a:rPr lang="en-US" dirty="0"/>
              <a:t>any app to access the sensitive data on a device. Each Android app runs in its own virtual machine (process) which does not allow any access to resource belong to other VM except special permission grant.</a:t>
            </a:r>
          </a:p>
        </p:txBody>
      </p:sp>
    </p:spTree>
    <p:extLst>
      <p:ext uri="{BB962C8B-B14F-4D97-AF65-F5344CB8AC3E}">
        <p14:creationId xmlns:p14="http://schemas.microsoft.com/office/powerpoint/2010/main" val="357744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563562"/>
          </a:xfrm>
        </p:spPr>
        <p:txBody>
          <a:bodyPr/>
          <a:lstStyle/>
          <a:p>
            <a:r>
              <a:rPr lang="en-US" sz="2800" b="1"/>
              <a:t>Android’s Security</a:t>
            </a:r>
          </a:p>
        </p:txBody>
      </p:sp>
      <p:sp>
        <p:nvSpPr>
          <p:cNvPr id="25603" name="Rectangle 3"/>
          <p:cNvSpPr>
            <a:spLocks noGrp="1" noChangeArrowheads="1"/>
          </p:cNvSpPr>
          <p:nvPr>
            <p:ph idx="1"/>
          </p:nvPr>
        </p:nvSpPr>
        <p:spPr>
          <a:xfrm>
            <a:off x="457200" y="914400"/>
            <a:ext cx="8229600" cy="5943600"/>
          </a:xfrm>
        </p:spPr>
        <p:txBody>
          <a:bodyPr/>
          <a:lstStyle/>
          <a:p>
            <a:pPr>
              <a:lnSpc>
                <a:spcPct val="80000"/>
              </a:lnSpc>
            </a:pPr>
            <a:endParaRPr lang="en-US" sz="1400"/>
          </a:p>
          <a:p>
            <a:pPr>
              <a:lnSpc>
                <a:spcPct val="80000"/>
              </a:lnSpc>
            </a:pPr>
            <a:r>
              <a:rPr lang="en-US" sz="2000"/>
              <a:t>Android’s Security is supported by encryption, signature, Isolation, and access control security protection Strategies. However there still are vulnerabilities for Android mobile devices. </a:t>
            </a:r>
          </a:p>
          <a:p>
            <a:pPr>
              <a:lnSpc>
                <a:spcPct val="80000"/>
              </a:lnSpc>
            </a:pPr>
            <a:endParaRPr lang="en-US" sz="2000"/>
          </a:p>
          <a:p>
            <a:pPr>
              <a:lnSpc>
                <a:spcPct val="80000"/>
              </a:lnSpc>
            </a:pPr>
            <a:r>
              <a:rPr lang="en-US" sz="2000"/>
              <a:t>The Android app signature system is to ensure that the app’s logic is not tampered with, enforce a user to recognize the identity of the app’s author. Although Android will only install and run a signed app, a certificate is not required by Google. Hackers can still use anonymous digital certificates to sign their malware and distribute them without any certification by Google which is required by Apple.</a:t>
            </a:r>
          </a:p>
          <a:p>
            <a:pPr>
              <a:lnSpc>
                <a:spcPct val="80000"/>
              </a:lnSpc>
              <a:buFontTx/>
              <a:buNone/>
            </a:pPr>
            <a:r>
              <a:rPr lang="en-US" sz="2000"/>
              <a:t> </a:t>
            </a:r>
          </a:p>
          <a:p>
            <a:pPr>
              <a:lnSpc>
                <a:spcPct val="80000"/>
              </a:lnSpc>
            </a:pPr>
            <a:r>
              <a:rPr lang="en-US" sz="2000"/>
              <a:t>A  hacker can create and distribute malicious app since people will not be able to track down to the source and attackers add Trojan horses and malicious code to a existing legitimate app and then re-sign the updated version with an anonymous or fake certificate and distribute it. Its original digital signature is tempered and lost. </a:t>
            </a:r>
          </a:p>
          <a:p>
            <a:pPr>
              <a:lnSpc>
                <a:spcPct val="80000"/>
              </a:lnSpc>
              <a:buFontTx/>
              <a:buNone/>
            </a:pPr>
            <a:endParaRPr lang="en-US" sz="2000"/>
          </a:p>
        </p:txBody>
      </p:sp>
    </p:spTree>
    <p:extLst>
      <p:ext uri="{BB962C8B-B14F-4D97-AF65-F5344CB8AC3E}">
        <p14:creationId xmlns:p14="http://schemas.microsoft.com/office/powerpoint/2010/main" val="173805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2800" b="1"/>
              <a:t>Bring Your Own Device (BYOD) with Mobile Device Management (MDM)</a:t>
            </a:r>
          </a:p>
        </p:txBody>
      </p:sp>
      <p:sp>
        <p:nvSpPr>
          <p:cNvPr id="5123" name="Rectangle 3"/>
          <p:cNvSpPr>
            <a:spLocks noGrp="1" noChangeArrowheads="1"/>
          </p:cNvSpPr>
          <p:nvPr>
            <p:ph idx="1"/>
          </p:nvPr>
        </p:nvSpPr>
        <p:spPr>
          <a:xfrm>
            <a:off x="457200" y="1447803"/>
            <a:ext cx="8229600" cy="5105400"/>
          </a:xfrm>
        </p:spPr>
        <p:txBody>
          <a:bodyPr/>
          <a:lstStyle/>
          <a:p>
            <a:pPr>
              <a:lnSpc>
                <a:spcPct val="80000"/>
              </a:lnSpc>
              <a:buFontTx/>
              <a:buNone/>
            </a:pPr>
            <a:r>
              <a:rPr lang="en-US" sz="2000" b="1"/>
              <a:t>Enterprise BYOD policy: </a:t>
            </a:r>
            <a:endParaRPr lang="en-US" sz="2000"/>
          </a:p>
          <a:p>
            <a:pPr>
              <a:lnSpc>
                <a:spcPct val="80000"/>
              </a:lnSpc>
            </a:pPr>
            <a:r>
              <a:rPr lang="en-US" sz="2400"/>
              <a:t>Use MDM tools to oversee and control mobile devices in secure operations </a:t>
            </a:r>
          </a:p>
          <a:p>
            <a:pPr>
              <a:lnSpc>
                <a:spcPct val="80000"/>
              </a:lnSpc>
            </a:pPr>
            <a:r>
              <a:rPr lang="en-US" sz="2400"/>
              <a:t>Store enterprise data in sandbox</a:t>
            </a:r>
          </a:p>
          <a:p>
            <a:pPr>
              <a:lnSpc>
                <a:spcPct val="80000"/>
              </a:lnSpc>
            </a:pPr>
            <a:r>
              <a:rPr lang="fr-FR" sz="2400"/>
              <a:t>Encrypte enterprise data on mobile devices</a:t>
            </a:r>
            <a:endParaRPr lang="en-US" sz="2400"/>
          </a:p>
          <a:p>
            <a:pPr>
              <a:lnSpc>
                <a:spcPct val="80000"/>
              </a:lnSpc>
            </a:pPr>
            <a:r>
              <a:rPr lang="en-US" sz="2400"/>
              <a:t>Keep apps current with less vulnerabilities and flaws</a:t>
            </a:r>
          </a:p>
          <a:p>
            <a:pPr>
              <a:lnSpc>
                <a:spcPct val="80000"/>
              </a:lnSpc>
            </a:pPr>
            <a:r>
              <a:rPr lang="en-US" sz="2400"/>
              <a:t>Routinely back up all apps and upgrade OS</a:t>
            </a:r>
          </a:p>
          <a:p>
            <a:pPr>
              <a:lnSpc>
                <a:spcPct val="80000"/>
              </a:lnSpc>
            </a:pPr>
            <a:r>
              <a:rPr lang="en-US" sz="2400"/>
              <a:t>Authenticate and register all mobile devices with Secure Socket Layer (SSL) certificate </a:t>
            </a:r>
          </a:p>
          <a:p>
            <a:pPr>
              <a:lnSpc>
                <a:spcPct val="80000"/>
              </a:lnSpc>
            </a:pPr>
            <a:r>
              <a:rPr lang="en-US" sz="2400"/>
              <a:t>Adopt app blacklisting within enterprise</a:t>
            </a:r>
          </a:p>
          <a:p>
            <a:pPr>
              <a:lnSpc>
                <a:spcPct val="80000"/>
              </a:lnSpc>
            </a:pPr>
            <a:r>
              <a:rPr lang="en-US" sz="2400"/>
              <a:t>Management on the lost and stolen devices</a:t>
            </a:r>
          </a:p>
          <a:p>
            <a:pPr>
              <a:lnSpc>
                <a:spcPct val="80000"/>
              </a:lnSpc>
            </a:pPr>
            <a:r>
              <a:rPr lang="en-US" sz="2400"/>
              <a:t>Separate personal and business accounts</a:t>
            </a:r>
          </a:p>
          <a:p>
            <a:pPr>
              <a:lnSpc>
                <a:spcPct val="80000"/>
              </a:lnSpc>
            </a:pPr>
            <a:r>
              <a:rPr lang="en-US" sz="2400"/>
              <a:t>Controls user access</a:t>
            </a:r>
          </a:p>
          <a:p>
            <a:pPr>
              <a:lnSpc>
                <a:spcPct val="80000"/>
              </a:lnSpc>
            </a:pPr>
            <a:endParaRPr lang="en-US" sz="2400"/>
          </a:p>
        </p:txBody>
      </p:sp>
    </p:spTree>
    <p:extLst>
      <p:ext uri="{BB962C8B-B14F-4D97-AF65-F5344CB8AC3E}">
        <p14:creationId xmlns:p14="http://schemas.microsoft.com/office/powerpoint/2010/main" val="2894494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TotalTime>
  <Words>2007</Words>
  <Application>Microsoft Office PowerPoint</Application>
  <PresentationFormat>On-screen Show (4:3)</PresentationFormat>
  <Paragraphs>156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Mobile Threats and Attacks</vt:lpstr>
      <vt:lpstr>Possible attack threats to mobile devices</vt:lpstr>
      <vt:lpstr>Possible attack threats to mobile devices</vt:lpstr>
      <vt:lpstr>Possible attack threats to mobile devices</vt:lpstr>
      <vt:lpstr>Best practices protecting mobile device from potential threats </vt:lpstr>
      <vt:lpstr>Best practices protecting mobile device from potential threats </vt:lpstr>
      <vt:lpstr>Mobile device security protection Strategies </vt:lpstr>
      <vt:lpstr>Android’s Security</vt:lpstr>
      <vt:lpstr>Bring Your Own Device (BYOD) with Mobile Device Management (MDM)</vt:lpstr>
      <vt:lpstr>Mobile Malware Security Solutions</vt:lpstr>
      <vt:lpstr>Common types of malware delivery mechanisms</vt:lpstr>
      <vt:lpstr>Common types of malware delivery mechanisms</vt:lpstr>
      <vt:lpstr>Malware detection and protection solution</vt:lpstr>
      <vt:lpstr>Spyware detection techniques</vt:lpstr>
      <vt:lpstr>Malware injection</vt:lpstr>
      <vt:lpstr>Malware injection</vt:lpstr>
      <vt:lpstr>PowerPoint Presentation</vt:lpstr>
      <vt:lpstr>Safeguards</vt:lpstr>
      <vt:lpstr>Mobile device loss/Theft</vt:lpstr>
      <vt:lpstr>Mobile device loss/Theft</vt:lpstr>
      <vt:lpstr>Action on Your Stolen Mobile Phone</vt:lpstr>
      <vt:lpstr>   locates, locks and wipes.   </vt:lpstr>
      <vt:lpstr>Android’s Security  </vt:lpstr>
      <vt:lpstr>Mobile Device-Encryption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Threats and Attacks</dc:title>
  <dc:creator>Yang, Li</dc:creator>
  <cp:lastModifiedBy>Li Yang</cp:lastModifiedBy>
  <cp:revision>2</cp:revision>
  <dcterms:created xsi:type="dcterms:W3CDTF">2006-08-16T00:00:00Z</dcterms:created>
  <dcterms:modified xsi:type="dcterms:W3CDTF">2013-09-09T17:41:14Z</dcterms:modified>
</cp:coreProperties>
</file>