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3.xml" ContentType="application/vnd.openxmlformats-officedocument.presentationml.slideLayout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4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2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7" r:id="rId3"/>
    <p:sldId id="258" r:id="rId4"/>
    <p:sldId id="259" r:id="rId5"/>
    <p:sldId id="300" r:id="rId6"/>
    <p:sldId id="301" r:id="rId7"/>
    <p:sldId id="302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9" r:id="rId17"/>
    <p:sldId id="270" r:id="rId18"/>
    <p:sldId id="268" r:id="rId19"/>
    <p:sldId id="271" r:id="rId20"/>
    <p:sldId id="272" r:id="rId21"/>
    <p:sldId id="303" r:id="rId22"/>
    <p:sldId id="304" r:id="rId23"/>
    <p:sldId id="305" r:id="rId24"/>
    <p:sldId id="273" r:id="rId25"/>
    <p:sldId id="274" r:id="rId26"/>
    <p:sldId id="275" r:id="rId27"/>
    <p:sldId id="277" r:id="rId28"/>
    <p:sldId id="278" r:id="rId29"/>
    <p:sldId id="279" r:id="rId30"/>
    <p:sldId id="280" r:id="rId31"/>
    <p:sldId id="281" r:id="rId32"/>
    <p:sldId id="282" r:id="rId33"/>
    <p:sldId id="283" r:id="rId34"/>
    <p:sldId id="284" r:id="rId35"/>
    <p:sldId id="285" r:id="rId36"/>
    <p:sldId id="286" r:id="rId37"/>
    <p:sldId id="287" r:id="rId38"/>
    <p:sldId id="288" r:id="rId39"/>
    <p:sldId id="289" r:id="rId40"/>
    <p:sldId id="290" r:id="rId41"/>
    <p:sldId id="291" r:id="rId42"/>
    <p:sldId id="292" r:id="rId43"/>
    <p:sldId id="293" r:id="rId44"/>
    <p:sldId id="294" r:id="rId45"/>
    <p:sldId id="295" r:id="rId46"/>
    <p:sldId id="296" r:id="rId47"/>
    <p:sldId id="297" r:id="rId48"/>
    <p:sldId id="298" r:id="rId49"/>
    <p:sldId id="299" r:id="rId50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2"/>
  <p:clrMru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8" d="100"/>
          <a:sy n="88" d="100"/>
        </p:scale>
        <p:origin x="-106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2136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5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sp>
          <p:nvSpPr>
            <p:cNvPr id="5123" name="Rectangle 3"/>
            <p:cNvSpPr>
              <a:spLocks noChangeArrowheads="1"/>
            </p:cNvSpPr>
            <p:nvPr/>
          </p:nvSpPr>
          <p:spPr bwMode="hidden">
            <a:xfrm>
              <a:off x="0" y="0"/>
              <a:ext cx="2208" cy="4320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5124" name="Rectangle 4"/>
            <p:cNvSpPr>
              <a:spLocks noChangeArrowheads="1"/>
            </p:cNvSpPr>
            <p:nvPr/>
          </p:nvSpPr>
          <p:spPr bwMode="hidden">
            <a:xfrm>
              <a:off x="1081" y="1065"/>
              <a:ext cx="4679" cy="1596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grpSp>
          <p:nvGrpSpPr>
            <p:cNvPr id="5125" name="Group 5"/>
            <p:cNvGrpSpPr>
              <a:grpSpLocks/>
            </p:cNvGrpSpPr>
            <p:nvPr/>
          </p:nvGrpSpPr>
          <p:grpSpPr bwMode="auto">
            <a:xfrm>
              <a:off x="0" y="672"/>
              <a:ext cx="1806" cy="1989"/>
              <a:chOff x="0" y="672"/>
              <a:chExt cx="1806" cy="1989"/>
            </a:xfrm>
          </p:grpSpPr>
          <p:sp>
            <p:nvSpPr>
              <p:cNvPr id="5126" name="Rectangle 6"/>
              <p:cNvSpPr>
                <a:spLocks noChangeArrowheads="1"/>
              </p:cNvSpPr>
              <p:nvPr userDrawn="1"/>
            </p:nvSpPr>
            <p:spPr bwMode="auto">
              <a:xfrm>
                <a:off x="361" y="2257"/>
                <a:ext cx="363" cy="404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7" name="Rectangle 7"/>
              <p:cNvSpPr>
                <a:spLocks noChangeArrowheads="1"/>
              </p:cNvSpPr>
              <p:nvPr userDrawn="1"/>
            </p:nvSpPr>
            <p:spPr bwMode="auto">
              <a:xfrm>
                <a:off x="1081" y="1065"/>
                <a:ext cx="362" cy="405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8" name="Rectangle 8"/>
              <p:cNvSpPr>
                <a:spLocks noChangeArrowheads="1"/>
              </p:cNvSpPr>
              <p:nvPr userDrawn="1"/>
            </p:nvSpPr>
            <p:spPr bwMode="auto">
              <a:xfrm>
                <a:off x="1437" y="672"/>
                <a:ext cx="369" cy="400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29" name="Rectangle 9"/>
              <p:cNvSpPr>
                <a:spLocks noChangeArrowheads="1"/>
              </p:cNvSpPr>
              <p:nvPr userDrawn="1"/>
            </p:nvSpPr>
            <p:spPr bwMode="auto">
              <a:xfrm>
                <a:off x="719" y="2257"/>
                <a:ext cx="368" cy="404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0" name="Rectangle 10"/>
              <p:cNvSpPr>
                <a:spLocks noChangeArrowheads="1"/>
              </p:cNvSpPr>
              <p:nvPr userDrawn="1"/>
            </p:nvSpPr>
            <p:spPr bwMode="auto">
              <a:xfrm>
                <a:off x="1437" y="1065"/>
                <a:ext cx="369" cy="405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1" name="Rectangle 11"/>
              <p:cNvSpPr>
                <a:spLocks noChangeArrowheads="1"/>
              </p:cNvSpPr>
              <p:nvPr userDrawn="1"/>
            </p:nvSpPr>
            <p:spPr bwMode="auto">
              <a:xfrm>
                <a:off x="719" y="1464"/>
                <a:ext cx="368" cy="399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2" name="Rectangle 12"/>
              <p:cNvSpPr>
                <a:spLocks noChangeArrowheads="1"/>
              </p:cNvSpPr>
              <p:nvPr userDrawn="1"/>
            </p:nvSpPr>
            <p:spPr bwMode="auto">
              <a:xfrm>
                <a:off x="0" y="1464"/>
                <a:ext cx="367" cy="399"/>
              </a:xfrm>
              <a:prstGeom prst="rect">
                <a:avLst/>
              </a:prstGeom>
              <a:solidFill>
                <a:schemeClr val="bg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3" name="Rectangle 13"/>
              <p:cNvSpPr>
                <a:spLocks noChangeArrowheads="1"/>
              </p:cNvSpPr>
              <p:nvPr userDrawn="1"/>
            </p:nvSpPr>
            <p:spPr bwMode="auto">
              <a:xfrm>
                <a:off x="1081" y="1464"/>
                <a:ext cx="362" cy="399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4" name="Rectangle 14"/>
              <p:cNvSpPr>
                <a:spLocks noChangeArrowheads="1"/>
              </p:cNvSpPr>
              <p:nvPr userDrawn="1"/>
            </p:nvSpPr>
            <p:spPr bwMode="auto">
              <a:xfrm>
                <a:off x="361" y="1857"/>
                <a:ext cx="363" cy="406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  <p:sp>
            <p:nvSpPr>
              <p:cNvPr id="5135" name="Rectangle 15"/>
              <p:cNvSpPr>
                <a:spLocks noChangeArrowheads="1"/>
              </p:cNvSpPr>
              <p:nvPr userDrawn="1"/>
            </p:nvSpPr>
            <p:spPr bwMode="auto">
              <a:xfrm>
                <a:off x="719" y="1857"/>
                <a:ext cx="368" cy="406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 sz="2400">
                  <a:latin typeface="Times New Roman" pitchFamily="18" charset="0"/>
                </a:endParaRPr>
              </a:p>
            </p:txBody>
          </p:sp>
        </p:grpSp>
      </p:grpSp>
      <p:sp>
        <p:nvSpPr>
          <p:cNvPr id="5136" name="Rectangle 16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37" name="Rectangle 1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138" name="Rectangle 1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FCA4AED5-DC4A-4944-975A-80BD1B9E1D5C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139" name="Rectangle 19"/>
          <p:cNvSpPr>
            <a:spLocks noGrp="1" noChangeArrowheads="1"/>
          </p:cNvSpPr>
          <p:nvPr>
            <p:ph type="ctrTitle"/>
          </p:nvPr>
        </p:nvSpPr>
        <p:spPr>
          <a:xfrm>
            <a:off x="2971800" y="1828800"/>
            <a:ext cx="6019800" cy="2209800"/>
          </a:xfrm>
        </p:spPr>
        <p:txBody>
          <a:bodyPr/>
          <a:lstStyle>
            <a:lvl1pPr>
              <a:defRPr sz="5000">
                <a:solidFill>
                  <a:srgbClr val="FFFFFF"/>
                </a:solidFill>
              </a:defRPr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5140" name="Rectangle 20"/>
          <p:cNvSpPr>
            <a:spLocks noGrp="1" noChangeArrowheads="1"/>
          </p:cNvSpPr>
          <p:nvPr>
            <p:ph type="subTitle" idx="1"/>
          </p:nvPr>
        </p:nvSpPr>
        <p:spPr>
          <a:xfrm>
            <a:off x="2971800" y="4267200"/>
            <a:ext cx="6019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3400"/>
            </a:lvl1pPr>
          </a:lstStyle>
          <a:p>
            <a:r>
              <a:rPr lang="en-GB"/>
              <a:t>Click to edit Master subtitle style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86F6176F-C04C-4CED-918B-9407E9BF905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457200"/>
            <a:ext cx="20574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457200"/>
            <a:ext cx="60198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4E984BB7-1361-4644-A1F1-D0593C240F4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5AD7B00-C9AD-401A-9252-77DD0A8B934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9812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4000500"/>
            <a:ext cx="8229600" cy="1866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E2100F15-463A-4C21-9D5B-1637FFBBAEED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72BD6A2-EC96-40C7-805D-FE06CA5A13C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AEBCBD58-2FC9-4D7D-98F7-3C708541EACA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3886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20482AE5-AECA-4054-835C-22CC07710F3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1FADF2D0-2F1D-4CB7-A9A9-E99C383D62FB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EB55C28E-8BCF-42B2-BBC2-40BF69E74DE6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0A2F4373-CB5C-45A0-887B-C52590F2D9F1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7D0269F2-48EB-4085-A10F-33C839A4EE35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047B2E-6A73-4EEA-A406-743C4D36F900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/>
            </a:lvl1pPr>
          </a:lstStyle>
          <a:p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 Black" pitchFamily="34" charset="0"/>
              </a:defRPr>
            </a:lvl1pPr>
          </a:lstStyle>
          <a:p>
            <a:fld id="{57EDE03D-B603-45EF-9099-9197D6C664DA}" type="slidenum">
              <a:rPr lang="en-GB"/>
              <a:pPr/>
              <a:t>‹#›</a:t>
            </a:fld>
            <a:endParaRPr lang="en-GB"/>
          </a:p>
        </p:txBody>
      </p:sp>
      <p:grpSp>
        <p:nvGrpSpPr>
          <p:cNvPr id="4100" name="Group 4"/>
          <p:cNvGrpSpPr>
            <a:grpSpLocks/>
          </p:cNvGrpSpPr>
          <p:nvPr/>
        </p:nvGrpSpPr>
        <p:grpSpPr bwMode="auto">
          <a:xfrm>
            <a:off x="0" y="0"/>
            <a:ext cx="9144000" cy="546100"/>
            <a:chOff x="0" y="0"/>
            <a:chExt cx="5760" cy="344"/>
          </a:xfrm>
        </p:grpSpPr>
        <p:sp>
          <p:nvSpPr>
            <p:cNvPr id="4101" name="Rectangle 5"/>
            <p:cNvSpPr>
              <a:spLocks noChangeArrowheads="1"/>
            </p:cNvSpPr>
            <p:nvPr/>
          </p:nvSpPr>
          <p:spPr bwMode="auto">
            <a:xfrm>
              <a:off x="0" y="0"/>
              <a:ext cx="180" cy="336"/>
            </a:xfrm>
            <a:prstGeom prst="rect">
              <a:avLst/>
            </a:prstGeom>
            <a:gradFill rotWithShape="0">
              <a:gsLst>
                <a:gs pos="0">
                  <a:schemeClr val="folHlink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2" name="Rectangle 6"/>
            <p:cNvSpPr>
              <a:spLocks noChangeArrowheads="1"/>
            </p:cNvSpPr>
            <p:nvPr/>
          </p:nvSpPr>
          <p:spPr bwMode="auto">
            <a:xfrm>
              <a:off x="260" y="85"/>
              <a:ext cx="5500" cy="173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3" name="Rectangle 7"/>
            <p:cNvSpPr>
              <a:spLocks noChangeArrowheads="1"/>
            </p:cNvSpPr>
            <p:nvPr/>
          </p:nvSpPr>
          <p:spPr bwMode="auto">
            <a:xfrm>
              <a:off x="258" y="85"/>
              <a:ext cx="87" cy="89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4" name="Rectangle 8"/>
            <p:cNvSpPr>
              <a:spLocks noChangeArrowheads="1"/>
            </p:cNvSpPr>
            <p:nvPr/>
          </p:nvSpPr>
          <p:spPr bwMode="auto">
            <a:xfrm>
              <a:off x="345" y="0"/>
              <a:ext cx="88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5" name="Rectangle 9"/>
            <p:cNvSpPr>
              <a:spLocks noChangeArrowheads="1"/>
            </p:cNvSpPr>
            <p:nvPr/>
          </p:nvSpPr>
          <p:spPr bwMode="auto">
            <a:xfrm>
              <a:off x="345" y="85"/>
              <a:ext cx="88" cy="89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6" name="Rectangle 10"/>
            <p:cNvSpPr>
              <a:spLocks noChangeArrowheads="1"/>
            </p:cNvSpPr>
            <p:nvPr/>
          </p:nvSpPr>
          <p:spPr bwMode="auto">
            <a:xfrm>
              <a:off x="173" y="173"/>
              <a:ext cx="86" cy="87"/>
            </a:xfrm>
            <a:prstGeom prst="rect">
              <a:avLst/>
            </a:prstGeom>
            <a:solidFill>
              <a:schemeClr val="folHlink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hlink"/>
                </a:solidFill>
              </a:endParaRPr>
            </a:p>
          </p:txBody>
        </p:sp>
        <p:sp>
          <p:nvSpPr>
            <p:cNvPr id="4107" name="Rectangle 11"/>
            <p:cNvSpPr>
              <a:spLocks noChangeArrowheads="1"/>
            </p:cNvSpPr>
            <p:nvPr/>
          </p:nvSpPr>
          <p:spPr bwMode="auto">
            <a:xfrm>
              <a:off x="83" y="86"/>
              <a:ext cx="89" cy="87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 sz="2400">
                <a:latin typeface="Times New Roman" pitchFamily="18" charset="0"/>
              </a:endParaRPr>
            </a:p>
          </p:txBody>
        </p:sp>
        <p:sp>
          <p:nvSpPr>
            <p:cNvPr id="4108" name="Rectangle 12"/>
            <p:cNvSpPr>
              <a:spLocks noChangeArrowheads="1"/>
            </p:cNvSpPr>
            <p:nvPr/>
          </p:nvSpPr>
          <p:spPr bwMode="auto">
            <a:xfrm>
              <a:off x="258" y="171"/>
              <a:ext cx="87" cy="87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  <p:sp>
          <p:nvSpPr>
            <p:cNvPr id="4109" name="Rectangle 13"/>
            <p:cNvSpPr>
              <a:spLocks noChangeArrowheads="1"/>
            </p:cNvSpPr>
            <p:nvPr/>
          </p:nvSpPr>
          <p:spPr bwMode="auto">
            <a:xfrm>
              <a:off x="173" y="258"/>
              <a:ext cx="86" cy="86"/>
            </a:xfrm>
            <a:prstGeom prst="rect">
              <a:avLst/>
            </a:prstGeom>
            <a:solidFill>
              <a:schemeClr val="accent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>
                <a:solidFill>
                  <a:schemeClr val="accent2"/>
                </a:solidFill>
              </a:endParaRPr>
            </a:p>
          </p:txBody>
        </p:sp>
      </p:grpSp>
      <p:sp>
        <p:nvSpPr>
          <p:cNvPr id="4110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57200"/>
            <a:ext cx="82296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title style</a:t>
            </a:r>
          </a:p>
        </p:txBody>
      </p:sp>
      <p:sp>
        <p:nvSpPr>
          <p:cNvPr id="4111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4112" name="Rectangle 1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bg2"/>
        </a:buClr>
        <a:buSzPct val="75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¨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SzPct val="65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¨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4600"/>
              <a:t>Mobile Internet Protocol &amp; Wireless Application Protocol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/>
              <a:t>Mobile IP &amp; WAP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TCP/IP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981200"/>
            <a:ext cx="5051425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The </a:t>
            </a:r>
            <a:r>
              <a:rPr lang="en-GB" sz="2800" b="1"/>
              <a:t>Internet</a:t>
            </a:r>
            <a:r>
              <a:rPr lang="en-GB" sz="2800"/>
              <a:t> layer deals with procedures to allow data to transverse multiple interconnected networks.</a:t>
            </a:r>
          </a:p>
          <a:p>
            <a:pPr>
              <a:lnSpc>
                <a:spcPct val="90000"/>
              </a:lnSpc>
            </a:pPr>
            <a:endParaRPr lang="en-GB" sz="2800"/>
          </a:p>
          <a:p>
            <a:pPr>
              <a:lnSpc>
                <a:spcPct val="90000"/>
              </a:lnSpc>
            </a:pPr>
            <a:r>
              <a:rPr lang="en-GB" sz="2800"/>
              <a:t>The </a:t>
            </a:r>
            <a:r>
              <a:rPr lang="en-GB" sz="2800" b="1"/>
              <a:t>Internet Protocol (IP)</a:t>
            </a:r>
            <a:r>
              <a:rPr lang="en-GB" sz="2800"/>
              <a:t> is used in this layer to provide routing functions across multiple networks.</a:t>
            </a:r>
            <a:endParaRPr lang="en-GB" sz="2400"/>
          </a:p>
        </p:txBody>
      </p:sp>
      <p:pic>
        <p:nvPicPr>
          <p:cNvPr id="13316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3688" y="1557338"/>
            <a:ext cx="2943225" cy="4752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TCP/IP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981200"/>
            <a:ext cx="5051425" cy="3886200"/>
          </a:xfrm>
        </p:spPr>
        <p:txBody>
          <a:bodyPr/>
          <a:lstStyle/>
          <a:p>
            <a:r>
              <a:rPr lang="en-GB" sz="2800"/>
              <a:t>IP is implemented in end systems and routers</a:t>
            </a:r>
          </a:p>
          <a:p>
            <a:endParaRPr lang="en-GB" sz="2800"/>
          </a:p>
          <a:p>
            <a:r>
              <a:rPr lang="en-GB" sz="2800"/>
              <a:t>A </a:t>
            </a:r>
            <a:r>
              <a:rPr lang="en-GB" sz="2800" b="1"/>
              <a:t>router</a:t>
            </a:r>
            <a:r>
              <a:rPr lang="en-GB" sz="2800"/>
              <a:t> is a processor that connects two networks and whose primary function is to relay data from one network to the other </a:t>
            </a:r>
          </a:p>
        </p:txBody>
      </p:sp>
      <p:pic>
        <p:nvPicPr>
          <p:cNvPr id="14340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3688" y="1557338"/>
            <a:ext cx="2943225" cy="4752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9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TCP/IP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981200"/>
            <a:ext cx="5051425" cy="3886200"/>
          </a:xfrm>
        </p:spPr>
        <p:txBody>
          <a:bodyPr/>
          <a:lstStyle/>
          <a:p>
            <a:r>
              <a:rPr lang="en-GB" sz="2400"/>
              <a:t>The </a:t>
            </a:r>
            <a:r>
              <a:rPr lang="en-GB" sz="2400" b="1"/>
              <a:t>Transport layer</a:t>
            </a:r>
            <a:r>
              <a:rPr lang="en-GB" sz="2400"/>
              <a:t> deals with the mechanisms that provide reliability independently of the nature of the applications.</a:t>
            </a:r>
          </a:p>
          <a:p>
            <a:endParaRPr lang="en-GB" sz="2400"/>
          </a:p>
          <a:p>
            <a:r>
              <a:rPr lang="en-GB" sz="2400"/>
              <a:t>The </a:t>
            </a:r>
            <a:r>
              <a:rPr lang="en-GB" sz="2400" b="1"/>
              <a:t>Transmission Control Protocol (TCP)</a:t>
            </a:r>
            <a:r>
              <a:rPr lang="en-GB" sz="2400"/>
              <a:t> is the most commonly used protocol to provide this functionality </a:t>
            </a:r>
          </a:p>
        </p:txBody>
      </p:sp>
      <p:pic>
        <p:nvPicPr>
          <p:cNvPr id="15364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3688" y="1557338"/>
            <a:ext cx="2943225" cy="4752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TCP/IP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981200"/>
            <a:ext cx="5051425" cy="3886200"/>
          </a:xfrm>
        </p:spPr>
        <p:txBody>
          <a:bodyPr/>
          <a:lstStyle/>
          <a:p>
            <a:r>
              <a:rPr lang="en-GB" sz="2800"/>
              <a:t>The </a:t>
            </a:r>
            <a:r>
              <a:rPr lang="en-GB" sz="2800" b="1"/>
              <a:t>application layer</a:t>
            </a:r>
            <a:r>
              <a:rPr lang="en-GB" sz="2800"/>
              <a:t> contains the logic needed to support the various user applications. </a:t>
            </a:r>
          </a:p>
        </p:txBody>
      </p:sp>
      <p:pic>
        <p:nvPicPr>
          <p:cNvPr id="16388" name="Picture 4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3688" y="1557338"/>
            <a:ext cx="2943225" cy="4752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7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Mobile IP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In the networking context, mobile implies the following:</a:t>
            </a:r>
          </a:p>
          <a:p>
            <a:pPr lvl="1"/>
            <a:r>
              <a:rPr lang="en-GB"/>
              <a:t>A user is connected to one or more applications across the Internet.</a:t>
            </a:r>
          </a:p>
          <a:p>
            <a:pPr lvl="1"/>
            <a:r>
              <a:rPr lang="en-GB"/>
              <a:t>The user’s point of attachment changes dynamically</a:t>
            </a:r>
          </a:p>
          <a:p>
            <a:pPr lvl="1"/>
            <a:r>
              <a:rPr lang="en-GB"/>
              <a:t>All connections are automatically maintained despite the change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1" grpId="0" build="p" bldLvl="2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Operation of Mobile IP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43211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Routers  are used to move IP datagrams through the network using IP addresses that are fixed and controlled by TCP connection that knows the IP addresses of the communicating computers</a:t>
            </a:r>
          </a:p>
          <a:p>
            <a:pPr>
              <a:lnSpc>
                <a:spcPct val="90000"/>
              </a:lnSpc>
            </a:pPr>
            <a:endParaRPr lang="en-GB"/>
          </a:p>
          <a:p>
            <a:pPr>
              <a:lnSpc>
                <a:spcPct val="90000"/>
              </a:lnSpc>
            </a:pPr>
            <a:r>
              <a:rPr lang="en-GB"/>
              <a:t>Mobile IP deals with the problem that arises when the IP address changes while the TCP connection is active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5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Definitions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u="sng"/>
              <a:t>Home Network</a:t>
            </a:r>
            <a:r>
              <a:rPr lang="en-GB"/>
              <a:t>: Network where the mobile node belongs originally</a:t>
            </a:r>
          </a:p>
          <a:p>
            <a:r>
              <a:rPr lang="en-GB" u="sng"/>
              <a:t>Home Address</a:t>
            </a:r>
            <a:r>
              <a:rPr lang="en-GB"/>
              <a:t>: IP address of the mobile node in the home network (static)</a:t>
            </a:r>
          </a:p>
          <a:p>
            <a:r>
              <a:rPr lang="en-GB" u="sng"/>
              <a:t>Foreign Network</a:t>
            </a:r>
            <a:r>
              <a:rPr lang="en-GB"/>
              <a:t>: Network different from the home where the mobile node is connected at the moment.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1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Definitions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4616450"/>
          </a:xfrm>
        </p:spPr>
        <p:txBody>
          <a:bodyPr/>
          <a:lstStyle/>
          <a:p>
            <a:r>
              <a:rPr lang="en-GB" u="sng"/>
              <a:t>Foreign Agent</a:t>
            </a:r>
            <a:r>
              <a:rPr lang="en-GB"/>
              <a:t>: Typically a router on the foreign network. It controls traffic in that network.</a:t>
            </a:r>
          </a:p>
          <a:p>
            <a:r>
              <a:rPr lang="en-GB" u="sng"/>
              <a:t>Home Agent</a:t>
            </a:r>
            <a:r>
              <a:rPr lang="en-GB"/>
              <a:t>: Typically a router on the home network that controls traffic in that network</a:t>
            </a:r>
          </a:p>
          <a:p>
            <a:r>
              <a:rPr lang="en-GB" u="sng"/>
              <a:t>Care-of Address</a:t>
            </a:r>
            <a:r>
              <a:rPr lang="en-GB"/>
              <a:t>: Temporary IP address assigned to the mobile unit by the foreign network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5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60" name="Picture 4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116013" y="846138"/>
            <a:ext cx="8027987" cy="5403850"/>
          </a:xfrm>
          <a:noFill/>
          <a:ln/>
        </p:spPr>
      </p:pic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Operation of Mobile IP</a:t>
            </a:r>
          </a:p>
        </p:txBody>
      </p:sp>
      <p:grpSp>
        <p:nvGrpSpPr>
          <p:cNvPr id="19464" name="Group 8"/>
          <p:cNvGrpSpPr>
            <a:grpSpLocks/>
          </p:cNvGrpSpPr>
          <p:nvPr/>
        </p:nvGrpSpPr>
        <p:grpSpPr bwMode="auto">
          <a:xfrm>
            <a:off x="1311275" y="4168775"/>
            <a:ext cx="2397125" cy="366713"/>
            <a:chOff x="826" y="2626"/>
            <a:chExt cx="1510" cy="231"/>
          </a:xfrm>
        </p:grpSpPr>
        <p:sp>
          <p:nvSpPr>
            <p:cNvPr id="19462" name="Text Box 6"/>
            <p:cNvSpPr txBox="1">
              <a:spLocks noChangeArrowheads="1"/>
            </p:cNvSpPr>
            <p:nvPr/>
          </p:nvSpPr>
          <p:spPr bwMode="auto">
            <a:xfrm>
              <a:off x="826" y="2626"/>
              <a:ext cx="1260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rgbClr val="FF3300"/>
                  </a:solidFill>
                </a:rPr>
                <a:t>IP datagram to A</a:t>
              </a:r>
            </a:p>
          </p:txBody>
        </p:sp>
        <p:sp>
          <p:nvSpPr>
            <p:cNvPr id="19463" name="Line 7"/>
            <p:cNvSpPr>
              <a:spLocks noChangeShapeType="1"/>
            </p:cNvSpPr>
            <p:nvPr/>
          </p:nvSpPr>
          <p:spPr bwMode="auto">
            <a:xfrm flipV="1">
              <a:off x="2154" y="2659"/>
              <a:ext cx="182" cy="91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67" name="Group 11"/>
          <p:cNvGrpSpPr>
            <a:grpSpLocks/>
          </p:cNvGrpSpPr>
          <p:nvPr/>
        </p:nvGrpSpPr>
        <p:grpSpPr bwMode="auto">
          <a:xfrm>
            <a:off x="3400425" y="1647825"/>
            <a:ext cx="3435350" cy="1204913"/>
            <a:chOff x="2142" y="1038"/>
            <a:chExt cx="2164" cy="759"/>
          </a:xfrm>
        </p:grpSpPr>
        <p:sp>
          <p:nvSpPr>
            <p:cNvPr id="19465" name="Text Box 9"/>
            <p:cNvSpPr txBox="1">
              <a:spLocks noChangeArrowheads="1"/>
            </p:cNvSpPr>
            <p:nvPr/>
          </p:nvSpPr>
          <p:spPr bwMode="auto">
            <a:xfrm>
              <a:off x="2142" y="1038"/>
              <a:ext cx="2164" cy="23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>
                  <a:solidFill>
                    <a:schemeClr val="bg2"/>
                  </a:solidFill>
                </a:rPr>
                <a:t>Encapsulation and Tunnelling</a:t>
              </a:r>
            </a:p>
          </p:txBody>
        </p:sp>
        <p:sp>
          <p:nvSpPr>
            <p:cNvPr id="19466" name="Line 10"/>
            <p:cNvSpPr>
              <a:spLocks noChangeShapeType="1"/>
            </p:cNvSpPr>
            <p:nvPr/>
          </p:nvSpPr>
          <p:spPr bwMode="auto">
            <a:xfrm>
              <a:off x="3016" y="1389"/>
              <a:ext cx="45" cy="408"/>
            </a:xfrm>
            <a:prstGeom prst="line">
              <a:avLst/>
            </a:prstGeom>
            <a:noFill/>
            <a:ln w="9525">
              <a:solidFill>
                <a:schemeClr val="bg2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0" name="Group 14"/>
          <p:cNvGrpSpPr>
            <a:grpSpLocks/>
          </p:cNvGrpSpPr>
          <p:nvPr/>
        </p:nvGrpSpPr>
        <p:grpSpPr bwMode="auto">
          <a:xfrm>
            <a:off x="6640513" y="398463"/>
            <a:ext cx="2513012" cy="1446212"/>
            <a:chOff x="4183" y="251"/>
            <a:chExt cx="1583" cy="911"/>
          </a:xfrm>
        </p:grpSpPr>
        <p:sp>
          <p:nvSpPr>
            <p:cNvPr id="19468" name="Text Box 12"/>
            <p:cNvSpPr txBox="1">
              <a:spLocks noChangeArrowheads="1"/>
            </p:cNvSpPr>
            <p:nvPr/>
          </p:nvSpPr>
          <p:spPr bwMode="auto">
            <a:xfrm>
              <a:off x="4183" y="251"/>
              <a:ext cx="1583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sz="2000" b="1"/>
                <a:t>Network Level PDU</a:t>
              </a:r>
            </a:p>
          </p:txBody>
        </p:sp>
        <p:sp>
          <p:nvSpPr>
            <p:cNvPr id="19469" name="Line 13"/>
            <p:cNvSpPr>
              <a:spLocks noChangeShapeType="1"/>
            </p:cNvSpPr>
            <p:nvPr/>
          </p:nvSpPr>
          <p:spPr bwMode="auto">
            <a:xfrm>
              <a:off x="4694" y="482"/>
              <a:ext cx="227" cy="6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9475" name="Group 19"/>
          <p:cNvGrpSpPr>
            <a:grpSpLocks/>
          </p:cNvGrpSpPr>
          <p:nvPr/>
        </p:nvGrpSpPr>
        <p:grpSpPr bwMode="auto">
          <a:xfrm>
            <a:off x="5508625" y="2565400"/>
            <a:ext cx="3295650" cy="2466975"/>
            <a:chOff x="3470" y="1616"/>
            <a:chExt cx="2076" cy="1554"/>
          </a:xfrm>
        </p:grpSpPr>
        <p:grpSp>
          <p:nvGrpSpPr>
            <p:cNvPr id="19473" name="Group 17"/>
            <p:cNvGrpSpPr>
              <a:grpSpLocks/>
            </p:cNvGrpSpPr>
            <p:nvPr/>
          </p:nvGrpSpPr>
          <p:grpSpPr bwMode="auto">
            <a:xfrm>
              <a:off x="3923" y="1616"/>
              <a:ext cx="953" cy="1043"/>
              <a:chOff x="3923" y="1616"/>
              <a:chExt cx="953" cy="1043"/>
            </a:xfrm>
          </p:grpSpPr>
          <p:sp>
            <p:nvSpPr>
              <p:cNvPr id="19471" name="Line 15"/>
              <p:cNvSpPr>
                <a:spLocks noChangeShapeType="1"/>
              </p:cNvSpPr>
              <p:nvPr/>
            </p:nvSpPr>
            <p:spPr bwMode="auto">
              <a:xfrm flipH="1" flipV="1">
                <a:off x="4785" y="1616"/>
                <a:ext cx="91" cy="1043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9472" name="Line 16"/>
              <p:cNvSpPr>
                <a:spLocks noChangeShapeType="1"/>
              </p:cNvSpPr>
              <p:nvPr/>
            </p:nvSpPr>
            <p:spPr bwMode="auto">
              <a:xfrm flipH="1" flipV="1">
                <a:off x="3923" y="2568"/>
                <a:ext cx="862" cy="91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 type="triangle" w="med" len="med"/>
              </a:ln>
              <a:effectLst/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9474" name="Text Box 18"/>
            <p:cNvSpPr txBox="1">
              <a:spLocks noChangeArrowheads="1"/>
            </p:cNvSpPr>
            <p:nvPr/>
          </p:nvSpPr>
          <p:spPr bwMode="auto">
            <a:xfrm>
              <a:off x="3470" y="2766"/>
              <a:ext cx="2076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 b="1"/>
                <a:t>A’s response travels directly</a:t>
              </a:r>
            </a:p>
            <a:p>
              <a:r>
                <a:rPr lang="en-GB" b="1"/>
                <a:t>to X due to fixed IP of X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IP Mobile Basic Capabilities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/>
              <a:t>Discovery</a:t>
            </a:r>
            <a:r>
              <a:rPr lang="en-GB" sz="2800"/>
              <a:t>: A mobile unit uses a discovery procedure to identify prospective home agents and foreign agents.</a:t>
            </a:r>
          </a:p>
          <a:p>
            <a:pPr>
              <a:lnSpc>
                <a:spcPct val="90000"/>
              </a:lnSpc>
            </a:pPr>
            <a:r>
              <a:rPr lang="en-GB" sz="2800" b="1"/>
              <a:t>Registration</a:t>
            </a:r>
            <a:r>
              <a:rPr lang="en-GB" sz="2800"/>
              <a:t>: A mobile node uses an authenticated registration procedure to inform its home agent of its care-of address</a:t>
            </a:r>
          </a:p>
          <a:p>
            <a:pPr>
              <a:lnSpc>
                <a:spcPct val="90000"/>
              </a:lnSpc>
            </a:pPr>
            <a:r>
              <a:rPr lang="en-GB" sz="2800" b="1"/>
              <a:t>Tunnelling</a:t>
            </a:r>
            <a:r>
              <a:rPr lang="en-GB" sz="2800"/>
              <a:t>: Tunnelling is used to forward IP datagrams from a home address to a  care-of address.</a:t>
            </a:r>
          </a:p>
          <a:p>
            <a:pPr>
              <a:lnSpc>
                <a:spcPct val="90000"/>
              </a:lnSpc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9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 Index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Mobile IP</a:t>
            </a:r>
          </a:p>
          <a:p>
            <a:pPr lvl="1"/>
            <a:r>
              <a:rPr lang="en-GB"/>
              <a:t>TCP/IP protocol architecture</a:t>
            </a:r>
          </a:p>
          <a:p>
            <a:pPr lvl="1"/>
            <a:r>
              <a:rPr lang="en-GB"/>
              <a:t>Operation of Mobile IP</a:t>
            </a:r>
          </a:p>
          <a:p>
            <a:pPr lvl="1"/>
            <a:r>
              <a:rPr lang="en-GB"/>
              <a:t>Discovery</a:t>
            </a:r>
          </a:p>
          <a:p>
            <a:pPr lvl="1"/>
            <a:r>
              <a:rPr lang="en-GB"/>
              <a:t>Registration</a:t>
            </a:r>
          </a:p>
          <a:p>
            <a:pPr lvl="1"/>
            <a:r>
              <a:rPr lang="en-GB"/>
              <a:t>Tunnelling</a:t>
            </a:r>
          </a:p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Discovery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Need to determine if the node is in its home network or on a foreign network. This is done through </a:t>
            </a:r>
            <a:r>
              <a:rPr lang="en-GB" sz="2800" b="1"/>
              <a:t>Advertisement</a:t>
            </a:r>
            <a:r>
              <a:rPr lang="en-GB" sz="2800"/>
              <a:t>.</a:t>
            </a:r>
          </a:p>
          <a:p>
            <a:r>
              <a:rPr lang="en-GB" sz="2800"/>
              <a:t>A transmission from the home network to a foreign network can occur at any time without notification to the network layer (IP layer)</a:t>
            </a:r>
          </a:p>
          <a:p>
            <a:r>
              <a:rPr lang="en-GB" sz="2800"/>
              <a:t>discovery for a mobile node is a continuous process.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Discovery – Move Detection</a:t>
            </a:r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19288"/>
            <a:ext cx="8229600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Mobile nodes may move between networks due to some handoff mechanism without the IP level being aware of it. </a:t>
            </a:r>
          </a:p>
          <a:p>
            <a:pPr>
              <a:lnSpc>
                <a:spcPct val="90000"/>
              </a:lnSpc>
            </a:pPr>
            <a:r>
              <a:rPr lang="en-GB"/>
              <a:t>Agent Discovery Process is intended to enable the agent to detect such move. There are two algorithms used for this:</a:t>
            </a:r>
          </a:p>
          <a:p>
            <a:pPr lvl="1">
              <a:lnSpc>
                <a:spcPct val="90000"/>
              </a:lnSpc>
            </a:pPr>
            <a:r>
              <a:rPr lang="en-GB"/>
              <a:t>Use of Lifetime Field</a:t>
            </a:r>
          </a:p>
          <a:p>
            <a:pPr lvl="1">
              <a:lnSpc>
                <a:spcPct val="90000"/>
              </a:lnSpc>
            </a:pPr>
            <a:r>
              <a:rPr lang="en-GB"/>
              <a:t>Use of Network Prefix</a:t>
            </a:r>
          </a:p>
          <a:p>
            <a:pPr>
              <a:lnSpc>
                <a:spcPct val="90000"/>
              </a:lnSpc>
            </a:pPr>
            <a:endParaRPr lang="en-GB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 Detection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400" b="1" u="sng" dirty="0" smtClean="0"/>
              <a:t>Lifetime Filed:</a:t>
            </a:r>
            <a:r>
              <a:rPr lang="en-GB" sz="2400" dirty="0" smtClean="0"/>
              <a:t> When a mobile node(MN) receives an agent advertisement from a foreign agent that it is currently using or that it is now going to register with, it records the lifetime field as a timer</a:t>
            </a:r>
          </a:p>
          <a:p>
            <a:pPr marL="742950" lvl="2" indent="-342900">
              <a:buSzPct val="75000"/>
            </a:pPr>
            <a:r>
              <a:rPr lang="en-GB" sz="1800" dirty="0" smtClean="0"/>
              <a:t>If the timer expires before the MN receives another agent advertisement from the agent, then the node assumes that it lost contact with that agent.</a:t>
            </a:r>
          </a:p>
          <a:p>
            <a:pPr marL="742950" lvl="2" indent="-342900">
              <a:buSzPct val="75000"/>
            </a:pPr>
            <a:r>
              <a:rPr lang="en-GB" sz="1800" dirty="0" smtClean="0"/>
              <a:t>If the MN has received an agent advertisement from another agent, and that advertisement has not yet expired, the MN can register with this new agent.</a:t>
            </a:r>
            <a:endParaRPr lang="en-GB" sz="1800" dirty="0" smtClean="0"/>
          </a:p>
          <a:p>
            <a:endParaRPr lang="en-GB" sz="2400" dirty="0" smtClean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Move Detection Algorithms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2800" u="sng" dirty="0" smtClean="0"/>
              <a:t>Network Prefix</a:t>
            </a:r>
            <a:r>
              <a:rPr lang="en-GB" sz="2800" dirty="0" smtClean="0"/>
              <a:t>: The mobile node (MN) checks whether any newly received agent advertisement is on the same network as the node’s current care-of-address.</a:t>
            </a:r>
          </a:p>
          <a:p>
            <a:pPr lvl="1"/>
            <a:r>
              <a:rPr lang="en-GB" sz="2400" dirty="0" smtClean="0"/>
              <a:t>If it is not, the MN assumes that it has moved and may register with the agent whose advertisement the mobile node has just received.</a:t>
            </a:r>
            <a:endParaRPr lang="en-US" sz="2400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Registration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Once a mobile node has recognized that it is on a foreign network and has acquired a </a:t>
            </a:r>
            <a:r>
              <a:rPr lang="en-GB" b="1"/>
              <a:t>care-of address</a:t>
            </a:r>
            <a:r>
              <a:rPr lang="en-GB"/>
              <a:t>, it needs to alert a home agent on its home network and request that the home agent forward its IP traffic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7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Registration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r>
              <a:rPr lang="en-GB" sz="2800" b="1"/>
              <a:t>The registration process involves four steps</a:t>
            </a:r>
            <a:r>
              <a:rPr lang="en-GB" sz="2400"/>
              <a:t>: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None/>
            </a:pPr>
            <a:endParaRPr lang="en-GB" sz="2400"/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400"/>
              <a:t>The mobile node requests the forwarding service by sending a registration request to the foreign agent that the mobile node wants to use.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400"/>
              <a:t>The foreign agent relays this request to the mobile node’s home agent.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400"/>
              <a:t>The home agent either accepts or denies the request and sends a registration reply to the foreign agent.</a:t>
            </a:r>
          </a:p>
          <a:p>
            <a:pPr marL="457200" indent="-457200">
              <a:lnSpc>
                <a:spcPct val="90000"/>
              </a:lnSpc>
              <a:buFont typeface="Wingdings" pitchFamily="2" charset="2"/>
              <a:buAutoNum type="arabicPeriod"/>
            </a:pPr>
            <a:r>
              <a:rPr lang="en-GB" sz="2400"/>
              <a:t>The foreign agent relays this reply to the mobile node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1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Tunnelling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2063750"/>
            <a:ext cx="8229600" cy="38862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Once a mobile node is registered with a home agent, the home agent must be able to intercept IP datagrams sent to the mobile node’s home address so that these datagrams can be forwarded via </a:t>
            </a:r>
            <a:r>
              <a:rPr lang="en-GB" sz="2800" b="1"/>
              <a:t>tunnelling</a:t>
            </a:r>
            <a:r>
              <a:rPr lang="en-GB" sz="2800"/>
              <a:t> </a:t>
            </a:r>
          </a:p>
          <a:p>
            <a:pPr>
              <a:lnSpc>
                <a:spcPct val="80000"/>
              </a:lnSpc>
            </a:pPr>
            <a:endParaRPr lang="en-GB" sz="2800"/>
          </a:p>
          <a:p>
            <a:pPr>
              <a:lnSpc>
                <a:spcPct val="80000"/>
              </a:lnSpc>
            </a:pPr>
            <a:r>
              <a:rPr lang="en-GB" sz="2800"/>
              <a:t>To forward an IP datagram to a care-of-address, the home agent puts the entire IP datagram into an outer IP datagram. This is a form of encapsulation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Tunnelling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844675"/>
            <a:ext cx="8229600" cy="3886200"/>
          </a:xfrm>
        </p:spPr>
        <p:txBody>
          <a:bodyPr/>
          <a:lstStyle/>
          <a:p>
            <a:r>
              <a:rPr lang="en-GB" sz="2800"/>
              <a:t>Three options for encapsulation are allowed for Mobile IP:</a:t>
            </a:r>
          </a:p>
          <a:p>
            <a:pPr lvl="1"/>
            <a:r>
              <a:rPr lang="en-GB" sz="2400" b="1"/>
              <a:t>IP-within-IP encapsulation: </a:t>
            </a:r>
            <a:r>
              <a:rPr lang="en-GB" sz="2400"/>
              <a:t>IP datagram is inserted into a new IP datagram with the care-of address.</a:t>
            </a:r>
          </a:p>
          <a:p>
            <a:pPr lvl="1"/>
            <a:r>
              <a:rPr lang="en-GB" sz="2400" b="1"/>
              <a:t>Minimal Encapsulation:</a:t>
            </a:r>
            <a:r>
              <a:rPr lang="en-GB" sz="2400"/>
              <a:t> Less overhead, only a few fields are added in the outer datagram.</a:t>
            </a:r>
          </a:p>
          <a:p>
            <a:pPr lvl="1"/>
            <a:r>
              <a:rPr lang="en-GB" sz="2400" b="1"/>
              <a:t>Generic routing encapsulation (GRE)</a:t>
            </a:r>
            <a:r>
              <a:rPr lang="en-GB" sz="2400"/>
              <a:t>: This is a generic encapsulation procedure that was developed prior to the development of Mobile IP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3" grpId="0" build="p" bldLvl="2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Wireless Application Protocol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Is a universal, open standard developed to provide mobile users of wireless phones and other wireless terminals access to telephony and information systems, including the Internet and the Web.</a:t>
            </a:r>
          </a:p>
          <a:p>
            <a:r>
              <a:rPr lang="en-GB" sz="2800"/>
              <a:t>WAP is designed to work with all wireless network technologies </a:t>
            </a:r>
          </a:p>
          <a:p>
            <a:r>
              <a:rPr lang="en-GB" sz="2800"/>
              <a:t>WAP is based on existing Internet standards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7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Mobile Devices Limitations for Data Services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06625"/>
            <a:ext cx="8229600" cy="3886200"/>
          </a:xfrm>
        </p:spPr>
        <p:txBody>
          <a:bodyPr/>
          <a:lstStyle/>
          <a:p>
            <a:r>
              <a:rPr lang="en-GB" sz="2800"/>
              <a:t>limited processors, memory and battery life. </a:t>
            </a:r>
          </a:p>
          <a:p>
            <a:r>
              <a:rPr lang="en-GB" sz="2800"/>
              <a:t>The user interface is limited and the display is small. </a:t>
            </a:r>
          </a:p>
          <a:p>
            <a:r>
              <a:rPr lang="en-GB" sz="2800"/>
              <a:t>The wireless networks are characterized by relatively low bandwidth, high latency, and unpredictable availability and stability compared to wired connections </a:t>
            </a:r>
            <a:br>
              <a:rPr lang="en-GB" sz="2800"/>
            </a:b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1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Class Index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288" y="1628775"/>
            <a:ext cx="8229600" cy="467995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Wireless Application Protocol</a:t>
            </a:r>
          </a:p>
          <a:p>
            <a:pPr lvl="1">
              <a:lnSpc>
                <a:spcPct val="80000"/>
              </a:lnSpc>
            </a:pPr>
            <a:r>
              <a:rPr lang="en-GB"/>
              <a:t>Architectural Overview</a:t>
            </a:r>
          </a:p>
          <a:p>
            <a:pPr lvl="1">
              <a:lnSpc>
                <a:spcPct val="80000"/>
              </a:lnSpc>
            </a:pPr>
            <a:r>
              <a:rPr lang="en-GB"/>
              <a:t>Wireless Mark-up Language</a:t>
            </a:r>
          </a:p>
          <a:p>
            <a:pPr lvl="1">
              <a:lnSpc>
                <a:spcPct val="80000"/>
              </a:lnSpc>
            </a:pPr>
            <a:r>
              <a:rPr lang="en-GB"/>
              <a:t>WMLScript</a:t>
            </a:r>
          </a:p>
          <a:p>
            <a:pPr lvl="1">
              <a:lnSpc>
                <a:spcPct val="80000"/>
              </a:lnSpc>
            </a:pPr>
            <a:r>
              <a:rPr lang="en-GB"/>
              <a:t>Wireless Application Environment</a:t>
            </a:r>
          </a:p>
          <a:p>
            <a:pPr lvl="1">
              <a:lnSpc>
                <a:spcPct val="80000"/>
              </a:lnSpc>
            </a:pPr>
            <a:r>
              <a:rPr lang="en-GB"/>
              <a:t>Wireless Session Protocol</a:t>
            </a:r>
          </a:p>
          <a:p>
            <a:pPr lvl="1">
              <a:lnSpc>
                <a:spcPct val="80000"/>
              </a:lnSpc>
            </a:pPr>
            <a:r>
              <a:rPr lang="en-GB"/>
              <a:t>Wireless Transaction Protocol</a:t>
            </a:r>
          </a:p>
          <a:p>
            <a:pPr lvl="1">
              <a:lnSpc>
                <a:spcPct val="80000"/>
              </a:lnSpc>
            </a:pPr>
            <a:r>
              <a:rPr lang="en-GB"/>
              <a:t>Wireless Transport Layer Security.</a:t>
            </a:r>
          </a:p>
          <a:p>
            <a:pPr lvl="1">
              <a:lnSpc>
                <a:spcPct val="80000"/>
              </a:lnSpc>
            </a:pPr>
            <a:r>
              <a:rPr lang="en-GB"/>
              <a:t>Wireless Datagram Protocol.</a:t>
            </a:r>
          </a:p>
          <a:p>
            <a:pPr lvl="1">
              <a:lnSpc>
                <a:spcPct val="80000"/>
              </a:lnSpc>
            </a:pPr>
            <a:r>
              <a:rPr lang="en-GB"/>
              <a:t>Wireless Control Message Protocol.</a:t>
            </a:r>
          </a:p>
          <a:p>
            <a:pPr>
              <a:lnSpc>
                <a:spcPct val="80000"/>
              </a:lnSpc>
            </a:pPr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 build="p" bldLvl="2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WAP specifications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A programming model based on the WWW programming model.</a:t>
            </a:r>
          </a:p>
          <a:p>
            <a:pPr>
              <a:lnSpc>
                <a:spcPct val="80000"/>
              </a:lnSpc>
            </a:pPr>
            <a:r>
              <a:rPr lang="en-GB" sz="2800"/>
              <a:t>A Markup language, the Wireless Markup Language (WML), adhering to XML</a:t>
            </a:r>
          </a:p>
          <a:p>
            <a:pPr>
              <a:lnSpc>
                <a:spcPct val="80000"/>
              </a:lnSpc>
            </a:pPr>
            <a:r>
              <a:rPr lang="en-GB" sz="2800"/>
              <a:t>A specification of a small browser suitable for a mobile, wireless terminal</a:t>
            </a:r>
          </a:p>
          <a:p>
            <a:pPr>
              <a:lnSpc>
                <a:spcPct val="80000"/>
              </a:lnSpc>
            </a:pPr>
            <a:r>
              <a:rPr lang="en-GB" sz="2800"/>
              <a:t>A lightweight communication protocol stack.</a:t>
            </a:r>
          </a:p>
          <a:p>
            <a:pPr>
              <a:lnSpc>
                <a:spcPct val="80000"/>
              </a:lnSpc>
            </a:pPr>
            <a:r>
              <a:rPr lang="en-GB" sz="2800"/>
              <a:t>A framework for wireless telephony applications (WTAs).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21" name="Picture 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827088" y="1341438"/>
            <a:ext cx="7416800" cy="5308600"/>
          </a:xfrm>
          <a:noFill/>
          <a:ln/>
        </p:spPr>
      </p:pic>
      <p:sp>
        <p:nvSpPr>
          <p:cNvPr id="34822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260350"/>
            <a:ext cx="8229600" cy="1371600"/>
          </a:xfrm>
        </p:spPr>
        <p:txBody>
          <a:bodyPr/>
          <a:lstStyle/>
          <a:p>
            <a:r>
              <a:rPr lang="en-GB" sz="4000"/>
              <a:t>WAP Specifications: Protocols &amp; Modules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WAP Architecture</a:t>
            </a:r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773238"/>
            <a:ext cx="8229600" cy="18669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The WAP programming Model is based on three elements: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the client.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the gateway. </a:t>
            </a:r>
          </a:p>
          <a:p>
            <a:pPr lvl="1">
              <a:lnSpc>
                <a:spcPct val="90000"/>
              </a:lnSpc>
            </a:pPr>
            <a:r>
              <a:rPr lang="en-GB" sz="2000"/>
              <a:t>the original server. </a:t>
            </a:r>
          </a:p>
        </p:txBody>
      </p:sp>
      <p:grpSp>
        <p:nvGrpSpPr>
          <p:cNvPr id="37899" name="Group 11"/>
          <p:cNvGrpSpPr>
            <a:grpSpLocks/>
          </p:cNvGrpSpPr>
          <p:nvPr/>
        </p:nvGrpSpPr>
        <p:grpSpPr bwMode="auto">
          <a:xfrm>
            <a:off x="900113" y="3074988"/>
            <a:ext cx="8340725" cy="3479800"/>
            <a:chOff x="567" y="1937"/>
            <a:chExt cx="5254" cy="2192"/>
          </a:xfrm>
        </p:grpSpPr>
        <p:pic>
          <p:nvPicPr>
            <p:cNvPr id="37896" name="Picture 8" descr="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7" y="2296"/>
              <a:ext cx="4400" cy="1833"/>
            </a:xfrm>
            <a:prstGeom prst="rect">
              <a:avLst/>
            </a:prstGeom>
            <a:noFill/>
            <a:ln>
              <a:noFill/>
            </a:ln>
            <a:effectLst/>
          </p:spPr>
        </p:pic>
        <p:sp>
          <p:nvSpPr>
            <p:cNvPr id="37897" name="Line 9"/>
            <p:cNvSpPr>
              <a:spLocks noChangeShapeType="1"/>
            </p:cNvSpPr>
            <p:nvPr/>
          </p:nvSpPr>
          <p:spPr bwMode="auto">
            <a:xfrm flipH="1">
              <a:off x="4422" y="2341"/>
              <a:ext cx="499" cy="7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en-US"/>
            </a:p>
          </p:txBody>
        </p:sp>
        <p:sp>
          <p:nvSpPr>
            <p:cNvPr id="37898" name="Text Box 10"/>
            <p:cNvSpPr txBox="1">
              <a:spLocks noChangeArrowheads="1"/>
            </p:cNvSpPr>
            <p:nvPr/>
          </p:nvSpPr>
          <p:spPr bwMode="auto">
            <a:xfrm>
              <a:off x="4513" y="1937"/>
              <a:ext cx="1308" cy="40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GB"/>
                <a:t>Common Gateway</a:t>
              </a:r>
            </a:p>
            <a:p>
              <a:r>
                <a:rPr lang="en-GB"/>
                <a:t>Interface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5" grpId="0" uiExpand="1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989" name="Picture 5"/>
          <p:cNvPicPr>
            <a:picLocks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1835150" y="908050"/>
            <a:ext cx="5635625" cy="5761038"/>
          </a:xfrm>
          <a:noFill/>
          <a:ln/>
        </p:spPr>
      </p:pic>
      <p:sp>
        <p:nvSpPr>
          <p:cNvPr id="41990" name="Rectangle 6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371600"/>
          </a:xfrm>
        </p:spPr>
        <p:txBody>
          <a:bodyPr/>
          <a:lstStyle/>
          <a:p>
            <a:r>
              <a:rPr lang="en-GB"/>
              <a:t>The WAP environment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WAP Architecture</a:t>
            </a:r>
          </a:p>
        </p:txBody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/>
              <a:t>The WAP architecture is designed to cope with the two principal limitations of wireless Web access: </a:t>
            </a:r>
          </a:p>
          <a:p>
            <a:pPr>
              <a:lnSpc>
                <a:spcPct val="80000"/>
              </a:lnSpc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the limitations of the mobile node (small screen size, limited input capability) and </a:t>
            </a:r>
          </a:p>
          <a:p>
            <a:pPr lvl="1">
              <a:lnSpc>
                <a:spcPct val="80000"/>
              </a:lnSpc>
            </a:pPr>
            <a:endParaRPr lang="en-GB"/>
          </a:p>
          <a:p>
            <a:pPr lvl="1">
              <a:lnSpc>
                <a:spcPct val="80000"/>
              </a:lnSpc>
            </a:pPr>
            <a:r>
              <a:rPr lang="en-GB"/>
              <a:t>the low data rates of wireless digital networks.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59" grpId="0" build="p" bldLvl="2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WAP Architecture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n-GB"/>
          </a:p>
          <a:p>
            <a:pPr marL="381000" indent="-381000">
              <a:lnSpc>
                <a:spcPct val="80000"/>
              </a:lnSpc>
            </a:pPr>
            <a:r>
              <a:rPr lang="en-GB"/>
              <a:t>Even with the introduction of 3G wireless networks, which will provide broadband data rates, the small hand-held mobile nodes will continue to have </a:t>
            </a:r>
            <a:r>
              <a:rPr lang="en-GB" b="1"/>
              <a:t>limited input</a:t>
            </a:r>
            <a:r>
              <a:rPr lang="en-GB"/>
              <a:t> and </a:t>
            </a:r>
            <a:r>
              <a:rPr lang="en-GB" b="1"/>
              <a:t>display capabilities</a:t>
            </a:r>
            <a:r>
              <a:rPr lang="en-GB"/>
              <a:t>. </a:t>
            </a:r>
          </a:p>
          <a:p>
            <a:pPr marL="381000" indent="-381000">
              <a:lnSpc>
                <a:spcPct val="80000"/>
              </a:lnSpc>
              <a:buFont typeface="Wingdings" pitchFamily="2" charset="2"/>
              <a:buNone/>
            </a:pPr>
            <a:endParaRPr lang="en-GB"/>
          </a:p>
          <a:p>
            <a:pPr marL="381000" indent="-381000">
              <a:lnSpc>
                <a:spcPct val="80000"/>
              </a:lnSpc>
            </a:pPr>
            <a:r>
              <a:rPr lang="en-GB"/>
              <a:t>WAP or a similar capability will be needed for the indefinite future.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15888"/>
            <a:ext cx="8229600" cy="1371600"/>
          </a:xfrm>
        </p:spPr>
        <p:txBody>
          <a:bodyPr/>
          <a:lstStyle/>
          <a:p>
            <a:r>
              <a:rPr lang="en-GB" sz="4000"/>
              <a:t>Wireless Markup Language (WML)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41438"/>
            <a:ext cx="8229600" cy="475138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800"/>
              <a:t>designed to describe content and format for presenting data on devices with limited bandwidth, limited screen size, and limited user input capability. </a:t>
            </a:r>
          </a:p>
          <a:p>
            <a:pPr>
              <a:lnSpc>
                <a:spcPct val="90000"/>
              </a:lnSpc>
            </a:pPr>
            <a:r>
              <a:rPr lang="en-GB" sz="2800"/>
              <a:t>It is designed to work with telephone keypads, styluses, and other input devices common to mobile, wireless communications. </a:t>
            </a:r>
          </a:p>
          <a:p>
            <a:pPr>
              <a:lnSpc>
                <a:spcPct val="90000"/>
              </a:lnSpc>
            </a:pPr>
            <a:r>
              <a:rPr lang="en-GB" sz="2800"/>
              <a:t>WML permits the scaling of displays for use on two-line screens found in some small devices, as well as the larger screens found on smart phones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WML Features</a:t>
            </a:r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1"/>
              <a:t>Text and image support</a:t>
            </a:r>
            <a:r>
              <a:rPr lang="en-GB"/>
              <a:t>: Formatting and layout commands are provided for text and limited image capability.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1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WML Features</a:t>
            </a:r>
          </a:p>
        </p:txBody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800" b="1"/>
              <a:t>Deck/card organizational metaphor</a:t>
            </a:r>
            <a:r>
              <a:rPr lang="en-GB" sz="2800"/>
              <a:t>: WML documents are subdivided into small, well-defined units of user interaction called cards. </a:t>
            </a:r>
          </a:p>
          <a:p>
            <a:pPr lvl="1">
              <a:lnSpc>
                <a:spcPct val="90000"/>
              </a:lnSpc>
            </a:pPr>
            <a:r>
              <a:rPr lang="en-GB" sz="2400"/>
              <a:t>Users navigate by moving back and forth between cards. A WML deck is similar to an HTML page in that it is identified by a Web address (URL) and is the unit of content transmission.</a:t>
            </a:r>
          </a:p>
          <a:p>
            <a:pPr>
              <a:lnSpc>
                <a:spcPct val="90000"/>
              </a:lnSpc>
            </a:pPr>
            <a:r>
              <a:rPr lang="en-GB" sz="2800" b="1"/>
              <a:t>Supprot for navigation among cards and decks</a:t>
            </a:r>
            <a:r>
              <a:rPr lang="en-GB" sz="2800"/>
              <a:t>: Includes provisions for event handling, which is used for navigation or executing scripts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9155" grpId="0" uiExpand="1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WMLScript</a:t>
            </a:r>
          </a:p>
        </p:txBody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Scripting language with similarities to </a:t>
            </a:r>
            <a:r>
              <a:rPr lang="en-GB" b="1"/>
              <a:t>JavaScript</a:t>
            </a:r>
            <a:r>
              <a:rPr lang="en-GB"/>
              <a:t>. </a:t>
            </a:r>
          </a:p>
          <a:p>
            <a:endParaRPr lang="en-GB"/>
          </a:p>
          <a:p>
            <a:r>
              <a:rPr lang="en-GB"/>
              <a:t>Designed for defining script-type programs in a user device with limited processing power and memory.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Introduction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89138"/>
            <a:ext cx="8229600" cy="28082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GB"/>
              <a:t>   Mobile IP &amp; WAP are standards that provide </a:t>
            </a:r>
            <a:r>
              <a:rPr lang="en-GB">
                <a:solidFill>
                  <a:schemeClr val="bg2"/>
                </a:solidFill>
              </a:rPr>
              <a:t>APPLICATION LEVEL</a:t>
            </a:r>
            <a:r>
              <a:rPr lang="en-GB"/>
              <a:t> support for wireless networking</a:t>
            </a:r>
          </a:p>
        </p:txBody>
      </p:sp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808038" y="5199063"/>
            <a:ext cx="7707312" cy="822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GB" sz="2400" dirty="0">
                <a:solidFill>
                  <a:srgbClr val="FF3300"/>
                </a:solidFill>
              </a:rPr>
              <a:t>Mobile IP refers to maintenance of Internet connectivity </a:t>
            </a:r>
          </a:p>
          <a:p>
            <a:r>
              <a:rPr lang="en-GB" sz="2400" dirty="0">
                <a:solidFill>
                  <a:srgbClr val="FF3300"/>
                </a:solidFill>
              </a:rPr>
              <a:t>while moving from one attachment point to another.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0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Wireless Application Environment (WAE)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specifies an application framework for wireless devices such as mobile telephones, pagers and PDAs. </a:t>
            </a:r>
          </a:p>
          <a:p>
            <a:r>
              <a:rPr lang="en-GB"/>
              <a:t>Consists of tools and formats that are intended to ease the task of developing applications and devices supported by WAP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0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Wireless Session Protocol (WSP)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WSP is a transaction-oriented protocol based on the concept of a request and a reply. </a:t>
            </a:r>
          </a:p>
          <a:p>
            <a:pPr>
              <a:lnSpc>
                <a:spcPct val="90000"/>
              </a:lnSpc>
            </a:pPr>
            <a:r>
              <a:rPr lang="en-GB"/>
              <a:t>Each WSP protocol data unit (PDU) consists of a body and a header. </a:t>
            </a:r>
          </a:p>
          <a:p>
            <a:pPr>
              <a:lnSpc>
                <a:spcPct val="90000"/>
              </a:lnSpc>
            </a:pPr>
            <a:r>
              <a:rPr lang="en-GB"/>
              <a:t>WSP also defines a server Push operation, in which the server sends unrequested content to a client device.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227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Wireless Session Protocol (WSP)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WSP provides applications with an interface for two session services. </a:t>
            </a:r>
          </a:p>
          <a:p>
            <a:pPr lvl="1"/>
            <a:r>
              <a:rPr lang="en-GB" b="1"/>
              <a:t>The connection-oriented session service</a:t>
            </a:r>
            <a:r>
              <a:rPr lang="en-GB"/>
              <a:t> operates above the reliable transport protocol WTP,  (transaction protocol)</a:t>
            </a:r>
          </a:p>
          <a:p>
            <a:pPr lvl="1"/>
            <a:r>
              <a:rPr lang="en-GB" b="1"/>
              <a:t>The connectionless session service</a:t>
            </a:r>
            <a:r>
              <a:rPr lang="en-GB"/>
              <a:t> operates above the unreliable transport protocol WDP. (datagram protocol)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251" grpId="0" build="p" bldLvl="2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Wireless Session Protocol (WSP)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WSP is based on HTTP with some additions and modifications to optimize its use over wireless channels.</a:t>
            </a:r>
          </a:p>
          <a:p>
            <a:r>
              <a:rPr lang="en-GB"/>
              <a:t> The principal limitations addressed are low data rate and susceptibility to loss of connection due to poor coverage or cell overloading.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275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Wireless Transaction Protocol (WTP)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WTP manages transactions by conveying requests and responses between a user agent (such as a WAP browser) and an application server for such activities as browsing and e-commerce transactions.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WTP provides a reliable transport service but dispenses with much of the overhead of  TCP, resulting in a lightweight protocol that is suitable for implementation in “thin” clients (e.g. mobile nodes) and suitable for user over low-bandwidth wireless links.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299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Wireless Transaction Protocol (WTP) - Features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/>
              <a:t>Three classes of transaction service.</a:t>
            </a:r>
          </a:p>
          <a:p>
            <a:pPr>
              <a:lnSpc>
                <a:spcPct val="80000"/>
              </a:lnSpc>
            </a:pPr>
            <a:r>
              <a:rPr lang="en-GB" sz="2800"/>
              <a:t>Optional user to user reliability: WTP user triggers the confirmation of each received message</a:t>
            </a:r>
          </a:p>
          <a:p>
            <a:pPr>
              <a:lnSpc>
                <a:spcPct val="80000"/>
              </a:lnSpc>
            </a:pPr>
            <a:r>
              <a:rPr lang="en-GB" sz="2800"/>
              <a:t>Optional out-of-band data on acknowledgments.</a:t>
            </a:r>
          </a:p>
          <a:p>
            <a:pPr>
              <a:lnSpc>
                <a:spcPct val="80000"/>
              </a:lnSpc>
            </a:pPr>
            <a:r>
              <a:rPr lang="en-GB" sz="2800"/>
              <a:t>PDU concatenation and delayed acknowledgment to reduce the number of messages sent.</a:t>
            </a:r>
          </a:p>
          <a:p>
            <a:pPr>
              <a:lnSpc>
                <a:spcPct val="80000"/>
              </a:lnSpc>
            </a:pPr>
            <a:r>
              <a:rPr lang="en-GB" sz="2800"/>
              <a:t>Asynchronous transactions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3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32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Wireless Transport Layer Security (WTLS)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WTLS provides security services between the mobile device (client) and the WAP gateway.</a:t>
            </a:r>
          </a:p>
          <a:p>
            <a:r>
              <a:rPr lang="en-GB"/>
              <a:t>Used along with TLS (Transport Layer Security) to provide end-to-end security</a:t>
            </a:r>
          </a:p>
          <a:p>
            <a:r>
              <a:rPr lang="en-GB"/>
              <a:t>WAP systems translate between WTLS and TLS within the WAP gateway 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Wireless Transport Layer Security (WTLS) - Features</a:t>
            </a:r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n-GB" sz="2800" b="1"/>
              <a:t>Data Integrity</a:t>
            </a:r>
            <a:r>
              <a:rPr lang="en-GB" sz="2800"/>
              <a:t>: Ensures that data sent between the client and the gateway are not modified, using message authentication.</a:t>
            </a:r>
          </a:p>
          <a:p>
            <a:pPr>
              <a:lnSpc>
                <a:spcPct val="80000"/>
              </a:lnSpc>
            </a:pPr>
            <a:r>
              <a:rPr lang="en-GB" sz="2800" b="1"/>
              <a:t>Privacy</a:t>
            </a:r>
            <a:r>
              <a:rPr lang="en-GB" sz="2800"/>
              <a:t>: Ensures that the data cannot be read by a third party, using encryption.</a:t>
            </a:r>
          </a:p>
          <a:p>
            <a:pPr>
              <a:lnSpc>
                <a:spcPct val="80000"/>
              </a:lnSpc>
            </a:pPr>
            <a:r>
              <a:rPr lang="en-GB" sz="2800" b="1"/>
              <a:t>Authentication</a:t>
            </a:r>
            <a:r>
              <a:rPr lang="en-GB" sz="2800"/>
              <a:t>: Establishes the authentication of the two parties, using digital certificates.</a:t>
            </a:r>
          </a:p>
          <a:p>
            <a:pPr>
              <a:lnSpc>
                <a:spcPct val="80000"/>
              </a:lnSpc>
            </a:pPr>
            <a:r>
              <a:rPr lang="en-GB" sz="2800" b="1"/>
              <a:t>Denial-of-service protection</a:t>
            </a:r>
            <a:r>
              <a:rPr lang="en-GB" sz="2800"/>
              <a:t>: Detects and rejects messages that are replayed or not successfully verified.</a:t>
            </a:r>
          </a:p>
          <a:p>
            <a:pPr>
              <a:lnSpc>
                <a:spcPct val="80000"/>
              </a:lnSpc>
            </a:pPr>
            <a:endParaRPr lang="en-GB" sz="2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3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8371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Wireless Datagram Protocol</a:t>
            </a:r>
          </a:p>
        </p:txBody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WDP is used to adapt a higher-layer WAP protocol to the communication mechanism (called the bearer) used between the mobile node and the WAP gateway. </a:t>
            </a:r>
          </a:p>
          <a:p>
            <a:endParaRPr lang="en-GB"/>
          </a:p>
          <a:p>
            <a:r>
              <a:rPr lang="en-GB"/>
              <a:t>WDP hides details of the various bearer networks from the other layers of WAP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3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395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sz="4000"/>
              <a:t>Wireless Control Message Protocol (WCMP)</a:t>
            </a:r>
          </a:p>
        </p:txBody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WCMP is used by wireless nodes and WAP gateways to report errors encountered in processing WDP datagrams. </a:t>
            </a:r>
          </a:p>
          <a:p>
            <a:r>
              <a:rPr lang="en-GB"/>
              <a:t>WCMP can also be used for informational and diagnostic purposes.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419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TCP/IP Protocol Architecture</a:t>
            </a:r>
          </a:p>
        </p:txBody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GB"/>
              <a:t>Data exchange between computer terminals and/or other data processing devices can be quite complex</a:t>
            </a:r>
          </a:p>
          <a:p>
            <a:pPr>
              <a:lnSpc>
                <a:spcPct val="90000"/>
              </a:lnSpc>
            </a:pPr>
            <a:r>
              <a:rPr lang="en-GB"/>
              <a:t>There must be a data path between the two computers:</a:t>
            </a:r>
          </a:p>
          <a:p>
            <a:pPr>
              <a:lnSpc>
                <a:spcPct val="90000"/>
              </a:lnSpc>
            </a:pPr>
            <a:r>
              <a:rPr lang="en-GB"/>
              <a:t>There must be a high degree of cooperation between the two computer systems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TCP/IP Protocol Architecture</a:t>
            </a:r>
          </a:p>
        </p:txBody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2800"/>
              <a:t>The task of implementing the communications infrastructure is broken up in subtasks, each of which is implemented separately</a:t>
            </a:r>
          </a:p>
          <a:p>
            <a:r>
              <a:rPr lang="en-GB" sz="2800"/>
              <a:t>In a protocol architecture the modules are arranged in a vertical stack</a:t>
            </a:r>
          </a:p>
          <a:p>
            <a:r>
              <a:rPr lang="en-GB" sz="2800"/>
              <a:t>Each layer in the stack performs a related subset of the functions required to communicate with another system 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TCP/IP Protocol Architecture</a:t>
            </a:r>
          </a:p>
        </p:txBody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GB"/>
              <a:t>Each layer relays on the next lower layer to perform more primitive functions and to conceal the details of those functions</a:t>
            </a:r>
          </a:p>
          <a:p>
            <a:endParaRPr lang="en-GB"/>
          </a:p>
          <a:p>
            <a:r>
              <a:rPr lang="en-GB"/>
              <a:t>Each layer provides services to the next higher layer. Ideally changes in one layer should not affect other layers.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TCP/IP Protocol Architecture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28775"/>
            <a:ext cx="8229600" cy="3886200"/>
          </a:xfrm>
        </p:spPr>
        <p:txBody>
          <a:bodyPr/>
          <a:lstStyle/>
          <a:p>
            <a:r>
              <a:rPr lang="en-GB"/>
              <a:t>Communications Involve 3 Agents:</a:t>
            </a:r>
          </a:p>
          <a:p>
            <a:pPr lvl="1"/>
            <a:r>
              <a:rPr lang="en-GB"/>
              <a:t>Applications</a:t>
            </a:r>
          </a:p>
          <a:p>
            <a:pPr lvl="1"/>
            <a:r>
              <a:rPr lang="en-GB"/>
              <a:t>Computers </a:t>
            </a:r>
          </a:p>
          <a:p>
            <a:pPr lvl="1"/>
            <a:r>
              <a:rPr lang="en-GB"/>
              <a:t>Networks</a:t>
            </a:r>
          </a:p>
          <a:p>
            <a:r>
              <a:rPr lang="en-GB"/>
              <a:t>Communications Tasks are organized into 5 relatively independent 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3" grpId="0" uiExpand="1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TCP/IP</a:t>
            </a:r>
          </a:p>
        </p:txBody>
      </p:sp>
      <p:sp>
        <p:nvSpPr>
          <p:cNvPr id="11269" name="Rectangle 5"/>
          <p:cNvSpPr>
            <a:spLocks noGrp="1" noChangeArrowheads="1"/>
          </p:cNvSpPr>
          <p:nvPr>
            <p:ph type="body" sz="half" idx="2"/>
          </p:nvPr>
        </p:nvSpPr>
        <p:spPr>
          <a:xfrm>
            <a:off x="3635375" y="1981200"/>
            <a:ext cx="5051425" cy="38862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GB" sz="2400"/>
              <a:t>The </a:t>
            </a:r>
            <a:r>
              <a:rPr lang="en-GB" sz="2400" b="1"/>
              <a:t>physical layer</a:t>
            </a:r>
            <a:r>
              <a:rPr lang="en-GB" sz="2400"/>
              <a:t> covers the physical interface between a data transmission device and a transmission medium or network.</a:t>
            </a:r>
          </a:p>
          <a:p>
            <a:pPr>
              <a:lnSpc>
                <a:spcPct val="90000"/>
              </a:lnSpc>
            </a:pPr>
            <a:endParaRPr lang="en-GB" sz="2400"/>
          </a:p>
          <a:p>
            <a:pPr>
              <a:lnSpc>
                <a:spcPct val="90000"/>
              </a:lnSpc>
            </a:pPr>
            <a:r>
              <a:rPr lang="en-GB" sz="2400"/>
              <a:t>The </a:t>
            </a:r>
            <a:r>
              <a:rPr lang="en-GB" sz="2400" b="1"/>
              <a:t>network access layer</a:t>
            </a:r>
            <a:r>
              <a:rPr lang="en-GB" sz="2400"/>
              <a:t> is concerned with the exchange of data between an end system (server, workstation) and the network to which it is attached </a:t>
            </a:r>
            <a:r>
              <a:rPr lang="en-GB" sz="2000"/>
              <a:t> </a:t>
            </a:r>
          </a:p>
        </p:txBody>
      </p:sp>
      <p:pic>
        <p:nvPicPr>
          <p:cNvPr id="11270" name="Picture 6"/>
          <p:cNvPicPr>
            <a:picLocks noChangeAspect="1" noChangeArrowheads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>
          <a:xfrm>
            <a:off x="293688" y="1557338"/>
            <a:ext cx="2943225" cy="4752975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9" grpId="0" build="p"/>
    </p:bldLst>
  </p:timing>
</p:sld>
</file>

<file path=ppt/theme/theme1.xml><?xml version="1.0" encoding="utf-8"?>
<a:theme xmlns:a="http://schemas.openxmlformats.org/drawingml/2006/main" name="Pixel">
  <a:themeElements>
    <a:clrScheme name="Pixel 12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666699"/>
      </a:hlink>
      <a:folHlink>
        <a:srgbClr val="CCCCE6"/>
      </a:folHlink>
    </a:clrScheme>
    <a:fontScheme name="Pixe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Pixel</Template>
  <TotalTime>382</TotalTime>
  <Words>2224</Words>
  <Application>Microsoft PowerPoint</Application>
  <PresentationFormat>On-screen Show (4:3)</PresentationFormat>
  <Paragraphs>209</Paragraphs>
  <Slides>49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49</vt:i4>
      </vt:variant>
    </vt:vector>
  </HeadingPairs>
  <TitlesOfParts>
    <vt:vector size="54" baseType="lpstr">
      <vt:lpstr>Arial</vt:lpstr>
      <vt:lpstr>Times New Roman</vt:lpstr>
      <vt:lpstr>Wingdings</vt:lpstr>
      <vt:lpstr>Arial Black</vt:lpstr>
      <vt:lpstr>Pixel</vt:lpstr>
      <vt:lpstr>Mobile Internet Protocol &amp; Wireless Application Protocol</vt:lpstr>
      <vt:lpstr>Class Index</vt:lpstr>
      <vt:lpstr>Class Index</vt:lpstr>
      <vt:lpstr>Introduction</vt:lpstr>
      <vt:lpstr>TCP/IP Protocol Architecture</vt:lpstr>
      <vt:lpstr>TCP/IP Protocol Architecture</vt:lpstr>
      <vt:lpstr>TCP/IP Protocol Architecture</vt:lpstr>
      <vt:lpstr>TCP/IP Protocol Architecture</vt:lpstr>
      <vt:lpstr>TCP/IP</vt:lpstr>
      <vt:lpstr>TCP/IP</vt:lpstr>
      <vt:lpstr>TCP/IP</vt:lpstr>
      <vt:lpstr>TCP/IP</vt:lpstr>
      <vt:lpstr>TCP/IP</vt:lpstr>
      <vt:lpstr>Mobile IP</vt:lpstr>
      <vt:lpstr>Operation of Mobile IP</vt:lpstr>
      <vt:lpstr>Definitions</vt:lpstr>
      <vt:lpstr>Definitions</vt:lpstr>
      <vt:lpstr>Operation of Mobile IP</vt:lpstr>
      <vt:lpstr>IP Mobile Basic Capabilities</vt:lpstr>
      <vt:lpstr>Discovery</vt:lpstr>
      <vt:lpstr>Discovery – Move Detection</vt:lpstr>
      <vt:lpstr>Move Detection Algorithms</vt:lpstr>
      <vt:lpstr>Move Detection Algorithms</vt:lpstr>
      <vt:lpstr>Registration</vt:lpstr>
      <vt:lpstr>Registration</vt:lpstr>
      <vt:lpstr>Tunnelling</vt:lpstr>
      <vt:lpstr>Tunnelling</vt:lpstr>
      <vt:lpstr>Wireless Application Protocol</vt:lpstr>
      <vt:lpstr>Mobile Devices Limitations for Data Services</vt:lpstr>
      <vt:lpstr>WAP specifications</vt:lpstr>
      <vt:lpstr>WAP Specifications: Protocols &amp; Modules</vt:lpstr>
      <vt:lpstr>WAP Architecture</vt:lpstr>
      <vt:lpstr>The WAP environment</vt:lpstr>
      <vt:lpstr>WAP Architecture</vt:lpstr>
      <vt:lpstr>WAP Architecture</vt:lpstr>
      <vt:lpstr>Wireless Markup Language (WML)</vt:lpstr>
      <vt:lpstr>WML Features</vt:lpstr>
      <vt:lpstr>WML Features</vt:lpstr>
      <vt:lpstr>WMLScript</vt:lpstr>
      <vt:lpstr>Wireless Application Environment (WAE)</vt:lpstr>
      <vt:lpstr>Wireless Session Protocol (WSP)</vt:lpstr>
      <vt:lpstr>Wireless Session Protocol (WSP)</vt:lpstr>
      <vt:lpstr>Wireless Session Protocol (WSP)</vt:lpstr>
      <vt:lpstr>Wireless Transaction Protocol (WTP)</vt:lpstr>
      <vt:lpstr>Wireless Transaction Protocol (WTP) - Features</vt:lpstr>
      <vt:lpstr>Wireless Transport Layer Security (WTLS)</vt:lpstr>
      <vt:lpstr>Wireless Transport Layer Security (WTLS) - Features</vt:lpstr>
      <vt:lpstr>Wireless Datagram Protocol</vt:lpstr>
      <vt:lpstr>Wireless Control Message Protocol (WCMP)</vt:lpstr>
    </vt:vector>
  </TitlesOfParts>
  <Company>Personal Copy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Mobile Internet Protocol &amp; Wireless Access Protocol</dc:title>
  <dc:creator>Jose A. Santos</dc:creator>
  <cp:lastModifiedBy> </cp:lastModifiedBy>
  <cp:revision>28</cp:revision>
  <dcterms:created xsi:type="dcterms:W3CDTF">2003-04-01T20:02:06Z</dcterms:created>
  <dcterms:modified xsi:type="dcterms:W3CDTF">2009-04-22T08:37:58Z</dcterms:modified>
</cp:coreProperties>
</file>