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Microsoft_Equation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3" r:id="rId2"/>
    <p:sldId id="256" r:id="rId3"/>
    <p:sldId id="298" r:id="rId4"/>
    <p:sldId id="271" r:id="rId5"/>
    <p:sldId id="274" r:id="rId6"/>
    <p:sldId id="278" r:id="rId7"/>
    <p:sldId id="276" r:id="rId8"/>
    <p:sldId id="277" r:id="rId9"/>
    <p:sldId id="282" r:id="rId10"/>
    <p:sldId id="286" r:id="rId11"/>
    <p:sldId id="287" r:id="rId12"/>
    <p:sldId id="288" r:id="rId13"/>
    <p:sldId id="289" r:id="rId14"/>
    <p:sldId id="290" r:id="rId15"/>
    <p:sldId id="297" r:id="rId16"/>
    <p:sldId id="296" r:id="rId17"/>
    <p:sldId id="308" r:id="rId18"/>
    <p:sldId id="317" r:id="rId19"/>
    <p:sldId id="314" r:id="rId20"/>
    <p:sldId id="315" r:id="rId21"/>
    <p:sldId id="31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2" autoAdjust="0"/>
    <p:restoredTop sz="94828" autoAdjust="0"/>
  </p:normalViewPr>
  <p:slideViewPr>
    <p:cSldViewPr>
      <p:cViewPr varScale="1">
        <p:scale>
          <a:sx n="95" d="100"/>
          <a:sy n="95"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64C2F-3F1B-45D9-AAE2-F1BDCFB439B1}" type="datetimeFigureOut">
              <a:rPr lang="en-US" smtClean="0"/>
              <a:pPr/>
              <a:t>10/15/14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71530-1A17-48D1-935D-EABEB2625554}" type="slidenum">
              <a:rPr lang="en-US" smtClean="0"/>
              <a:pPr/>
              <a:t>‹#›</a:t>
            </a:fld>
            <a:endParaRPr lang="en-US" dirty="0"/>
          </a:p>
        </p:txBody>
      </p:sp>
    </p:spTree>
    <p:extLst>
      <p:ext uri="{BB962C8B-B14F-4D97-AF65-F5344CB8AC3E}">
        <p14:creationId xmlns:p14="http://schemas.microsoft.com/office/powerpoint/2010/main" val="91966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AE0C4D-603B-48A1-8CF2-F17D53FDD59F}" type="slidenum">
              <a:rPr lang="en-US" smtClean="0">
                <a:latin typeface="Calibri" pitchFamily="34" charset="0"/>
              </a:rPr>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F47D4-52E7-40A9-8C02-7B23FB4BC779}" type="datetimeFigureOut">
              <a:rPr lang="en-US" smtClean="0"/>
              <a:pPr/>
              <a:t>10/15/14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61D40-683F-410E-8859-AE98E080E71C}"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F47D4-52E7-40A9-8C02-7B23FB4BC779}" type="datetimeFigureOut">
              <a:rPr lang="en-US" smtClean="0"/>
              <a:pPr/>
              <a:t>10/15/14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61D40-683F-410E-8859-AE98E080E7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32658main_pia13910-43_946-710.jpg"/>
          <p:cNvPicPr>
            <a:picLocks noChangeAspect="1"/>
          </p:cNvPicPr>
          <p:nvPr/>
        </p:nvPicPr>
        <p:blipFill rotWithShape="1">
          <a:blip r:embed="rId2">
            <a:extLst>
              <a:ext uri="{28A0092B-C50C-407E-A947-70E740481C1C}">
                <a14:useLocalDpi xmlns:a14="http://schemas.microsoft.com/office/drawing/2010/main" val="0"/>
              </a:ext>
            </a:extLst>
          </a:blip>
          <a:srcRect r="543" b="2172"/>
          <a:stretch/>
        </p:blipFill>
        <p:spPr>
          <a:xfrm>
            <a:off x="-152400" y="-4833"/>
            <a:ext cx="9296400" cy="6862833"/>
          </a:xfrm>
          <a:prstGeom prst="rect">
            <a:avLst/>
          </a:prstGeom>
        </p:spPr>
      </p:pic>
      <p:sp>
        <p:nvSpPr>
          <p:cNvPr id="15362" name="Rectangle 6"/>
          <p:cNvSpPr>
            <a:spLocks noChangeArrowheads="1"/>
          </p:cNvSpPr>
          <p:nvPr/>
        </p:nvSpPr>
        <p:spPr bwMode="auto">
          <a:xfrm>
            <a:off x="131763" y="6284913"/>
            <a:ext cx="242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FFFFFF"/>
                </a:solidFill>
              </a:rPr>
              <a:t>Kilauea Volcano, Hawaii</a:t>
            </a:r>
            <a:endParaRPr lang="en-US" dirty="0">
              <a:solidFill>
                <a:srgbClr val="FFFFFF"/>
              </a:solidFill>
            </a:endParaRPr>
          </a:p>
        </p:txBody>
      </p:sp>
      <p:sp>
        <p:nvSpPr>
          <p:cNvPr id="15363" name="Rectangle 7"/>
          <p:cNvSpPr>
            <a:spLocks noChangeArrowheads="1"/>
          </p:cNvSpPr>
          <p:nvPr/>
        </p:nvSpPr>
        <p:spPr bwMode="auto">
          <a:xfrm>
            <a:off x="7035800" y="6032500"/>
            <a:ext cx="210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dirty="0">
                <a:solidFill>
                  <a:schemeClr val="bg1"/>
                </a:solidFill>
                <a:latin typeface="Book Antiqua" charset="0"/>
                <a:cs typeface="Book Antiqua" charset="0"/>
              </a:rPr>
              <a:t>PTYS 551                             Lecture </a:t>
            </a:r>
            <a:r>
              <a:rPr lang="en-GB" dirty="0" smtClean="0">
                <a:solidFill>
                  <a:schemeClr val="bg1"/>
                </a:solidFill>
                <a:latin typeface="Book Antiqua" charset="0"/>
                <a:cs typeface="Book Antiqua" charset="0"/>
              </a:rPr>
              <a:t>6</a:t>
            </a:r>
            <a:endParaRPr lang="en-GB" dirty="0">
              <a:solidFill>
                <a:schemeClr val="bg1"/>
              </a:solidFill>
              <a:latin typeface="Book Antiqua" charset="0"/>
              <a:cs typeface="Book Antiqua" charset="0"/>
            </a:endParaRPr>
          </a:p>
        </p:txBody>
      </p:sp>
      <p:sp>
        <p:nvSpPr>
          <p:cNvPr id="15364" name="Text Box 25"/>
          <p:cNvSpPr txBox="1">
            <a:spLocks noChangeArrowheads="1"/>
          </p:cNvSpPr>
          <p:nvPr/>
        </p:nvSpPr>
        <p:spPr bwMode="auto">
          <a:xfrm>
            <a:off x="0" y="39688"/>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err="1" smtClean="0">
                <a:solidFill>
                  <a:schemeClr val="bg1"/>
                </a:solidFill>
                <a:latin typeface="Book Antiqua" charset="0"/>
              </a:rPr>
              <a:t>RAdio</a:t>
            </a:r>
            <a:r>
              <a:rPr lang="en-US" sz="4400" dirty="0" smtClean="0">
                <a:solidFill>
                  <a:schemeClr val="bg1"/>
                </a:solidFill>
                <a:latin typeface="Book Antiqua" charset="0"/>
              </a:rPr>
              <a:t> Detection and Ranging (RADAR)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350961167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jarwise\Desktop\gpr images\Fig201.jpg"/>
          <p:cNvPicPr>
            <a:picLocks noChangeAspect="1" noChangeArrowheads="1"/>
          </p:cNvPicPr>
          <p:nvPr/>
        </p:nvPicPr>
        <p:blipFill>
          <a:blip r:embed="rId2"/>
          <a:srcRect l="17782" t="2667" r="16965" b="20000"/>
          <a:stretch>
            <a:fillRect/>
          </a:stretch>
        </p:blipFill>
        <p:spPr bwMode="auto">
          <a:xfrm>
            <a:off x="3643306" y="1714488"/>
            <a:ext cx="4929222"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152400" y="1752600"/>
            <a:ext cx="3328982" cy="4565354"/>
          </a:xfrm>
        </p:spPr>
        <p:txBody>
          <a:bodyPr>
            <a:normAutofit fontScale="85000" lnSpcReduction="10000"/>
          </a:bodyPr>
          <a:lstStyle/>
          <a:p>
            <a:r>
              <a:rPr lang="en-US" sz="3000" dirty="0" smtClean="0">
                <a:latin typeface="Times New Roman" pitchFamily="18" charset="0"/>
                <a:cs typeface="Times New Roman" pitchFamily="18" charset="0"/>
              </a:rPr>
              <a:t>An EM pulse is sent through an antenna, penetrating into the surveyed material.</a:t>
            </a:r>
          </a:p>
          <a:p>
            <a:r>
              <a:rPr lang="en-US" sz="3000" dirty="0" smtClean="0">
                <a:latin typeface="Times New Roman" pitchFamily="18" charset="0"/>
                <a:cs typeface="Times New Roman" pitchFamily="18" charset="0"/>
              </a:rPr>
              <a:t>A portion of the energy is reflected back to the antenna when an interface between materials of dissimilar dielectric constant is encountered.</a:t>
            </a:r>
          </a:p>
          <a:p>
            <a:endParaRPr lang="en-US" dirty="0"/>
          </a:p>
        </p:txBody>
      </p:sp>
      <p:sp>
        <p:nvSpPr>
          <p:cNvPr id="8"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9"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5899860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00240"/>
            <a:ext cx="3900486" cy="4389120"/>
          </a:xfrm>
        </p:spPr>
        <p:txBody>
          <a:bodyPr>
            <a:normAutofit lnSpcReduction="10000"/>
          </a:bodyPr>
          <a:lstStyle/>
          <a:p>
            <a:pPr>
              <a:lnSpc>
                <a:spcPct val="90000"/>
              </a:lnSpc>
            </a:pPr>
            <a:r>
              <a:rPr lang="en-US" sz="2800" dirty="0" smtClean="0">
                <a:latin typeface="Times New Roman" pitchFamily="18" charset="0"/>
                <a:cs typeface="Times New Roman" pitchFamily="18" charset="0"/>
              </a:rPr>
              <a:t>The amount of reflected energy at an interface is governed by:</a:t>
            </a:r>
          </a:p>
          <a:p>
            <a:pPr>
              <a:lnSpc>
                <a:spcPct val="90000"/>
              </a:lnSpc>
            </a:pPr>
            <a:endParaRPr lang="en-US" sz="2400" dirty="0" smtClean="0">
              <a:latin typeface="Times New Roman" pitchFamily="18" charset="0"/>
              <a:cs typeface="Times New Roman" pitchFamily="18" charset="0"/>
            </a:endParaRPr>
          </a:p>
          <a:p>
            <a:pPr>
              <a:lnSpc>
                <a:spcPct val="90000"/>
              </a:lnSpc>
              <a:buFontTx/>
              <a:buNone/>
            </a:pPr>
            <a:endParaRPr lang="en-US" sz="2400" dirty="0" smtClean="0">
              <a:latin typeface="Times New Roman" pitchFamily="18" charset="0"/>
              <a:cs typeface="Times New Roman" pitchFamily="18" charset="0"/>
            </a:endParaRPr>
          </a:p>
          <a:p>
            <a:pPr>
              <a:lnSpc>
                <a:spcPct val="90000"/>
              </a:lnSpc>
              <a:buFontTx/>
              <a:buNone/>
            </a:pPr>
            <a:endParaRPr lang="en-US" sz="2400" dirty="0" smtClean="0">
              <a:latin typeface="Times New Roman" pitchFamily="18" charset="0"/>
              <a:cs typeface="Times New Roman" pitchFamily="18" charset="0"/>
            </a:endParaRPr>
          </a:p>
          <a:p>
            <a:pPr>
              <a:lnSpc>
                <a:spcPct val="90000"/>
              </a:lnSpc>
              <a:buFontTx/>
              <a:buNone/>
            </a:pP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where </a:t>
            </a:r>
            <a:r>
              <a:rPr lang="el-GR" sz="2800" i="1" dirty="0" smtClean="0">
                <a:latin typeface="Times New Roman" pitchFamily="18" charset="0"/>
                <a:cs typeface="Times New Roman" pitchFamily="18" charset="0"/>
              </a:rPr>
              <a:t>ρ</a:t>
            </a:r>
            <a:r>
              <a:rPr lang="en-US" sz="2800" i="1" baseline="-25000" dirty="0" smtClean="0">
                <a:latin typeface="Times New Roman" pitchFamily="18" charset="0"/>
                <a:cs typeface="Times New Roman" pitchFamily="18" charset="0"/>
              </a:rPr>
              <a:t>1,2</a:t>
            </a:r>
            <a:r>
              <a:rPr lang="en-US" sz="2800" dirty="0" smtClean="0">
                <a:latin typeface="Times New Roman" pitchFamily="18" charset="0"/>
                <a:cs typeface="Times New Roman" pitchFamily="18" charset="0"/>
              </a:rPr>
              <a:t> is the reflection coefficient and </a:t>
            </a:r>
            <a:r>
              <a:rPr lang="el-GR" sz="2800" i="1" dirty="0" smtClean="0">
                <a:latin typeface="Times New Roman" pitchFamily="18" charset="0"/>
                <a:cs typeface="Times New Roman" pitchFamily="18" charset="0"/>
              </a:rPr>
              <a:t>ε</a:t>
            </a:r>
            <a:r>
              <a:rPr lang="en-US" sz="2800" i="1" baseline="-25000" dirty="0" smtClean="0">
                <a:latin typeface="Times New Roman" pitchFamily="18" charset="0"/>
                <a:cs typeface="Times New Roman" pitchFamily="18" charset="0"/>
              </a:rPr>
              <a:t>r1</a:t>
            </a:r>
            <a:r>
              <a:rPr lang="en-US" sz="2800" dirty="0" smtClean="0">
                <a:latin typeface="Times New Roman" pitchFamily="18" charset="0"/>
                <a:cs typeface="Times New Roman" pitchFamily="18" charset="0"/>
              </a:rPr>
              <a:t> and </a:t>
            </a:r>
            <a:r>
              <a:rPr lang="el-GR" sz="2800" i="1" dirty="0" smtClean="0">
                <a:latin typeface="Times New Roman" pitchFamily="18" charset="0"/>
                <a:cs typeface="Times New Roman" pitchFamily="18" charset="0"/>
              </a:rPr>
              <a:t>ε</a:t>
            </a:r>
            <a:r>
              <a:rPr lang="en-US" sz="2800" i="1" baseline="-25000" dirty="0" smtClean="0">
                <a:latin typeface="Times New Roman" pitchFamily="18" charset="0"/>
                <a:cs typeface="Times New Roman" pitchFamily="18" charset="0"/>
              </a:rPr>
              <a:t>r2</a:t>
            </a:r>
            <a:r>
              <a:rPr lang="en-US" sz="2800" dirty="0" smtClean="0">
                <a:latin typeface="Times New Roman" pitchFamily="18" charset="0"/>
                <a:cs typeface="Times New Roman" pitchFamily="18" charset="0"/>
              </a:rPr>
              <a:t> are the dielectric constants.</a:t>
            </a:r>
            <a:endParaRPr lang="el-GR" sz="2800" dirty="0" smtClean="0">
              <a:latin typeface="Times New Roman" pitchFamily="18" charset="0"/>
              <a:cs typeface="Times New Roman" pitchFamily="18" charset="0"/>
            </a:endParaRPr>
          </a:p>
          <a:p>
            <a:endParaRPr lang="en-US" dirty="0"/>
          </a:p>
        </p:txBody>
      </p:sp>
      <p:graphicFrame>
        <p:nvGraphicFramePr>
          <p:cNvPr id="21509" name="Object 5"/>
          <p:cNvGraphicFramePr>
            <a:graphicFrameLocks noChangeAspect="1"/>
          </p:cNvGraphicFramePr>
          <p:nvPr/>
        </p:nvGraphicFramePr>
        <p:xfrm>
          <a:off x="928662" y="3286124"/>
          <a:ext cx="2286000" cy="1004888"/>
        </p:xfrm>
        <a:graphic>
          <a:graphicData uri="http://schemas.openxmlformats.org/presentationml/2006/ole">
            <mc:AlternateContent xmlns:mc="http://schemas.openxmlformats.org/markup-compatibility/2006">
              <mc:Choice xmlns:v="urn:schemas-microsoft-com:vml" Requires="v">
                <p:oleObj spid="_x0000_s1027" name="Equation" r:id="rId3" imgW="1155600" imgH="507960" progId="Equation.3">
                  <p:embed/>
                </p:oleObj>
              </mc:Choice>
              <mc:Fallback>
                <p:oleObj name="Equation" r:id="rId3" imgW="115560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3286124"/>
                        <a:ext cx="2286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a:off x="4357686" y="2071678"/>
            <a:ext cx="4643438" cy="480131"/>
          </a:xfrm>
          <a:prstGeom prst="rect">
            <a:avLst/>
          </a:prstGeom>
          <a:noFill/>
        </p:spPr>
        <p:txBody>
          <a:bodyPr wrap="square" rtlCol="0">
            <a:spAutoFit/>
          </a:bodyPr>
          <a:lstStyle/>
          <a:p>
            <a:pPr marL="342900" indent="-342900">
              <a:lnSpc>
                <a:spcPct val="90000"/>
              </a:lnSpc>
              <a:spcBef>
                <a:spcPct val="20000"/>
              </a:spcBef>
            </a:pPr>
            <a:r>
              <a:rPr lang="en-US" sz="2800" b="1" dirty="0" smtClean="0">
                <a:latin typeface="Times New Roman" pitchFamily="18" charset="0"/>
                <a:cs typeface="Times New Roman" pitchFamily="18" charset="0"/>
              </a:rPr>
              <a:t>Typical Dielectric Constants:</a:t>
            </a:r>
            <a:endParaRPr lang="el-GR" sz="2800" b="1" dirty="0">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4500562" y="2571745"/>
          <a:ext cx="4071966" cy="3786213"/>
        </p:xfrm>
        <a:graphic>
          <a:graphicData uri="http://schemas.openxmlformats.org/drawingml/2006/table">
            <a:tbl>
              <a:tblPr firstRow="1" bandRow="1">
                <a:tableStyleId>{5DA37D80-6434-44D0-A028-1B22A696006F}</a:tableStyleId>
              </a:tblPr>
              <a:tblGrid>
                <a:gridCol w="2035983"/>
                <a:gridCol w="2035983"/>
              </a:tblGrid>
              <a:tr h="869270">
                <a:tc>
                  <a:txBody>
                    <a:bodyPr/>
                    <a:lstStyle/>
                    <a:p>
                      <a:pPr algn="ctr"/>
                      <a:r>
                        <a:rPr kumimoji="0" lang="en-US" sz="2400" kern="1200" dirty="0" smtClean="0">
                          <a:latin typeface="Times New Roman" pitchFamily="18" charset="0"/>
                          <a:cs typeface="Times New Roman" pitchFamily="18" charset="0"/>
                        </a:rPr>
                        <a:t>Material</a:t>
                      </a:r>
                      <a:endParaRPr lang="en-US" sz="2400" dirty="0">
                        <a:latin typeface="Times New Roman" pitchFamily="18" charset="0"/>
                        <a:cs typeface="Times New Roman" pitchFamily="18" charset="0"/>
                      </a:endParaRPr>
                    </a:p>
                  </a:txBody>
                  <a:tcPr/>
                </a:tc>
                <a:tc>
                  <a:txBody>
                    <a:bodyPr/>
                    <a:lstStyle/>
                    <a:p>
                      <a:pPr algn="ctr"/>
                      <a:r>
                        <a:rPr kumimoji="0" lang="en-US" sz="2400" kern="1200" dirty="0" smtClean="0">
                          <a:latin typeface="Times New Roman" pitchFamily="18" charset="0"/>
                          <a:cs typeface="Times New Roman" pitchFamily="18" charset="0"/>
                        </a:rPr>
                        <a:t>Relative permittivity </a:t>
                      </a:r>
                      <a:endParaRPr lang="en-US" sz="2400" dirty="0">
                        <a:latin typeface="Times New Roman" pitchFamily="18" charset="0"/>
                        <a:cs typeface="Times New Roman" pitchFamily="18" charset="0"/>
                      </a:endParaRPr>
                    </a:p>
                  </a:txBody>
                  <a:tcPr/>
                </a:tc>
              </a:tr>
              <a:tr h="376903">
                <a:tc>
                  <a:txBody>
                    <a:bodyPr/>
                    <a:lstStyle/>
                    <a:p>
                      <a:pPr algn="ctr"/>
                      <a:r>
                        <a:rPr kumimoji="0" lang="en-US" sz="2000" kern="1200" dirty="0" smtClean="0">
                          <a:latin typeface="Times New Roman" pitchFamily="18" charset="0"/>
                          <a:cs typeface="Times New Roman" pitchFamily="18" charset="0"/>
                        </a:rPr>
                        <a:t>Air</a:t>
                      </a:r>
                      <a:endParaRPr lang="en-US" sz="2000" dirty="0">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76903">
                <a:tc>
                  <a:txBody>
                    <a:bodyPr/>
                    <a:lstStyle/>
                    <a:p>
                      <a:pPr algn="ctr"/>
                      <a:r>
                        <a:rPr kumimoji="0" lang="en-US" sz="2000" kern="1200" dirty="0" smtClean="0">
                          <a:latin typeface="Times New Roman" pitchFamily="18" charset="0"/>
                          <a:cs typeface="Times New Roman" pitchFamily="18" charset="0"/>
                        </a:rPr>
                        <a:t>Asphalt: dry</a:t>
                      </a:r>
                      <a:endParaRPr lang="en-US" sz="2000" dirty="0">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2-4</a:t>
                      </a:r>
                      <a:endParaRPr lang="en-US" dirty="0">
                        <a:latin typeface="Times New Roman" pitchFamily="18" charset="0"/>
                        <a:cs typeface="Times New Roman" pitchFamily="18" charset="0"/>
                      </a:endParaRPr>
                    </a:p>
                  </a:txBody>
                  <a:tcPr/>
                </a:tc>
              </a:tr>
              <a:tr h="376903">
                <a:tc>
                  <a:txBody>
                    <a:bodyPr/>
                    <a:lstStyle/>
                    <a:p>
                      <a:pPr algn="ctr"/>
                      <a:r>
                        <a:rPr kumimoji="0" lang="en-US" sz="2000" kern="1200" dirty="0" smtClean="0">
                          <a:latin typeface="Times New Roman" pitchFamily="18" charset="0"/>
                          <a:cs typeface="Times New Roman" pitchFamily="18" charset="0"/>
                        </a:rPr>
                        <a:t>Clay</a:t>
                      </a:r>
                      <a:endParaRPr lang="en-US" sz="2000" dirty="0">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2-40</a:t>
                      </a:r>
                      <a:endParaRPr lang="en-US" dirty="0">
                        <a:latin typeface="Times New Roman" pitchFamily="18" charset="0"/>
                        <a:cs typeface="Times New Roman" pitchFamily="18" charset="0"/>
                      </a:endParaRPr>
                    </a:p>
                  </a:txBody>
                  <a:tcPr/>
                </a:tc>
              </a:tr>
              <a:tr h="512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kern="1200" dirty="0" smtClean="0">
                          <a:solidFill>
                            <a:schemeClr val="tx1"/>
                          </a:solidFill>
                          <a:latin typeface="Times New Roman" pitchFamily="18" charset="0"/>
                          <a:ea typeface="+mn-ea"/>
                          <a:cs typeface="Times New Roman" pitchFamily="18" charset="0"/>
                        </a:rPr>
                        <a:t>Dry sand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3-5</a:t>
                      </a:r>
                      <a:endParaRPr lang="en-US" dirty="0">
                        <a:latin typeface="Times New Roman" pitchFamily="18" charset="0"/>
                        <a:cs typeface="Times New Roman" pitchFamily="18" charset="0"/>
                      </a:endParaRPr>
                    </a:p>
                  </a:txBody>
                  <a:tcPr/>
                </a:tc>
              </a:tr>
              <a:tr h="376903">
                <a:tc>
                  <a:txBody>
                    <a:bodyPr/>
                    <a:lstStyle/>
                    <a:p>
                      <a:pPr algn="ctr"/>
                      <a:r>
                        <a:rPr kumimoji="0" lang="en-US" sz="2000" kern="1200" dirty="0" smtClean="0">
                          <a:latin typeface="Times New Roman" pitchFamily="18" charset="0"/>
                          <a:cs typeface="Times New Roman" pitchFamily="18" charset="0"/>
                        </a:rPr>
                        <a:t>Concrete: dry</a:t>
                      </a:r>
                      <a:endParaRPr lang="en-US" sz="2000" dirty="0">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4-10</a:t>
                      </a:r>
                      <a:endParaRPr lang="en-US" dirty="0">
                        <a:latin typeface="Times New Roman" pitchFamily="18" charset="0"/>
                        <a:cs typeface="Times New Roman" pitchFamily="18" charset="0"/>
                      </a:endParaRPr>
                    </a:p>
                  </a:txBody>
                  <a:tcPr/>
                </a:tc>
              </a:tr>
              <a:tr h="376903">
                <a:tc>
                  <a:txBody>
                    <a:bodyPr/>
                    <a:lstStyle/>
                    <a:p>
                      <a:pPr algn="ctr"/>
                      <a:r>
                        <a:rPr kumimoji="0" lang="en-US" sz="2000" kern="1200" dirty="0" smtClean="0">
                          <a:latin typeface="Times New Roman" pitchFamily="18" charset="0"/>
                          <a:cs typeface="Times New Roman" pitchFamily="18" charset="0"/>
                        </a:rPr>
                        <a:t>Fresh water</a:t>
                      </a:r>
                      <a:endParaRPr lang="en-US" sz="2000" dirty="0">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80</a:t>
                      </a:r>
                      <a:endParaRPr kumimoji="0" lang="en-US" sz="1800" kern="1200" dirty="0" smtClean="0">
                        <a:solidFill>
                          <a:schemeClr val="dk1"/>
                        </a:solidFill>
                        <a:latin typeface="Times New Roman" pitchFamily="18" charset="0"/>
                        <a:ea typeface="+mn-ea"/>
                        <a:cs typeface="Times New Roman" pitchFamily="18" charset="0"/>
                      </a:endParaRPr>
                    </a:p>
                  </a:txBody>
                  <a:tcPr/>
                </a:tc>
              </a:tr>
              <a:tr h="423095">
                <a:tc>
                  <a:txBody>
                    <a:bodyPr/>
                    <a:lstStyle/>
                    <a:p>
                      <a:pPr algn="ctr"/>
                      <a:r>
                        <a:rPr lang="en-US" sz="2000" dirty="0" smtClean="0">
                          <a:latin typeface="Times New Roman" pitchFamily="18" charset="0"/>
                          <a:cs typeface="Times New Roman" pitchFamily="18" charset="0"/>
                        </a:rPr>
                        <a:t>Metals</a:t>
                      </a:r>
                      <a:endParaRPr lang="en-US" sz="2000" dirty="0">
                        <a:latin typeface="Times New Roman" pitchFamily="18" charset="0"/>
                        <a:cs typeface="Times New Roman" pitchFamily="18" charset="0"/>
                      </a:endParaRPr>
                    </a:p>
                  </a:txBody>
                  <a:tcPr/>
                </a:tc>
                <a:tc>
                  <a:txBody>
                    <a:bodyPr/>
                    <a:lstStyle/>
                    <a:p>
                      <a:pPr algn="ctr"/>
                      <a:r>
                        <a:rPr kumimoji="0" lang="en-US" sz="1800" kern="1200" dirty="0" smtClean="0">
                          <a:latin typeface="Times New Roman" pitchFamily="18" charset="0"/>
                          <a:cs typeface="Times New Roman" pitchFamily="18" charset="0"/>
                        </a:rPr>
                        <a:t>∞</a:t>
                      </a:r>
                      <a:endParaRPr kumimoji="0" lang="en-US" sz="1800" kern="1200" dirty="0" smtClean="0">
                        <a:solidFill>
                          <a:schemeClr val="dk1"/>
                        </a:solidFill>
                        <a:latin typeface="Times New Roman" pitchFamily="18" charset="0"/>
                        <a:ea typeface="+mn-ea"/>
                        <a:cs typeface="Times New Roman" pitchFamily="18" charset="0"/>
                      </a:endParaRPr>
                    </a:p>
                  </a:txBody>
                  <a:tcPr/>
                </a:tc>
              </a:tr>
            </a:tbl>
          </a:graphicData>
        </a:graphic>
      </p:graphicFrame>
      <p:sp>
        <p:nvSpPr>
          <p:cNvPr id="8" name="Rectangle 7"/>
          <p:cNvSpPr/>
          <p:nvPr/>
        </p:nvSpPr>
        <p:spPr>
          <a:xfrm>
            <a:off x="0" y="914400"/>
            <a:ext cx="3582281" cy="707886"/>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algn="ctr"/>
            <a:r>
              <a:rPr lang="en-US" sz="4000" b="1" cap="none" spc="0" dirty="0" smtClean="0">
                <a:ln w="1905"/>
                <a:solidFill>
                  <a:srgbClr val="C00000"/>
                </a:solidFill>
                <a:effectLst>
                  <a:innerShdw blurRad="69850" dist="43180" dir="5400000">
                    <a:srgbClr val="000000">
                      <a:alpha val="65000"/>
                    </a:srgbClr>
                  </a:innerShdw>
                </a:effectLst>
              </a:rPr>
              <a:t>Reflected Signal</a:t>
            </a:r>
            <a:endParaRPr lang="en-US" sz="4000" b="1" cap="none" spc="0" dirty="0">
              <a:ln w="1905"/>
              <a:solidFill>
                <a:srgbClr val="C00000"/>
              </a:solidFill>
              <a:effectLst>
                <a:innerShdw blurRad="69850" dist="43180" dir="5400000">
                  <a:srgbClr val="000000">
                    <a:alpha val="65000"/>
                  </a:srgbClr>
                </a:innerShdw>
              </a:effectLst>
            </a:endParaRPr>
          </a:p>
        </p:txBody>
      </p:sp>
      <p:sp>
        <p:nvSpPr>
          <p:cNvPr id="12"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3" name="Rectangle 12"/>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 name="Rectangle 13"/>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167133002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3757610" cy="4389120"/>
          </a:xfrm>
        </p:spPr>
        <p:txBody>
          <a:bodyPr>
            <a:normAutofit lnSpcReduction="10000"/>
          </a:bodyPr>
          <a:lstStyle/>
          <a:p>
            <a:r>
              <a:rPr lang="en-US" sz="2800" dirty="0" smtClean="0">
                <a:latin typeface="Times New Roman" pitchFamily="18" charset="0"/>
                <a:cs typeface="Times New Roman" pitchFamily="18" charset="0"/>
              </a:rPr>
              <a:t>The reflected signal has information on:</a:t>
            </a:r>
          </a:p>
          <a:p>
            <a:pPr lvl="1"/>
            <a:r>
              <a:rPr lang="en-US" dirty="0" smtClean="0">
                <a:latin typeface="Times New Roman" pitchFamily="18" charset="0"/>
                <a:cs typeface="Times New Roman" pitchFamily="18" charset="0"/>
              </a:rPr>
              <a:t>how quickly              the signal traveled</a:t>
            </a:r>
          </a:p>
          <a:p>
            <a:pPr lvl="1"/>
            <a:r>
              <a:rPr lang="en-US" dirty="0" smtClean="0">
                <a:latin typeface="Times New Roman" pitchFamily="18" charset="0"/>
                <a:cs typeface="Times New Roman" pitchFamily="18" charset="0"/>
              </a:rPr>
              <a:t>how much was attenuated</a:t>
            </a:r>
          </a:p>
          <a:p>
            <a:r>
              <a:rPr lang="en-US" sz="2800" dirty="0" smtClean="0">
                <a:latin typeface="Times New Roman" pitchFamily="18" charset="0"/>
                <a:cs typeface="Times New Roman" pitchFamily="18" charset="0"/>
              </a:rPr>
              <a:t>These quantities depend on spatial configuration and materials.</a:t>
            </a:r>
          </a:p>
          <a:p>
            <a:pPr>
              <a:buNone/>
            </a:pPr>
            <a:endParaRPr lang="en-US" dirty="0"/>
          </a:p>
        </p:txBody>
      </p:sp>
      <p:sp>
        <p:nvSpPr>
          <p:cNvPr id="4" name="TextBox 3"/>
          <p:cNvSpPr txBox="1"/>
          <p:nvPr/>
        </p:nvSpPr>
        <p:spPr>
          <a:xfrm>
            <a:off x="3643306" y="1785926"/>
            <a:ext cx="5072098" cy="44627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smtClean="0">
                <a:latin typeface="Times New Roman" pitchFamily="18" charset="0"/>
                <a:cs typeface="Times New Roman" pitchFamily="18" charset="0"/>
              </a:rPr>
              <a:t>The depth of a layer is given by:</a:t>
            </a:r>
          </a:p>
          <a:p>
            <a:endParaRPr lang="en-US" sz="24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D = (5.9t)/sqrt. of(Er)</a:t>
            </a:r>
          </a:p>
          <a:p>
            <a:endParaRPr lang="en-US" sz="2400" b="1" dirty="0" smtClean="0"/>
          </a:p>
          <a:p>
            <a:r>
              <a:rPr lang="en-US" sz="2400" dirty="0" smtClean="0">
                <a:latin typeface="Times New Roman" pitchFamily="18" charset="0"/>
                <a:cs typeface="Times New Roman" pitchFamily="18" charset="0"/>
              </a:rPr>
              <a:t>D = depth of target </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 </a:t>
            </a:r>
            <a:r>
              <a:rPr lang="en-US" sz="2400" dirty="0" smtClean="0">
                <a:latin typeface="Times New Roman" pitchFamily="18" charset="0"/>
                <a:cs typeface="Times New Roman" pitchFamily="18" charset="0"/>
              </a:rPr>
              <a:t>= wave travel time (nanosecond)</a:t>
            </a:r>
          </a:p>
          <a:p>
            <a:pPr>
              <a:spcBef>
                <a:spcPct val="50000"/>
              </a:spcBef>
            </a:pPr>
            <a:r>
              <a:rPr lang="en-US" sz="2400" dirty="0" smtClean="0">
                <a:latin typeface="Times New Roman" pitchFamily="18" charset="0"/>
                <a:cs typeface="Times New Roman" pitchFamily="18" charset="0"/>
              </a:rPr>
              <a:t>5.9 = a constant incorporating speed of light and unit conversions</a:t>
            </a:r>
          </a:p>
          <a:p>
            <a:pPr>
              <a:spcBef>
                <a:spcPct val="50000"/>
              </a:spcBef>
            </a:pPr>
            <a:r>
              <a:rPr lang="en-US" sz="2400" dirty="0" smtClean="0">
                <a:latin typeface="Times New Roman" pitchFamily="18" charset="0"/>
                <a:cs typeface="Times New Roman" pitchFamily="18" charset="0"/>
              </a:rPr>
              <a:t>Er = dielectric constant of subsurface material</a:t>
            </a:r>
            <a:endParaRPr lang="en-US" sz="2400" dirty="0">
              <a:latin typeface="Times New Roman" pitchFamily="18" charset="0"/>
              <a:cs typeface="Times New Roman" pitchFamily="18" charset="0"/>
            </a:endParaRPr>
          </a:p>
        </p:txBody>
      </p:sp>
      <p:sp>
        <p:nvSpPr>
          <p:cNvPr id="7" name="Rectangle 6"/>
          <p:cNvSpPr/>
          <p:nvPr/>
        </p:nvSpPr>
        <p:spPr>
          <a:xfrm>
            <a:off x="5347" y="914400"/>
            <a:ext cx="5879835" cy="707886"/>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algn="ctr"/>
            <a:r>
              <a:rPr lang="en-US" sz="4000" b="1" cap="none" spc="0" dirty="0" smtClean="0">
                <a:ln w="1905"/>
                <a:solidFill>
                  <a:srgbClr val="C00000"/>
                </a:solidFill>
                <a:effectLst>
                  <a:innerShdw blurRad="69850" dist="43180" dir="5400000">
                    <a:srgbClr val="000000">
                      <a:alpha val="65000"/>
                    </a:srgbClr>
                  </a:innerShdw>
                </a:effectLst>
              </a:rPr>
              <a:t>GPR: Depth Determination</a:t>
            </a:r>
            <a:endParaRPr lang="en-US" sz="4000" b="1" cap="none" spc="0" dirty="0">
              <a:ln w="1905"/>
              <a:solidFill>
                <a:srgbClr val="C00000"/>
              </a:solidFill>
              <a:effectLst>
                <a:innerShdw blurRad="69850" dist="43180" dir="5400000">
                  <a:srgbClr val="000000">
                    <a:alpha val="65000"/>
                  </a:srgbClr>
                </a:innerShdw>
              </a:effectLst>
            </a:endParaRPr>
          </a:p>
        </p:txBody>
      </p:sp>
      <p:sp>
        <p:nvSpPr>
          <p:cNvPr id="8"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9"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257403735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0" y="1681130"/>
            <a:ext cx="4071966" cy="4643470"/>
          </a:xfrm>
        </p:spPr>
        <p:txBody>
          <a:bodyPr>
            <a:normAutofit fontScale="85000" lnSpcReduction="20000"/>
          </a:bodyPr>
          <a:lstStyle/>
          <a:p>
            <a:pPr>
              <a:buNone/>
            </a:pPr>
            <a:r>
              <a:rPr lang="en-US" b="1" dirty="0" smtClean="0">
                <a:latin typeface="Times New Roman" pitchFamily="18" charset="0"/>
                <a:cs typeface="Times New Roman" pitchFamily="18" charset="0"/>
              </a:rPr>
              <a:t>It depend upon two condition:</a:t>
            </a:r>
          </a:p>
          <a:p>
            <a:pPr marL="457200" indent="-457200">
              <a:buClr>
                <a:schemeClr val="accent2"/>
              </a:buClr>
              <a:buFont typeface="Wingdings" pitchFamily="2" charset="2"/>
              <a:buChar char="q"/>
            </a:pPr>
            <a:r>
              <a:rPr lang="en-US" dirty="0" smtClean="0">
                <a:latin typeface="Times New Roman" pitchFamily="18" charset="0"/>
                <a:cs typeface="Times New Roman" pitchFamily="18" charset="0"/>
              </a:rPr>
              <a:t>The type of soil or rock in the GPR survey area.</a:t>
            </a:r>
          </a:p>
          <a:p>
            <a:pPr marL="457200" indent="-457200">
              <a:buClr>
                <a:schemeClr val="accent2"/>
              </a:buClr>
              <a:buFont typeface="Wingdings" pitchFamily="2" charset="2"/>
              <a:buChar char="q"/>
            </a:pPr>
            <a:r>
              <a:rPr lang="en-US" dirty="0" smtClean="0">
                <a:latin typeface="Times New Roman" pitchFamily="18" charset="0"/>
                <a:cs typeface="Times New Roman" pitchFamily="18" charset="0"/>
              </a:rPr>
              <a:t>The frequency of the antenna used.</a:t>
            </a:r>
          </a:p>
          <a:p>
            <a:pPr lvl="1">
              <a:buFont typeface="Wingdings" pitchFamily="2" charset="2"/>
              <a:buChar char="Ø"/>
            </a:pPr>
            <a:r>
              <a:rPr lang="en-US" dirty="0" smtClean="0">
                <a:latin typeface="Times New Roman" pitchFamily="18" charset="0"/>
                <a:cs typeface="Times New Roman" pitchFamily="18" charset="0"/>
              </a:rPr>
              <a:t>Low frequency systems are more penetrating but data resolution is lower.</a:t>
            </a:r>
          </a:p>
          <a:p>
            <a:pPr lvl="1">
              <a:buFont typeface="Wingdings" pitchFamily="2" charset="2"/>
              <a:buChar char="Ø"/>
            </a:pPr>
            <a:r>
              <a:rPr lang="en-US" dirty="0" smtClean="0">
                <a:latin typeface="Times New Roman" pitchFamily="18" charset="0"/>
                <a:cs typeface="Times New Roman" pitchFamily="18" charset="0"/>
              </a:rPr>
              <a:t>High frequency systems have limited penetration but offer a much higher resolution.</a:t>
            </a:r>
            <a:endParaRPr lang="en-US"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89997080"/>
              </p:ext>
            </p:extLst>
          </p:nvPr>
        </p:nvGraphicFramePr>
        <p:xfrm>
          <a:off x="4262406" y="1664289"/>
          <a:ext cx="4500594" cy="4660311"/>
        </p:xfrm>
        <a:graphic>
          <a:graphicData uri="http://schemas.openxmlformats.org/drawingml/2006/table">
            <a:tbl>
              <a:tblPr>
                <a:tableStyleId>{69C7853C-536D-4A76-A0AE-DD22124D55A5}</a:tableStyleId>
              </a:tblPr>
              <a:tblGrid>
                <a:gridCol w="1499876"/>
                <a:gridCol w="1500359"/>
                <a:gridCol w="1500359"/>
              </a:tblGrid>
              <a:tr h="842307">
                <a:tc>
                  <a:txBody>
                    <a:bodyPr/>
                    <a:lstStyle/>
                    <a:p>
                      <a:pPr marL="0" marR="0" algn="ctr">
                        <a:lnSpc>
                          <a:spcPct val="115000"/>
                        </a:lnSpc>
                        <a:spcBef>
                          <a:spcPts val="0"/>
                        </a:spcBef>
                        <a:spcAft>
                          <a:spcPts val="1000"/>
                        </a:spcAft>
                      </a:pPr>
                      <a:r>
                        <a:rPr lang="en-US" sz="1600" b="1" dirty="0">
                          <a:latin typeface="Times New Roman" pitchFamily="18" charset="0"/>
                          <a:cs typeface="Times New Roman" pitchFamily="18" charset="0"/>
                        </a:rPr>
                        <a:t>Antenna Frequency</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b="1" dirty="0">
                          <a:latin typeface="Times New Roman" pitchFamily="18" charset="0"/>
                          <a:cs typeface="Times New Roman" pitchFamily="18" charset="0"/>
                        </a:rPr>
                        <a:t>Maximum Penetration Depth</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b="1" dirty="0">
                          <a:latin typeface="Times New Roman" pitchFamily="18" charset="0"/>
                          <a:cs typeface="Times New Roman" pitchFamily="18" charset="0"/>
                        </a:rPr>
                        <a:t>Appropriate Application</a:t>
                      </a:r>
                      <a:endParaRPr lang="en-US" sz="1600" b="1" dirty="0">
                        <a:latin typeface="Times New Roman" pitchFamily="18" charset="0"/>
                        <a:ea typeface="Times New Roman"/>
                        <a:cs typeface="Times New Roman" pitchFamily="18" charset="0"/>
                      </a:endParaRPr>
                    </a:p>
                  </a:txBody>
                  <a:tcPr marL="68580" marR="68580" marT="0" marB="0" anchor="ctr"/>
                </a:tc>
              </a:tr>
              <a:tr h="731671">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1500 MHz</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0.5 m</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1000"/>
                        </a:spcAft>
                      </a:pPr>
                      <a:r>
                        <a:rPr lang="en-US" sz="1300" b="1" dirty="0">
                          <a:latin typeface="Times New Roman" pitchFamily="18" charset="0"/>
                          <a:cs typeface="Times New Roman" pitchFamily="18" charset="0"/>
                        </a:rPr>
                        <a:t>Rebar mapping and concrete evaluation.</a:t>
                      </a:r>
                      <a:endParaRPr lang="en-US" sz="1300" b="1" dirty="0">
                        <a:latin typeface="Times New Roman" pitchFamily="18" charset="0"/>
                        <a:ea typeface="Times New Roman"/>
                        <a:cs typeface="Times New Roman" pitchFamily="18" charset="0"/>
                      </a:endParaRPr>
                    </a:p>
                  </a:txBody>
                  <a:tcPr marL="68580" marR="68580" marT="0" marB="0"/>
                </a:tc>
              </a:tr>
              <a:tr h="997790">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900 MHz</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1 m</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1000"/>
                        </a:spcAft>
                      </a:pPr>
                      <a:r>
                        <a:rPr lang="en-US" sz="1300" b="1" dirty="0">
                          <a:latin typeface="Times New Roman" pitchFamily="18" charset="0"/>
                          <a:cs typeface="Times New Roman" pitchFamily="18" charset="0"/>
                        </a:rPr>
                        <a:t>Pipe and void detection or assessing concrete thickness.</a:t>
                      </a:r>
                      <a:endParaRPr lang="en-US" sz="1300" b="1" dirty="0">
                        <a:latin typeface="Times New Roman" pitchFamily="18" charset="0"/>
                        <a:ea typeface="Times New Roman"/>
                        <a:cs typeface="Times New Roman" pitchFamily="18" charset="0"/>
                      </a:endParaRPr>
                    </a:p>
                  </a:txBody>
                  <a:tcPr marL="68580" marR="68580" marT="0" marB="0"/>
                </a:tc>
              </a:tr>
              <a:tr h="1404193">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400 MHz</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4 m</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1000"/>
                        </a:spcAft>
                      </a:pPr>
                      <a:r>
                        <a:rPr lang="en-US" sz="1300" b="1" dirty="0">
                          <a:latin typeface="Times New Roman" pitchFamily="18" charset="0"/>
                          <a:cs typeface="Times New Roman" pitchFamily="18" charset="0"/>
                        </a:rPr>
                        <a:t>Utility surveys, pavement evaluation, storage tank detection and assessing structural integrity</a:t>
                      </a:r>
                      <a:endParaRPr lang="en-US" sz="1300" b="1" dirty="0">
                        <a:latin typeface="Times New Roman" pitchFamily="18" charset="0"/>
                        <a:ea typeface="Times New Roman"/>
                        <a:cs typeface="Times New Roman" pitchFamily="18" charset="0"/>
                      </a:endParaRPr>
                    </a:p>
                  </a:txBody>
                  <a:tcPr marL="68580" marR="68580" marT="0" marB="0"/>
                </a:tc>
              </a:tr>
              <a:tr h="684350">
                <a:tc>
                  <a:txBody>
                    <a:bodyPr/>
                    <a:lstStyle/>
                    <a:p>
                      <a:pPr marL="0" marR="0" algn="ctr">
                        <a:lnSpc>
                          <a:spcPts val="1500"/>
                        </a:lnSpc>
                        <a:spcBef>
                          <a:spcPts val="0"/>
                        </a:spcBef>
                        <a:spcAft>
                          <a:spcPts val="1000"/>
                        </a:spcAft>
                      </a:pPr>
                      <a:r>
                        <a:rPr lang="en-US" sz="2400" b="1" dirty="0">
                          <a:latin typeface="Times New Roman" pitchFamily="18" charset="0"/>
                          <a:cs typeface="Times New Roman" pitchFamily="18" charset="0"/>
                        </a:rPr>
                        <a:t>270 MHz</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latin typeface="Times New Roman" pitchFamily="18" charset="0"/>
                          <a:cs typeface="Times New Roman" pitchFamily="18" charset="0"/>
                        </a:rPr>
                        <a:t>6m</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1000"/>
                        </a:spcAft>
                      </a:pPr>
                      <a:r>
                        <a:rPr lang="en-US" sz="1300" b="1" dirty="0">
                          <a:latin typeface="Times New Roman" pitchFamily="18" charset="0"/>
                          <a:cs typeface="Times New Roman" pitchFamily="18" charset="0"/>
                        </a:rPr>
                        <a:t>Utility surveys, geology and archaeology</a:t>
                      </a:r>
                      <a:endParaRPr lang="en-US" sz="1300" b="1" dirty="0">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4"/>
          <p:cNvSpPr/>
          <p:nvPr/>
        </p:nvSpPr>
        <p:spPr>
          <a:xfrm>
            <a:off x="1447800" y="6488668"/>
            <a:ext cx="6835187" cy="369332"/>
          </a:xfrm>
          <a:prstGeom prst="rect">
            <a:avLst/>
          </a:prstGeom>
        </p:spPr>
        <p:txBody>
          <a:bodyPr wrap="none">
            <a:spAutoFit/>
          </a:bodyPr>
          <a:lstStyle/>
          <a:p>
            <a:r>
              <a:rPr lang="en-US" dirty="0" smtClean="0"/>
              <a:t>SHARAD operates at 15</a:t>
            </a:r>
            <a:r>
              <a:rPr lang="en-US" dirty="0"/>
              <a:t> </a:t>
            </a:r>
            <a:r>
              <a:rPr lang="en-US" dirty="0" smtClean="0"/>
              <a:t>MHz </a:t>
            </a:r>
            <a:r>
              <a:rPr lang="en-US" dirty="0"/>
              <a:t>to </a:t>
            </a:r>
            <a:r>
              <a:rPr lang="en-US" dirty="0" smtClean="0"/>
              <a:t>25 MHz and can penetrate up to 1 km </a:t>
            </a:r>
            <a:endParaRPr lang="en-US" dirty="0"/>
          </a:p>
        </p:txBody>
      </p:sp>
      <p:sp>
        <p:nvSpPr>
          <p:cNvPr id="7" name="Rectangle 6"/>
          <p:cNvSpPr/>
          <p:nvPr/>
        </p:nvSpPr>
        <p:spPr>
          <a:xfrm>
            <a:off x="5347" y="914400"/>
            <a:ext cx="5879835" cy="707886"/>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algn="ctr"/>
            <a:r>
              <a:rPr lang="en-US" sz="4000" b="1" cap="none" spc="0" dirty="0" smtClean="0">
                <a:ln w="1905"/>
                <a:solidFill>
                  <a:srgbClr val="C00000"/>
                </a:solidFill>
                <a:effectLst>
                  <a:innerShdw blurRad="69850" dist="43180" dir="5400000">
                    <a:srgbClr val="000000">
                      <a:alpha val="65000"/>
                    </a:srgbClr>
                  </a:innerShdw>
                </a:effectLst>
              </a:rPr>
              <a:t>GPR: Depth Determination</a:t>
            </a:r>
            <a:endParaRPr lang="en-US" sz="4000" b="1" cap="none" spc="0" dirty="0">
              <a:ln w="1905"/>
              <a:solidFill>
                <a:srgbClr val="C00000"/>
              </a:solidFill>
              <a:effectLst>
                <a:innerShdw blurRad="69850" dist="43180" dir="5400000">
                  <a:srgbClr val="000000">
                    <a:alpha val="65000"/>
                  </a:srgbClr>
                </a:innerShdw>
              </a:effectLst>
            </a:endParaRPr>
          </a:p>
        </p:txBody>
      </p:sp>
      <p:sp>
        <p:nvSpPr>
          <p:cNvPr id="8"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9"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282331067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gprdata-utilitydetection-l.jpg"/>
          <p:cNvPicPr>
            <a:picLocks noGrp="1" noChangeAspect="1"/>
          </p:cNvPicPr>
          <p:nvPr>
            <p:ph idx="1"/>
          </p:nvPr>
        </p:nvPicPr>
        <p:blipFill rotWithShape="1">
          <a:blip r:embed="rId2"/>
          <a:srcRect l="4040" t="3842" r="16417" b="16762"/>
          <a:stretch/>
        </p:blipFill>
        <p:spPr>
          <a:xfrm>
            <a:off x="152400" y="990600"/>
            <a:ext cx="8839200" cy="5622682"/>
          </a:xfrm>
        </p:spPr>
      </p:pic>
      <p:sp>
        <p:nvSpPr>
          <p:cNvPr id="6"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7"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18338211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ILE____0010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 y="1219200"/>
            <a:ext cx="9144000" cy="4443298"/>
          </a:xfrm>
          <a:prstGeom prst="rect">
            <a:avLst/>
          </a:prstGeom>
        </p:spPr>
      </p:pic>
      <p:sp>
        <p:nvSpPr>
          <p:cNvPr id="16" name="Rectangle 15"/>
          <p:cNvSpPr/>
          <p:nvPr/>
        </p:nvSpPr>
        <p:spPr>
          <a:xfrm>
            <a:off x="0" y="6488668"/>
            <a:ext cx="9144000" cy="369332"/>
          </a:xfrm>
          <a:prstGeom prst="rect">
            <a:avLst/>
          </a:prstGeom>
        </p:spPr>
        <p:txBody>
          <a:bodyPr wrap="square">
            <a:spAutoFit/>
          </a:bodyPr>
          <a:lstStyle/>
          <a:p>
            <a:pPr algn="ctr"/>
            <a:r>
              <a:rPr lang="en-US" dirty="0" err="1" smtClean="0"/>
              <a:t>Sandhill</a:t>
            </a:r>
            <a:r>
              <a:rPr lang="en-US" dirty="0" smtClean="0"/>
              <a:t> Cone 400 MHz</a:t>
            </a:r>
            <a:endParaRPr lang="en-US" dirty="0"/>
          </a:p>
        </p:txBody>
      </p:sp>
      <p:sp>
        <p:nvSpPr>
          <p:cNvPr id="17"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8"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364072710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FILE____0030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4443298"/>
          </a:xfrm>
          <a:prstGeom prst="rect">
            <a:avLst/>
          </a:prstGeom>
        </p:spPr>
      </p:pic>
      <p:sp>
        <p:nvSpPr>
          <p:cNvPr id="18" name="Rectangle 17"/>
          <p:cNvSpPr/>
          <p:nvPr/>
        </p:nvSpPr>
        <p:spPr>
          <a:xfrm>
            <a:off x="0" y="6488668"/>
            <a:ext cx="9144000" cy="369332"/>
          </a:xfrm>
          <a:prstGeom prst="rect">
            <a:avLst/>
          </a:prstGeom>
        </p:spPr>
        <p:txBody>
          <a:bodyPr wrap="square">
            <a:spAutoFit/>
          </a:bodyPr>
          <a:lstStyle/>
          <a:p>
            <a:pPr algn="ctr"/>
            <a:r>
              <a:rPr lang="en-US" dirty="0" err="1" smtClean="0"/>
              <a:t>Sandhill</a:t>
            </a:r>
            <a:r>
              <a:rPr lang="en-US" dirty="0" smtClean="0"/>
              <a:t> Cone 200 MHz</a:t>
            </a:r>
            <a:endParaRPr lang="en-US" dirty="0"/>
          </a:p>
        </p:txBody>
      </p:sp>
      <p:sp>
        <p:nvSpPr>
          <p:cNvPr id="19"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21"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2"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331326392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31763" y="6284913"/>
            <a:ext cx="242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FFFFFF"/>
                </a:solidFill>
              </a:rPr>
              <a:t>Kilauea Volcano, Hawaii</a:t>
            </a:r>
            <a:endParaRPr lang="en-US" dirty="0">
              <a:solidFill>
                <a:srgbClr val="FFFFFF"/>
              </a:solidFill>
            </a:endParaRPr>
          </a:p>
        </p:txBody>
      </p:sp>
      <p:sp>
        <p:nvSpPr>
          <p:cNvPr id="15363" name="Rectangle 7"/>
          <p:cNvSpPr>
            <a:spLocks noChangeArrowheads="1"/>
          </p:cNvSpPr>
          <p:nvPr/>
        </p:nvSpPr>
        <p:spPr bwMode="auto">
          <a:xfrm>
            <a:off x="7035800" y="6032500"/>
            <a:ext cx="210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dirty="0">
                <a:solidFill>
                  <a:schemeClr val="bg1"/>
                </a:solidFill>
                <a:latin typeface="Book Antiqua" charset="0"/>
                <a:cs typeface="Book Antiqua" charset="0"/>
              </a:rPr>
              <a:t>PTYS 551                             Lecture </a:t>
            </a:r>
            <a:r>
              <a:rPr lang="en-GB" dirty="0" smtClean="0">
                <a:solidFill>
                  <a:schemeClr val="bg1"/>
                </a:solidFill>
                <a:latin typeface="Book Antiqua" charset="0"/>
                <a:cs typeface="Book Antiqua" charset="0"/>
              </a:rPr>
              <a:t>6</a:t>
            </a:r>
            <a:endParaRPr lang="en-GB" dirty="0">
              <a:solidFill>
                <a:schemeClr val="bg1"/>
              </a:solidFill>
              <a:latin typeface="Book Antiqua" charset="0"/>
              <a:cs typeface="Book Antiqua" charset="0"/>
            </a:endParaRPr>
          </a:p>
        </p:txBody>
      </p:sp>
      <p:sp>
        <p:nvSpPr>
          <p:cNvPr id="15364"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pic>
        <p:nvPicPr>
          <p:cNvPr id="8" name="Picture 7" descr="bild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196"/>
            <a:ext cx="8657315" cy="5990303"/>
          </a:xfrm>
          <a:prstGeom prst="rect">
            <a:avLst/>
          </a:prstGeom>
        </p:spPr>
      </p:pic>
      <p:pic>
        <p:nvPicPr>
          <p:cNvPr id="14" name="Picture 5"/>
          <p:cNvPicPr>
            <a:picLocks noChangeAspect="1" noChangeArrowheads="1"/>
          </p:cNvPicPr>
          <p:nvPr/>
        </p:nvPicPr>
        <p:blipFill>
          <a:blip r:embed="rId3"/>
          <a:srcRect/>
          <a:stretch>
            <a:fillRect/>
          </a:stretch>
        </p:blipFill>
        <p:spPr bwMode="auto">
          <a:xfrm>
            <a:off x="6553200" y="1295400"/>
            <a:ext cx="2425981" cy="995311"/>
          </a:xfrm>
          <a:prstGeom prst="roundRect">
            <a:avLst>
              <a:gd name="adj" fmla="val 8594"/>
            </a:avLst>
          </a:prstGeom>
          <a:solidFill>
            <a:schemeClr val="bg1"/>
          </a:solidFill>
          <a:ln>
            <a:noFill/>
          </a:ln>
          <a:effectLst>
            <a:reflection blurRad="12700" stA="38000" endPos="28000" dist="5000" dir="5400000" sy="-100000" algn="bl" rotWithShape="0"/>
          </a:effectLst>
        </p:spPr>
      </p:pic>
      <p:sp>
        <p:nvSpPr>
          <p:cNvPr id="15"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7"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Synthetic Aperture Radar (SAR)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24569098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31763" y="6284913"/>
            <a:ext cx="242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FFFFFF"/>
                </a:solidFill>
              </a:rPr>
              <a:t>Kilauea Volcano, Hawaii</a:t>
            </a:r>
            <a:endParaRPr lang="en-US" dirty="0">
              <a:solidFill>
                <a:srgbClr val="FFFFFF"/>
              </a:solidFill>
            </a:endParaRPr>
          </a:p>
        </p:txBody>
      </p:sp>
      <p:sp>
        <p:nvSpPr>
          <p:cNvPr id="15363" name="Rectangle 7"/>
          <p:cNvSpPr>
            <a:spLocks noChangeArrowheads="1"/>
          </p:cNvSpPr>
          <p:nvPr/>
        </p:nvSpPr>
        <p:spPr bwMode="auto">
          <a:xfrm>
            <a:off x="7035800" y="6032500"/>
            <a:ext cx="210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dirty="0">
                <a:solidFill>
                  <a:schemeClr val="bg1"/>
                </a:solidFill>
                <a:latin typeface="Book Antiqua" charset="0"/>
                <a:cs typeface="Book Antiqua" charset="0"/>
              </a:rPr>
              <a:t>PTYS 551                             Lecture </a:t>
            </a:r>
            <a:r>
              <a:rPr lang="en-GB" dirty="0" smtClean="0">
                <a:solidFill>
                  <a:schemeClr val="bg1"/>
                </a:solidFill>
                <a:latin typeface="Book Antiqua" charset="0"/>
                <a:cs typeface="Book Antiqua" charset="0"/>
              </a:rPr>
              <a:t>6</a:t>
            </a:r>
            <a:endParaRPr lang="en-GB" dirty="0">
              <a:solidFill>
                <a:schemeClr val="bg1"/>
              </a:solidFill>
              <a:latin typeface="Book Antiqua" charset="0"/>
              <a:cs typeface="Book Antiqua" charset="0"/>
            </a:endParaRPr>
          </a:p>
        </p:txBody>
      </p:sp>
      <p:pic>
        <p:nvPicPr>
          <p:cNvPr id="10" name="Picture 9" descr="13-7402-1-sm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14648"/>
            <a:ext cx="7606250" cy="5200774"/>
          </a:xfrm>
          <a:prstGeom prst="rect">
            <a:avLst/>
          </a:prstGeom>
        </p:spPr>
      </p:pic>
      <p:sp>
        <p:nvSpPr>
          <p:cNvPr id="11"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5" name="Rectangle 14"/>
          <p:cNvSpPr/>
          <p:nvPr/>
        </p:nvSpPr>
        <p:spPr>
          <a:xfrm>
            <a:off x="0" y="838200"/>
            <a:ext cx="8978139" cy="707886"/>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algn="ctr"/>
            <a:r>
              <a:rPr lang="en-US" sz="4000" b="1" cap="none" spc="0" dirty="0" err="1" smtClean="0">
                <a:ln w="1905"/>
                <a:solidFill>
                  <a:srgbClr val="C00000"/>
                </a:solidFill>
                <a:effectLst>
                  <a:innerShdw blurRad="69850" dist="43180" dir="5400000">
                    <a:srgbClr val="000000">
                      <a:alpha val="65000"/>
                    </a:srgbClr>
                  </a:innerShdw>
                </a:effectLst>
              </a:rPr>
              <a:t>Interferometric</a:t>
            </a:r>
            <a:r>
              <a:rPr lang="en-US" sz="4000" b="1" cap="none" spc="0" dirty="0" smtClean="0">
                <a:ln w="1905"/>
                <a:solidFill>
                  <a:srgbClr val="C00000"/>
                </a:solidFill>
                <a:effectLst>
                  <a:innerShdw blurRad="69850" dist="43180" dir="5400000">
                    <a:srgbClr val="000000">
                      <a:alpha val="65000"/>
                    </a:srgbClr>
                  </a:innerShdw>
                </a:effectLst>
              </a:rPr>
              <a:t> Synthetic Aperture Radar </a:t>
            </a:r>
          </a:p>
        </p:txBody>
      </p:sp>
      <p:sp>
        <p:nvSpPr>
          <p:cNvPr id="16"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err="1" smtClean="0">
                <a:solidFill>
                  <a:srgbClr val="FFFFFF"/>
                </a:solidFill>
                <a:latin typeface="Book Antiqua" charset="0"/>
                <a:cs typeface="Book Antiqua" charset="0"/>
              </a:rPr>
              <a:t>InSAR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412109896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31763" y="6284913"/>
            <a:ext cx="242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FFFFFF"/>
                </a:solidFill>
              </a:rPr>
              <a:t>Kilauea Volcano, Hawaii</a:t>
            </a:r>
            <a:endParaRPr lang="en-US" dirty="0">
              <a:solidFill>
                <a:srgbClr val="FFFFFF"/>
              </a:solidFill>
            </a:endParaRPr>
          </a:p>
        </p:txBody>
      </p:sp>
      <p:sp>
        <p:nvSpPr>
          <p:cNvPr id="15363" name="Rectangle 7"/>
          <p:cNvSpPr>
            <a:spLocks noChangeArrowheads="1"/>
          </p:cNvSpPr>
          <p:nvPr/>
        </p:nvSpPr>
        <p:spPr bwMode="auto">
          <a:xfrm>
            <a:off x="7035800" y="6032500"/>
            <a:ext cx="210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dirty="0">
                <a:solidFill>
                  <a:schemeClr val="bg1"/>
                </a:solidFill>
                <a:latin typeface="Book Antiqua" charset="0"/>
                <a:cs typeface="Book Antiqua" charset="0"/>
              </a:rPr>
              <a:t>PTYS 551                             Lecture </a:t>
            </a:r>
            <a:r>
              <a:rPr lang="en-GB" dirty="0" smtClean="0">
                <a:solidFill>
                  <a:schemeClr val="bg1"/>
                </a:solidFill>
                <a:latin typeface="Book Antiqua" charset="0"/>
                <a:cs typeface="Book Antiqua" charset="0"/>
              </a:rPr>
              <a:t>6</a:t>
            </a:r>
            <a:endParaRPr lang="en-GB" dirty="0">
              <a:solidFill>
                <a:schemeClr val="bg1"/>
              </a:solidFill>
              <a:latin typeface="Book Antiqua" charset="0"/>
              <a:cs typeface="Book Antiqua" charset="0"/>
            </a:endParaRPr>
          </a:p>
        </p:txBody>
      </p:sp>
      <p:sp>
        <p:nvSpPr>
          <p:cNvPr id="15364"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pic>
        <p:nvPicPr>
          <p:cNvPr id="5" name="Picture 4" descr="400x0-90-blobs_spaceplaza_upload_images_insar-Principe_van_repeat-pass_InSAR__Stanford_University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4985047" cy="5257800"/>
          </a:xfrm>
          <a:prstGeom prst="rect">
            <a:avLst/>
          </a:prstGeom>
        </p:spPr>
      </p:pic>
      <p:sp>
        <p:nvSpPr>
          <p:cNvPr id="12" name="Rectangle 11"/>
          <p:cNvSpPr/>
          <p:nvPr/>
        </p:nvSpPr>
        <p:spPr>
          <a:xfrm>
            <a:off x="0" y="838200"/>
            <a:ext cx="8978139" cy="707886"/>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algn="ctr"/>
            <a:r>
              <a:rPr lang="en-US" sz="4000" b="1" cap="none" spc="0" dirty="0" err="1" smtClean="0">
                <a:ln w="1905"/>
                <a:solidFill>
                  <a:srgbClr val="C00000"/>
                </a:solidFill>
                <a:effectLst>
                  <a:innerShdw blurRad="69850" dist="43180" dir="5400000">
                    <a:srgbClr val="000000">
                      <a:alpha val="65000"/>
                    </a:srgbClr>
                  </a:innerShdw>
                </a:effectLst>
              </a:rPr>
              <a:t>Interferometric</a:t>
            </a:r>
            <a:r>
              <a:rPr lang="en-US" sz="4000" b="1" cap="none" spc="0" dirty="0" smtClean="0">
                <a:ln w="1905"/>
                <a:solidFill>
                  <a:srgbClr val="C00000"/>
                </a:solidFill>
                <a:effectLst>
                  <a:innerShdw blurRad="69850" dist="43180" dir="5400000">
                    <a:srgbClr val="000000">
                      <a:alpha val="65000"/>
                    </a:srgbClr>
                  </a:innerShdw>
                </a:effectLst>
              </a:rPr>
              <a:t> Synthetic Aperture Radar </a:t>
            </a:r>
          </a:p>
        </p:txBody>
      </p:sp>
      <p:pic>
        <p:nvPicPr>
          <p:cNvPr id="13" name="Picture 12" descr="b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782" y="4023234"/>
            <a:ext cx="3810000" cy="2757237"/>
          </a:xfrm>
          <a:prstGeom prst="rect">
            <a:avLst/>
          </a:prstGeom>
        </p:spPr>
      </p:pic>
      <p:pic>
        <p:nvPicPr>
          <p:cNvPr id="14" name="Picture 13" descr="BaldwinFri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524000"/>
            <a:ext cx="3810000" cy="2413000"/>
          </a:xfrm>
          <a:prstGeom prst="rect">
            <a:avLst/>
          </a:prstGeom>
        </p:spPr>
      </p:pic>
      <p:sp>
        <p:nvSpPr>
          <p:cNvPr id="15"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err="1" smtClean="0">
                <a:solidFill>
                  <a:srgbClr val="FFFFFF"/>
                </a:solidFill>
                <a:latin typeface="Book Antiqua" charset="0"/>
                <a:cs typeface="Book Antiqua" charset="0"/>
              </a:rPr>
              <a:t>InSAR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27598602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98395" y="990600"/>
            <a:ext cx="6993005" cy="430887"/>
          </a:xfrm>
          <a:prstGeom prst="rect">
            <a:avLst/>
          </a:prstGeom>
          <a:noFill/>
        </p:spPr>
        <p:txBody>
          <a:bodyPr wrap="none" rtlCol="0">
            <a:spAutoFit/>
          </a:bodyPr>
          <a:lstStyle/>
          <a:p>
            <a:pPr>
              <a:buFont typeface="Wingdings" pitchFamily="2" charset="2"/>
              <a:buChar char="Ø"/>
            </a:pPr>
            <a:r>
              <a:rPr lang="en-US" sz="2200" b="1" dirty="0"/>
              <a:t> </a:t>
            </a:r>
            <a:r>
              <a:rPr lang="en-US" sz="2200" b="1" dirty="0" smtClean="0"/>
              <a:t>  RADAR</a:t>
            </a:r>
            <a:r>
              <a:rPr lang="en-US" sz="2200" dirty="0" smtClean="0"/>
              <a:t> is an acronym for </a:t>
            </a:r>
            <a:r>
              <a:rPr lang="en-US" sz="2200" b="1" dirty="0" smtClean="0"/>
              <a:t>RA</a:t>
            </a:r>
            <a:r>
              <a:rPr lang="en-US" sz="2200" dirty="0" smtClean="0"/>
              <a:t>dio </a:t>
            </a:r>
            <a:r>
              <a:rPr lang="en-US" sz="2200" b="1" dirty="0" smtClean="0"/>
              <a:t>D</a:t>
            </a:r>
            <a:r>
              <a:rPr lang="en-US" sz="2200" dirty="0" smtClean="0"/>
              <a:t>etection </a:t>
            </a:r>
            <a:r>
              <a:rPr lang="en-US" sz="2200" b="1" dirty="0" smtClean="0"/>
              <a:t>A</a:t>
            </a:r>
            <a:r>
              <a:rPr lang="en-US" sz="2200" dirty="0" smtClean="0"/>
              <a:t>nd </a:t>
            </a:r>
            <a:r>
              <a:rPr lang="en-US" sz="2200" b="1" dirty="0" smtClean="0"/>
              <a:t>R</a:t>
            </a:r>
            <a:r>
              <a:rPr lang="en-US" sz="2200" dirty="0" smtClean="0"/>
              <a:t>anging.</a:t>
            </a:r>
            <a:endParaRPr lang="en-US" sz="2200" dirty="0"/>
          </a:p>
        </p:txBody>
      </p:sp>
      <p:sp>
        <p:nvSpPr>
          <p:cNvPr id="6" name="TextBox 5"/>
          <p:cNvSpPr txBox="1"/>
          <p:nvPr/>
        </p:nvSpPr>
        <p:spPr>
          <a:xfrm>
            <a:off x="381000" y="1447800"/>
            <a:ext cx="8654805" cy="1446550"/>
          </a:xfrm>
          <a:prstGeom prst="rect">
            <a:avLst/>
          </a:prstGeom>
          <a:noFill/>
        </p:spPr>
        <p:txBody>
          <a:bodyPr wrap="none" rtlCol="0">
            <a:spAutoFit/>
          </a:bodyPr>
          <a:lstStyle/>
          <a:p>
            <a:pPr>
              <a:buFont typeface="Wingdings" pitchFamily="2" charset="2"/>
              <a:buChar char="Ø"/>
            </a:pPr>
            <a:r>
              <a:rPr lang="en-US" sz="2200" dirty="0"/>
              <a:t> </a:t>
            </a:r>
            <a:r>
              <a:rPr lang="en-US" sz="2200" dirty="0" smtClean="0"/>
              <a:t>  RADAR is an object detection system that uses electromagnetic waves </a:t>
            </a:r>
          </a:p>
          <a:p>
            <a:r>
              <a:rPr lang="en-US" sz="2200" dirty="0" smtClean="0"/>
              <a:t>      to identify </a:t>
            </a:r>
            <a:r>
              <a:rPr lang="en-US" sz="2200" dirty="0" smtClean="0"/>
              <a:t>the </a:t>
            </a:r>
            <a:r>
              <a:rPr lang="en-US" sz="2200" dirty="0" smtClean="0"/>
              <a:t>range</a:t>
            </a:r>
            <a:r>
              <a:rPr lang="en-US" sz="2200" dirty="0" smtClean="0"/>
              <a:t>, altitude, direction </a:t>
            </a:r>
            <a:r>
              <a:rPr lang="en-US" sz="2200" dirty="0" smtClean="0"/>
              <a:t>or speed of both moving and</a:t>
            </a:r>
          </a:p>
          <a:p>
            <a:r>
              <a:rPr lang="en-US" sz="2200" dirty="0" smtClean="0"/>
              <a:t>      fixed objects such as aircrafts</a:t>
            </a:r>
            <a:r>
              <a:rPr lang="en-US" sz="2200" dirty="0" smtClean="0"/>
              <a:t>, ships, motor </a:t>
            </a:r>
            <a:r>
              <a:rPr lang="en-US" sz="2200" dirty="0" smtClean="0"/>
              <a:t>vehicles</a:t>
            </a:r>
            <a:r>
              <a:rPr lang="en-US" sz="2200" dirty="0" smtClean="0"/>
              <a:t>, weather </a:t>
            </a:r>
            <a:endParaRPr lang="en-US" sz="2200" dirty="0" smtClean="0"/>
          </a:p>
          <a:p>
            <a:r>
              <a:rPr lang="en-US" sz="2200" dirty="0" smtClean="0"/>
              <a:t>      formations and terrain.</a:t>
            </a:r>
            <a:endParaRPr lang="en-US" sz="2200" dirty="0"/>
          </a:p>
        </p:txBody>
      </p:sp>
      <p:sp>
        <p:nvSpPr>
          <p:cNvPr id="5"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7" name="Rectangle 6"/>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 name="Rectangle 7"/>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What is Radar?</a:t>
            </a:r>
            <a:endParaRPr lang="en-GB" sz="4400" dirty="0">
              <a:solidFill>
                <a:srgbClr val="FFFFFF"/>
              </a:solidFill>
              <a:latin typeface="Book Antiqua" charset="0"/>
              <a:cs typeface="Book Antiqua" charset="0"/>
            </a:endParaRPr>
          </a:p>
        </p:txBody>
      </p:sp>
      <p:sp>
        <p:nvSpPr>
          <p:cNvPr id="11" name="TextBox 10"/>
          <p:cNvSpPr txBox="1"/>
          <p:nvPr/>
        </p:nvSpPr>
        <p:spPr>
          <a:xfrm>
            <a:off x="381000" y="2891135"/>
            <a:ext cx="8320548" cy="461665"/>
          </a:xfrm>
          <a:prstGeom prst="rect">
            <a:avLst/>
          </a:prstGeom>
          <a:noFill/>
        </p:spPr>
        <p:txBody>
          <a:bodyPr wrap="square" rtlCol="0">
            <a:spAutoFit/>
          </a:bodyPr>
          <a:lstStyle/>
          <a:p>
            <a:pPr>
              <a:buFont typeface="Wingdings" pitchFamily="2" charset="2"/>
              <a:buChar char="Ø"/>
            </a:pPr>
            <a:r>
              <a:rPr lang="en-US" sz="2400" b="1" dirty="0" smtClean="0"/>
              <a:t>  </a:t>
            </a:r>
            <a:r>
              <a:rPr lang="en-US" sz="2400" dirty="0" smtClean="0"/>
              <a:t>Reflection </a:t>
            </a:r>
            <a:r>
              <a:rPr lang="en-US" sz="2400" dirty="0" smtClean="0"/>
              <a:t>of electromagnetic waves </a:t>
            </a:r>
          </a:p>
        </p:txBody>
      </p:sp>
      <p:sp>
        <p:nvSpPr>
          <p:cNvPr id="12" name="Rectangle 11"/>
          <p:cNvSpPr/>
          <p:nvPr/>
        </p:nvSpPr>
        <p:spPr>
          <a:xfrm>
            <a:off x="381000" y="3352800"/>
            <a:ext cx="6981398" cy="461665"/>
          </a:xfrm>
          <a:prstGeom prst="rect">
            <a:avLst/>
          </a:prstGeom>
        </p:spPr>
        <p:txBody>
          <a:bodyPr wrap="none">
            <a:spAutoFit/>
          </a:bodyPr>
          <a:lstStyle/>
          <a:p>
            <a:pPr>
              <a:buFont typeface="Wingdings" pitchFamily="2" charset="2"/>
              <a:buChar char="Ø"/>
            </a:pPr>
            <a:r>
              <a:rPr lang="en-US" sz="2400" b="1" dirty="0"/>
              <a:t> </a:t>
            </a:r>
            <a:r>
              <a:rPr lang="en-US" sz="2400" b="1" dirty="0" smtClean="0"/>
              <a:t> </a:t>
            </a:r>
            <a:r>
              <a:rPr lang="en-US" sz="2400" dirty="0" smtClean="0"/>
              <a:t>Measurement </a:t>
            </a:r>
            <a:r>
              <a:rPr lang="en-US" sz="2400" dirty="0" smtClean="0"/>
              <a:t>of running time of transmitted pulses</a:t>
            </a:r>
            <a:endParaRPr lang="en-US" sz="2400" dirty="0"/>
          </a:p>
        </p:txBody>
      </p:sp>
      <p:pic>
        <p:nvPicPr>
          <p:cNvPr id="13" name="Picture 12" descr="radarprinzip.en.png"/>
          <p:cNvPicPr>
            <a:picLocks noChangeAspect="1"/>
          </p:cNvPicPr>
          <p:nvPr/>
        </p:nvPicPr>
        <p:blipFill>
          <a:blip r:embed="rId2"/>
          <a:stretch>
            <a:fillRect/>
          </a:stretch>
        </p:blipFill>
        <p:spPr>
          <a:xfrm>
            <a:off x="1524000" y="3777887"/>
            <a:ext cx="6097389" cy="306139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31763" y="6284913"/>
            <a:ext cx="242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FFFFFF"/>
                </a:solidFill>
              </a:rPr>
              <a:t>Kilauea Volcano, Hawaii</a:t>
            </a:r>
            <a:endParaRPr lang="en-US" dirty="0">
              <a:solidFill>
                <a:srgbClr val="FFFFFF"/>
              </a:solidFill>
            </a:endParaRPr>
          </a:p>
        </p:txBody>
      </p:sp>
      <p:sp>
        <p:nvSpPr>
          <p:cNvPr id="15363" name="Rectangle 7"/>
          <p:cNvSpPr>
            <a:spLocks noChangeArrowheads="1"/>
          </p:cNvSpPr>
          <p:nvPr/>
        </p:nvSpPr>
        <p:spPr bwMode="auto">
          <a:xfrm>
            <a:off x="7035800" y="6032500"/>
            <a:ext cx="210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dirty="0">
                <a:solidFill>
                  <a:schemeClr val="bg1"/>
                </a:solidFill>
                <a:latin typeface="Book Antiqua" charset="0"/>
                <a:cs typeface="Book Antiqua" charset="0"/>
              </a:rPr>
              <a:t>PTYS 551                             Lecture </a:t>
            </a:r>
            <a:r>
              <a:rPr lang="en-GB" dirty="0" smtClean="0">
                <a:solidFill>
                  <a:schemeClr val="bg1"/>
                </a:solidFill>
                <a:latin typeface="Book Antiqua" charset="0"/>
                <a:cs typeface="Book Antiqua" charset="0"/>
              </a:rPr>
              <a:t>6</a:t>
            </a:r>
            <a:endParaRPr lang="en-GB" dirty="0">
              <a:solidFill>
                <a:schemeClr val="bg1"/>
              </a:solidFill>
              <a:latin typeface="Book Antiqua" charset="0"/>
              <a:cs typeface="Book Antiqua" charset="0"/>
            </a:endParaRPr>
          </a:p>
        </p:txBody>
      </p:sp>
      <p:sp>
        <p:nvSpPr>
          <p:cNvPr id="15364"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pic>
        <p:nvPicPr>
          <p:cNvPr id="3" name="Picture 2" descr="532658main_pia13910-43_946-710.jpg"/>
          <p:cNvPicPr>
            <a:picLocks noChangeAspect="1"/>
          </p:cNvPicPr>
          <p:nvPr/>
        </p:nvPicPr>
        <p:blipFill rotWithShape="1">
          <a:blip r:embed="rId2">
            <a:extLst>
              <a:ext uri="{28A0092B-C50C-407E-A947-70E740481C1C}">
                <a14:useLocalDpi xmlns:a14="http://schemas.microsoft.com/office/drawing/2010/main" val="0"/>
              </a:ext>
            </a:extLst>
          </a:blip>
          <a:srcRect t="15482"/>
          <a:stretch/>
        </p:blipFill>
        <p:spPr>
          <a:xfrm>
            <a:off x="-20549" y="0"/>
            <a:ext cx="9181258" cy="5823996"/>
          </a:xfrm>
          <a:prstGeom prst="rect">
            <a:avLst/>
          </a:prstGeom>
        </p:spPr>
      </p:pic>
      <p:sp>
        <p:nvSpPr>
          <p:cNvPr id="12" name="Rectangle 11"/>
          <p:cNvSpPr/>
          <p:nvPr/>
        </p:nvSpPr>
        <p:spPr>
          <a:xfrm>
            <a:off x="-2228" y="4299253"/>
            <a:ext cx="9144000" cy="2585323"/>
          </a:xfrm>
          <a:prstGeom prst="rect">
            <a:avLst/>
          </a:prstGeom>
          <a:solidFill>
            <a:schemeClr val="tx1"/>
          </a:solidFill>
        </p:spPr>
        <p:txBody>
          <a:bodyPr wrap="square">
            <a:spAutoFit/>
          </a:bodyPr>
          <a:lstStyle/>
          <a:p>
            <a:r>
              <a:rPr lang="en-US" dirty="0">
                <a:solidFill>
                  <a:schemeClr val="bg1"/>
                </a:solidFill>
              </a:rPr>
              <a:t>On March 5, 2011, a large fissure eruption began on the east rift zone of Hawaii's Kilauea volcano. This satellite </a:t>
            </a:r>
            <a:r>
              <a:rPr lang="en-US" dirty="0" err="1">
                <a:solidFill>
                  <a:schemeClr val="bg1"/>
                </a:solidFill>
              </a:rPr>
              <a:t>I</a:t>
            </a:r>
            <a:r>
              <a:rPr lang="en-US" dirty="0" err="1" smtClean="0">
                <a:solidFill>
                  <a:schemeClr val="bg1"/>
                </a:solidFill>
              </a:rPr>
              <a:t>nSAR</a:t>
            </a:r>
            <a:r>
              <a:rPr lang="en-US" dirty="0" smtClean="0">
                <a:solidFill>
                  <a:schemeClr val="bg1"/>
                </a:solidFill>
              </a:rPr>
              <a:t> image, from </a:t>
            </a:r>
            <a:r>
              <a:rPr lang="en-US" dirty="0">
                <a:solidFill>
                  <a:schemeClr val="bg1"/>
                </a:solidFill>
              </a:rPr>
              <a:t>the Italian Space Agency's (ASI) constellation of COSMO-</a:t>
            </a:r>
            <a:r>
              <a:rPr lang="en-US" dirty="0" err="1">
                <a:solidFill>
                  <a:schemeClr val="bg1"/>
                </a:solidFill>
              </a:rPr>
              <a:t>SkyMed</a:t>
            </a:r>
            <a:r>
              <a:rPr lang="en-US" dirty="0">
                <a:solidFill>
                  <a:schemeClr val="bg1"/>
                </a:solidFill>
              </a:rPr>
              <a:t> radar </a:t>
            </a:r>
            <a:r>
              <a:rPr lang="en-US" dirty="0" smtClean="0">
                <a:solidFill>
                  <a:schemeClr val="bg1"/>
                </a:solidFill>
              </a:rPr>
              <a:t>satellites, depicts </a:t>
            </a:r>
            <a:r>
              <a:rPr lang="en-US" dirty="0">
                <a:solidFill>
                  <a:schemeClr val="bg1"/>
                </a:solidFill>
              </a:rPr>
              <a:t>the relative deformation of Earth's surface at Kilauea between Feb. 11, 2011 and March 7, 2011 two days following the start of the recent eruption. Surface displacements are seen as contours (or 'fringes'), where each color cycle represents 1.5 centimeters </a:t>
            </a:r>
            <a:r>
              <a:rPr lang="en-US" dirty="0" smtClean="0">
                <a:solidFill>
                  <a:schemeClr val="bg1"/>
                </a:solidFill>
              </a:rPr>
              <a:t>of </a:t>
            </a:r>
            <a:r>
              <a:rPr lang="en-US" dirty="0">
                <a:solidFill>
                  <a:schemeClr val="bg1"/>
                </a:solidFill>
              </a:rPr>
              <a:t>surface motion. The circular pattern of concentric fringes toward the left represent deflation of the magma source beneath Kilauea caldera. The complex pattern toward the right represents the deformation caused by the volcanic dike intrusion and subsequent fissure eruption taking place along the east rift zone. </a:t>
            </a:r>
            <a:endParaRPr lang="en-US" dirty="0"/>
          </a:p>
        </p:txBody>
      </p:sp>
    </p:spTree>
    <p:extLst>
      <p:ext uri="{BB962C8B-B14F-4D97-AF65-F5344CB8AC3E}">
        <p14:creationId xmlns:p14="http://schemas.microsoft.com/office/powerpoint/2010/main" val="27598602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98395" y="1219200"/>
            <a:ext cx="6993005" cy="430887"/>
          </a:xfrm>
          <a:prstGeom prst="rect">
            <a:avLst/>
          </a:prstGeom>
          <a:noFill/>
        </p:spPr>
        <p:txBody>
          <a:bodyPr wrap="none" rtlCol="0">
            <a:spAutoFit/>
          </a:bodyPr>
          <a:lstStyle/>
          <a:p>
            <a:pPr>
              <a:buFont typeface="Wingdings" pitchFamily="2" charset="2"/>
              <a:buChar char="Ø"/>
            </a:pPr>
            <a:r>
              <a:rPr lang="en-US" sz="2200" b="1" dirty="0"/>
              <a:t> </a:t>
            </a:r>
            <a:r>
              <a:rPr lang="en-US" sz="2200" b="1" dirty="0" smtClean="0"/>
              <a:t>  RADAR</a:t>
            </a:r>
            <a:r>
              <a:rPr lang="en-US" sz="2200" dirty="0" smtClean="0"/>
              <a:t> is an acronym for </a:t>
            </a:r>
            <a:r>
              <a:rPr lang="en-US" sz="2200" b="1" dirty="0" smtClean="0"/>
              <a:t>RA</a:t>
            </a:r>
            <a:r>
              <a:rPr lang="en-US" sz="2200" dirty="0" smtClean="0"/>
              <a:t>dio </a:t>
            </a:r>
            <a:r>
              <a:rPr lang="en-US" sz="2200" b="1" dirty="0" smtClean="0"/>
              <a:t>D</a:t>
            </a:r>
            <a:r>
              <a:rPr lang="en-US" sz="2200" dirty="0" smtClean="0"/>
              <a:t>etection </a:t>
            </a:r>
            <a:r>
              <a:rPr lang="en-US" sz="2200" b="1" dirty="0" smtClean="0"/>
              <a:t>A</a:t>
            </a:r>
            <a:r>
              <a:rPr lang="en-US" sz="2200" dirty="0" smtClean="0"/>
              <a:t>nd </a:t>
            </a:r>
            <a:r>
              <a:rPr lang="en-US" sz="2200" b="1" dirty="0" smtClean="0"/>
              <a:t>R</a:t>
            </a:r>
            <a:r>
              <a:rPr lang="en-US" sz="2200" dirty="0" smtClean="0"/>
              <a:t>anging.</a:t>
            </a:r>
            <a:endParaRPr lang="en-US" sz="2200" dirty="0"/>
          </a:p>
        </p:txBody>
      </p:sp>
      <p:sp>
        <p:nvSpPr>
          <p:cNvPr id="6" name="TextBox 5"/>
          <p:cNvSpPr txBox="1"/>
          <p:nvPr/>
        </p:nvSpPr>
        <p:spPr>
          <a:xfrm>
            <a:off x="381000" y="2077760"/>
            <a:ext cx="7635424" cy="430887"/>
          </a:xfrm>
          <a:prstGeom prst="rect">
            <a:avLst/>
          </a:prstGeom>
          <a:noFill/>
        </p:spPr>
        <p:txBody>
          <a:bodyPr wrap="none" rtlCol="0">
            <a:spAutoFit/>
          </a:bodyPr>
          <a:lstStyle/>
          <a:p>
            <a:pPr>
              <a:buFont typeface="Wingdings" pitchFamily="2" charset="2"/>
              <a:buChar char="Ø"/>
            </a:pPr>
            <a:r>
              <a:rPr lang="en-US" sz="2200" dirty="0"/>
              <a:t> </a:t>
            </a:r>
            <a:r>
              <a:rPr lang="en-US" sz="2200" dirty="0" smtClean="0"/>
              <a:t>  RADAR </a:t>
            </a:r>
            <a:r>
              <a:rPr lang="en-US" sz="2200" dirty="0" smtClean="0"/>
              <a:t>types include: (1) continuous (Doppler) and (2) </a:t>
            </a:r>
            <a:r>
              <a:rPr lang="en-US" sz="2200" dirty="0" smtClean="0"/>
              <a:t>p</a:t>
            </a:r>
            <a:r>
              <a:rPr lang="en-US" sz="2200" dirty="0" smtClean="0"/>
              <a:t>ulsed. </a:t>
            </a:r>
            <a:endParaRPr lang="en-US" sz="2200" dirty="0"/>
          </a:p>
        </p:txBody>
      </p:sp>
      <p:sp>
        <p:nvSpPr>
          <p:cNvPr id="5" name="TextBox 4"/>
          <p:cNvSpPr txBox="1"/>
          <p:nvPr/>
        </p:nvSpPr>
        <p:spPr>
          <a:xfrm>
            <a:off x="381000" y="2838510"/>
            <a:ext cx="8840882" cy="1107996"/>
          </a:xfrm>
          <a:prstGeom prst="rect">
            <a:avLst/>
          </a:prstGeom>
          <a:noFill/>
        </p:spPr>
        <p:txBody>
          <a:bodyPr wrap="none" rtlCol="0">
            <a:spAutoFit/>
          </a:bodyPr>
          <a:lstStyle/>
          <a:p>
            <a:pPr>
              <a:buFont typeface="Wingdings" pitchFamily="2" charset="2"/>
              <a:buChar char="Ø"/>
            </a:pPr>
            <a:r>
              <a:rPr lang="en-US" sz="2200" dirty="0"/>
              <a:t> </a:t>
            </a:r>
            <a:r>
              <a:rPr lang="en-US" sz="2200" dirty="0" smtClean="0"/>
              <a:t>  </a:t>
            </a:r>
            <a:r>
              <a:rPr lang="en-US" sz="2200" dirty="0" smtClean="0"/>
              <a:t>Pulsed RADAR is generally more useful and its utility is greatly enhanced </a:t>
            </a:r>
          </a:p>
          <a:p>
            <a:r>
              <a:rPr lang="en-US" sz="2200" dirty="0"/>
              <a:t> </a:t>
            </a:r>
            <a:r>
              <a:rPr lang="en-US" sz="2200" dirty="0" smtClean="0"/>
              <a:t>     </a:t>
            </a:r>
            <a:r>
              <a:rPr lang="en-US" sz="2200" dirty="0" smtClean="0"/>
              <a:t>using a </a:t>
            </a:r>
            <a:r>
              <a:rPr lang="en-US" sz="2200" dirty="0"/>
              <a:t>S</a:t>
            </a:r>
            <a:r>
              <a:rPr lang="en-US" sz="2200" dirty="0" smtClean="0"/>
              <a:t>ynthetic Aperture </a:t>
            </a:r>
            <a:r>
              <a:rPr lang="en-US" sz="2200" dirty="0" smtClean="0"/>
              <a:t>Radar (SAR) configuration </a:t>
            </a:r>
            <a:r>
              <a:rPr lang="en-US" sz="2200" dirty="0"/>
              <a:t>effective aperture </a:t>
            </a:r>
            <a:endParaRPr lang="en-US" sz="2200" dirty="0" smtClean="0"/>
          </a:p>
          <a:p>
            <a:r>
              <a:rPr lang="en-US" sz="2200" dirty="0"/>
              <a:t> </a:t>
            </a:r>
            <a:r>
              <a:rPr lang="en-US" sz="2200" dirty="0" smtClean="0"/>
              <a:t>     (area) of </a:t>
            </a:r>
            <a:r>
              <a:rPr lang="en-US" sz="2200" dirty="0"/>
              <a:t>the receiving antenna </a:t>
            </a:r>
            <a:r>
              <a:rPr lang="en-US" sz="2200" dirty="0" smtClean="0"/>
              <a:t>(see RADAR equation). </a:t>
            </a:r>
            <a:endParaRPr lang="en-US" sz="2200" dirty="0"/>
          </a:p>
        </p:txBody>
      </p:sp>
      <p:sp>
        <p:nvSpPr>
          <p:cNvPr id="7" name="TextBox 6"/>
          <p:cNvSpPr txBox="1"/>
          <p:nvPr/>
        </p:nvSpPr>
        <p:spPr>
          <a:xfrm>
            <a:off x="381000" y="4057710"/>
            <a:ext cx="8327921" cy="769441"/>
          </a:xfrm>
          <a:prstGeom prst="rect">
            <a:avLst/>
          </a:prstGeom>
          <a:noFill/>
        </p:spPr>
        <p:txBody>
          <a:bodyPr wrap="none" rtlCol="0">
            <a:spAutoFit/>
          </a:bodyPr>
          <a:lstStyle/>
          <a:p>
            <a:pPr>
              <a:buFont typeface="Wingdings" pitchFamily="2" charset="2"/>
              <a:buChar char="Ø"/>
            </a:pPr>
            <a:r>
              <a:rPr lang="en-US" sz="2200" dirty="0"/>
              <a:t> </a:t>
            </a:r>
            <a:r>
              <a:rPr lang="en-US" sz="2200" dirty="0" smtClean="0"/>
              <a:t>  </a:t>
            </a:r>
            <a:r>
              <a:rPr lang="en-US" sz="2200" dirty="0" smtClean="0"/>
              <a:t>Commonly used RADAR wavelengths include X-Band (3 cm), C-Band </a:t>
            </a:r>
          </a:p>
          <a:p>
            <a:r>
              <a:rPr lang="en-US" sz="2200" dirty="0" smtClean="0"/>
              <a:t>      (6 cm), S-Band (12 cm), and L-Band (24 cm).</a:t>
            </a:r>
            <a:endParaRPr lang="en-US" sz="2200" dirty="0"/>
          </a:p>
        </p:txBody>
      </p:sp>
      <p:sp>
        <p:nvSpPr>
          <p:cNvPr id="8" name="TextBox 7"/>
          <p:cNvSpPr txBox="1"/>
          <p:nvPr/>
        </p:nvSpPr>
        <p:spPr>
          <a:xfrm>
            <a:off x="381000" y="5048310"/>
            <a:ext cx="8686993" cy="769441"/>
          </a:xfrm>
          <a:prstGeom prst="rect">
            <a:avLst/>
          </a:prstGeom>
          <a:noFill/>
        </p:spPr>
        <p:txBody>
          <a:bodyPr wrap="none" rtlCol="0">
            <a:spAutoFit/>
          </a:bodyPr>
          <a:lstStyle/>
          <a:p>
            <a:pPr>
              <a:buFont typeface="Wingdings" pitchFamily="2" charset="2"/>
              <a:buChar char="Ø"/>
            </a:pPr>
            <a:r>
              <a:rPr lang="en-US" sz="2200" dirty="0"/>
              <a:t> </a:t>
            </a:r>
            <a:r>
              <a:rPr lang="en-US" sz="2200" dirty="0" smtClean="0"/>
              <a:t>  </a:t>
            </a:r>
            <a:r>
              <a:rPr lang="en-US" sz="2200" dirty="0" smtClean="0"/>
              <a:t>In addition to backscatter RADAR, Ground Penetrating Radar (GPR) can</a:t>
            </a:r>
          </a:p>
          <a:p>
            <a:r>
              <a:rPr lang="en-US" sz="2200" dirty="0" smtClean="0"/>
              <a:t>      be used to identify subsurface reflections. </a:t>
            </a:r>
            <a:endParaRPr lang="en-US" sz="2200" dirty="0"/>
          </a:p>
        </p:txBody>
      </p:sp>
      <p:sp>
        <p:nvSpPr>
          <p:cNvPr id="9" name="TextBox 8"/>
          <p:cNvSpPr txBox="1"/>
          <p:nvPr/>
        </p:nvSpPr>
        <p:spPr>
          <a:xfrm>
            <a:off x="381000" y="5879069"/>
            <a:ext cx="7917552" cy="769441"/>
          </a:xfrm>
          <a:prstGeom prst="rect">
            <a:avLst/>
          </a:prstGeom>
          <a:noFill/>
        </p:spPr>
        <p:txBody>
          <a:bodyPr wrap="none" rtlCol="0">
            <a:spAutoFit/>
          </a:bodyPr>
          <a:lstStyle/>
          <a:p>
            <a:pPr>
              <a:buFont typeface="Wingdings" pitchFamily="2" charset="2"/>
              <a:buChar char="Ø"/>
            </a:pPr>
            <a:r>
              <a:rPr lang="en-US" sz="2200" dirty="0"/>
              <a:t> </a:t>
            </a:r>
            <a:r>
              <a:rPr lang="en-US" sz="2200" dirty="0" smtClean="0"/>
              <a:t>  </a:t>
            </a:r>
            <a:r>
              <a:rPr lang="en-US" sz="2200" dirty="0" err="1" smtClean="0"/>
              <a:t>Inferferometric</a:t>
            </a:r>
            <a:r>
              <a:rPr lang="en-US" sz="2200" dirty="0" smtClean="0"/>
              <a:t> SAR (</a:t>
            </a:r>
            <a:r>
              <a:rPr lang="en-US" sz="2200" dirty="0" err="1"/>
              <a:t>I</a:t>
            </a:r>
            <a:r>
              <a:rPr lang="en-US" sz="2200" dirty="0" err="1" smtClean="0"/>
              <a:t>nSAR</a:t>
            </a:r>
            <a:r>
              <a:rPr lang="en-US" sz="2200" dirty="0" smtClean="0"/>
              <a:t>) provides a powerful tool for change </a:t>
            </a:r>
          </a:p>
          <a:p>
            <a:r>
              <a:rPr lang="en-US" sz="2200" dirty="0"/>
              <a:t> </a:t>
            </a:r>
            <a:r>
              <a:rPr lang="en-US" sz="2200" dirty="0" smtClean="0"/>
              <a:t>     </a:t>
            </a:r>
            <a:r>
              <a:rPr lang="en-US" sz="2200" dirty="0" smtClean="0"/>
              <a:t>detection and quantification of surface deformation.  </a:t>
            </a:r>
            <a:endParaRPr lang="en-US" sz="2200" dirty="0"/>
          </a:p>
        </p:txBody>
      </p:sp>
      <p:sp>
        <p:nvSpPr>
          <p:cNvPr id="10" name="Rectangle 8"/>
          <p:cNvSpPr>
            <a:spLocks noChangeArrowheads="1"/>
          </p:cNvSpPr>
          <p:nvPr/>
        </p:nvSpPr>
        <p:spPr bwMode="auto">
          <a:xfrm>
            <a:off x="0" y="0"/>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 name="Rectangle 9"/>
          <p:cNvSpPr>
            <a:spLocks noChangeArrowheads="1"/>
          </p:cNvSpPr>
          <p:nvPr/>
        </p:nvSpPr>
        <p:spPr bwMode="auto">
          <a:xfrm>
            <a:off x="0" y="0"/>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 name="Freeform 21"/>
          <p:cNvSpPr>
            <a:spLocks/>
          </p:cNvSpPr>
          <p:nvPr/>
        </p:nvSpPr>
        <p:spPr bwMode="auto">
          <a:xfrm>
            <a:off x="38100" y="46038"/>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a:solidFill>
                  <a:srgbClr val="FFFFFF"/>
                </a:solidFill>
                <a:latin typeface="Book Antiqua" charset="0"/>
                <a:cs typeface="Book Antiqua" charset="0"/>
              </a:rPr>
              <a:t>Lecture Summary</a:t>
            </a:r>
          </a:p>
        </p:txBody>
      </p:sp>
    </p:spTree>
    <p:extLst>
      <p:ext uri="{BB962C8B-B14F-4D97-AF65-F5344CB8AC3E}">
        <p14:creationId xmlns:p14="http://schemas.microsoft.com/office/powerpoint/2010/main" val="27008289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1" y="1143000"/>
            <a:ext cx="8998801" cy="4389437"/>
          </a:xfrm>
        </p:spPr>
        <p:txBody>
          <a:bodyPr>
            <a:normAutofit fontScale="47500" lnSpcReduction="20000"/>
          </a:bodyPr>
          <a:lstStyle/>
          <a:p>
            <a:pPr eaLnBrk="1" hangingPunct="1">
              <a:lnSpc>
                <a:spcPct val="120000"/>
              </a:lnSpc>
              <a:buFont typeface="Wingdings 2" charset="0"/>
              <a:buNone/>
            </a:pPr>
            <a:r>
              <a:rPr lang="en-US" sz="4000" b="1" dirty="0">
                <a:latin typeface="Constantia" charset="0"/>
              </a:rPr>
              <a:t>1. Continuous Wave Radar </a:t>
            </a:r>
            <a:r>
              <a:rPr lang="en-US" sz="4000" b="1" dirty="0" smtClean="0">
                <a:latin typeface="Constantia" charset="0"/>
              </a:rPr>
              <a:t>or </a:t>
            </a:r>
            <a:r>
              <a:rPr lang="en-US" sz="4000" b="1" dirty="0">
                <a:latin typeface="Constantia" charset="0"/>
              </a:rPr>
              <a:t>Doppler Radar</a:t>
            </a:r>
          </a:p>
          <a:p>
            <a:pPr algn="just" eaLnBrk="1" hangingPunct="1">
              <a:lnSpc>
                <a:spcPct val="120000"/>
              </a:lnSpc>
              <a:buFont typeface="Wingdings 2" charset="0"/>
              <a:buNone/>
            </a:pPr>
            <a:r>
              <a:rPr lang="en-US" sz="4000" dirty="0">
                <a:latin typeface="Constantia" charset="0"/>
              </a:rPr>
              <a:t>	Continuous Wave (CW) radars utilize Continuous waveforms, which may be considered to be a pure sine </a:t>
            </a:r>
            <a:r>
              <a:rPr lang="en-US" sz="4000" dirty="0" smtClean="0">
                <a:latin typeface="Constantia" charset="0"/>
              </a:rPr>
              <a:t>wave. </a:t>
            </a:r>
            <a:r>
              <a:rPr lang="en-US" sz="4000" dirty="0">
                <a:latin typeface="Constantia" charset="0"/>
              </a:rPr>
              <a:t>Spectra of the radar echo from stationary targets and clutter will be concentrated at the </a:t>
            </a:r>
            <a:r>
              <a:rPr lang="en-US" sz="4000" dirty="0" smtClean="0">
                <a:latin typeface="Constantia" charset="0"/>
              </a:rPr>
              <a:t>center frequency for </a:t>
            </a:r>
            <a:r>
              <a:rPr lang="en-US" sz="4000" dirty="0">
                <a:latin typeface="Constantia" charset="0"/>
              </a:rPr>
              <a:t>the echoes from moving targets will be shifted by </a:t>
            </a:r>
            <a:r>
              <a:rPr lang="en-US" sz="4000" dirty="0" smtClean="0">
                <a:latin typeface="Constantia" charset="0"/>
              </a:rPr>
              <a:t>the </a:t>
            </a:r>
            <a:r>
              <a:rPr lang="en-US" sz="4000" dirty="0">
                <a:latin typeface="Constantia" charset="0"/>
              </a:rPr>
              <a:t>Doppler frequency. Thus by measuring this frequency difference CW radars can very accurately extract target relative velocity</a:t>
            </a:r>
            <a:r>
              <a:rPr lang="en-US" sz="4000" dirty="0" smtClean="0">
                <a:latin typeface="Constantia" charset="0"/>
              </a:rPr>
              <a:t>.</a:t>
            </a:r>
          </a:p>
          <a:p>
            <a:pPr algn="just" eaLnBrk="1" hangingPunct="1">
              <a:lnSpc>
                <a:spcPct val="120000"/>
              </a:lnSpc>
              <a:buFont typeface="Wingdings 2" charset="0"/>
              <a:buNone/>
            </a:pPr>
            <a:endParaRPr lang="en-US" sz="4000" dirty="0" smtClean="0">
              <a:latin typeface="Constantia" charset="0"/>
            </a:endParaRPr>
          </a:p>
          <a:p>
            <a:pPr>
              <a:lnSpc>
                <a:spcPct val="120000"/>
              </a:lnSpc>
              <a:buNone/>
            </a:pPr>
            <a:r>
              <a:rPr lang="en-US" sz="4000" b="1" dirty="0">
                <a:latin typeface="Constantia" charset="0"/>
              </a:rPr>
              <a:t>2. Pulsed Radar:</a:t>
            </a:r>
          </a:p>
          <a:p>
            <a:pPr algn="just">
              <a:lnSpc>
                <a:spcPct val="120000"/>
              </a:lnSpc>
              <a:buNone/>
            </a:pPr>
            <a:r>
              <a:rPr lang="en-US" sz="4000" dirty="0">
                <a:latin typeface="Constantia" charset="0"/>
              </a:rPr>
              <a:t>	More useful than CW radar. Here the </a:t>
            </a:r>
            <a:r>
              <a:rPr lang="en-US" sz="4000" dirty="0" smtClean="0">
                <a:latin typeface="Constantia" charset="0"/>
              </a:rPr>
              <a:t>transmitter emits a </a:t>
            </a:r>
            <a:r>
              <a:rPr lang="en-US" sz="4000" dirty="0">
                <a:latin typeface="Constantia" charset="0"/>
              </a:rPr>
              <a:t>train of narrow rectangular shaped pulses modulating a sine wave carrier. The range to the target is determined by measuring the time taken by the pulse to travel to the target and return to the radar station.</a:t>
            </a:r>
          </a:p>
          <a:p>
            <a:endParaRPr lang="en-US" sz="2400" dirty="0">
              <a:latin typeface="Constantia" charset="0"/>
            </a:endParaRPr>
          </a:p>
        </p:txBody>
      </p:sp>
      <p:sp>
        <p:nvSpPr>
          <p:cNvPr id="7"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8" name="Rectangle 7"/>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Radar Classification</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38018336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609600" y="1295400"/>
            <a:ext cx="7831205" cy="4514910"/>
            <a:chOff x="398395" y="1428690"/>
            <a:chExt cx="7844392" cy="4493538"/>
          </a:xfrm>
        </p:grpSpPr>
        <p:sp>
          <p:nvSpPr>
            <p:cNvPr id="4" name="TextBox 3"/>
            <p:cNvSpPr txBox="1"/>
            <p:nvPr/>
          </p:nvSpPr>
          <p:spPr>
            <a:xfrm>
              <a:off x="398395" y="1428690"/>
              <a:ext cx="7844392" cy="4493538"/>
            </a:xfrm>
            <a:prstGeom prst="rect">
              <a:avLst/>
            </a:prstGeom>
            <a:noFill/>
          </p:spPr>
          <p:txBody>
            <a:bodyPr wrap="none" rtlCol="0">
              <a:spAutoFit/>
            </a:bodyPr>
            <a:lstStyle/>
            <a:p>
              <a:pPr>
                <a:buFont typeface="Wingdings" pitchFamily="2" charset="2"/>
                <a:buChar char="Ø"/>
              </a:pPr>
              <a:r>
                <a:rPr lang="en-US" sz="2200" dirty="0" smtClean="0"/>
                <a:t>   The power </a:t>
              </a:r>
              <a:r>
                <a:rPr lang="en-US" sz="2200" i="1" dirty="0" smtClean="0"/>
                <a:t>P</a:t>
              </a:r>
              <a:r>
                <a:rPr lang="en-US" sz="2200" i="1" baseline="-25000" dirty="0" smtClean="0"/>
                <a:t>r</a:t>
              </a:r>
              <a:r>
                <a:rPr lang="en-US" sz="2200" dirty="0" smtClean="0"/>
                <a:t> returning to the receiving antenna is given by the </a:t>
              </a:r>
            </a:p>
            <a:p>
              <a:r>
                <a:rPr lang="en-US" sz="2200" dirty="0" smtClean="0"/>
                <a:t>       radar equation:</a:t>
              </a:r>
            </a:p>
            <a:p>
              <a:endParaRPr lang="en-US" sz="2200" dirty="0" smtClean="0"/>
            </a:p>
            <a:p>
              <a:endParaRPr lang="en-US" sz="2200" dirty="0" smtClean="0"/>
            </a:p>
            <a:p>
              <a:endParaRPr lang="en-US" sz="2200" dirty="0" smtClean="0"/>
            </a:p>
            <a:p>
              <a:r>
                <a:rPr lang="en-US" sz="2200" dirty="0" smtClean="0"/>
                <a:t>        where</a:t>
              </a:r>
            </a:p>
            <a:p>
              <a:r>
                <a:rPr lang="en-US" sz="2200" i="1" dirty="0" smtClean="0"/>
                <a:t>        P</a:t>
              </a:r>
              <a:r>
                <a:rPr lang="en-US" sz="2200" baseline="-25000" dirty="0" smtClean="0"/>
                <a:t>t</a:t>
              </a:r>
              <a:r>
                <a:rPr lang="en-US" sz="2200" dirty="0" smtClean="0"/>
                <a:t> = transmitter power</a:t>
              </a:r>
            </a:p>
            <a:p>
              <a:r>
                <a:rPr lang="en-US" sz="2200" i="1" dirty="0" smtClean="0"/>
                <a:t>        G</a:t>
              </a:r>
              <a:r>
                <a:rPr lang="en-US" sz="2200" baseline="-25000" dirty="0" smtClean="0"/>
                <a:t>t</a:t>
              </a:r>
              <a:r>
                <a:rPr lang="en-US" sz="2200" dirty="0" smtClean="0"/>
                <a:t> = gain of the transmitting antenna</a:t>
              </a:r>
            </a:p>
            <a:p>
              <a:r>
                <a:rPr lang="en-US" sz="2200" i="1" dirty="0" smtClean="0"/>
                <a:t>        A</a:t>
              </a:r>
              <a:r>
                <a:rPr lang="en-US" sz="2200" baseline="-25000" dirty="0" smtClean="0"/>
                <a:t>r</a:t>
              </a:r>
              <a:r>
                <a:rPr lang="en-US" sz="2200" dirty="0" smtClean="0"/>
                <a:t> = effective aperture (area) of the receiving antenna</a:t>
              </a:r>
            </a:p>
            <a:p>
              <a:r>
                <a:rPr lang="en-US" sz="2200" i="1" dirty="0" smtClean="0"/>
                <a:t>        σ</a:t>
              </a:r>
              <a:r>
                <a:rPr lang="en-US" sz="2200" dirty="0" smtClean="0"/>
                <a:t> = radar cross section, or scattering coefficient of the target</a:t>
              </a:r>
            </a:p>
            <a:p>
              <a:r>
                <a:rPr lang="en-US" sz="2200" i="1" dirty="0" smtClean="0"/>
                <a:t>        F</a:t>
              </a:r>
              <a:r>
                <a:rPr lang="en-US" sz="2200" dirty="0" smtClean="0"/>
                <a:t> = pattern propagation factor</a:t>
              </a:r>
            </a:p>
            <a:p>
              <a:r>
                <a:rPr lang="en-US" sz="2200" i="1" dirty="0" smtClean="0"/>
                <a:t>        R</a:t>
              </a:r>
              <a:r>
                <a:rPr lang="en-US" sz="2200" baseline="-25000" dirty="0" smtClean="0"/>
                <a:t>t</a:t>
              </a:r>
              <a:r>
                <a:rPr lang="en-US" sz="2200" dirty="0" smtClean="0"/>
                <a:t> = distance from the transmitter to the target</a:t>
              </a:r>
            </a:p>
            <a:p>
              <a:r>
                <a:rPr lang="en-US" sz="2200" i="1" dirty="0" smtClean="0"/>
                <a:t>        R</a:t>
              </a:r>
              <a:r>
                <a:rPr lang="en-US" sz="2200" baseline="-25000" dirty="0" smtClean="0"/>
                <a:t>r</a:t>
              </a:r>
              <a:r>
                <a:rPr lang="en-US" sz="2200" dirty="0" smtClean="0"/>
                <a:t> = distance from the target to the receiver.</a:t>
              </a:r>
              <a:endParaRPr lang="en-US" sz="2200" dirty="0"/>
            </a:p>
          </p:txBody>
        </p:sp>
        <p:pic>
          <p:nvPicPr>
            <p:cNvPr id="1029" name="Picture 5"/>
            <p:cNvPicPr>
              <a:picLocks noChangeAspect="1" noChangeArrowheads="1"/>
            </p:cNvPicPr>
            <p:nvPr/>
          </p:nvPicPr>
          <p:blipFill>
            <a:blip r:embed="rId2"/>
            <a:srcRect/>
            <a:stretch>
              <a:fillRect/>
            </a:stretch>
          </p:blipFill>
          <p:spPr bwMode="auto">
            <a:xfrm>
              <a:off x="1219200" y="2209800"/>
              <a:ext cx="2430066" cy="990600"/>
            </a:xfrm>
            <a:prstGeom prst="roundRect">
              <a:avLst>
                <a:gd name="adj" fmla="val 8594"/>
              </a:avLst>
            </a:prstGeom>
            <a:solidFill>
              <a:schemeClr val="bg1"/>
            </a:solidFill>
            <a:ln>
              <a:noFill/>
            </a:ln>
            <a:effectLst>
              <a:reflection blurRad="12700" stA="38000" endPos="28000" dist="5000" dir="5400000" sy="-100000" algn="bl" rotWithShape="0"/>
            </a:effectLst>
          </p:spPr>
        </p:pic>
      </p:grpSp>
      <p:sp>
        <p:nvSpPr>
          <p:cNvPr id="7"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9"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Radar Equation</a:t>
            </a:r>
            <a:endParaRPr lang="en-GB" sz="4400" dirty="0">
              <a:solidFill>
                <a:srgbClr val="FFFFFF"/>
              </a:solidFill>
              <a:latin typeface="Book Antiqua" charset="0"/>
              <a:cs typeface="Book Antiqu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04800" y="914400"/>
            <a:ext cx="8534400" cy="1200329"/>
          </a:xfrm>
          <a:prstGeom prst="rect">
            <a:avLst/>
          </a:prstGeom>
          <a:noFill/>
        </p:spPr>
        <p:txBody>
          <a:bodyPr wrap="square" rtlCol="0">
            <a:spAutoFit/>
          </a:bodyPr>
          <a:lstStyle/>
          <a:p>
            <a:pPr>
              <a:buFont typeface="Wingdings" pitchFamily="2" charset="2"/>
              <a:buChar char="Ø"/>
            </a:pPr>
            <a:r>
              <a:rPr lang="en-US" dirty="0" smtClean="0"/>
              <a:t>   Signal noise is an internal source of random variations in the signal, which is  </a:t>
            </a:r>
          </a:p>
          <a:p>
            <a:r>
              <a:rPr lang="en-US" dirty="0" smtClean="0"/>
              <a:t>       generated by all electronic components. Noise typically appears as random variations </a:t>
            </a:r>
          </a:p>
          <a:p>
            <a:r>
              <a:rPr lang="en-US" dirty="0" smtClean="0"/>
              <a:t>       superimposed on the desired echo signal received in the radar receiver. The lower the </a:t>
            </a:r>
          </a:p>
          <a:p>
            <a:r>
              <a:rPr lang="en-US" dirty="0" smtClean="0"/>
              <a:t>       power of the desired signal, the more difficult it is to discern it from the </a:t>
            </a:r>
            <a:r>
              <a:rPr lang="en-US" dirty="0" smtClean="0"/>
              <a:t>noise. </a:t>
            </a:r>
            <a:endParaRPr lang="en-US" dirty="0" smtClean="0"/>
          </a:p>
        </p:txBody>
      </p:sp>
      <p:sp>
        <p:nvSpPr>
          <p:cNvPr id="7" name="Rectangle 6"/>
          <p:cNvSpPr/>
          <p:nvPr/>
        </p:nvSpPr>
        <p:spPr>
          <a:xfrm>
            <a:off x="304800" y="2249269"/>
            <a:ext cx="8229600" cy="646331"/>
          </a:xfrm>
          <a:prstGeom prst="rect">
            <a:avLst/>
          </a:prstGeom>
        </p:spPr>
        <p:txBody>
          <a:bodyPr wrap="square">
            <a:spAutoFit/>
          </a:bodyPr>
          <a:lstStyle/>
          <a:p>
            <a:pPr>
              <a:buFont typeface="Wingdings" pitchFamily="2" charset="2"/>
              <a:buChar char="Ø"/>
            </a:pPr>
            <a:r>
              <a:rPr lang="en-US" dirty="0" smtClean="0"/>
              <a:t>   Noise is also generated by external sources, most importantly the natural thermal </a:t>
            </a:r>
          </a:p>
          <a:p>
            <a:r>
              <a:rPr lang="en-US" dirty="0" smtClean="0"/>
              <a:t>       radiation of the background scene surrounding the target of interest.</a:t>
            </a:r>
          </a:p>
        </p:txBody>
      </p:sp>
      <p:sp>
        <p:nvSpPr>
          <p:cNvPr id="8" name="Rectangle 7"/>
          <p:cNvSpPr/>
          <p:nvPr/>
        </p:nvSpPr>
        <p:spPr>
          <a:xfrm>
            <a:off x="304800" y="3008531"/>
            <a:ext cx="8229601" cy="646331"/>
          </a:xfrm>
          <a:prstGeom prst="rect">
            <a:avLst/>
          </a:prstGeom>
        </p:spPr>
        <p:txBody>
          <a:bodyPr wrap="square">
            <a:spAutoFit/>
          </a:bodyPr>
          <a:lstStyle/>
          <a:p>
            <a:pPr>
              <a:buFont typeface="Wingdings" pitchFamily="2" charset="2"/>
              <a:buChar char="Ø"/>
            </a:pPr>
            <a:r>
              <a:rPr lang="en-US" dirty="0" smtClean="0"/>
              <a:t>   There will be also flicker noise due to electrons transit, but depending on 1/f, will </a:t>
            </a:r>
          </a:p>
          <a:p>
            <a:r>
              <a:rPr lang="en-US" dirty="0" smtClean="0"/>
              <a:t>       be much lower than thermal noise when the frequency is high. </a:t>
            </a:r>
          </a:p>
        </p:txBody>
      </p:sp>
      <p:sp>
        <p:nvSpPr>
          <p:cNvPr id="9" name="TextBox 8"/>
          <p:cNvSpPr txBox="1"/>
          <p:nvPr/>
        </p:nvSpPr>
        <p:spPr>
          <a:xfrm>
            <a:off x="304800" y="3759875"/>
            <a:ext cx="8534400" cy="2031325"/>
          </a:xfrm>
          <a:prstGeom prst="rect">
            <a:avLst/>
          </a:prstGeom>
          <a:noFill/>
        </p:spPr>
        <p:txBody>
          <a:bodyPr wrap="square" rtlCol="0">
            <a:spAutoFit/>
          </a:bodyPr>
          <a:lstStyle/>
          <a:p>
            <a:pPr>
              <a:buFont typeface="Wingdings" pitchFamily="2" charset="2"/>
              <a:buChar char="Ø"/>
            </a:pPr>
            <a:r>
              <a:rPr lang="en-US" dirty="0" smtClean="0"/>
              <a:t>   Clutter refers to radio frequency (RF) echoes returned from targets which are </a:t>
            </a:r>
          </a:p>
          <a:p>
            <a:r>
              <a:rPr lang="en-US" dirty="0" smtClean="0"/>
              <a:t>       uninteresting to the radar operators. Such targets include natural objects such as </a:t>
            </a:r>
          </a:p>
          <a:p>
            <a:r>
              <a:rPr lang="en-US" dirty="0" smtClean="0"/>
              <a:t>       ground, sea, precipitation (such as rain, snow or hail), sand storms, animals </a:t>
            </a:r>
          </a:p>
          <a:p>
            <a:r>
              <a:rPr lang="en-US" dirty="0" smtClean="0"/>
              <a:t>       (especially birds), atmospheric turbulence, and other atmospheric effects, such as </a:t>
            </a:r>
          </a:p>
          <a:p>
            <a:r>
              <a:rPr lang="en-US" dirty="0" smtClean="0"/>
              <a:t>       ionosphere reflections, meteor trails, and three body scatter spike. Clutter may also </a:t>
            </a:r>
          </a:p>
          <a:p>
            <a:r>
              <a:rPr lang="en-US" dirty="0" smtClean="0"/>
              <a:t>       be returned from man-made objects such as buildings and, intentionally, by radar </a:t>
            </a:r>
          </a:p>
          <a:p>
            <a:r>
              <a:rPr lang="en-US" dirty="0" smtClean="0"/>
              <a:t>       countermeasures such as chaff.</a:t>
            </a:r>
          </a:p>
        </p:txBody>
      </p:sp>
      <p:sp>
        <p:nvSpPr>
          <p:cNvPr id="10" name="Rectangle 9"/>
          <p:cNvSpPr/>
          <p:nvPr/>
        </p:nvSpPr>
        <p:spPr>
          <a:xfrm>
            <a:off x="304800" y="5830669"/>
            <a:ext cx="8229600" cy="646331"/>
          </a:xfrm>
          <a:prstGeom prst="rect">
            <a:avLst/>
          </a:prstGeom>
        </p:spPr>
        <p:txBody>
          <a:bodyPr wrap="square">
            <a:spAutoFit/>
          </a:bodyPr>
          <a:lstStyle/>
          <a:p>
            <a:pPr>
              <a:buFont typeface="Wingdings" pitchFamily="2" charset="2"/>
              <a:buChar char="Ø"/>
            </a:pPr>
            <a:r>
              <a:rPr lang="en-US" dirty="0" smtClean="0"/>
              <a:t>   Clutter may also originate from multipath echoes from valid targets due to ground </a:t>
            </a:r>
          </a:p>
          <a:p>
            <a:r>
              <a:rPr lang="en-US" dirty="0" smtClean="0"/>
              <a:t>       reflection, atmospheric ducting or </a:t>
            </a:r>
            <a:r>
              <a:rPr lang="en-US" dirty="0" err="1" smtClean="0"/>
              <a:t>ionospheric</a:t>
            </a:r>
            <a:r>
              <a:rPr lang="en-US" dirty="0" smtClean="0"/>
              <a:t> reflection/refraction.</a:t>
            </a:r>
          </a:p>
        </p:txBody>
      </p:sp>
      <p:sp>
        <p:nvSpPr>
          <p:cNvPr id="12"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3" name="Rectangle 12"/>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 name="Rectangle 13"/>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Radar Noise and Clutter</a:t>
            </a:r>
            <a:endParaRPr lang="en-GB" sz="4400" dirty="0">
              <a:solidFill>
                <a:srgbClr val="FFFFFF"/>
              </a:solidFill>
              <a:latin typeface="Book Antiqua" charset="0"/>
              <a:cs typeface="Book Antiqu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04800" y="1204079"/>
            <a:ext cx="8534400" cy="2308324"/>
          </a:xfrm>
          <a:prstGeom prst="rect">
            <a:avLst/>
          </a:prstGeom>
          <a:noFill/>
        </p:spPr>
        <p:txBody>
          <a:bodyPr wrap="square" rtlCol="0">
            <a:spAutoFit/>
          </a:bodyPr>
          <a:lstStyle/>
          <a:p>
            <a:pPr>
              <a:buFont typeface="Wingdings" pitchFamily="2" charset="2"/>
              <a:buChar char="Ø"/>
            </a:pPr>
            <a:r>
              <a:rPr lang="en-US" dirty="0" smtClean="0"/>
              <a:t>   The basic types of clutter can be summarized as follows:</a:t>
            </a:r>
          </a:p>
          <a:p>
            <a:r>
              <a:rPr lang="en-US" dirty="0" smtClean="0"/>
              <a:t>            </a:t>
            </a:r>
          </a:p>
          <a:p>
            <a:r>
              <a:rPr lang="en-US" dirty="0" smtClean="0"/>
              <a:t>            1) </a:t>
            </a:r>
            <a:r>
              <a:rPr lang="en-US" b="1" dirty="0" smtClean="0"/>
              <a:t>Surface Clutter </a:t>
            </a:r>
            <a:r>
              <a:rPr lang="en-US" dirty="0" smtClean="0"/>
              <a:t>– Ground or sea returns are typical surface clutter. Returns from  </a:t>
            </a:r>
          </a:p>
          <a:p>
            <a:r>
              <a:rPr lang="en-US" dirty="0" smtClean="0"/>
              <a:t>                 geographical land masses are generally stationary, however, the effect of wind </a:t>
            </a:r>
          </a:p>
          <a:p>
            <a:r>
              <a:rPr lang="en-US" dirty="0" smtClean="0"/>
              <a:t>                 on trees etc means that the target can introduce a Doppler Shift to the radar </a:t>
            </a:r>
          </a:p>
          <a:p>
            <a:r>
              <a:rPr lang="en-US" dirty="0" smtClean="0"/>
              <a:t>                 return. This Doppler shift is an important method of removing unwanted </a:t>
            </a:r>
          </a:p>
          <a:p>
            <a:r>
              <a:rPr lang="en-US" dirty="0" smtClean="0"/>
              <a:t>                 signals in the signal processing part of a radar system. Clutter returned from the </a:t>
            </a:r>
          </a:p>
          <a:p>
            <a:r>
              <a:rPr lang="en-US" dirty="0" smtClean="0"/>
              <a:t>                 sea generally also has movement associated with the waves.</a:t>
            </a:r>
            <a:endParaRPr lang="en-US" dirty="0"/>
          </a:p>
        </p:txBody>
      </p:sp>
      <p:grpSp>
        <p:nvGrpSpPr>
          <p:cNvPr id="7" name="Group 6"/>
          <p:cNvGrpSpPr/>
          <p:nvPr/>
        </p:nvGrpSpPr>
        <p:grpSpPr>
          <a:xfrm>
            <a:off x="838200" y="3886200"/>
            <a:ext cx="8001000" cy="1219200"/>
            <a:chOff x="838200" y="3733800"/>
            <a:chExt cx="8001000" cy="1219200"/>
          </a:xfrm>
        </p:grpSpPr>
        <p:sp>
          <p:nvSpPr>
            <p:cNvPr id="8" name="TextBox 7"/>
            <p:cNvSpPr txBox="1"/>
            <p:nvPr/>
          </p:nvSpPr>
          <p:spPr>
            <a:xfrm>
              <a:off x="1066800" y="3752671"/>
              <a:ext cx="7772400" cy="1200329"/>
            </a:xfrm>
            <a:prstGeom prst="rect">
              <a:avLst/>
            </a:prstGeom>
            <a:noFill/>
          </p:spPr>
          <p:txBody>
            <a:bodyPr wrap="square" rtlCol="0">
              <a:spAutoFit/>
            </a:bodyPr>
            <a:lstStyle/>
            <a:p>
              <a:r>
                <a:rPr lang="en-US" b="1" dirty="0" smtClean="0"/>
                <a:t> Volume Clutter</a:t>
              </a:r>
              <a:r>
                <a:rPr lang="en-US" dirty="0" smtClean="0"/>
                <a:t> – Weather or chaff are typical volume clutter. In the air, the most  </a:t>
              </a:r>
            </a:p>
            <a:p>
              <a:r>
                <a:rPr lang="en-US" dirty="0" smtClean="0"/>
                <a:t> significant problem is weather clutter. This can be produced from rain or snow </a:t>
              </a:r>
            </a:p>
            <a:p>
              <a:r>
                <a:rPr lang="en-US" dirty="0" smtClean="0"/>
                <a:t> and can have a significant Doppler content.</a:t>
              </a:r>
              <a:br>
                <a:rPr lang="en-US" dirty="0" smtClean="0"/>
              </a:br>
              <a:r>
                <a:rPr lang="en-US" dirty="0" smtClean="0"/>
                <a:t> </a:t>
              </a:r>
              <a:endParaRPr lang="en-US" dirty="0"/>
            </a:p>
          </p:txBody>
        </p:sp>
        <p:sp>
          <p:nvSpPr>
            <p:cNvPr id="10" name="TextBox 9"/>
            <p:cNvSpPr txBox="1"/>
            <p:nvPr/>
          </p:nvSpPr>
          <p:spPr>
            <a:xfrm>
              <a:off x="838200" y="3733800"/>
              <a:ext cx="372218" cy="369332"/>
            </a:xfrm>
            <a:prstGeom prst="rect">
              <a:avLst/>
            </a:prstGeom>
            <a:noFill/>
          </p:spPr>
          <p:txBody>
            <a:bodyPr wrap="none" rtlCol="0">
              <a:spAutoFit/>
            </a:bodyPr>
            <a:lstStyle/>
            <a:p>
              <a:r>
                <a:rPr lang="en-US" dirty="0" smtClean="0"/>
                <a:t>2)</a:t>
              </a:r>
              <a:endParaRPr lang="en-US" dirty="0"/>
            </a:p>
          </p:txBody>
        </p:sp>
      </p:grpSp>
      <p:sp>
        <p:nvSpPr>
          <p:cNvPr id="9" name="TextBox 8"/>
          <p:cNvSpPr txBox="1"/>
          <p:nvPr/>
        </p:nvSpPr>
        <p:spPr>
          <a:xfrm>
            <a:off x="76200" y="5124271"/>
            <a:ext cx="8534400" cy="1200329"/>
          </a:xfrm>
          <a:prstGeom prst="rect">
            <a:avLst/>
          </a:prstGeom>
          <a:noFill/>
        </p:spPr>
        <p:txBody>
          <a:bodyPr wrap="square" rtlCol="0">
            <a:spAutoFit/>
          </a:bodyPr>
          <a:lstStyle/>
          <a:p>
            <a:r>
              <a:rPr lang="en-US" dirty="0" smtClean="0"/>
              <a:t>               3) </a:t>
            </a:r>
            <a:r>
              <a:rPr lang="en-US" b="1" dirty="0" smtClean="0"/>
              <a:t>Point Clutter </a:t>
            </a:r>
            <a:r>
              <a:rPr lang="en-US" dirty="0" smtClean="0"/>
              <a:t>– Birds, windmills and individual tall buildings are typical point </a:t>
            </a:r>
          </a:p>
          <a:p>
            <a:r>
              <a:rPr lang="en-US" dirty="0" smtClean="0"/>
              <a:t>                    clutter and are not extended in nature. Moving point clutter is sometimes </a:t>
            </a:r>
          </a:p>
          <a:p>
            <a:r>
              <a:rPr lang="en-US" dirty="0" smtClean="0"/>
              <a:t>                    described as angels. Birds and insects produce clutter, which can be very </a:t>
            </a:r>
          </a:p>
          <a:p>
            <a:r>
              <a:rPr lang="en-US" dirty="0" smtClean="0"/>
              <a:t>                    difficult to remove because the characteristics are very much like aircraft.</a:t>
            </a:r>
            <a:endParaRPr lang="en-US" dirty="0"/>
          </a:p>
        </p:txBody>
      </p:sp>
      <p:sp>
        <p:nvSpPr>
          <p:cNvPr id="12"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3" name="Rectangle 12"/>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 name="Rectangle 13"/>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Radar Noise and Clutter</a:t>
            </a:r>
            <a:endParaRPr lang="en-GB" sz="4400" dirty="0">
              <a:solidFill>
                <a:srgbClr val="FFFFFF"/>
              </a:solidFill>
              <a:latin typeface="Book Antiqua" charset="0"/>
              <a:cs typeface="Book Antiqu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04800" y="990600"/>
            <a:ext cx="8534400" cy="3139321"/>
          </a:xfrm>
          <a:prstGeom prst="rect">
            <a:avLst/>
          </a:prstGeom>
          <a:noFill/>
        </p:spPr>
        <p:txBody>
          <a:bodyPr wrap="square" rtlCol="0">
            <a:spAutoFit/>
          </a:bodyPr>
          <a:lstStyle/>
          <a:p>
            <a:endParaRPr lang="en-US" sz="2200" b="1" dirty="0" smtClean="0"/>
          </a:p>
          <a:p>
            <a:pPr>
              <a:buFont typeface="Wingdings" pitchFamily="2" charset="2"/>
              <a:buChar char="Ø"/>
            </a:pPr>
            <a:r>
              <a:rPr lang="en-US" sz="2200" dirty="0" smtClean="0"/>
              <a:t>   Radar jamming refers to radio frequency signals originating from </a:t>
            </a:r>
          </a:p>
          <a:p>
            <a:r>
              <a:rPr lang="en-US" sz="2200" dirty="0" smtClean="0"/>
              <a:t>       sources outside the radar, transmitting in the radar's frequency and </a:t>
            </a:r>
          </a:p>
          <a:p>
            <a:r>
              <a:rPr lang="en-US" sz="2200" dirty="0" smtClean="0"/>
              <a:t>       thereby masking targets of interest. Jamming may be intentional, as </a:t>
            </a:r>
          </a:p>
          <a:p>
            <a:r>
              <a:rPr lang="en-US" sz="2200" dirty="0" smtClean="0"/>
              <a:t>       with an electronic warfare (EW) tactic, or unintentional, as with </a:t>
            </a:r>
          </a:p>
          <a:p>
            <a:r>
              <a:rPr lang="en-US" sz="2200" dirty="0" smtClean="0"/>
              <a:t>       friendly forces operating equipment that transmits using the same </a:t>
            </a:r>
          </a:p>
          <a:p>
            <a:r>
              <a:rPr lang="en-US" sz="2200" dirty="0" smtClean="0"/>
              <a:t>       frequency range. Jamming is considered an active interference </a:t>
            </a:r>
          </a:p>
          <a:p>
            <a:r>
              <a:rPr lang="en-US" sz="2200" dirty="0" smtClean="0"/>
              <a:t>       source, since it is initiated by elements outside the radar and in </a:t>
            </a:r>
          </a:p>
          <a:p>
            <a:r>
              <a:rPr lang="en-US" sz="2200" dirty="0" smtClean="0"/>
              <a:t>       general unrelated to the radar signals.</a:t>
            </a:r>
            <a:endParaRPr lang="en-US" sz="2200" dirty="0"/>
          </a:p>
        </p:txBody>
      </p:sp>
      <p:sp>
        <p:nvSpPr>
          <p:cNvPr id="5"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7" name="Rectangle 6"/>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 name="Rectangle 7"/>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Radar Jamming</a:t>
            </a:r>
            <a:endParaRPr lang="en-GB" sz="4400" dirty="0">
              <a:solidFill>
                <a:srgbClr val="FFFFFF"/>
              </a:solidFill>
              <a:latin typeface="Book Antiqua" charset="0"/>
              <a:cs typeface="Book Antiqu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mary1_full.jpg"/>
          <p:cNvPicPr>
            <a:picLocks noChangeAspect="1"/>
          </p:cNvPicPr>
          <p:nvPr/>
        </p:nvPicPr>
        <p:blipFill rotWithShape="1">
          <a:blip r:embed="rId2">
            <a:extLst>
              <a:ext uri="{28A0092B-C50C-407E-A947-70E740481C1C}">
                <a14:useLocalDpi xmlns:a14="http://schemas.microsoft.com/office/drawing/2010/main" val="0"/>
              </a:ext>
            </a:extLst>
          </a:blip>
          <a:srcRect b="6730"/>
          <a:stretch/>
        </p:blipFill>
        <p:spPr>
          <a:xfrm>
            <a:off x="457200" y="957081"/>
            <a:ext cx="8271301" cy="5900919"/>
          </a:xfrm>
          <a:prstGeom prst="rect">
            <a:avLst/>
          </a:prstGeom>
        </p:spPr>
      </p:pic>
      <p:pic>
        <p:nvPicPr>
          <p:cNvPr id="10" name="Picture 9"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66800"/>
            <a:ext cx="3225800" cy="2527300"/>
          </a:xfrm>
          <a:prstGeom prst="rect">
            <a:avLst/>
          </a:prstGeom>
        </p:spPr>
      </p:pic>
      <p:sp>
        <p:nvSpPr>
          <p:cNvPr id="12"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13" name="Rectangle 12"/>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 name="Rectangle 13"/>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Radar Frequency Bands</a:t>
            </a:r>
            <a:endParaRPr lang="en-GB" sz="4400" dirty="0">
              <a:solidFill>
                <a:srgbClr val="FFFFFF"/>
              </a:solidFill>
              <a:latin typeface="Book Antiqua" charset="0"/>
              <a:cs typeface="Book Antiqu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pr-1.jpg"/>
          <p:cNvPicPr>
            <a:picLocks noChangeAspect="1"/>
          </p:cNvPicPr>
          <p:nvPr/>
        </p:nvPicPr>
        <p:blipFill>
          <a:blip r:embed="rId3"/>
          <a:stretch>
            <a:fillRect/>
          </a:stretch>
        </p:blipFill>
        <p:spPr>
          <a:xfrm>
            <a:off x="1071538" y="2138540"/>
            <a:ext cx="7072361" cy="4294416"/>
          </a:xfrm>
          <a:prstGeom prst="rect">
            <a:avLst/>
          </a:prstGeom>
          <a:ln>
            <a:noFill/>
          </a:ln>
          <a:effectLst>
            <a:outerShdw blurRad="190500" algn="tl" rotWithShape="0">
              <a:srgbClr val="000000">
                <a:alpha val="70000"/>
              </a:srgbClr>
            </a:outerShdw>
          </a:effectLst>
        </p:spPr>
      </p:pic>
      <p:sp>
        <p:nvSpPr>
          <p:cNvPr id="7" name="Text Box 25"/>
          <p:cNvSpPr txBox="1">
            <a:spLocks noChangeArrowheads="1"/>
          </p:cNvSpPr>
          <p:nvPr/>
        </p:nvSpPr>
        <p:spPr bwMode="auto">
          <a:xfrm>
            <a:off x="0" y="39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dirty="0" smtClean="0">
                <a:solidFill>
                  <a:schemeClr val="bg1"/>
                </a:solidFill>
                <a:latin typeface="Book Antiqua" charset="0"/>
              </a:rPr>
              <a:t>RADAR</a:t>
            </a:r>
            <a:endParaRPr lang="en-GB" sz="4400" dirty="0">
              <a:solidFill>
                <a:srgbClr val="FFFFFF"/>
              </a:solidFill>
              <a:latin typeface="Book Antiqua" charset="0"/>
              <a:cs typeface="Book Antiqua" charset="0"/>
            </a:endParaRPr>
          </a:p>
        </p:txBody>
      </p:sp>
      <p:sp>
        <p:nvSpPr>
          <p:cNvPr id="8" name="Rectangle 7"/>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 name="Rectangle 8"/>
          <p:cNvSpPr>
            <a:spLocks noChangeArrowheads="1"/>
          </p:cNvSpPr>
          <p:nvPr/>
        </p:nvSpPr>
        <p:spPr bwMode="auto">
          <a:xfrm>
            <a:off x="-8021" y="20053"/>
            <a:ext cx="9144000" cy="838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 name="Freeform 21"/>
          <p:cNvSpPr>
            <a:spLocks/>
          </p:cNvSpPr>
          <p:nvPr/>
        </p:nvSpPr>
        <p:spPr bwMode="auto">
          <a:xfrm>
            <a:off x="30079" y="66091"/>
            <a:ext cx="9075738" cy="754062"/>
          </a:xfrm>
          <a:custGeom>
            <a:avLst/>
            <a:gdLst>
              <a:gd name="T0" fmla="*/ 0 w 5717"/>
              <a:gd name="T1" fmla="*/ 2147483647 h 475"/>
              <a:gd name="T2" fmla="*/ 2147483647 w 5717"/>
              <a:gd name="T3" fmla="*/ 2147483647 h 475"/>
              <a:gd name="T4" fmla="*/ 2147483647 w 5717"/>
              <a:gd name="T5" fmla="*/ 2147483647 h 475"/>
              <a:gd name="T6" fmla="*/ 2147483647 w 5717"/>
              <a:gd name="T7" fmla="*/ 0 h 475"/>
              <a:gd name="T8" fmla="*/ 0 w 5717"/>
              <a:gd name="T9" fmla="*/ 0 h 475"/>
              <a:gd name="T10" fmla="*/ 0 w 5717"/>
              <a:gd name="T11" fmla="*/ 0 h 475"/>
              <a:gd name="T12" fmla="*/ 0 w 5717"/>
              <a:gd name="T13" fmla="*/ 2147483647 h 475"/>
              <a:gd name="T14" fmla="*/ 0 w 5717"/>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5717"/>
              <a:gd name="T25" fmla="*/ 0 h 475"/>
              <a:gd name="T26" fmla="*/ 5717 w 5717"/>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17" h="475">
                <a:moveTo>
                  <a:pt x="0" y="475"/>
                </a:moveTo>
                <a:lnTo>
                  <a:pt x="1627" y="475"/>
                </a:lnTo>
                <a:lnTo>
                  <a:pt x="5717" y="475"/>
                </a:lnTo>
                <a:lnTo>
                  <a:pt x="5717" y="0"/>
                </a:lnTo>
                <a:lnTo>
                  <a:pt x="0" y="0"/>
                </a:lnTo>
                <a:lnTo>
                  <a:pt x="0" y="475"/>
                </a:lnTo>
                <a:close/>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Text Box 25"/>
          <p:cNvSpPr txBox="1">
            <a:spLocks noChangeArrowheads="1"/>
          </p:cNvSpPr>
          <p:nvPr/>
        </p:nvSpPr>
        <p:spPr bwMode="auto">
          <a:xfrm>
            <a:off x="-8021" y="59741"/>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400" dirty="0" smtClean="0">
                <a:solidFill>
                  <a:srgbClr val="FFFFFF"/>
                </a:solidFill>
                <a:latin typeface="Book Antiqua" charset="0"/>
                <a:cs typeface="Book Antiqua" charset="0"/>
              </a:rPr>
              <a:t>Ground Penetrating Radar (GPR)</a:t>
            </a:r>
            <a:endParaRPr lang="en-GB" sz="4400" dirty="0">
              <a:solidFill>
                <a:srgbClr val="FFFFFF"/>
              </a:solidFill>
              <a:latin typeface="Book Antiqua" charset="0"/>
              <a:cs typeface="Book Antiqua" charset="0"/>
            </a:endParaRPr>
          </a:p>
        </p:txBody>
      </p:sp>
    </p:spTree>
    <p:extLst>
      <p:ext uri="{BB962C8B-B14F-4D97-AF65-F5344CB8AC3E}">
        <p14:creationId xmlns:p14="http://schemas.microsoft.com/office/powerpoint/2010/main" val="294453643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12556</TotalTime>
  <Words>1454</Words>
  <Application>Microsoft Macintosh PowerPoint</Application>
  <PresentationFormat>On-screen Show (4:3)</PresentationFormat>
  <Paragraphs>194</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Maulik Shah</dc:creator>
  <cp:lastModifiedBy>Christopher Hamilton</cp:lastModifiedBy>
  <cp:revision>136</cp:revision>
  <dcterms:created xsi:type="dcterms:W3CDTF">2010-03-24T14:02:03Z</dcterms:created>
  <dcterms:modified xsi:type="dcterms:W3CDTF">2014-10-24T01:58:13Z</dcterms:modified>
</cp:coreProperties>
</file>