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6" r:id="rId3"/>
    <p:sldId id="277" r:id="rId4"/>
    <p:sldId id="258" r:id="rId5"/>
    <p:sldId id="268" r:id="rId6"/>
    <p:sldId id="259" r:id="rId7"/>
    <p:sldId id="260" r:id="rId8"/>
    <p:sldId id="274" r:id="rId9"/>
    <p:sldId id="261" r:id="rId10"/>
    <p:sldId id="263" r:id="rId11"/>
    <p:sldId id="270" r:id="rId12"/>
    <p:sldId id="275" r:id="rId13"/>
    <p:sldId id="273" r:id="rId14"/>
    <p:sldId id="272"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6" d="100"/>
          <a:sy n="86" d="100"/>
        </p:scale>
        <p:origin x="1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F700B-3768-4CB3-AF9C-9B44ABA565BE}" type="datetimeFigureOut">
              <a:rPr lang="en-US" smtClean="0"/>
              <a:t>10/28/2013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AC8C6-A58E-400A-A020-2EB5A767810E}" type="slidenum">
              <a:rPr lang="en-US" smtClean="0"/>
              <a:t>‹#›</a:t>
            </a:fld>
            <a:endParaRPr lang="en-US"/>
          </a:p>
        </p:txBody>
      </p:sp>
    </p:spTree>
    <p:extLst>
      <p:ext uri="{BB962C8B-B14F-4D97-AF65-F5344CB8AC3E}">
        <p14:creationId xmlns:p14="http://schemas.microsoft.com/office/powerpoint/2010/main" val="367772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New Roman" panose="02020603050405020304" pitchFamily="18" charset="0"/>
              </a:rPr>
              <a:t>This example is from the Teragram training related to SAS Sentiment Analysis.</a:t>
            </a:r>
          </a:p>
        </p:txBody>
      </p:sp>
      <p:sp>
        <p:nvSpPr>
          <p:cNvPr id="2365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200" smtClean="0">
                <a:latin typeface="Times New Roman" panose="02020603050405020304" pitchFamily="18" charset="0"/>
              </a:rPr>
              <a:t>Copyright © 2006, SAS Institute Inc. All rights reserved.</a:t>
            </a:r>
          </a:p>
        </p:txBody>
      </p:sp>
      <p:sp>
        <p:nvSpPr>
          <p:cNvPr id="2365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C2F6627-BBBF-4BFC-8C6E-721C7F2692F0}" type="slidenum">
              <a:rPr lang="en-US" sz="1200">
                <a:latin typeface="Times New Roman" panose="02020603050405020304" pitchFamily="18" charset="0"/>
              </a:rPr>
              <a:pPr eaLnBrk="1" hangingPunct="1"/>
              <a:t>6</a:t>
            </a:fld>
            <a:endParaRPr lang="en-US" sz="1200">
              <a:latin typeface="Times New Roman" panose="02020603050405020304" pitchFamily="18" charset="0"/>
            </a:endParaRPr>
          </a:p>
        </p:txBody>
      </p:sp>
    </p:spTree>
    <p:extLst>
      <p:ext uri="{BB962C8B-B14F-4D97-AF65-F5344CB8AC3E}">
        <p14:creationId xmlns:p14="http://schemas.microsoft.com/office/powerpoint/2010/main" val="3841909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New Roman" panose="02020603050405020304" pitchFamily="18" charset="0"/>
              </a:rPr>
              <a:t>Anomaly detection includes examining internet traffic looking for terrorist sources. The course notes discuss how text mining references present general application areas in different ways.</a:t>
            </a:r>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CF1AD66-232C-4565-968B-B89C9608E65F}" type="slidenum">
              <a:rPr lang="en-US" sz="1200">
                <a:latin typeface="Times New Roman" panose="02020603050405020304" pitchFamily="18" charset="0"/>
              </a:rPr>
              <a:pPr eaLnBrk="1" hangingPunct="1"/>
              <a:t>17</a:t>
            </a:fld>
            <a:endParaRPr lang="en-US" sz="1200">
              <a:latin typeface="Times New Roman" panose="02020603050405020304" pitchFamily="18" charset="0"/>
            </a:endParaRPr>
          </a:p>
        </p:txBody>
      </p:sp>
    </p:spTree>
    <p:extLst>
      <p:ext uri="{BB962C8B-B14F-4D97-AF65-F5344CB8AC3E}">
        <p14:creationId xmlns:p14="http://schemas.microsoft.com/office/powerpoint/2010/main" val="172759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New Roman" panose="02020603050405020304" pitchFamily="18" charset="0"/>
              </a:rPr>
              <a:t>Sentiment Analysis permits visualizing sentiment about features of a product. In the above example related to a compact digital camera, red is bad and green is good. Overall, the sentiment is favorable to the camera.</a:t>
            </a:r>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DEEE208-0D11-4E51-B6BD-7966530CB467}" type="slidenum">
              <a:rPr lang="en-US" sz="1200">
                <a:latin typeface="Times New Roman" panose="02020603050405020304" pitchFamily="18" charset="0"/>
              </a:rPr>
              <a:pPr eaLnBrk="1" hangingPunct="1"/>
              <a:t>7</a:t>
            </a:fld>
            <a:endParaRPr lang="en-US" sz="1200">
              <a:latin typeface="Times New Roman" panose="02020603050405020304" pitchFamily="18" charset="0"/>
            </a:endParaRPr>
          </a:p>
        </p:txBody>
      </p:sp>
    </p:spTree>
    <p:extLst>
      <p:ext uri="{BB962C8B-B14F-4D97-AF65-F5344CB8AC3E}">
        <p14:creationId xmlns:p14="http://schemas.microsoft.com/office/powerpoint/2010/main" val="261190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D2949-C462-4949-BC20-D53D12F3D174}" type="slidenum">
              <a:rPr lang="en-US"/>
              <a:pPr/>
              <a:t>8</a:t>
            </a:fld>
            <a:endParaRPr lang="en-US"/>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a:xfrm>
            <a:off x="914400" y="5222875"/>
            <a:ext cx="5029200" cy="2363788"/>
          </a:xfrm>
        </p:spPr>
        <p:txBody>
          <a:bodyPr/>
          <a:lstStyle/>
          <a:p>
            <a:r>
              <a:rPr lang="en-US"/>
              <a:t>The justification for the interest in text mining is the same as for the interest in knowledge retrieval (search and categorization). </a:t>
            </a:r>
          </a:p>
          <a:p>
            <a:r>
              <a:rPr lang="en-US"/>
              <a:t>The shear amount of unstructured data (mostly textual) out there calls for more than just document retrieval. Tools and techniques exist to mine this data and realize value in the same way that data mining taps structured data for business intelligence and knowledge </a:t>
            </a:r>
            <a:r>
              <a:rPr lang="en-US" b="1"/>
              <a:t>discovery</a:t>
            </a:r>
            <a:r>
              <a:rPr lang="en-US"/>
              <a:t>.</a:t>
            </a:r>
          </a:p>
          <a:p>
            <a:endParaRPr lang="en-US"/>
          </a:p>
          <a:p>
            <a:endParaRPr lang="en-US"/>
          </a:p>
        </p:txBody>
      </p:sp>
    </p:spTree>
    <p:extLst>
      <p:ext uri="{BB962C8B-B14F-4D97-AF65-F5344CB8AC3E}">
        <p14:creationId xmlns:p14="http://schemas.microsoft.com/office/powerpoint/2010/main" val="178855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New Roman" panose="02020603050405020304" pitchFamily="18" charset="0"/>
              </a:rPr>
              <a:t>This slide is employed in SAS marketing material. It is too simplistic, but it provides a general view of text mining.</a:t>
            </a:r>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4C7B179-CBEB-435C-88DF-BF77C8C9FC6C}" type="slidenum">
              <a:rPr lang="en-US" sz="1200">
                <a:latin typeface="Times New Roman" panose="02020603050405020304" pitchFamily="18" charset="0"/>
              </a:rPr>
              <a:pPr eaLnBrk="1" hangingPunct="1"/>
              <a:t>9</a:t>
            </a:fld>
            <a:endParaRPr lang="en-US" sz="1200">
              <a:latin typeface="Times New Roman" panose="02020603050405020304" pitchFamily="18" charset="0"/>
            </a:endParaRPr>
          </a:p>
        </p:txBody>
      </p:sp>
    </p:spTree>
    <p:extLst>
      <p:ext uri="{BB962C8B-B14F-4D97-AF65-F5344CB8AC3E}">
        <p14:creationId xmlns:p14="http://schemas.microsoft.com/office/powerpoint/2010/main" val="104603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New Roman" panose="02020603050405020304" pitchFamily="18" charset="0"/>
              </a:rPr>
              <a:t>Rather than attempt to justify the formal definition of text mining, instead describe how text mining operates. The course notes discuss dictionary, vocabulary, and relate these concepts to the start list.</a:t>
            </a:r>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99089B7-BEE0-4150-9375-719ADA2985BD}" type="slidenum">
              <a:rPr lang="en-US" sz="1200">
                <a:latin typeface="Times New Roman" panose="02020603050405020304" pitchFamily="18" charset="0"/>
              </a:rPr>
              <a:pPr eaLnBrk="1" hangingPunct="1"/>
              <a:t>10</a:t>
            </a:fld>
            <a:endParaRPr lang="en-US" sz="1200">
              <a:latin typeface="Times New Roman" panose="02020603050405020304" pitchFamily="18" charset="0"/>
            </a:endParaRPr>
          </a:p>
        </p:txBody>
      </p:sp>
    </p:spTree>
    <p:extLst>
      <p:ext uri="{BB962C8B-B14F-4D97-AF65-F5344CB8AC3E}">
        <p14:creationId xmlns:p14="http://schemas.microsoft.com/office/powerpoint/2010/main" val="168322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B4D20-AE16-4EAF-9674-DC8B45FED4E2}" type="slidenum">
              <a:rPr lang="en-US"/>
              <a:pPr/>
              <a:t>12</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a:xfrm>
            <a:off x="914400" y="4638675"/>
            <a:ext cx="5029200" cy="3532188"/>
          </a:xfrm>
        </p:spPr>
        <p:txBody>
          <a:bodyPr/>
          <a:lstStyle/>
          <a:p>
            <a:r>
              <a:rPr lang="en-US"/>
              <a:t>Why aren’t there more products that do text mining?</a:t>
            </a:r>
          </a:p>
          <a:p>
            <a:r>
              <a:rPr lang="en-US"/>
              <a:t>Because it’s hard!!!</a:t>
            </a:r>
          </a:p>
          <a:p>
            <a:r>
              <a:rPr lang="en-US"/>
              <a:t>First, there are many possible dimensions of text. Consider just the classes of nouns that might be represented in a text collection. Then, add to that noun phrases (nouns plus adjectives or multi-word concepts).</a:t>
            </a:r>
          </a:p>
          <a:p>
            <a:r>
              <a:rPr lang="en-US"/>
              <a:t>Second, different documents can look quite different. Never mind issues like formatting differences.</a:t>
            </a:r>
          </a:p>
          <a:p>
            <a:r>
              <a:rPr lang="en-US"/>
              <a:t>Third, the relationships between words and concepts in text is subtle. Figuring out that a relationship exists is easy, providing the information about the nature of the relationship is tricky.</a:t>
            </a:r>
          </a:p>
          <a:p>
            <a:r>
              <a:rPr lang="en-US"/>
              <a:t>Finally, the same word can have many meanings (e.g. “interest”), or many words can have the same meaning.</a:t>
            </a:r>
          </a:p>
        </p:txBody>
      </p:sp>
    </p:spTree>
    <p:extLst>
      <p:ext uri="{BB962C8B-B14F-4D97-AF65-F5344CB8AC3E}">
        <p14:creationId xmlns:p14="http://schemas.microsoft.com/office/powerpoint/2010/main" val="7519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D1874D9-C9F4-45DC-994A-EA7A4782DC05}" type="slidenum">
              <a:rPr lang="en-US"/>
              <a:pPr/>
              <a:t>13</a:t>
            </a:fld>
            <a:endParaRPr lang="en-US"/>
          </a:p>
        </p:txBody>
      </p:sp>
    </p:spTree>
    <p:extLst>
      <p:ext uri="{BB962C8B-B14F-4D97-AF65-F5344CB8AC3E}">
        <p14:creationId xmlns:p14="http://schemas.microsoft.com/office/powerpoint/2010/main" val="133984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New Roman" panose="02020603050405020304" pitchFamily="18" charset="0"/>
              </a:rPr>
              <a:t>Text mining applications are dominated by the goal of pattern discovery.</a:t>
            </a:r>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E67D846-4B8A-41DA-AA11-195C685BA8A1}" type="slidenum">
              <a:rPr lang="en-US" sz="1200">
                <a:latin typeface="Times New Roman" panose="02020603050405020304" pitchFamily="18" charset="0"/>
              </a:rPr>
              <a:pPr eaLnBrk="1" hangingPunct="1"/>
              <a:t>15</a:t>
            </a:fld>
            <a:endParaRPr lang="en-US" sz="1200">
              <a:latin typeface="Times New Roman" panose="02020603050405020304" pitchFamily="18" charset="0"/>
            </a:endParaRPr>
          </a:p>
        </p:txBody>
      </p:sp>
    </p:spTree>
    <p:extLst>
      <p:ext uri="{BB962C8B-B14F-4D97-AF65-F5344CB8AC3E}">
        <p14:creationId xmlns:p14="http://schemas.microsoft.com/office/powerpoint/2010/main" val="6702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Times New Roman" panose="02020603050405020304" pitchFamily="18" charset="0"/>
              </a:rPr>
              <a:t>Relate the major application areas to the two abstract goals.</a:t>
            </a:r>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1E0DDF9-7E3F-4EC9-AB73-C6EA030AA16C}" type="slidenum">
              <a:rPr lang="en-US" sz="1200">
                <a:latin typeface="Times New Roman" panose="02020603050405020304" pitchFamily="18" charset="0"/>
              </a:rPr>
              <a:pPr eaLnBrk="1" hangingPunct="1"/>
              <a:t>16</a:t>
            </a:fld>
            <a:endParaRPr lang="en-US" sz="1200">
              <a:latin typeface="Times New Roman" panose="02020603050405020304" pitchFamily="18" charset="0"/>
            </a:endParaRPr>
          </a:p>
        </p:txBody>
      </p:sp>
    </p:spTree>
    <p:extLst>
      <p:ext uri="{BB962C8B-B14F-4D97-AF65-F5344CB8AC3E}">
        <p14:creationId xmlns:p14="http://schemas.microsoft.com/office/powerpoint/2010/main" val="3331944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B509649-6B10-4FF3-964C-AE9AEB1DD2C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9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F28EE-9CD0-4FC1-B662-317F3E00EB66}"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09649-6B10-4FF3-964C-AE9AEB1DD2C8}" type="slidenum">
              <a:rPr lang="en-US" smtClean="0"/>
              <a:t>‹#›</a:t>
            </a:fld>
            <a:endParaRPr lang="en-US"/>
          </a:p>
        </p:txBody>
      </p:sp>
    </p:spTree>
    <p:extLst>
      <p:ext uri="{BB962C8B-B14F-4D97-AF65-F5344CB8AC3E}">
        <p14:creationId xmlns:p14="http://schemas.microsoft.com/office/powerpoint/2010/main" val="320486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874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633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spTree>
    <p:extLst>
      <p:ext uri="{BB962C8B-B14F-4D97-AF65-F5344CB8AC3E}">
        <p14:creationId xmlns:p14="http://schemas.microsoft.com/office/powerpoint/2010/main" val="259247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6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088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53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27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spTree>
    <p:extLst>
      <p:ext uri="{BB962C8B-B14F-4D97-AF65-F5344CB8AC3E}">
        <p14:creationId xmlns:p14="http://schemas.microsoft.com/office/powerpoint/2010/main" val="149235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28EE-9CD0-4FC1-B662-317F3E00EB66}"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09649-6B10-4FF3-964C-AE9AEB1DD2C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5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AF28EE-9CD0-4FC1-B662-317F3E00EB66}"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09649-6B10-4FF3-964C-AE9AEB1DD2C8}" type="slidenum">
              <a:rPr lang="en-US" smtClean="0"/>
              <a:t>‹#›</a:t>
            </a:fld>
            <a:endParaRPr lang="en-US"/>
          </a:p>
        </p:txBody>
      </p:sp>
    </p:spTree>
    <p:extLst>
      <p:ext uri="{BB962C8B-B14F-4D97-AF65-F5344CB8AC3E}">
        <p14:creationId xmlns:p14="http://schemas.microsoft.com/office/powerpoint/2010/main" val="401842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AF28EE-9CD0-4FC1-B662-317F3E00EB66}" type="datetimeFigureOut">
              <a:rPr lang="en-US" smtClean="0"/>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09649-6B10-4FF3-964C-AE9AEB1DD2C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05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AF28EE-9CD0-4FC1-B662-317F3E00EB66}" type="datetimeFigureOut">
              <a:rPr lang="en-US" smtClean="0"/>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09649-6B10-4FF3-964C-AE9AEB1DD2C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30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F28EE-9CD0-4FC1-B662-317F3E00EB66}" type="datetimeFigureOut">
              <a:rPr lang="en-US" smtClean="0"/>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09649-6B10-4FF3-964C-AE9AEB1DD2C8}" type="slidenum">
              <a:rPr lang="en-US" smtClean="0"/>
              <a:t>‹#›</a:t>
            </a:fld>
            <a:endParaRPr lang="en-US"/>
          </a:p>
        </p:txBody>
      </p:sp>
    </p:spTree>
    <p:extLst>
      <p:ext uri="{BB962C8B-B14F-4D97-AF65-F5344CB8AC3E}">
        <p14:creationId xmlns:p14="http://schemas.microsoft.com/office/powerpoint/2010/main" val="368001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F28EE-9CD0-4FC1-B662-317F3E00EB66}"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09649-6B10-4FF3-964C-AE9AEB1DD2C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35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F28EE-9CD0-4FC1-B662-317F3E00EB66}"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09649-6B10-4FF3-964C-AE9AEB1DD2C8}" type="slidenum">
              <a:rPr lang="en-US" smtClean="0"/>
              <a:t>‹#›</a:t>
            </a:fld>
            <a:endParaRPr lang="en-US"/>
          </a:p>
        </p:txBody>
      </p:sp>
    </p:spTree>
    <p:extLst>
      <p:ext uri="{BB962C8B-B14F-4D97-AF65-F5344CB8AC3E}">
        <p14:creationId xmlns:p14="http://schemas.microsoft.com/office/powerpoint/2010/main" val="143182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AF28EE-9CD0-4FC1-B662-317F3E00EB66}" type="datetimeFigureOut">
              <a:rPr lang="en-US" smtClean="0"/>
              <a:t>10/28/2013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509649-6B10-4FF3-964C-AE9AEB1DD2C8}" type="slidenum">
              <a:rPr lang="en-US" smtClean="0"/>
              <a:t>‹#›</a:t>
            </a:fld>
            <a:endParaRPr lang="en-US"/>
          </a:p>
        </p:txBody>
      </p:sp>
    </p:spTree>
    <p:extLst>
      <p:ext uri="{BB962C8B-B14F-4D97-AF65-F5344CB8AC3E}">
        <p14:creationId xmlns:p14="http://schemas.microsoft.com/office/powerpoint/2010/main" val="3201911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Text Analytics</a:t>
            </a:r>
            <a:endParaRPr lang="en-US" dirty="0"/>
          </a:p>
        </p:txBody>
      </p:sp>
      <p:sp>
        <p:nvSpPr>
          <p:cNvPr id="3" name="Subtitle 2"/>
          <p:cNvSpPr>
            <a:spLocks noGrp="1"/>
          </p:cNvSpPr>
          <p:nvPr>
            <p:ph type="subTitle" idx="1"/>
          </p:nvPr>
        </p:nvSpPr>
        <p:spPr/>
        <p:txBody>
          <a:bodyPr/>
          <a:lstStyle/>
          <a:p>
            <a:r>
              <a:rPr lang="en-US" dirty="0" smtClean="0"/>
              <a:t>Prof Sunil </a:t>
            </a:r>
            <a:r>
              <a:rPr lang="en-US" dirty="0" err="1" smtClean="0"/>
              <a:t>Wattal</a:t>
            </a:r>
            <a:endParaRPr lang="en-US" dirty="0"/>
          </a:p>
        </p:txBody>
      </p:sp>
    </p:spTree>
    <p:extLst>
      <p:ext uri="{BB962C8B-B14F-4D97-AF65-F5344CB8AC3E}">
        <p14:creationId xmlns:p14="http://schemas.microsoft.com/office/powerpoint/2010/main" val="3809881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50798" y="456671"/>
            <a:ext cx="9601196" cy="1303867"/>
          </a:xfrm>
        </p:spPr>
        <p:txBody>
          <a:bodyPr/>
          <a:lstStyle/>
          <a:p>
            <a:pPr eaLnBrk="1" hangingPunct="1"/>
            <a:r>
              <a:rPr lang="en-US" dirty="0" smtClean="0"/>
              <a:t>Text Mining</a:t>
            </a:r>
          </a:p>
        </p:txBody>
      </p:sp>
      <p:sp>
        <p:nvSpPr>
          <p:cNvPr id="19459" name="Content Placeholder 2"/>
          <p:cNvSpPr>
            <a:spLocks noGrp="1"/>
          </p:cNvSpPr>
          <p:nvPr>
            <p:ph idx="1"/>
          </p:nvPr>
        </p:nvSpPr>
        <p:spPr>
          <a:xfrm>
            <a:off x="2209800" y="1985963"/>
            <a:ext cx="7848600" cy="4872037"/>
          </a:xfrm>
        </p:spPr>
        <p:txBody>
          <a:bodyPr/>
          <a:lstStyle/>
          <a:p>
            <a:pPr eaLnBrk="1" hangingPunct="1"/>
            <a:r>
              <a:rPr lang="en-US" dirty="0" smtClean="0"/>
              <a:t>Text mining has the following characteristics:</a:t>
            </a:r>
          </a:p>
          <a:p>
            <a:pPr lvl="1" eaLnBrk="1" hangingPunct="1"/>
            <a:r>
              <a:rPr lang="en-US" dirty="0" smtClean="0"/>
              <a:t>operates with respect to a </a:t>
            </a:r>
            <a:r>
              <a:rPr lang="en-US" dirty="0" smtClean="0">
                <a:solidFill>
                  <a:schemeClr val="tx2"/>
                </a:solidFill>
              </a:rPr>
              <a:t>corpus</a:t>
            </a:r>
            <a:r>
              <a:rPr lang="en-US" dirty="0" smtClean="0"/>
              <a:t> of documents</a:t>
            </a:r>
          </a:p>
          <a:p>
            <a:pPr lvl="1" eaLnBrk="1" hangingPunct="1"/>
            <a:r>
              <a:rPr lang="en-US" dirty="0" smtClean="0"/>
              <a:t>employs a </a:t>
            </a:r>
            <a:r>
              <a:rPr lang="en-US" b="1" dirty="0" smtClean="0">
                <a:solidFill>
                  <a:schemeClr val="tx2"/>
                </a:solidFill>
              </a:rPr>
              <a:t>dictionary</a:t>
            </a:r>
            <a:r>
              <a:rPr lang="en-US" dirty="0" smtClean="0"/>
              <a:t> or </a:t>
            </a:r>
            <a:r>
              <a:rPr lang="en-US" b="1" dirty="0" smtClean="0">
                <a:solidFill>
                  <a:schemeClr val="tx2"/>
                </a:solidFill>
              </a:rPr>
              <a:t>vocabulary</a:t>
            </a:r>
            <a:r>
              <a:rPr lang="en-US" dirty="0" smtClean="0"/>
              <a:t> to identify relevant terms</a:t>
            </a:r>
          </a:p>
          <a:p>
            <a:pPr lvl="1" eaLnBrk="1" hangingPunct="1"/>
            <a:r>
              <a:rPr lang="en-US" dirty="0" smtClean="0"/>
              <a:t>accommodates a variety of </a:t>
            </a:r>
            <a:r>
              <a:rPr lang="en-US" b="1" dirty="0" smtClean="0">
                <a:solidFill>
                  <a:schemeClr val="tx2"/>
                </a:solidFill>
              </a:rPr>
              <a:t>metrics</a:t>
            </a:r>
            <a:r>
              <a:rPr lang="en-US" dirty="0" smtClean="0"/>
              <a:t> to quantify the contents of a document within the corpus</a:t>
            </a:r>
          </a:p>
          <a:p>
            <a:pPr lvl="1" eaLnBrk="1" hangingPunct="1"/>
            <a:r>
              <a:rPr lang="en-US" dirty="0" smtClean="0"/>
              <a:t>derives a </a:t>
            </a:r>
            <a:r>
              <a:rPr lang="en-US" b="1" dirty="0" smtClean="0">
                <a:solidFill>
                  <a:schemeClr val="tx2"/>
                </a:solidFill>
              </a:rPr>
              <a:t>structured </a:t>
            </a:r>
            <a:r>
              <a:rPr lang="en-US" b="1" dirty="0" smtClean="0">
                <a:solidFill>
                  <a:schemeClr val="tx2"/>
                </a:solidFill>
              </a:rPr>
              <a:t>vector</a:t>
            </a:r>
            <a:r>
              <a:rPr lang="en-US" b="1" dirty="0" smtClean="0">
                <a:solidFill>
                  <a:srgbClr val="0070C0"/>
                </a:solidFill>
              </a:rPr>
              <a:t> </a:t>
            </a:r>
            <a:r>
              <a:rPr lang="en-US" dirty="0" smtClean="0"/>
              <a:t>of measurements for each document relative to the corpus</a:t>
            </a:r>
          </a:p>
          <a:p>
            <a:pPr lvl="1" eaLnBrk="1" hangingPunct="1"/>
            <a:r>
              <a:rPr lang="en-US" dirty="0" smtClean="0"/>
              <a:t>employs </a:t>
            </a:r>
            <a:r>
              <a:rPr lang="en-US" b="1" dirty="0" smtClean="0">
                <a:solidFill>
                  <a:schemeClr val="tx2"/>
                </a:solidFill>
              </a:rPr>
              <a:t>analytical methods </a:t>
            </a:r>
            <a:r>
              <a:rPr lang="en-US" dirty="0" smtClean="0"/>
              <a:t>applied to the structured vector of measurements based on the goals of the analysis, for example, groups documents into segments</a:t>
            </a:r>
          </a:p>
        </p:txBody>
      </p:sp>
    </p:spTree>
    <p:extLst>
      <p:ext uri="{BB962C8B-B14F-4D97-AF65-F5344CB8AC3E}">
        <p14:creationId xmlns:p14="http://schemas.microsoft.com/office/powerpoint/2010/main" val="430033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15901" y="837169"/>
            <a:ext cx="9601196" cy="1303867"/>
          </a:xfrm>
        </p:spPr>
        <p:txBody>
          <a:bodyPr/>
          <a:lstStyle/>
          <a:p>
            <a:r>
              <a:rPr lang="en-US" dirty="0"/>
              <a:t>Challenges in Text Mining</a:t>
            </a:r>
          </a:p>
        </p:txBody>
      </p:sp>
      <p:sp>
        <p:nvSpPr>
          <p:cNvPr id="9219" name="Rectangle 3"/>
          <p:cNvSpPr>
            <a:spLocks noGrp="1" noChangeArrowheads="1"/>
          </p:cNvSpPr>
          <p:nvPr>
            <p:ph idx="1"/>
          </p:nvPr>
        </p:nvSpPr>
        <p:spPr>
          <a:xfrm>
            <a:off x="1919868" y="2761785"/>
            <a:ext cx="7848600" cy="4419600"/>
          </a:xfrm>
        </p:spPr>
        <p:txBody>
          <a:bodyPr/>
          <a:lstStyle/>
          <a:p>
            <a:r>
              <a:rPr lang="en-US" dirty="0"/>
              <a:t>Data collection is “free text”</a:t>
            </a:r>
          </a:p>
          <a:p>
            <a:pPr lvl="1"/>
            <a:r>
              <a:rPr lang="en-US" dirty="0"/>
              <a:t>Data is not well-organized</a:t>
            </a:r>
          </a:p>
          <a:p>
            <a:pPr lvl="2"/>
            <a:r>
              <a:rPr lang="en-US" dirty="0"/>
              <a:t>Semi-structured or unstructured</a:t>
            </a:r>
          </a:p>
          <a:p>
            <a:pPr lvl="1"/>
            <a:r>
              <a:rPr lang="en-US" dirty="0"/>
              <a:t>Natural language text contains ambiguities on many levels </a:t>
            </a:r>
          </a:p>
          <a:p>
            <a:pPr lvl="2"/>
            <a:r>
              <a:rPr lang="en-US" dirty="0"/>
              <a:t>Lexical, syntactic, semantic, and </a:t>
            </a:r>
            <a:r>
              <a:rPr lang="en-US" dirty="0" smtClean="0"/>
              <a:t>pragmatic</a:t>
            </a:r>
            <a:endParaRPr lang="en-US" dirty="0"/>
          </a:p>
        </p:txBody>
      </p:sp>
    </p:spTree>
    <p:extLst>
      <p:ext uri="{BB962C8B-B14F-4D97-AF65-F5344CB8AC3E}">
        <p14:creationId xmlns:p14="http://schemas.microsoft.com/office/powerpoint/2010/main" val="2669358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276600" y="381000"/>
            <a:ext cx="7772400" cy="685800"/>
          </a:xfrm>
        </p:spPr>
        <p:txBody>
          <a:bodyPr>
            <a:normAutofit fontScale="90000"/>
          </a:bodyPr>
          <a:lstStyle/>
          <a:p>
            <a:r>
              <a:rPr lang="en-US"/>
              <a:t>Challenges of Text Mining</a:t>
            </a:r>
          </a:p>
        </p:txBody>
      </p:sp>
      <p:sp>
        <p:nvSpPr>
          <p:cNvPr id="97283" name="Rectangle 3"/>
          <p:cNvSpPr>
            <a:spLocks noGrp="1" noChangeArrowheads="1"/>
          </p:cNvSpPr>
          <p:nvPr>
            <p:ph idx="1"/>
          </p:nvPr>
        </p:nvSpPr>
        <p:spPr>
          <a:xfrm>
            <a:off x="1860395" y="1155700"/>
            <a:ext cx="8077200" cy="4953000"/>
          </a:xfrm>
        </p:spPr>
        <p:txBody>
          <a:bodyPr>
            <a:normAutofit lnSpcReduction="10000"/>
          </a:bodyPr>
          <a:lstStyle/>
          <a:p>
            <a:r>
              <a:rPr lang="en-US" sz="2400" dirty="0"/>
              <a:t>Very high number of possible “dimensions”</a:t>
            </a:r>
          </a:p>
          <a:p>
            <a:pPr lvl="1"/>
            <a:r>
              <a:rPr lang="en-US" sz="2000" dirty="0"/>
              <a:t>All possible word and phrase types in the language!!</a:t>
            </a:r>
            <a:endParaRPr lang="en-US" dirty="0"/>
          </a:p>
          <a:p>
            <a:r>
              <a:rPr lang="en-US" sz="2400" dirty="0"/>
              <a:t>Unlike data mining:</a:t>
            </a:r>
          </a:p>
          <a:p>
            <a:pPr lvl="1"/>
            <a:r>
              <a:rPr lang="en-US" sz="2000" dirty="0"/>
              <a:t>records (= docs) are not structurally identical</a:t>
            </a:r>
          </a:p>
          <a:p>
            <a:pPr lvl="1"/>
            <a:r>
              <a:rPr lang="en-US" sz="2000" dirty="0"/>
              <a:t>records are not statistically independent</a:t>
            </a:r>
          </a:p>
          <a:p>
            <a:r>
              <a:rPr lang="en-US" sz="2400" dirty="0"/>
              <a:t>Complex and subtle relationships between concepts in text</a:t>
            </a:r>
          </a:p>
          <a:p>
            <a:pPr lvl="1"/>
            <a:r>
              <a:rPr lang="en-US" sz="2000" dirty="0"/>
              <a:t>“AOL merges with Time-Warner”</a:t>
            </a:r>
          </a:p>
          <a:p>
            <a:pPr lvl="1"/>
            <a:r>
              <a:rPr lang="en-US" sz="2000" dirty="0"/>
              <a:t>“Time-Warner is bought by AOL”</a:t>
            </a:r>
          </a:p>
          <a:p>
            <a:r>
              <a:rPr lang="en-US" sz="2400" dirty="0"/>
              <a:t>Ambiguity and context sensitivity</a:t>
            </a:r>
          </a:p>
          <a:p>
            <a:pPr lvl="1"/>
            <a:r>
              <a:rPr lang="en-US" sz="2000" dirty="0"/>
              <a:t>automobile = car = vehicle = Toyota</a:t>
            </a:r>
          </a:p>
          <a:p>
            <a:pPr lvl="1"/>
            <a:r>
              <a:rPr lang="en-US" sz="2000" dirty="0"/>
              <a:t>Apple (the company) or apple (the fruit)</a:t>
            </a:r>
          </a:p>
        </p:txBody>
      </p:sp>
      <p:sp>
        <p:nvSpPr>
          <p:cNvPr id="5" name="Footer Placeholder 4"/>
          <p:cNvSpPr>
            <a:spLocks noGrp="1"/>
          </p:cNvSpPr>
          <p:nvPr>
            <p:ph type="ftr" sz="quarter" idx="11"/>
          </p:nvPr>
        </p:nvSpPr>
        <p:spPr/>
        <p:txBody>
          <a:bodyPr/>
          <a:lstStyle/>
          <a:p>
            <a:r>
              <a:rPr lang="en-US"/>
              <a:t>© 2002, AvaQuest Inc.</a:t>
            </a:r>
            <a:endParaRPr lang="en-US" sz="1400">
              <a:latin typeface="Arial" panose="020B0604020202020204" pitchFamily="34" charset="0"/>
            </a:endParaRPr>
          </a:p>
        </p:txBody>
      </p:sp>
    </p:spTree>
    <p:extLst>
      <p:ext uri="{BB962C8B-B14F-4D97-AF65-F5344CB8AC3E}">
        <p14:creationId xmlns:p14="http://schemas.microsoft.com/office/powerpoint/2010/main" val="279258699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72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72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728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728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728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9728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72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72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972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026"/>
          <p:cNvSpPr>
            <a:spLocks noGrp="1" noChangeArrowheads="1"/>
          </p:cNvSpPr>
          <p:nvPr>
            <p:ph type="title"/>
          </p:nvPr>
        </p:nvSpPr>
        <p:spPr>
          <a:xfrm>
            <a:off x="2057400" y="1074738"/>
            <a:ext cx="7772400" cy="685800"/>
          </a:xfrm>
        </p:spPr>
        <p:txBody>
          <a:bodyPr>
            <a:normAutofit fontScale="90000"/>
          </a:bodyPr>
          <a:lstStyle/>
          <a:p>
            <a:r>
              <a:rPr lang="en-US" dirty="0"/>
              <a:t>“Search” versus “Discover”</a:t>
            </a:r>
          </a:p>
        </p:txBody>
      </p:sp>
      <p:sp>
        <p:nvSpPr>
          <p:cNvPr id="14" name="Footer Placeholder 4"/>
          <p:cNvSpPr>
            <a:spLocks noGrp="1"/>
          </p:cNvSpPr>
          <p:nvPr>
            <p:ph type="ftr" sz="quarter" idx="11"/>
          </p:nvPr>
        </p:nvSpPr>
        <p:spPr/>
        <p:txBody>
          <a:bodyPr/>
          <a:lstStyle/>
          <a:p>
            <a:r>
              <a:rPr lang="en-US" dirty="0"/>
              <a:t>© 2002, </a:t>
            </a:r>
            <a:r>
              <a:rPr lang="en-US" dirty="0" err="1"/>
              <a:t>AvaQuest</a:t>
            </a:r>
            <a:r>
              <a:rPr lang="en-US" dirty="0"/>
              <a:t> Inc.</a:t>
            </a:r>
            <a:endParaRPr lang="en-US" sz="1400" dirty="0">
              <a:latin typeface="Arial" panose="020B0604020202020204" pitchFamily="34" charset="0"/>
            </a:endParaRPr>
          </a:p>
        </p:txBody>
      </p:sp>
      <p:sp>
        <p:nvSpPr>
          <p:cNvPr id="229379" name="Rectangle 1027"/>
          <p:cNvSpPr>
            <a:spLocks noChangeArrowheads="1"/>
          </p:cNvSpPr>
          <p:nvPr/>
        </p:nvSpPr>
        <p:spPr bwMode="auto">
          <a:xfrm>
            <a:off x="7772400" y="3505200"/>
            <a:ext cx="1981200" cy="946150"/>
          </a:xfrm>
          <a:prstGeom prst="rect">
            <a:avLst/>
          </a:prstGeom>
          <a:solidFill>
            <a:schemeClr val="bg2"/>
          </a:solidFill>
          <a:ln>
            <a:noFill/>
          </a:ln>
          <a:effectLst/>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lgn="ctr" eaLnBrk="0" hangingPunct="0"/>
            <a:r>
              <a:rPr lang="en-US" sz="2800">
                <a:solidFill>
                  <a:srgbClr val="FFFFFF"/>
                </a:solidFill>
                <a:latin typeface="Arial" panose="020B0604020202020204" pitchFamily="34" charset="0"/>
              </a:rPr>
              <a:t>Data </a:t>
            </a:r>
          </a:p>
          <a:p>
            <a:pPr algn="ctr" eaLnBrk="0" hangingPunct="0"/>
            <a:r>
              <a:rPr lang="en-US" sz="2800">
                <a:solidFill>
                  <a:srgbClr val="FFFFFF"/>
                </a:solidFill>
                <a:latin typeface="Arial" panose="020B0604020202020204" pitchFamily="34" charset="0"/>
              </a:rPr>
              <a:t>Mining</a:t>
            </a:r>
          </a:p>
        </p:txBody>
      </p:sp>
      <p:sp>
        <p:nvSpPr>
          <p:cNvPr id="229380" name="Rectangle 1028"/>
          <p:cNvSpPr>
            <a:spLocks noChangeArrowheads="1"/>
          </p:cNvSpPr>
          <p:nvPr/>
        </p:nvSpPr>
        <p:spPr bwMode="auto">
          <a:xfrm>
            <a:off x="7772400" y="4953000"/>
            <a:ext cx="1981200" cy="946150"/>
          </a:xfrm>
          <a:prstGeom prst="rect">
            <a:avLst/>
          </a:prstGeom>
          <a:solidFill>
            <a:srgbClr val="FF3300"/>
          </a:solidFill>
          <a:ln>
            <a:noFill/>
          </a:ln>
          <a:effectLst/>
          <a:scene3d>
            <a:camera prst="legacyObliqueTopRight"/>
            <a:lightRig rig="legacyFlat3" dir="b"/>
          </a:scene3d>
          <a:sp3d extrusionH="430200" prstMaterial="legacyMatte">
            <a:bevelT w="13500" h="13500" prst="angle"/>
            <a:bevelB w="13500" h="13500" prst="angle"/>
            <a:extrusionClr>
              <a:srgbClr val="FF3300"/>
            </a:extrusionClr>
            <a:contourClr>
              <a:srgbClr val="FF3300"/>
            </a:contourClr>
          </a:sp3d>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lgn="ctr" eaLnBrk="0" hangingPunct="0"/>
            <a:r>
              <a:rPr lang="en-US" sz="2800">
                <a:solidFill>
                  <a:srgbClr val="F7EECD"/>
                </a:solidFill>
                <a:latin typeface="Arial" panose="020B0604020202020204" pitchFamily="34" charset="0"/>
              </a:rPr>
              <a:t>Text </a:t>
            </a:r>
          </a:p>
          <a:p>
            <a:pPr algn="ctr" eaLnBrk="0" hangingPunct="0"/>
            <a:r>
              <a:rPr lang="en-US" sz="2800">
                <a:solidFill>
                  <a:srgbClr val="F7EECD"/>
                </a:solidFill>
                <a:latin typeface="Arial" panose="020B0604020202020204" pitchFamily="34" charset="0"/>
              </a:rPr>
              <a:t>Mining</a:t>
            </a:r>
          </a:p>
        </p:txBody>
      </p:sp>
      <p:sp>
        <p:nvSpPr>
          <p:cNvPr id="229381" name="Rectangle 1029"/>
          <p:cNvSpPr>
            <a:spLocks noChangeArrowheads="1"/>
          </p:cNvSpPr>
          <p:nvPr/>
        </p:nvSpPr>
        <p:spPr bwMode="auto">
          <a:xfrm>
            <a:off x="4724400" y="3505200"/>
            <a:ext cx="1981200" cy="946150"/>
          </a:xfrm>
          <a:prstGeom prst="rect">
            <a:avLst/>
          </a:prstGeom>
          <a:solidFill>
            <a:schemeClr val="bg2"/>
          </a:solidFill>
          <a:ln>
            <a:noFill/>
          </a:ln>
          <a:effectLst/>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pPr algn="ctr" eaLnBrk="0" hangingPunct="0"/>
            <a:r>
              <a:rPr lang="en-US" sz="2800">
                <a:solidFill>
                  <a:srgbClr val="FFFFFF"/>
                </a:solidFill>
                <a:latin typeface="Arial" panose="020B0604020202020204" pitchFamily="34" charset="0"/>
              </a:rPr>
              <a:t>Data</a:t>
            </a:r>
          </a:p>
          <a:p>
            <a:pPr algn="ctr" eaLnBrk="0" hangingPunct="0"/>
            <a:r>
              <a:rPr lang="en-US" sz="2800">
                <a:solidFill>
                  <a:srgbClr val="FFFFFF"/>
                </a:solidFill>
                <a:latin typeface="Arial" panose="020B0604020202020204" pitchFamily="34" charset="0"/>
              </a:rPr>
              <a:t>Retrieval</a:t>
            </a:r>
          </a:p>
        </p:txBody>
      </p:sp>
      <p:sp>
        <p:nvSpPr>
          <p:cNvPr id="229382" name="Rectangle 1030"/>
          <p:cNvSpPr>
            <a:spLocks noChangeArrowheads="1"/>
          </p:cNvSpPr>
          <p:nvPr/>
        </p:nvSpPr>
        <p:spPr bwMode="auto">
          <a:xfrm>
            <a:off x="4675365" y="4949022"/>
            <a:ext cx="2064989" cy="954107"/>
          </a:xfrm>
          <a:prstGeom prst="rect">
            <a:avLst/>
          </a:prstGeom>
          <a:solidFill>
            <a:schemeClr val="bg2"/>
          </a:solidFill>
          <a:ln>
            <a:noFill/>
          </a:ln>
          <a:effectLst/>
          <a:scene3d>
            <a:camera prst="legacyObliqueTopRight"/>
            <a:lightRig rig="legacyFlat3" dir="b"/>
          </a:scene3d>
          <a:sp3d extrusionH="430200" prstMaterial="legacyMatte">
            <a:bevelT w="13500" h="13500" prst="angle"/>
            <a:bevelB w="13500" h="13500" prst="angle"/>
            <a:extrusionClr>
              <a:schemeClr val="bg2"/>
            </a:extrusionClr>
            <a:contourClr>
              <a:schemeClr val="bg2"/>
            </a:contourClr>
          </a:sp3d>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eaLnBrk="0" hangingPunct="0"/>
            <a:r>
              <a:rPr lang="en-US" sz="2800" dirty="0" smtClean="0">
                <a:solidFill>
                  <a:srgbClr val="FFFFFF"/>
                </a:solidFill>
                <a:latin typeface="Arial" panose="020B0604020202020204" pitchFamily="34" charset="0"/>
              </a:rPr>
              <a:t>Knowledge </a:t>
            </a:r>
          </a:p>
          <a:p>
            <a:pPr algn="ctr" eaLnBrk="0" hangingPunct="0"/>
            <a:r>
              <a:rPr lang="en-US" sz="2800" dirty="0" smtClean="0">
                <a:solidFill>
                  <a:srgbClr val="FFFFFF"/>
                </a:solidFill>
                <a:latin typeface="Arial" panose="020B0604020202020204" pitchFamily="34" charset="0"/>
              </a:rPr>
              <a:t>Discovery</a:t>
            </a:r>
            <a:endParaRPr lang="en-US" sz="2800" dirty="0">
              <a:solidFill>
                <a:srgbClr val="FFFFFF"/>
              </a:solidFill>
              <a:latin typeface="Arial" panose="020B0604020202020204" pitchFamily="34" charset="0"/>
            </a:endParaRPr>
          </a:p>
        </p:txBody>
      </p:sp>
      <p:sp>
        <p:nvSpPr>
          <p:cNvPr id="229383" name="Text Box 1031"/>
          <p:cNvSpPr txBox="1">
            <a:spLocks noChangeArrowheads="1"/>
          </p:cNvSpPr>
          <p:nvPr/>
        </p:nvSpPr>
        <p:spPr bwMode="auto">
          <a:xfrm>
            <a:off x="4419601" y="1981200"/>
            <a:ext cx="2505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pPr algn="ctr" eaLnBrk="0" hangingPunct="0"/>
            <a:r>
              <a:rPr lang="en-US" sz="2800">
                <a:latin typeface="Arial" panose="020B0604020202020204" pitchFamily="34" charset="0"/>
              </a:rPr>
              <a:t>Search</a:t>
            </a:r>
          </a:p>
          <a:p>
            <a:pPr algn="ctr" eaLnBrk="0" hangingPunct="0"/>
            <a:r>
              <a:rPr lang="en-US" sz="2800">
                <a:latin typeface="Arial" panose="020B0604020202020204" pitchFamily="34" charset="0"/>
              </a:rPr>
              <a:t>(goal-oriented)</a:t>
            </a:r>
          </a:p>
        </p:txBody>
      </p:sp>
      <p:sp>
        <p:nvSpPr>
          <p:cNvPr id="229384" name="Text Box 1032"/>
          <p:cNvSpPr txBox="1">
            <a:spLocks noChangeArrowheads="1"/>
          </p:cNvSpPr>
          <p:nvPr/>
        </p:nvSpPr>
        <p:spPr bwMode="auto">
          <a:xfrm>
            <a:off x="7620001" y="1981200"/>
            <a:ext cx="24431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pPr algn="ctr" eaLnBrk="0" hangingPunct="0"/>
            <a:r>
              <a:rPr lang="en-US" sz="2800">
                <a:latin typeface="Arial" panose="020B0604020202020204" pitchFamily="34" charset="0"/>
              </a:rPr>
              <a:t>Discover</a:t>
            </a:r>
          </a:p>
          <a:p>
            <a:pPr algn="ctr" eaLnBrk="0" hangingPunct="0"/>
            <a:r>
              <a:rPr lang="en-US" sz="2800">
                <a:latin typeface="Arial" panose="020B0604020202020204" pitchFamily="34" charset="0"/>
              </a:rPr>
              <a:t>(opportunistic)</a:t>
            </a:r>
          </a:p>
        </p:txBody>
      </p:sp>
      <p:sp>
        <p:nvSpPr>
          <p:cNvPr id="229385" name="Text Box 1033"/>
          <p:cNvSpPr txBox="1">
            <a:spLocks noChangeArrowheads="1"/>
          </p:cNvSpPr>
          <p:nvPr/>
        </p:nvSpPr>
        <p:spPr bwMode="auto">
          <a:xfrm>
            <a:off x="2362201" y="3429000"/>
            <a:ext cx="18272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pPr eaLnBrk="0" hangingPunct="0"/>
            <a:r>
              <a:rPr lang="en-US" sz="2800">
                <a:latin typeface="Arial" panose="020B0604020202020204" pitchFamily="34" charset="0"/>
              </a:rPr>
              <a:t>Structured</a:t>
            </a:r>
          </a:p>
          <a:p>
            <a:pPr eaLnBrk="0" hangingPunct="0"/>
            <a:r>
              <a:rPr lang="en-US" sz="2800">
                <a:latin typeface="Arial" panose="020B0604020202020204" pitchFamily="34" charset="0"/>
              </a:rPr>
              <a:t>Data</a:t>
            </a:r>
          </a:p>
        </p:txBody>
      </p:sp>
      <p:sp>
        <p:nvSpPr>
          <p:cNvPr id="229386" name="Text Box 1034"/>
          <p:cNvSpPr txBox="1">
            <a:spLocks noChangeArrowheads="1"/>
          </p:cNvSpPr>
          <p:nvPr/>
        </p:nvSpPr>
        <p:spPr bwMode="auto">
          <a:xfrm>
            <a:off x="2303464" y="4816475"/>
            <a:ext cx="22240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pPr eaLnBrk="0" hangingPunct="0"/>
            <a:r>
              <a:rPr lang="en-US" sz="2800">
                <a:latin typeface="Arial" panose="020B0604020202020204" pitchFamily="34" charset="0"/>
              </a:rPr>
              <a:t>Unstructured</a:t>
            </a:r>
          </a:p>
          <a:p>
            <a:pPr eaLnBrk="0" hangingPunct="0"/>
            <a:r>
              <a:rPr lang="en-US" sz="2800">
                <a:latin typeface="Arial" panose="020B0604020202020204" pitchFamily="34" charset="0"/>
              </a:rPr>
              <a:t>Data (Text)</a:t>
            </a:r>
          </a:p>
        </p:txBody>
      </p:sp>
      <p:sp>
        <p:nvSpPr>
          <p:cNvPr id="229387" name="Line 1035"/>
          <p:cNvSpPr>
            <a:spLocks noChangeShapeType="1"/>
          </p:cNvSpPr>
          <p:nvPr/>
        </p:nvSpPr>
        <p:spPr bwMode="auto">
          <a:xfrm>
            <a:off x="4800600" y="3124200"/>
            <a:ext cx="5029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9388" name="Line 1036"/>
          <p:cNvSpPr>
            <a:spLocks noChangeShapeType="1"/>
          </p:cNvSpPr>
          <p:nvPr/>
        </p:nvSpPr>
        <p:spPr bwMode="auto">
          <a:xfrm>
            <a:off x="4495800" y="3352800"/>
            <a:ext cx="0" cy="2743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217868998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additive="base">
                                        <p:cTn id="7" dur="500" fill="hold"/>
                                        <p:tgtEl>
                                          <p:spTgt spid="229380"/>
                                        </p:tgtEl>
                                        <p:attrNameLst>
                                          <p:attrName>ppt_x</p:attrName>
                                        </p:attrNameLst>
                                      </p:cBhvr>
                                      <p:tavLst>
                                        <p:tav tm="0">
                                          <p:val>
                                            <p:strVal val="0-#ppt_w/2"/>
                                          </p:val>
                                        </p:tav>
                                        <p:tav tm="100000">
                                          <p:val>
                                            <p:strVal val="#ppt_x"/>
                                          </p:val>
                                        </p:tav>
                                      </p:tavLst>
                                    </p:anim>
                                    <p:anim calcmode="lin" valueType="num">
                                      <p:cBhvr additive="base">
                                        <p:cTn id="8" dur="500" fill="hold"/>
                                        <p:tgtEl>
                                          <p:spTgt spid="229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dirty="0" smtClean="0">
                <a:ea typeface="ＭＳ Ｐゴシック" panose="020B0600070205080204" pitchFamily="34" charset="-128"/>
              </a:rPr>
              <a:t>Knowledge Discovery</a:t>
            </a:r>
            <a:endParaRPr lang="en-US" dirty="0" smtClean="0">
              <a:ea typeface="ＭＳ Ｐゴシック" panose="020B0600070205080204" pitchFamily="34" charset="-128"/>
            </a:endParaRPr>
          </a:p>
        </p:txBody>
      </p:sp>
      <p:sp>
        <p:nvSpPr>
          <p:cNvPr id="26629" name="Rectangle 3"/>
          <p:cNvSpPr>
            <a:spLocks noGrp="1" noChangeArrowheads="1"/>
          </p:cNvSpPr>
          <p:nvPr>
            <p:ph idx="1"/>
          </p:nvPr>
        </p:nvSpPr>
        <p:spPr/>
        <p:txBody>
          <a:bodyPr/>
          <a:lstStyle/>
          <a:p>
            <a:pPr eaLnBrk="1" hangingPunct="1"/>
            <a:r>
              <a:rPr lang="en-US" dirty="0" smtClean="0">
                <a:ea typeface="ＭＳ Ｐゴシック" panose="020B0600070205080204" pitchFamily="34" charset="-128"/>
              </a:rPr>
              <a:t>Typically falls into one of two categories</a:t>
            </a:r>
          </a:p>
          <a:p>
            <a:pPr lvl="1" eaLnBrk="1" hangingPunct="1"/>
            <a:r>
              <a:rPr lang="en-US" dirty="0" smtClean="0">
                <a:ea typeface="ＭＳ Ｐゴシック" panose="020B0600070205080204" pitchFamily="34" charset="-128"/>
              </a:rPr>
              <a:t>Analysis of text:  I have a bunch of text I am interested in, tell me something about it</a:t>
            </a:r>
          </a:p>
          <a:p>
            <a:pPr lvl="2" eaLnBrk="1" hangingPunct="1"/>
            <a:r>
              <a:rPr lang="en-US" dirty="0" smtClean="0">
                <a:ea typeface="ＭＳ Ｐゴシック" panose="020B0600070205080204" pitchFamily="34" charset="-128"/>
              </a:rPr>
              <a:t>E.g. sentiment analysis, “buzz” searches</a:t>
            </a:r>
          </a:p>
          <a:p>
            <a:pPr lvl="1" eaLnBrk="1" hangingPunct="1"/>
            <a:r>
              <a:rPr lang="en-US" dirty="0" smtClean="0">
                <a:ea typeface="ＭＳ Ｐゴシック" panose="020B0600070205080204" pitchFamily="34" charset="-128"/>
              </a:rPr>
              <a:t>Retrieval:  There is a large corpus of text documents, and I want the one closest to a specified query</a:t>
            </a:r>
          </a:p>
          <a:p>
            <a:pPr lvl="2" eaLnBrk="1" hangingPunct="1"/>
            <a:r>
              <a:rPr lang="en-US" dirty="0" smtClean="0">
                <a:ea typeface="ＭＳ Ｐゴシック" panose="020B0600070205080204" pitchFamily="34" charset="-128"/>
              </a:rPr>
              <a:t>E.g. web search, library catalogs, legal and medical precedent </a:t>
            </a:r>
            <a:r>
              <a:rPr lang="en-US" dirty="0" smtClean="0">
                <a:ea typeface="ＭＳ Ｐゴシック" panose="020B0600070205080204" pitchFamily="34" charset="-128"/>
              </a:rPr>
              <a:t>studies</a:t>
            </a:r>
          </a:p>
          <a:p>
            <a:pPr lvl="2" eaLnBrk="1" hangingPunct="1"/>
            <a:endParaRPr lang="en-US" dirty="0">
              <a:ea typeface="ＭＳ Ｐゴシック" panose="020B0600070205080204" pitchFamily="34" charset="-128"/>
            </a:endParaRPr>
          </a:p>
          <a:p>
            <a:pPr lvl="1"/>
            <a:r>
              <a:rPr lang="en-US" dirty="0" smtClean="0">
                <a:ea typeface="ＭＳ Ｐゴシック" panose="020B0600070205080204" pitchFamily="34" charset="-128"/>
              </a:rPr>
              <a:t>Demo : </a:t>
            </a:r>
            <a:r>
              <a:rPr lang="en-US" dirty="0" err="1" smtClean="0">
                <a:ea typeface="ＭＳ Ｐゴシック" panose="020B0600070205080204" pitchFamily="34" charset="-128"/>
              </a:rPr>
              <a:t>Trackur</a:t>
            </a:r>
            <a:r>
              <a:rPr lang="en-US" dirty="0" smtClean="0">
                <a:ea typeface="ＭＳ Ｐゴシック" panose="020B0600070205080204" pitchFamily="34" charset="-128"/>
              </a:rPr>
              <a:t> Tool</a:t>
            </a:r>
            <a:endParaRPr lang="en-US" dirty="0" smtClean="0">
              <a:ea typeface="ＭＳ Ｐゴシック" panose="020B0600070205080204" pitchFamily="34" charset="-128"/>
            </a:endParaRPr>
          </a:p>
        </p:txBody>
      </p:sp>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US" sz="900" dirty="0" smtClean="0"/>
              <a:t>© Data </a:t>
            </a:r>
            <a:r>
              <a:rPr lang="en-US" sz="900" dirty="0"/>
              <a:t>Mining -</a:t>
            </a:r>
            <a:r>
              <a:rPr lang="en-US" sz="900" dirty="0" err="1"/>
              <a:t>Volinsky</a:t>
            </a:r>
            <a:r>
              <a:rPr lang="en-US" sz="900" dirty="0"/>
              <a:t> - 2011 -  Columbia University</a:t>
            </a:r>
          </a:p>
        </p:txBody>
      </p:sp>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4C7A9666-EAC4-4E09-87E8-C7D6F70F9ABA}" type="slidenum">
              <a:rPr lang="en-US" sz="1400"/>
              <a:pPr/>
              <a:t>14</a:t>
            </a:fld>
            <a:endParaRPr lang="en-US" sz="1400"/>
          </a:p>
        </p:txBody>
      </p:sp>
    </p:spTree>
    <p:extLst>
      <p:ext uri="{BB962C8B-B14F-4D97-AF65-F5344CB8AC3E}">
        <p14:creationId xmlns:p14="http://schemas.microsoft.com/office/powerpoint/2010/main" val="20916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Information Distillation</a:t>
            </a:r>
            <a:endParaRPr lang="en-US" dirty="0" smtClean="0"/>
          </a:p>
        </p:txBody>
      </p:sp>
      <p:sp>
        <p:nvSpPr>
          <p:cNvPr id="20483" name="Content Placeholder 2"/>
          <p:cNvSpPr>
            <a:spLocks noGrp="1"/>
          </p:cNvSpPr>
          <p:nvPr>
            <p:ph idx="1"/>
          </p:nvPr>
        </p:nvSpPr>
        <p:spPr/>
        <p:txBody>
          <a:bodyPr/>
          <a:lstStyle/>
          <a:p>
            <a:pPr lvl="1" eaLnBrk="1" hangingPunct="1"/>
            <a:r>
              <a:rPr lang="en-US" dirty="0" smtClean="0"/>
              <a:t>Pattern Discovery (Unsupervised Learning)</a:t>
            </a:r>
          </a:p>
          <a:p>
            <a:pPr lvl="1" eaLnBrk="1" hangingPunct="1"/>
            <a:r>
              <a:rPr lang="en-US" dirty="0" smtClean="0"/>
              <a:t>Prediction (Supervised Learning)</a:t>
            </a:r>
          </a:p>
          <a:p>
            <a:pPr lvl="1" eaLnBrk="1" hangingPunct="1"/>
            <a:endParaRPr lang="en-US" dirty="0" smtClean="0"/>
          </a:p>
          <a:p>
            <a:pPr eaLnBrk="1" hangingPunct="1"/>
            <a:r>
              <a:rPr lang="en-US" dirty="0" smtClean="0"/>
              <a:t>These are the same general abstract goals of data mining.</a:t>
            </a:r>
          </a:p>
        </p:txBody>
      </p:sp>
    </p:spTree>
    <p:extLst>
      <p:ext uri="{BB962C8B-B14F-4D97-AF65-F5344CB8AC3E}">
        <p14:creationId xmlns:p14="http://schemas.microsoft.com/office/powerpoint/2010/main" val="1638865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95402" y="623396"/>
            <a:ext cx="9601196" cy="835517"/>
          </a:xfrm>
        </p:spPr>
        <p:txBody>
          <a:bodyPr/>
          <a:lstStyle/>
          <a:p>
            <a:pPr eaLnBrk="1" hangingPunct="1"/>
            <a:r>
              <a:rPr lang="en-US" dirty="0" smtClean="0"/>
              <a:t>Text Mining Application Areas</a:t>
            </a:r>
          </a:p>
        </p:txBody>
      </p:sp>
      <p:sp>
        <p:nvSpPr>
          <p:cNvPr id="21507" name="Content Placeholder 2"/>
          <p:cNvSpPr>
            <a:spLocks noGrp="1"/>
          </p:cNvSpPr>
          <p:nvPr>
            <p:ph idx="1"/>
          </p:nvPr>
        </p:nvSpPr>
        <p:spPr>
          <a:xfrm>
            <a:off x="1527717" y="1461860"/>
            <a:ext cx="9121698" cy="4359080"/>
          </a:xfrm>
        </p:spPr>
        <p:txBody>
          <a:bodyPr>
            <a:normAutofit fontScale="92500" lnSpcReduction="20000"/>
          </a:bodyPr>
          <a:lstStyle/>
          <a:p>
            <a:pPr lvl="1" eaLnBrk="1" hangingPunct="1"/>
            <a:r>
              <a:rPr lang="en-US" dirty="0" smtClean="0"/>
              <a:t>Document </a:t>
            </a:r>
            <a:r>
              <a:rPr lang="en-US" dirty="0" smtClean="0"/>
              <a:t>categorization</a:t>
            </a:r>
          </a:p>
          <a:p>
            <a:pPr lvl="2" eaLnBrk="1" hangingPunct="1"/>
            <a:r>
              <a:rPr lang="en-US" dirty="0" smtClean="0"/>
              <a:t>Do the documents fall into different categories? (Pattern discovery)</a:t>
            </a:r>
          </a:p>
          <a:p>
            <a:pPr lvl="2" eaLnBrk="1" hangingPunct="1"/>
            <a:r>
              <a:rPr lang="en-US" dirty="0" smtClean="0"/>
              <a:t>Can you assign a new document to a subject matter category? (Prediction)</a:t>
            </a:r>
          </a:p>
          <a:p>
            <a:pPr lvl="1" eaLnBrk="1" hangingPunct="1"/>
            <a:r>
              <a:rPr lang="en-US" dirty="0" smtClean="0"/>
              <a:t>Information retrieval</a:t>
            </a:r>
          </a:p>
          <a:p>
            <a:pPr lvl="2" eaLnBrk="1" hangingPunct="1"/>
            <a:r>
              <a:rPr lang="en-US" dirty="0" smtClean="0"/>
              <a:t>Which documents are most relevant for a given information request? (Pattern discovery and prediction</a:t>
            </a:r>
            <a:r>
              <a:rPr lang="en-US" dirty="0" smtClean="0"/>
              <a:t>)</a:t>
            </a:r>
          </a:p>
          <a:p>
            <a:pPr lvl="1"/>
            <a:r>
              <a:rPr lang="en-US" dirty="0"/>
              <a:t>Forensic linguistics</a:t>
            </a:r>
          </a:p>
          <a:p>
            <a:pPr lvl="2"/>
            <a:r>
              <a:rPr lang="en-US" dirty="0"/>
              <a:t>Can you identify the author of a manifesto? (Prediction)</a:t>
            </a:r>
          </a:p>
          <a:p>
            <a:pPr lvl="2"/>
            <a:r>
              <a:rPr lang="en-US" dirty="0"/>
              <a:t>This application area applies </a:t>
            </a:r>
            <a:r>
              <a:rPr lang="en-US" dirty="0" err="1"/>
              <a:t>stylometry</a:t>
            </a:r>
            <a:r>
              <a:rPr lang="en-US" dirty="0"/>
              <a:t> to crime investigation, and is related to anomaly detection for crime prevention</a:t>
            </a:r>
            <a:r>
              <a:rPr lang="en-US" dirty="0" smtClean="0"/>
              <a:t>.</a:t>
            </a:r>
          </a:p>
          <a:p>
            <a:pPr lvl="1"/>
            <a:r>
              <a:rPr lang="en-US" dirty="0"/>
              <a:t>Anomaly detection</a:t>
            </a:r>
          </a:p>
          <a:p>
            <a:pPr lvl="2"/>
            <a:r>
              <a:rPr lang="en-US" dirty="0"/>
              <a:t>Are there any unusual documents in the collection? (Pattern discovery and prediction)</a:t>
            </a:r>
          </a:p>
          <a:p>
            <a:pPr lvl="2"/>
            <a:r>
              <a:rPr lang="en-US" dirty="0"/>
              <a:t>What makes a document unusual? (Pattern discovery)</a:t>
            </a:r>
          </a:p>
          <a:p>
            <a:pPr marL="914400" lvl="2" indent="0">
              <a:buNone/>
            </a:pPr>
            <a:endParaRPr lang="en-US" dirty="0"/>
          </a:p>
          <a:p>
            <a:pPr lvl="2" eaLnBrk="1" hangingPunct="1"/>
            <a:endParaRPr lang="en-US" dirty="0" smtClean="0"/>
          </a:p>
        </p:txBody>
      </p:sp>
    </p:spTree>
    <p:extLst>
      <p:ext uri="{BB962C8B-B14F-4D97-AF65-F5344CB8AC3E}">
        <p14:creationId xmlns:p14="http://schemas.microsoft.com/office/powerpoint/2010/main" val="968066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95402" y="626340"/>
            <a:ext cx="9601196" cy="1303867"/>
          </a:xfrm>
        </p:spPr>
        <p:txBody>
          <a:bodyPr/>
          <a:lstStyle/>
          <a:p>
            <a:pPr eaLnBrk="1" hangingPunct="1"/>
            <a:r>
              <a:rPr lang="en-US" dirty="0" smtClean="0"/>
              <a:t>Text Mining Application </a:t>
            </a:r>
            <a:r>
              <a:rPr lang="en-US" dirty="0" smtClean="0"/>
              <a:t>Examples</a:t>
            </a:r>
            <a:endParaRPr lang="en-US" dirty="0" smtClean="0"/>
          </a:p>
        </p:txBody>
      </p:sp>
      <p:sp>
        <p:nvSpPr>
          <p:cNvPr id="22531" name="Content Placeholder 2"/>
          <p:cNvSpPr>
            <a:spLocks noGrp="1"/>
          </p:cNvSpPr>
          <p:nvPr>
            <p:ph idx="1"/>
          </p:nvPr>
        </p:nvSpPr>
        <p:spPr>
          <a:xfrm>
            <a:off x="2171700" y="1930207"/>
            <a:ext cx="7848600" cy="3578495"/>
          </a:xfrm>
        </p:spPr>
        <p:txBody>
          <a:bodyPr>
            <a:normAutofit fontScale="92500" lnSpcReduction="20000"/>
          </a:bodyPr>
          <a:lstStyle/>
          <a:p>
            <a:pPr lvl="1" eaLnBrk="1" hangingPunct="1"/>
            <a:r>
              <a:rPr lang="en-US" dirty="0" smtClean="0"/>
              <a:t>Auto warranty</a:t>
            </a:r>
          </a:p>
          <a:p>
            <a:pPr lvl="2"/>
            <a:r>
              <a:rPr lang="en-US" dirty="0" smtClean="0"/>
              <a:t>Cost $35bn annually</a:t>
            </a:r>
          </a:p>
          <a:p>
            <a:pPr lvl="2"/>
            <a:r>
              <a:rPr lang="en-US" dirty="0" smtClean="0"/>
              <a:t>Input from service technicians is underutilized</a:t>
            </a:r>
          </a:p>
          <a:p>
            <a:pPr lvl="2"/>
            <a:r>
              <a:rPr lang="en-US" dirty="0" smtClean="0"/>
              <a:t>How can text mining help?</a:t>
            </a:r>
          </a:p>
          <a:p>
            <a:pPr lvl="1"/>
            <a:endParaRPr lang="en-US" dirty="0"/>
          </a:p>
          <a:p>
            <a:pPr lvl="1"/>
            <a:r>
              <a:rPr lang="en-US" dirty="0" smtClean="0"/>
              <a:t>Healthcare</a:t>
            </a:r>
          </a:p>
          <a:p>
            <a:pPr lvl="2"/>
            <a:r>
              <a:rPr lang="en-US" dirty="0" smtClean="0"/>
              <a:t>Costs can be reduced by preventive medicine</a:t>
            </a:r>
          </a:p>
          <a:p>
            <a:pPr lvl="1"/>
            <a:endParaRPr lang="en-US" dirty="0"/>
          </a:p>
          <a:p>
            <a:pPr lvl="1"/>
            <a:r>
              <a:rPr lang="en-US" dirty="0" smtClean="0"/>
              <a:t>Credit card industry</a:t>
            </a:r>
          </a:p>
          <a:p>
            <a:pPr lvl="2"/>
            <a:r>
              <a:rPr lang="en-US" dirty="0" smtClean="0"/>
              <a:t>which features are resonating with customers</a:t>
            </a:r>
            <a:endParaRPr lang="en-US" dirty="0" smtClean="0"/>
          </a:p>
        </p:txBody>
      </p:sp>
    </p:spTree>
    <p:extLst>
      <p:ext uri="{BB962C8B-B14F-4D97-AF65-F5344CB8AC3E}">
        <p14:creationId xmlns:p14="http://schemas.microsoft.com/office/powerpoint/2010/main" val="1403737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pPr algn="ctr"/>
            <a:r>
              <a:rPr lang="en-US" dirty="0" smtClean="0"/>
              <a:t>In class exercise</a:t>
            </a:r>
          </a:p>
          <a:p>
            <a:pPr algn="ctr"/>
            <a:r>
              <a:rPr lang="en-US" dirty="0" smtClean="0"/>
              <a:t>Data Analytics Challenge</a:t>
            </a:r>
            <a:endParaRPr lang="en-US" dirty="0"/>
          </a:p>
        </p:txBody>
      </p:sp>
    </p:spTree>
    <p:extLst>
      <p:ext uri="{BB962C8B-B14F-4D97-AF65-F5344CB8AC3E}">
        <p14:creationId xmlns:p14="http://schemas.microsoft.com/office/powerpoint/2010/main" val="286231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How happy is the world today?</a:t>
            </a:r>
            <a:endParaRPr lang="en-US" dirty="0"/>
          </a:p>
        </p:txBody>
      </p:sp>
    </p:spTree>
    <p:extLst>
      <p:ext uri="{BB962C8B-B14F-4D97-AF65-F5344CB8AC3E}">
        <p14:creationId xmlns:p14="http://schemas.microsoft.com/office/powerpoint/2010/main" val="215566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eta-Twitter Analysis Shows Happiness Trending D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29" y="982132"/>
            <a:ext cx="10444433" cy="470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06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Mining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automatically extracting information from unstructured textual resources</a:t>
            </a:r>
          </a:p>
          <a:p>
            <a:endParaRPr lang="en-US" dirty="0"/>
          </a:p>
          <a:p>
            <a:r>
              <a:rPr lang="en-US" dirty="0" smtClean="0">
                <a:ea typeface="ＭＳ Ｐゴシック" panose="020B0600070205080204" pitchFamily="34" charset="-128"/>
              </a:rPr>
              <a:t>Textual sources:</a:t>
            </a:r>
            <a:endParaRPr lang="en-US" dirty="0">
              <a:ea typeface="ＭＳ Ｐゴシック" panose="020B0600070205080204" pitchFamily="34" charset="-128"/>
            </a:endParaRPr>
          </a:p>
          <a:p>
            <a:pPr lvl="1"/>
            <a:r>
              <a:rPr lang="en-US" dirty="0">
                <a:ea typeface="ＭＳ Ｐゴシック" panose="020B0600070205080204" pitchFamily="34" charset="-128"/>
              </a:rPr>
              <a:t>Web pages</a:t>
            </a:r>
          </a:p>
          <a:p>
            <a:pPr lvl="1"/>
            <a:r>
              <a:rPr lang="en-US" dirty="0">
                <a:ea typeface="ＭＳ Ｐゴシック" panose="020B0600070205080204" pitchFamily="34" charset="-128"/>
              </a:rPr>
              <a:t>Medical records</a:t>
            </a:r>
          </a:p>
          <a:p>
            <a:pPr lvl="1"/>
            <a:r>
              <a:rPr lang="en-US" dirty="0">
                <a:ea typeface="ＭＳ Ｐゴシック" panose="020B0600070205080204" pitchFamily="34" charset="-128"/>
              </a:rPr>
              <a:t>Customer surveys</a:t>
            </a:r>
          </a:p>
          <a:p>
            <a:pPr lvl="1"/>
            <a:r>
              <a:rPr lang="en-US" dirty="0">
                <a:ea typeface="ＭＳ Ｐゴシック" panose="020B0600070205080204" pitchFamily="34" charset="-128"/>
              </a:rPr>
              <a:t>Email filtering (spam)</a:t>
            </a:r>
          </a:p>
          <a:p>
            <a:pPr lvl="1"/>
            <a:r>
              <a:rPr lang="en-US" dirty="0">
                <a:ea typeface="ＭＳ Ｐゴシック" panose="020B0600070205080204" pitchFamily="34" charset="-128"/>
              </a:rPr>
              <a:t>DNA sequences</a:t>
            </a:r>
          </a:p>
          <a:p>
            <a:pPr lvl="1"/>
            <a:r>
              <a:rPr lang="en-US" dirty="0">
                <a:ea typeface="ＭＳ Ｐゴシック" panose="020B0600070205080204" pitchFamily="34" charset="-128"/>
              </a:rPr>
              <a:t>Incident reports</a:t>
            </a:r>
          </a:p>
          <a:p>
            <a:pPr lvl="1"/>
            <a:r>
              <a:rPr lang="en-US" dirty="0">
                <a:ea typeface="ＭＳ Ｐゴシック" panose="020B0600070205080204" pitchFamily="34" charset="-128"/>
              </a:rPr>
              <a:t>Drug interaction reports</a:t>
            </a:r>
          </a:p>
          <a:p>
            <a:pPr lvl="1"/>
            <a:r>
              <a:rPr lang="en-US" dirty="0">
                <a:ea typeface="ＭＳ Ｐゴシック" panose="020B0600070205080204" pitchFamily="34" charset="-128"/>
              </a:rPr>
              <a:t>News stories (e.g. predict stock movement)</a:t>
            </a:r>
          </a:p>
          <a:p>
            <a:endParaRPr lang="en-US" dirty="0"/>
          </a:p>
        </p:txBody>
      </p:sp>
    </p:spTree>
    <p:extLst>
      <p:ext uri="{BB962C8B-B14F-4D97-AF65-F5344CB8AC3E}">
        <p14:creationId xmlns:p14="http://schemas.microsoft.com/office/powerpoint/2010/main" val="161317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cs typeface="Times New Roman" panose="02020603050405020304" pitchFamily="18" charset="0"/>
              </a:rPr>
              <a:t>Email</a:t>
            </a:r>
          </a:p>
          <a:p>
            <a:pPr algn="just"/>
            <a:r>
              <a:rPr lang="en-US" dirty="0">
                <a:cs typeface="Times New Roman" panose="02020603050405020304" pitchFamily="18" charset="0"/>
              </a:rPr>
              <a:t>Insurance claims</a:t>
            </a:r>
          </a:p>
          <a:p>
            <a:pPr algn="just"/>
            <a:r>
              <a:rPr lang="en-US" dirty="0">
                <a:cs typeface="Times New Roman" panose="02020603050405020304" pitchFamily="18" charset="0"/>
              </a:rPr>
              <a:t>News articles</a:t>
            </a:r>
          </a:p>
          <a:p>
            <a:pPr algn="just"/>
            <a:r>
              <a:rPr lang="en-US" dirty="0" smtClean="0">
                <a:cs typeface="Times New Roman" panose="02020603050405020304" pitchFamily="18" charset="0"/>
              </a:rPr>
              <a:t>Patent portfolios</a:t>
            </a:r>
          </a:p>
          <a:p>
            <a:r>
              <a:rPr lang="en-US" dirty="0">
                <a:cs typeface="Times New Roman" panose="02020603050405020304" pitchFamily="18" charset="0"/>
              </a:rPr>
              <a:t>Customer complaint letters</a:t>
            </a:r>
          </a:p>
          <a:p>
            <a:r>
              <a:rPr lang="en-US" dirty="0">
                <a:cs typeface="Times New Roman" panose="02020603050405020304" pitchFamily="18" charset="0"/>
              </a:rPr>
              <a:t>Contracts</a:t>
            </a:r>
          </a:p>
          <a:p>
            <a:r>
              <a:rPr lang="en-US" dirty="0">
                <a:cs typeface="Times New Roman" panose="02020603050405020304" pitchFamily="18" charset="0"/>
              </a:rPr>
              <a:t>Transcripts of phone calls with customers</a:t>
            </a:r>
          </a:p>
          <a:p>
            <a:r>
              <a:rPr lang="en-US" dirty="0">
                <a:cs typeface="Times New Roman" panose="02020603050405020304" pitchFamily="18" charset="0"/>
              </a:rPr>
              <a:t>Technical documents</a:t>
            </a:r>
          </a:p>
          <a:p>
            <a:pPr algn="just"/>
            <a:endParaRPr lang="en-US" dirty="0"/>
          </a:p>
        </p:txBody>
      </p:sp>
    </p:spTree>
    <p:extLst>
      <p:ext uri="{BB962C8B-B14F-4D97-AF65-F5344CB8AC3E}">
        <p14:creationId xmlns:p14="http://schemas.microsoft.com/office/powerpoint/2010/main" val="3711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838200" y="119803"/>
            <a:ext cx="10515600" cy="1325563"/>
          </a:xfrm>
        </p:spPr>
        <p:txBody>
          <a:bodyPr/>
          <a:lstStyle/>
          <a:p>
            <a:pPr eaLnBrk="1" hangingPunct="1"/>
            <a:r>
              <a:rPr lang="en-US" dirty="0" smtClean="0">
                <a:solidFill>
                  <a:schemeClr val="tx2"/>
                </a:solidFill>
              </a:rPr>
              <a:t>Sentiment Analysis: Example</a:t>
            </a:r>
            <a:endParaRPr lang="en-US" dirty="0" smtClean="0"/>
          </a:p>
        </p:txBody>
      </p:sp>
      <p:sp>
        <p:nvSpPr>
          <p:cNvPr id="13315" name="Content Placeholder 2"/>
          <p:cNvSpPr>
            <a:spLocks noGrp="1"/>
          </p:cNvSpPr>
          <p:nvPr>
            <p:ph idx="1"/>
          </p:nvPr>
        </p:nvSpPr>
        <p:spPr>
          <a:xfrm>
            <a:off x="2209800" y="1167160"/>
            <a:ext cx="7848600" cy="5205413"/>
          </a:xfrm>
        </p:spPr>
        <p:txBody>
          <a:bodyPr>
            <a:normAutofit/>
          </a:bodyPr>
          <a:lstStyle/>
          <a:p>
            <a:pPr>
              <a:lnSpc>
                <a:spcPct val="98000"/>
              </a:lnSpc>
              <a:spcBef>
                <a:spcPts val="600"/>
              </a:spcBef>
              <a:defRPr/>
            </a:pPr>
            <a:r>
              <a:rPr lang="en-US" sz="1800" b="1" dirty="0">
                <a:solidFill>
                  <a:schemeClr val="tx2"/>
                </a:solidFill>
              </a:rPr>
              <a:t>Good</a:t>
            </a:r>
            <a:r>
              <a:rPr lang="en-US" sz="1800" dirty="0"/>
              <a:t>, but </a:t>
            </a:r>
            <a:r>
              <a:rPr lang="en-US" sz="1800" b="1" i="1" dirty="0">
                <a:solidFill>
                  <a:srgbClr val="FF0000"/>
                </a:solidFill>
              </a:rPr>
              <a:t>a little outdated</a:t>
            </a:r>
            <a:r>
              <a:rPr lang="en-US" sz="1800" dirty="0"/>
              <a:t>. I bought the </a:t>
            </a:r>
            <a:r>
              <a:rPr lang="en-US" sz="1800" b="1" dirty="0">
                <a:solidFill>
                  <a:srgbClr val="007A37"/>
                </a:solidFill>
              </a:rPr>
              <a:t>ACME Z37 </a:t>
            </a:r>
            <a:r>
              <a:rPr lang="en-US" sz="1800" dirty="0"/>
              <a:t>as my first digital compact P&amp;S camera. I had it for a couple of weeks, until mine had a '</a:t>
            </a:r>
            <a:r>
              <a:rPr lang="en-US" sz="1800" b="1" i="1" dirty="0">
                <a:solidFill>
                  <a:srgbClr val="FF0000"/>
                </a:solidFill>
              </a:rPr>
              <a:t>lens</a:t>
            </a:r>
            <a:r>
              <a:rPr lang="en-US" sz="1800" dirty="0">
                <a:solidFill>
                  <a:srgbClr val="FF0000"/>
                </a:solidFill>
              </a:rPr>
              <a:t> </a:t>
            </a:r>
            <a:r>
              <a:rPr lang="en-US" sz="1800" b="1" i="1" dirty="0">
                <a:solidFill>
                  <a:srgbClr val="FF0000"/>
                </a:solidFill>
              </a:rPr>
              <a:t>error</a:t>
            </a:r>
            <a:r>
              <a:rPr lang="en-US" sz="1800" dirty="0"/>
              <a:t>' that basically </a:t>
            </a:r>
            <a:r>
              <a:rPr lang="en-US" sz="1800" b="1" i="1" dirty="0">
                <a:solidFill>
                  <a:srgbClr val="FF0000"/>
                </a:solidFill>
              </a:rPr>
              <a:t>made the camera inoperable </a:t>
            </a:r>
            <a:r>
              <a:rPr lang="en-US" sz="1800" dirty="0"/>
              <a:t>(it was stuck open). It might've been due to batteries running low, but I tried another set (which I now think was also low).</a:t>
            </a:r>
          </a:p>
          <a:p>
            <a:pPr>
              <a:lnSpc>
                <a:spcPct val="98000"/>
              </a:lnSpc>
              <a:spcBef>
                <a:spcPts val="600"/>
              </a:spcBef>
              <a:defRPr/>
            </a:pPr>
            <a:r>
              <a:rPr lang="en-US" sz="1800" dirty="0"/>
              <a:t>The picture quality from the </a:t>
            </a:r>
            <a:r>
              <a:rPr lang="en-US" sz="1800" b="1" dirty="0">
                <a:solidFill>
                  <a:srgbClr val="007A37"/>
                </a:solidFill>
              </a:rPr>
              <a:t>Z37</a:t>
            </a:r>
            <a:r>
              <a:rPr lang="en-US" sz="1800" dirty="0"/>
              <a:t> was </a:t>
            </a:r>
            <a:r>
              <a:rPr lang="en-US" sz="1800" b="1" dirty="0">
                <a:solidFill>
                  <a:schemeClr val="tx2"/>
                </a:solidFill>
              </a:rPr>
              <a:t>very good</a:t>
            </a:r>
            <a:r>
              <a:rPr lang="en-US" sz="1800" dirty="0"/>
              <a:t>, a </a:t>
            </a:r>
            <a:r>
              <a:rPr lang="en-US" sz="1800" b="1" i="1" dirty="0">
                <a:solidFill>
                  <a:srgbClr val="FF0000"/>
                </a:solidFill>
              </a:rPr>
              <a:t>bit of barrel distortion </a:t>
            </a:r>
            <a:r>
              <a:rPr lang="en-US" sz="1800" dirty="0"/>
              <a:t>was noticed in the wide angle and shooting tall skyscrapers (noticed by the curve along the side of the frame where the buildings are supposed to be straight).Another gripe I had with the camera was </a:t>
            </a:r>
            <a:r>
              <a:rPr lang="en-US" sz="1800" b="1" i="1" dirty="0">
                <a:solidFill>
                  <a:srgbClr val="FF0000"/>
                </a:solidFill>
              </a:rPr>
              <a:t>how slow the auto-focus was</a:t>
            </a:r>
            <a:r>
              <a:rPr lang="en-US" sz="1800" dirty="0"/>
              <a:t>. It would basically go through the whole range of focus every time I pressed the shutter half-way and then some. This became more </a:t>
            </a:r>
            <a:r>
              <a:rPr lang="en-US" sz="1800" b="1" dirty="0">
                <a:solidFill>
                  <a:srgbClr val="FF0000"/>
                </a:solidFill>
              </a:rPr>
              <a:t>annoying</a:t>
            </a:r>
            <a:r>
              <a:rPr lang="en-US" sz="1800" dirty="0"/>
              <a:t> the more I used it. </a:t>
            </a:r>
          </a:p>
          <a:p>
            <a:pPr>
              <a:lnSpc>
                <a:spcPct val="98000"/>
              </a:lnSpc>
              <a:spcBef>
                <a:spcPts val="600"/>
              </a:spcBef>
              <a:defRPr/>
            </a:pPr>
            <a:r>
              <a:rPr lang="en-US" sz="1800" dirty="0"/>
              <a:t>Eventually a lot of my </a:t>
            </a:r>
            <a:r>
              <a:rPr lang="en-US" sz="1800" b="1" i="1" dirty="0">
                <a:solidFill>
                  <a:srgbClr val="FF0000"/>
                </a:solidFill>
              </a:rPr>
              <a:t>pictures came out blurry</a:t>
            </a:r>
            <a:r>
              <a:rPr lang="en-US" sz="1800" dirty="0"/>
              <a:t>, including outdoor overcast days with 3x optical zoom. Basically anytime there's zoom &amp; less than ideal lighting, I would have to have rock steady hands to get non-blurry pictures. </a:t>
            </a:r>
            <a:r>
              <a:rPr lang="en-US" sz="1800" b="1" dirty="0">
                <a:solidFill>
                  <a:schemeClr val="tx2"/>
                </a:solidFill>
              </a:rPr>
              <a:t>Overall it is a good camera </a:t>
            </a:r>
            <a:r>
              <a:rPr lang="en-US" sz="1800" dirty="0"/>
              <a:t>if you can </a:t>
            </a:r>
            <a:r>
              <a:rPr lang="en-US" sz="1800" b="1" i="1" dirty="0">
                <a:solidFill>
                  <a:srgbClr val="FF0000"/>
                </a:solidFill>
              </a:rPr>
              <a:t>overlook the issues I mentioned</a:t>
            </a:r>
            <a:r>
              <a:rPr lang="en-US" sz="1800" dirty="0"/>
              <a:t>. </a:t>
            </a:r>
          </a:p>
        </p:txBody>
      </p:sp>
      <p:sp>
        <p:nvSpPr>
          <p:cNvPr id="16388" name="TextBox 4"/>
          <p:cNvSpPr txBox="1">
            <a:spLocks noChangeArrowheads="1"/>
          </p:cNvSpPr>
          <p:nvPr/>
        </p:nvSpPr>
        <p:spPr bwMode="auto">
          <a:xfrm>
            <a:off x="2343614" y="5428049"/>
            <a:ext cx="784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Camera review with </a:t>
            </a:r>
            <a:r>
              <a:rPr lang="en-US" b="1" dirty="0">
                <a:solidFill>
                  <a:schemeClr val="tx2"/>
                </a:solidFill>
              </a:rPr>
              <a:t>positive</a:t>
            </a:r>
            <a:r>
              <a:rPr lang="en-US" dirty="0">
                <a:solidFill>
                  <a:schemeClr val="tx2"/>
                </a:solidFill>
              </a:rPr>
              <a:t> </a:t>
            </a:r>
            <a:r>
              <a:rPr lang="en-US" dirty="0"/>
              <a:t>and </a:t>
            </a:r>
            <a:r>
              <a:rPr lang="en-US" b="1" i="1" dirty="0">
                <a:solidFill>
                  <a:srgbClr val="FF0000"/>
                </a:solidFill>
              </a:rPr>
              <a:t>negative</a:t>
            </a:r>
            <a:r>
              <a:rPr lang="en-US" dirty="0"/>
              <a:t> comments</a:t>
            </a:r>
            <a:endParaRPr lang="en-US" dirty="0">
              <a:solidFill>
                <a:srgbClr val="00B0F0"/>
              </a:solidFill>
            </a:endParaRPr>
          </a:p>
        </p:txBody>
      </p:sp>
    </p:spTree>
    <p:extLst>
      <p:ext uri="{BB962C8B-B14F-4D97-AF65-F5344CB8AC3E}">
        <p14:creationId xmlns:p14="http://schemas.microsoft.com/office/powerpoint/2010/main" val="129468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95402" y="212696"/>
            <a:ext cx="9601196" cy="1303867"/>
          </a:xfrm>
        </p:spPr>
        <p:txBody>
          <a:bodyPr/>
          <a:lstStyle/>
          <a:p>
            <a:pPr eaLnBrk="1" hangingPunct="1"/>
            <a:r>
              <a:rPr lang="en-US" dirty="0" smtClean="0">
                <a:solidFill>
                  <a:schemeClr val="tx2"/>
                </a:solidFill>
              </a:rPr>
              <a:t>Sentiment Analysis: Brand Management</a:t>
            </a:r>
            <a:endParaRPr lang="en-US" dirty="0" smtClean="0"/>
          </a:p>
        </p:txBody>
      </p:sp>
      <p:pic>
        <p:nvPicPr>
          <p:cNvPr id="17411" name="Content Placeholder 4" descr="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45439" y="1309648"/>
            <a:ext cx="9292823" cy="4745464"/>
          </a:xfrm>
          <a:ln w="28575">
            <a:solidFill>
              <a:schemeClr val="tx1"/>
            </a:solidFill>
            <a:miter lim="800000"/>
            <a:headEnd/>
            <a:tailEnd/>
          </a:ln>
        </p:spPr>
      </p:pic>
    </p:spTree>
    <p:extLst>
      <p:ext uri="{BB962C8B-B14F-4D97-AF65-F5344CB8AC3E}">
        <p14:creationId xmlns:p14="http://schemas.microsoft.com/office/powerpoint/2010/main" val="868657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945887" y="973872"/>
            <a:ext cx="7772400" cy="762000"/>
          </a:xfrm>
        </p:spPr>
        <p:txBody>
          <a:bodyPr/>
          <a:lstStyle/>
          <a:p>
            <a:r>
              <a:rPr lang="en-US" dirty="0"/>
              <a:t>Motivation for Text Mining</a:t>
            </a:r>
          </a:p>
        </p:txBody>
      </p:sp>
      <p:sp>
        <p:nvSpPr>
          <p:cNvPr id="227331" name="Rectangle 3"/>
          <p:cNvSpPr>
            <a:spLocks noGrp="1" noChangeArrowheads="1"/>
          </p:cNvSpPr>
          <p:nvPr>
            <p:ph idx="1"/>
          </p:nvPr>
        </p:nvSpPr>
        <p:spPr>
          <a:xfrm>
            <a:off x="2514601" y="1905000"/>
            <a:ext cx="7699375" cy="1206500"/>
          </a:xfrm>
          <a:noFill/>
          <a:ln/>
        </p:spPr>
        <p:txBody>
          <a:bodyPr vert="horz" lIns="87312" tIns="49212" rIns="87312" bIns="49212" rtlCol="0">
            <a:normAutofit fontScale="85000" lnSpcReduction="20000"/>
          </a:bodyPr>
          <a:lstStyle/>
          <a:p>
            <a:pPr>
              <a:lnSpc>
                <a:spcPct val="90000"/>
              </a:lnSpc>
              <a:buSzPct val="60000"/>
            </a:pPr>
            <a:r>
              <a:rPr lang="en-US" sz="2400"/>
              <a:t>Approximately </a:t>
            </a:r>
            <a:r>
              <a:rPr lang="en-US" sz="3200" b="1"/>
              <a:t>90%</a:t>
            </a:r>
            <a:r>
              <a:rPr lang="en-US" sz="2400"/>
              <a:t> of the world’s data is held in unstructured formats (source: Oracle Corporation)</a:t>
            </a:r>
          </a:p>
          <a:p>
            <a:pPr>
              <a:lnSpc>
                <a:spcPct val="90000"/>
              </a:lnSpc>
              <a:buSzPct val="60000"/>
            </a:pPr>
            <a:r>
              <a:rPr lang="en-US" sz="2400"/>
              <a:t>Information intensive business processes demand that we transcend from simple document retrieval to “knowledge” discovery.</a:t>
            </a:r>
          </a:p>
        </p:txBody>
      </p:sp>
      <p:sp>
        <p:nvSpPr>
          <p:cNvPr id="14" name="Footer Placeholder 4"/>
          <p:cNvSpPr>
            <a:spLocks noGrp="1"/>
          </p:cNvSpPr>
          <p:nvPr>
            <p:ph type="ftr" sz="quarter" idx="11"/>
          </p:nvPr>
        </p:nvSpPr>
        <p:spPr/>
        <p:txBody>
          <a:bodyPr/>
          <a:lstStyle/>
          <a:p>
            <a:r>
              <a:rPr lang="en-US"/>
              <a:t>© 2002, AvaQuest Inc.</a:t>
            </a:r>
            <a:endParaRPr lang="en-US" sz="1400">
              <a:latin typeface="Arial" panose="020B0604020202020204" pitchFamily="34" charset="0"/>
            </a:endParaRPr>
          </a:p>
        </p:txBody>
      </p:sp>
      <p:sp>
        <p:nvSpPr>
          <p:cNvPr id="227332" name="Oval 4"/>
          <p:cNvSpPr>
            <a:spLocks noChangeArrowheads="1"/>
          </p:cNvSpPr>
          <p:nvPr/>
        </p:nvSpPr>
        <p:spPr bwMode="auto">
          <a:xfrm>
            <a:off x="3048000" y="4038600"/>
            <a:ext cx="2197100" cy="2273300"/>
          </a:xfrm>
          <a:prstGeom prst="ellipse">
            <a:avLst/>
          </a:prstGeom>
          <a:solidFill>
            <a:srgbClr val="339966"/>
          </a:solidFill>
          <a:ln w="317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600">
              <a:solidFill>
                <a:schemeClr val="bg1"/>
              </a:solidFill>
            </a:endParaRPr>
          </a:p>
        </p:txBody>
      </p:sp>
      <p:sp>
        <p:nvSpPr>
          <p:cNvPr id="227333" name="Line 5"/>
          <p:cNvSpPr>
            <a:spLocks noChangeShapeType="1"/>
          </p:cNvSpPr>
          <p:nvPr/>
        </p:nvSpPr>
        <p:spPr bwMode="auto">
          <a:xfrm flipH="1">
            <a:off x="4038600" y="4876800"/>
            <a:ext cx="1143000" cy="304800"/>
          </a:xfrm>
          <a:prstGeom prst="line">
            <a:avLst/>
          </a:prstGeom>
          <a:noFill/>
          <a:ln w="317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34" name="Line 6"/>
          <p:cNvSpPr>
            <a:spLocks noChangeShapeType="1"/>
          </p:cNvSpPr>
          <p:nvPr/>
        </p:nvSpPr>
        <p:spPr bwMode="auto">
          <a:xfrm flipV="1">
            <a:off x="4038600" y="4267200"/>
            <a:ext cx="762000" cy="914400"/>
          </a:xfrm>
          <a:prstGeom prst="line">
            <a:avLst/>
          </a:prstGeom>
          <a:noFill/>
          <a:ln w="317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35" name="Rectangle 7"/>
          <p:cNvSpPr>
            <a:spLocks noChangeArrowheads="1"/>
          </p:cNvSpPr>
          <p:nvPr/>
        </p:nvSpPr>
        <p:spPr bwMode="auto">
          <a:xfrm>
            <a:off x="3810001" y="5562601"/>
            <a:ext cx="1427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a:solidFill>
                  <a:schemeClr val="bg1"/>
                </a:solidFill>
                <a:latin typeface="Arial" panose="020B0604020202020204" pitchFamily="34" charset="0"/>
              </a:rPr>
              <a:t>90%</a:t>
            </a:r>
          </a:p>
        </p:txBody>
      </p:sp>
      <p:sp>
        <p:nvSpPr>
          <p:cNvPr id="227336" name="Rectangle 8"/>
          <p:cNvSpPr>
            <a:spLocks noChangeArrowheads="1"/>
          </p:cNvSpPr>
          <p:nvPr/>
        </p:nvSpPr>
        <p:spPr bwMode="auto">
          <a:xfrm>
            <a:off x="5943600" y="4114800"/>
            <a:ext cx="357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latin typeface="Arial" panose="020B0604020202020204" pitchFamily="34" charset="0"/>
              </a:rPr>
              <a:t>Structured Numerical or Coded</a:t>
            </a:r>
          </a:p>
          <a:p>
            <a:pPr eaLnBrk="0" hangingPunct="0"/>
            <a:r>
              <a:rPr lang="en-US" b="1">
                <a:latin typeface="Arial" panose="020B0604020202020204" pitchFamily="34" charset="0"/>
              </a:rPr>
              <a:t>Information</a:t>
            </a:r>
          </a:p>
        </p:txBody>
      </p:sp>
      <p:sp>
        <p:nvSpPr>
          <p:cNvPr id="227337" name="Rectangle 9"/>
          <p:cNvSpPr>
            <a:spLocks noChangeArrowheads="1"/>
          </p:cNvSpPr>
          <p:nvPr/>
        </p:nvSpPr>
        <p:spPr bwMode="auto">
          <a:xfrm>
            <a:off x="4495800" y="4572001"/>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solidFill>
                  <a:schemeClr val="bg1"/>
                </a:solidFill>
                <a:latin typeface="Arial" panose="020B0604020202020204" pitchFamily="34" charset="0"/>
              </a:rPr>
              <a:t>10%</a:t>
            </a:r>
          </a:p>
        </p:txBody>
      </p:sp>
      <p:sp>
        <p:nvSpPr>
          <p:cNvPr id="227338" name="Line 10"/>
          <p:cNvSpPr>
            <a:spLocks noChangeShapeType="1"/>
          </p:cNvSpPr>
          <p:nvPr/>
        </p:nvSpPr>
        <p:spPr bwMode="auto">
          <a:xfrm flipH="1">
            <a:off x="5105400" y="4343400"/>
            <a:ext cx="838200" cy="152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
        <p:nvSpPr>
          <p:cNvPr id="227339" name="Rectangle 11"/>
          <p:cNvSpPr>
            <a:spLocks noChangeArrowheads="1"/>
          </p:cNvSpPr>
          <p:nvPr/>
        </p:nvSpPr>
        <p:spPr bwMode="auto">
          <a:xfrm>
            <a:off x="5791200" y="5334000"/>
            <a:ext cx="372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b="1">
                <a:latin typeface="Arial" panose="020B0604020202020204" pitchFamily="34" charset="0"/>
              </a:rPr>
              <a:t>Unstructured or Semi-structured</a:t>
            </a:r>
          </a:p>
          <a:p>
            <a:pPr eaLnBrk="0" hangingPunct="0"/>
            <a:r>
              <a:rPr lang="en-US" b="1">
                <a:latin typeface="Arial" panose="020B0604020202020204" pitchFamily="34" charset="0"/>
              </a:rPr>
              <a:t>Information</a:t>
            </a:r>
          </a:p>
        </p:txBody>
      </p:sp>
      <p:sp>
        <p:nvSpPr>
          <p:cNvPr id="227340" name="Line 12"/>
          <p:cNvSpPr>
            <a:spLocks noChangeShapeType="1"/>
          </p:cNvSpPr>
          <p:nvPr/>
        </p:nvSpPr>
        <p:spPr bwMode="auto">
          <a:xfrm flipH="1">
            <a:off x="5181600" y="5638800"/>
            <a:ext cx="609600" cy="76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endParaRPr lang="en-US"/>
          </a:p>
        </p:txBody>
      </p:sp>
    </p:spTree>
    <p:extLst>
      <p:ext uri="{BB962C8B-B14F-4D97-AF65-F5344CB8AC3E}">
        <p14:creationId xmlns:p14="http://schemas.microsoft.com/office/powerpoint/2010/main" val="2631886063"/>
      </p:ext>
    </p:extLst>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1"/>
          <p:cNvSpPr>
            <a:spLocks noGrp="1"/>
          </p:cNvSpPr>
          <p:nvPr>
            <p:ph idx="1"/>
          </p:nvPr>
        </p:nvSpPr>
        <p:spPr>
          <a:xfrm>
            <a:off x="2171700" y="1059483"/>
            <a:ext cx="7848600" cy="1443037"/>
          </a:xfrm>
        </p:spPr>
        <p:txBody>
          <a:bodyPr/>
          <a:lstStyle/>
          <a:p>
            <a:pPr eaLnBrk="1" hangingPunct="1"/>
            <a:r>
              <a:rPr lang="en-GB" i="1" dirty="0" smtClean="0"/>
              <a:t>Text mining </a:t>
            </a:r>
            <a:r>
              <a:rPr lang="en-GB" dirty="0" smtClean="0"/>
              <a:t>is the process of </a:t>
            </a:r>
            <a:r>
              <a:rPr lang="en-GB" b="1" dirty="0" smtClean="0">
                <a:solidFill>
                  <a:schemeClr val="tx2"/>
                </a:solidFill>
              </a:rPr>
              <a:t>discovering</a:t>
            </a:r>
            <a:r>
              <a:rPr lang="en-GB" dirty="0" smtClean="0"/>
              <a:t> and </a:t>
            </a:r>
            <a:r>
              <a:rPr lang="en-GB" b="1" dirty="0" smtClean="0">
                <a:solidFill>
                  <a:schemeClr val="tx2"/>
                </a:solidFill>
              </a:rPr>
              <a:t>extracting</a:t>
            </a:r>
            <a:r>
              <a:rPr lang="en-GB" dirty="0" smtClean="0">
                <a:solidFill>
                  <a:schemeClr val="tx2"/>
                </a:solidFill>
              </a:rPr>
              <a:t> </a:t>
            </a:r>
            <a:r>
              <a:rPr lang="en-GB" dirty="0" smtClean="0"/>
              <a:t>meaningful patterns and relationships from text collections.</a:t>
            </a:r>
          </a:p>
          <a:p>
            <a:pPr eaLnBrk="1" hangingPunct="1"/>
            <a:endParaRPr lang="en-US" dirty="0" smtClean="0"/>
          </a:p>
        </p:txBody>
      </p:sp>
      <p:sp>
        <p:nvSpPr>
          <p:cNvPr id="18436" name="Text Box 4"/>
          <p:cNvSpPr txBox="1">
            <a:spLocks noChangeArrowheads="1"/>
          </p:cNvSpPr>
          <p:nvPr/>
        </p:nvSpPr>
        <p:spPr bwMode="auto">
          <a:xfrm>
            <a:off x="3962400" y="4038601"/>
            <a:ext cx="762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ts val="1600"/>
              </a:lnSpc>
              <a:buClr>
                <a:srgbClr val="003399"/>
              </a:buClr>
              <a:buSzPct val="90000"/>
            </a:pPr>
            <a:r>
              <a:rPr lang="en-US" sz="3200" b="1">
                <a:latin typeface="Arial Narrow" panose="020B0606020202030204" pitchFamily="34" charset="0"/>
              </a:rPr>
              <a:t>=</a:t>
            </a:r>
          </a:p>
        </p:txBody>
      </p:sp>
      <p:sp>
        <p:nvSpPr>
          <p:cNvPr id="18437" name="Text Box 5"/>
          <p:cNvSpPr txBox="1">
            <a:spLocks noChangeArrowheads="1"/>
          </p:cNvSpPr>
          <p:nvPr/>
        </p:nvSpPr>
        <p:spPr bwMode="auto">
          <a:xfrm>
            <a:off x="6318250" y="3962401"/>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ts val="1600"/>
              </a:lnSpc>
              <a:buClr>
                <a:srgbClr val="003399"/>
              </a:buClr>
              <a:buSzPct val="90000"/>
            </a:pPr>
            <a:r>
              <a:rPr lang="en-US" sz="3200" b="1">
                <a:latin typeface="Arial Narrow" panose="020B0606020202030204" pitchFamily="34" charset="0"/>
              </a:rPr>
              <a:t>+</a:t>
            </a:r>
          </a:p>
        </p:txBody>
      </p:sp>
      <p:pic>
        <p:nvPicPr>
          <p:cNvPr id="18438" name="Picture 6" descr="skel_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200400"/>
            <a:ext cx="34290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padl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851" y="2667000"/>
            <a:ext cx="20669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lightbul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5" y="2514600"/>
            <a:ext cx="19494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9"/>
          <p:cNvSpPr txBox="1">
            <a:spLocks noChangeArrowheads="1"/>
          </p:cNvSpPr>
          <p:nvPr/>
        </p:nvSpPr>
        <p:spPr bwMode="auto">
          <a:xfrm>
            <a:off x="2698750" y="2971800"/>
            <a:ext cx="812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
                <a:srgbClr val="003399"/>
              </a:buClr>
              <a:buSzPct val="90000"/>
            </a:pPr>
            <a:r>
              <a:rPr lang="en-US" b="1">
                <a:latin typeface="Arial Narrow" panose="020B0606020202030204" pitchFamily="34" charset="0"/>
              </a:rPr>
              <a:t>Text</a:t>
            </a:r>
            <a:br>
              <a:rPr lang="en-US" b="1">
                <a:latin typeface="Arial Narrow" panose="020B0606020202030204" pitchFamily="34" charset="0"/>
              </a:rPr>
            </a:br>
            <a:r>
              <a:rPr lang="en-US" b="1">
                <a:latin typeface="Arial Narrow" panose="020B0606020202030204" pitchFamily="34" charset="0"/>
              </a:rPr>
              <a:t>Mining</a:t>
            </a:r>
          </a:p>
        </p:txBody>
      </p:sp>
      <p:sp>
        <p:nvSpPr>
          <p:cNvPr id="18442" name="Text Box 10"/>
          <p:cNvSpPr txBox="1">
            <a:spLocks noChangeArrowheads="1"/>
          </p:cNvSpPr>
          <p:nvPr/>
        </p:nvSpPr>
        <p:spPr bwMode="auto">
          <a:xfrm>
            <a:off x="4578351" y="3962400"/>
            <a:ext cx="143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003399"/>
              </a:buClr>
              <a:buSzPct val="90000"/>
            </a:pPr>
            <a:r>
              <a:rPr lang="en-US" b="1">
                <a:latin typeface="Arial Narrow" panose="020B0606020202030204" pitchFamily="34" charset="0"/>
              </a:rPr>
              <a:t>Data Mining</a:t>
            </a:r>
          </a:p>
        </p:txBody>
      </p:sp>
      <p:sp>
        <p:nvSpPr>
          <p:cNvPr id="18443" name="Text Box 11"/>
          <p:cNvSpPr txBox="1">
            <a:spLocks noChangeArrowheads="1"/>
          </p:cNvSpPr>
          <p:nvPr/>
        </p:nvSpPr>
        <p:spPr bwMode="auto">
          <a:xfrm>
            <a:off x="8562976" y="3435351"/>
            <a:ext cx="13620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lg" len="lg"/>
              </a14:hiddenLine>
            </a:ext>
          </a:extLst>
        </p:spPr>
        <p:txBody>
          <a:bodyPr wrap="none" lIns="0" tIns="0" rIns="0"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lnSpc>
                <a:spcPct val="95000"/>
              </a:lnSpc>
              <a:buClr>
                <a:srgbClr val="003399"/>
              </a:buClr>
              <a:buSzPct val="90000"/>
            </a:pPr>
            <a:r>
              <a:rPr lang="en-US" b="1">
                <a:latin typeface="Arial Narrow" panose="020B0606020202030204" pitchFamily="34" charset="0"/>
              </a:rPr>
              <a:t>Natural</a:t>
            </a:r>
            <a:br>
              <a:rPr lang="en-US" b="1">
                <a:latin typeface="Arial Narrow" panose="020B0606020202030204" pitchFamily="34" charset="0"/>
              </a:rPr>
            </a:br>
            <a:r>
              <a:rPr lang="en-US" b="1">
                <a:latin typeface="Arial Narrow" panose="020B0606020202030204" pitchFamily="34" charset="0"/>
              </a:rPr>
              <a:t>Language</a:t>
            </a:r>
            <a:br>
              <a:rPr lang="en-US" b="1">
                <a:latin typeface="Arial Narrow" panose="020B0606020202030204" pitchFamily="34" charset="0"/>
              </a:rPr>
            </a:br>
            <a:r>
              <a:rPr lang="en-US" b="1">
                <a:latin typeface="Arial Narrow" panose="020B0606020202030204" pitchFamily="34" charset="0"/>
              </a:rPr>
              <a:t>Processing</a:t>
            </a:r>
          </a:p>
        </p:txBody>
      </p:sp>
    </p:spTree>
    <p:extLst>
      <p:ext uri="{BB962C8B-B14F-4D97-AF65-F5344CB8AC3E}">
        <p14:creationId xmlns:p14="http://schemas.microsoft.com/office/powerpoint/2010/main" val="25966835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806</TotalTime>
  <Words>1277</Words>
  <Application>Microsoft Office PowerPoint</Application>
  <PresentationFormat>Widescreen</PresentationFormat>
  <Paragraphs>159</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Arial Narrow</vt:lpstr>
      <vt:lpstr>Calibri</vt:lpstr>
      <vt:lpstr>Garamond</vt:lpstr>
      <vt:lpstr>Times</vt:lpstr>
      <vt:lpstr>Times New Roman</vt:lpstr>
      <vt:lpstr>Organic</vt:lpstr>
      <vt:lpstr>Text Analytics</vt:lpstr>
      <vt:lpstr>PowerPoint Presentation</vt:lpstr>
      <vt:lpstr>PowerPoint Presentation</vt:lpstr>
      <vt:lpstr>Text Mining</vt:lpstr>
      <vt:lpstr>Other sources</vt:lpstr>
      <vt:lpstr>Sentiment Analysis: Example</vt:lpstr>
      <vt:lpstr>Sentiment Analysis: Brand Management</vt:lpstr>
      <vt:lpstr>Motivation for Text Mining</vt:lpstr>
      <vt:lpstr>PowerPoint Presentation</vt:lpstr>
      <vt:lpstr>Text Mining</vt:lpstr>
      <vt:lpstr>Challenges in Text Mining</vt:lpstr>
      <vt:lpstr>Challenges of Text Mining</vt:lpstr>
      <vt:lpstr>“Search” versus “Discover”</vt:lpstr>
      <vt:lpstr>Knowledge Discovery</vt:lpstr>
      <vt:lpstr>Information Distillation</vt:lpstr>
      <vt:lpstr>Text Mining Application Areas</vt:lpstr>
      <vt:lpstr>Text Mining Application Examples</vt:lpstr>
      <vt:lpstr>PowerPoint Presentation</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Analytics</dc:title>
  <dc:creator>clientsvcs</dc:creator>
  <cp:lastModifiedBy>clientsvcs</cp:lastModifiedBy>
  <cp:revision>13</cp:revision>
  <dcterms:created xsi:type="dcterms:W3CDTF">2013-10-29T02:21:21Z</dcterms:created>
  <dcterms:modified xsi:type="dcterms:W3CDTF">2013-10-29T15:47:46Z</dcterms:modified>
</cp:coreProperties>
</file>