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494"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bg2"/>
            </a:gs>
            <a:gs pos="5000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1828800" cy="6856413"/>
            <a:chOff x="0" y="0"/>
            <a:chExt cx="1152" cy="4319"/>
          </a:xfrm>
        </p:grpSpPr>
        <p:sp>
          <p:nvSpPr>
            <p:cNvPr id="3075" name="Rectangle 3"/>
            <p:cNvSpPr>
              <a:spLocks noChangeArrowheads="1"/>
            </p:cNvSpPr>
            <p:nvPr/>
          </p:nvSpPr>
          <p:spPr bwMode="auto">
            <a:xfrm>
              <a:off x="0" y="0"/>
              <a:ext cx="1152" cy="102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sz="2400"/>
            </a:p>
          </p:txBody>
        </p:sp>
        <p:sp>
          <p:nvSpPr>
            <p:cNvPr id="3076" name="Rectangle 4"/>
            <p:cNvSpPr>
              <a:spLocks noChangeArrowheads="1"/>
            </p:cNvSpPr>
            <p:nvPr/>
          </p:nvSpPr>
          <p:spPr bwMode="auto">
            <a:xfrm>
              <a:off x="0" y="2400"/>
              <a:ext cx="1152" cy="1919"/>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sz="2400"/>
            </a:p>
          </p:txBody>
        </p:sp>
        <p:pic>
          <p:nvPicPr>
            <p:cNvPr id="3077"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28"/>
              <a:ext cx="1152" cy="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3078" name="Rectangle 6"/>
          <p:cNvSpPr>
            <a:spLocks noGrp="1" noChangeArrowheads="1"/>
          </p:cNvSpPr>
          <p:nvPr>
            <p:ph type="ctrTitle" sz="quarter"/>
          </p:nvPr>
        </p:nvSpPr>
        <p:spPr>
          <a:xfrm>
            <a:off x="1981200" y="1828800"/>
            <a:ext cx="7085013" cy="1981200"/>
          </a:xfrm>
        </p:spPr>
        <p:txBody>
          <a:bodyPr/>
          <a:lstStyle>
            <a:lvl1pPr>
              <a:defRPr/>
            </a:lvl1pPr>
          </a:lstStyle>
          <a:p>
            <a:pPr lvl="0"/>
            <a:r>
              <a:rPr lang="en-US" noProof="0" smtClean="0"/>
              <a:t>Click to edit Master title style</a:t>
            </a:r>
          </a:p>
        </p:txBody>
      </p:sp>
      <p:sp>
        <p:nvSpPr>
          <p:cNvPr id="3079" name="Rectangle 7"/>
          <p:cNvSpPr>
            <a:spLocks noGrp="1" noChangeArrowheads="1"/>
          </p:cNvSpPr>
          <p:nvPr>
            <p:ph type="subTitle" sz="quarter" idx="1"/>
          </p:nvPr>
        </p:nvSpPr>
        <p:spPr>
          <a:xfrm>
            <a:off x="1981200" y="4038600"/>
            <a:ext cx="6400800" cy="1752600"/>
          </a:xfrm>
        </p:spPr>
        <p:txBody>
          <a:bodyPr/>
          <a:lstStyle>
            <a:lvl1pPr marL="0" indent="0" algn="ctr">
              <a:buFontTx/>
              <a:buNone/>
              <a:defRPr/>
            </a:lvl1pPr>
          </a:lstStyle>
          <a:p>
            <a:pPr lvl="0"/>
            <a:r>
              <a:rPr lang="en-US" noProof="0" smtClean="0"/>
              <a:t>Click to edit Master subtitle style</a:t>
            </a:r>
          </a:p>
        </p:txBody>
      </p:sp>
      <p:sp>
        <p:nvSpPr>
          <p:cNvPr id="3080" name="Rectangle 8"/>
          <p:cNvSpPr>
            <a:spLocks noGrp="1" noChangeArrowheads="1"/>
          </p:cNvSpPr>
          <p:nvPr>
            <p:ph type="dt" sz="quarter" idx="2"/>
          </p:nvPr>
        </p:nvSpPr>
        <p:spPr/>
        <p:txBody>
          <a:bodyPr/>
          <a:lstStyle>
            <a:lvl1pPr>
              <a:defRPr>
                <a:solidFill>
                  <a:srgbClr val="EAEAEA"/>
                </a:solidFill>
              </a:defRPr>
            </a:lvl1pPr>
          </a:lstStyle>
          <a:p>
            <a:endParaRPr lang="en-US"/>
          </a:p>
        </p:txBody>
      </p:sp>
      <p:sp>
        <p:nvSpPr>
          <p:cNvPr id="3081" name="Rectangle 9"/>
          <p:cNvSpPr>
            <a:spLocks noGrp="1" noChangeArrowheads="1"/>
          </p:cNvSpPr>
          <p:nvPr>
            <p:ph type="ftr" sz="quarter" idx="3"/>
          </p:nvPr>
        </p:nvSpPr>
        <p:spPr/>
        <p:txBody>
          <a:bodyPr/>
          <a:lstStyle>
            <a:lvl1pPr>
              <a:defRPr>
                <a:solidFill>
                  <a:srgbClr val="EAEAEA"/>
                </a:solidFill>
              </a:defRPr>
            </a:lvl1pPr>
          </a:lstStyle>
          <a:p>
            <a:endParaRPr lang="en-US"/>
          </a:p>
        </p:txBody>
      </p:sp>
      <p:sp>
        <p:nvSpPr>
          <p:cNvPr id="3082" name="Rectangle 10"/>
          <p:cNvSpPr>
            <a:spLocks noGrp="1" noChangeArrowheads="1"/>
          </p:cNvSpPr>
          <p:nvPr>
            <p:ph type="sldNum" sz="quarter" idx="4"/>
          </p:nvPr>
        </p:nvSpPr>
        <p:spPr/>
        <p:txBody>
          <a:bodyPr/>
          <a:lstStyle>
            <a:lvl1pPr>
              <a:defRPr>
                <a:solidFill>
                  <a:srgbClr val="EAEAEA"/>
                </a:solidFill>
              </a:defRPr>
            </a:lvl1pPr>
          </a:lstStyle>
          <a:p>
            <a:fld id="{5B629FE3-0C12-4BD8-BFB8-433153C09CEC}"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2869929-BB18-43B5-8E3B-A14C59C0DB5C}" type="slidenum">
              <a:rPr lang="en-US"/>
              <a:pPr/>
              <a:t>‹#›</a:t>
            </a:fld>
            <a:endParaRPr lang="en-US"/>
          </a:p>
        </p:txBody>
      </p:sp>
    </p:spTree>
    <p:extLst>
      <p:ext uri="{BB962C8B-B14F-4D97-AF65-F5344CB8AC3E}">
        <p14:creationId xmlns:p14="http://schemas.microsoft.com/office/powerpoint/2010/main" val="108553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24700" y="381000"/>
            <a:ext cx="1943100" cy="5638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381000"/>
            <a:ext cx="56769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1EBB991-E931-4245-A063-474D285B1AE9}" type="slidenum">
              <a:rPr lang="en-US"/>
              <a:pPr/>
              <a:t>‹#›</a:t>
            </a:fld>
            <a:endParaRPr lang="en-US"/>
          </a:p>
        </p:txBody>
      </p:sp>
    </p:spTree>
    <p:extLst>
      <p:ext uri="{BB962C8B-B14F-4D97-AF65-F5344CB8AC3E}">
        <p14:creationId xmlns:p14="http://schemas.microsoft.com/office/powerpoint/2010/main" val="10989225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B5BD412-EE44-44F3-94DA-82700D40C6DE}" type="slidenum">
              <a:rPr lang="en-US"/>
              <a:pPr/>
              <a:t>‹#›</a:t>
            </a:fld>
            <a:endParaRPr lang="en-US"/>
          </a:p>
        </p:txBody>
      </p:sp>
    </p:spTree>
    <p:extLst>
      <p:ext uri="{BB962C8B-B14F-4D97-AF65-F5344CB8AC3E}">
        <p14:creationId xmlns:p14="http://schemas.microsoft.com/office/powerpoint/2010/main" val="3812798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573CA2-81FB-4185-B538-3B7F2EEB0152}" type="slidenum">
              <a:rPr lang="en-US"/>
              <a:pPr/>
              <a:t>‹#›</a:t>
            </a:fld>
            <a:endParaRPr lang="en-US"/>
          </a:p>
        </p:txBody>
      </p:sp>
    </p:spTree>
    <p:extLst>
      <p:ext uri="{BB962C8B-B14F-4D97-AF65-F5344CB8AC3E}">
        <p14:creationId xmlns:p14="http://schemas.microsoft.com/office/powerpoint/2010/main" val="104671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578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82CF165-3E99-4914-A7B2-00E808EE1704}" type="slidenum">
              <a:rPr lang="en-US"/>
              <a:pPr/>
              <a:t>‹#›</a:t>
            </a:fld>
            <a:endParaRPr lang="en-US"/>
          </a:p>
        </p:txBody>
      </p:sp>
    </p:spTree>
    <p:extLst>
      <p:ext uri="{BB962C8B-B14F-4D97-AF65-F5344CB8AC3E}">
        <p14:creationId xmlns:p14="http://schemas.microsoft.com/office/powerpoint/2010/main" val="2465443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B8DEBD6-E15B-4C9F-A816-2BF69CF7812B}" type="slidenum">
              <a:rPr lang="en-US"/>
              <a:pPr/>
              <a:t>‹#›</a:t>
            </a:fld>
            <a:endParaRPr lang="en-US"/>
          </a:p>
        </p:txBody>
      </p:sp>
    </p:spTree>
    <p:extLst>
      <p:ext uri="{BB962C8B-B14F-4D97-AF65-F5344CB8AC3E}">
        <p14:creationId xmlns:p14="http://schemas.microsoft.com/office/powerpoint/2010/main" val="2093873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B949DED-F603-45E1-94C9-B5605839ABAD}" type="slidenum">
              <a:rPr lang="en-US"/>
              <a:pPr/>
              <a:t>‹#›</a:t>
            </a:fld>
            <a:endParaRPr lang="en-US"/>
          </a:p>
        </p:txBody>
      </p:sp>
    </p:spTree>
    <p:extLst>
      <p:ext uri="{BB962C8B-B14F-4D97-AF65-F5344CB8AC3E}">
        <p14:creationId xmlns:p14="http://schemas.microsoft.com/office/powerpoint/2010/main" val="43244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61B089E4-9F9A-42A6-B60F-4BF8E8A00496}" type="slidenum">
              <a:rPr lang="en-US"/>
              <a:pPr/>
              <a:t>‹#›</a:t>
            </a:fld>
            <a:endParaRPr lang="en-US"/>
          </a:p>
        </p:txBody>
      </p:sp>
    </p:spTree>
    <p:extLst>
      <p:ext uri="{BB962C8B-B14F-4D97-AF65-F5344CB8AC3E}">
        <p14:creationId xmlns:p14="http://schemas.microsoft.com/office/powerpoint/2010/main" val="1342446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61CB633-E23E-4D16-96FA-A8263A18373E}" type="slidenum">
              <a:rPr lang="en-US"/>
              <a:pPr/>
              <a:t>‹#›</a:t>
            </a:fld>
            <a:endParaRPr lang="en-US"/>
          </a:p>
        </p:txBody>
      </p:sp>
    </p:spTree>
    <p:extLst>
      <p:ext uri="{BB962C8B-B14F-4D97-AF65-F5344CB8AC3E}">
        <p14:creationId xmlns:p14="http://schemas.microsoft.com/office/powerpoint/2010/main" val="1368781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BBC8A7B-3ECB-478C-A9B1-E5570777C198}" type="slidenum">
              <a:rPr lang="en-US"/>
              <a:pPr/>
              <a:t>‹#›</a:t>
            </a:fld>
            <a:endParaRPr lang="en-US"/>
          </a:p>
        </p:txBody>
      </p:sp>
    </p:spTree>
    <p:extLst>
      <p:ext uri="{BB962C8B-B14F-4D97-AF65-F5344CB8AC3E}">
        <p14:creationId xmlns:p14="http://schemas.microsoft.com/office/powerpoint/2010/main" val="18290311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shape">
            <a:fillToRect l="14166" t="5554" r="835" b="77779"/>
          </a:path>
        </a:gradFill>
        <a:effectLst/>
      </p:bgPr>
    </p:bg>
    <p:spTree>
      <p:nvGrpSpPr>
        <p:cNvPr id="1" name=""/>
        <p:cNvGrpSpPr/>
        <p:nvPr/>
      </p:nvGrpSpPr>
      <p:grpSpPr>
        <a:xfrm>
          <a:off x="0" y="0"/>
          <a:ext cx="0" cy="0"/>
          <a:chOff x="0" y="0"/>
          <a:chExt cx="0" cy="0"/>
        </a:xfrm>
      </p:grpSpPr>
      <p:grpSp>
        <p:nvGrpSpPr>
          <p:cNvPr id="2050" name="Group 2"/>
          <p:cNvGrpSpPr>
            <a:grpSpLocks/>
          </p:cNvGrpSpPr>
          <p:nvPr/>
        </p:nvGrpSpPr>
        <p:grpSpPr bwMode="auto">
          <a:xfrm>
            <a:off x="0" y="0"/>
            <a:ext cx="1143000" cy="6856413"/>
            <a:chOff x="0" y="0"/>
            <a:chExt cx="720" cy="4319"/>
          </a:xfrm>
        </p:grpSpPr>
        <p:sp>
          <p:nvSpPr>
            <p:cNvPr id="2051" name="Rectangle 3"/>
            <p:cNvSpPr>
              <a:spLocks noChangeArrowheads="1"/>
            </p:cNvSpPr>
            <p:nvPr/>
          </p:nvSpPr>
          <p:spPr bwMode="auto">
            <a:xfrm>
              <a:off x="0" y="0"/>
              <a:ext cx="720" cy="336"/>
            </a:xfrm>
            <a:prstGeom prst="rect">
              <a:avLst/>
            </a:prstGeom>
            <a:gradFill rotWithShape="0">
              <a:gsLst>
                <a:gs pos="0">
                  <a:schemeClr val="bg2"/>
                </a:gs>
                <a:gs pos="100000">
                  <a:schemeClr val="accent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sz="2400"/>
            </a:p>
          </p:txBody>
        </p:sp>
        <p:sp>
          <p:nvSpPr>
            <p:cNvPr id="2052" name="Rectangle 4"/>
            <p:cNvSpPr>
              <a:spLocks noChangeArrowheads="1"/>
            </p:cNvSpPr>
            <p:nvPr/>
          </p:nvSpPr>
          <p:spPr bwMode="auto">
            <a:xfrm>
              <a:off x="0" y="2016"/>
              <a:ext cx="720" cy="2303"/>
            </a:xfrm>
            <a:prstGeom prst="rect">
              <a:avLst/>
            </a:prstGeom>
            <a:gradFill rotWithShape="0">
              <a:gsLst>
                <a:gs pos="0">
                  <a:schemeClr val="accent1"/>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spcBef>
                  <a:spcPct val="50000"/>
                </a:spcBef>
              </a:pPr>
              <a:endParaRPr lang="en-US" sz="2400"/>
            </a:p>
          </p:txBody>
        </p:sp>
        <p:pic>
          <p:nvPicPr>
            <p:cNvPr id="2053" name="Picture 5"/>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12"/>
              <a:ext cx="720" cy="1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sp>
        <p:nvSpPr>
          <p:cNvPr id="2054" name="Rectangle 6"/>
          <p:cNvSpPr>
            <a:spLocks noGrp="1" noChangeArrowheads="1"/>
          </p:cNvSpPr>
          <p:nvPr>
            <p:ph type="title"/>
          </p:nvPr>
        </p:nvSpPr>
        <p:spPr bwMode="auto">
          <a:xfrm>
            <a:off x="1295400" y="3810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5" name="Rectangle 7"/>
          <p:cNvSpPr>
            <a:spLocks noGrp="1" noChangeArrowheads="1"/>
          </p:cNvSpPr>
          <p:nvPr>
            <p:ph type="body" idx="1"/>
          </p:nvPr>
        </p:nvSpPr>
        <p:spPr bwMode="auto">
          <a:xfrm>
            <a:off x="1295400" y="19050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6" name="Rectangle 8"/>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spcBef>
                <a:spcPct val="50000"/>
              </a:spcBef>
              <a:defRPr sz="1400"/>
            </a:lvl1pPr>
          </a:lstStyle>
          <a:p>
            <a:endParaRPr lang="en-US"/>
          </a:p>
        </p:txBody>
      </p:sp>
      <p:sp>
        <p:nvSpPr>
          <p:cNvPr id="2057" name="Rectangle 9"/>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ctr">
              <a:spcBef>
                <a:spcPct val="50000"/>
              </a:spcBef>
              <a:defRPr sz="1400"/>
            </a:lvl1pPr>
          </a:lstStyle>
          <a:p>
            <a:endParaRPr lang="en-US"/>
          </a:p>
        </p:txBody>
      </p:sp>
      <p:sp>
        <p:nvSpPr>
          <p:cNvPr id="2058" name="Rectangle 10"/>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1440" tIns="45720" rIns="91440" bIns="45720" numCol="1" anchor="t" anchorCtr="0" compatLnSpc="1">
            <a:prstTxWarp prst="textNoShape">
              <a:avLst/>
            </a:prstTxWarp>
          </a:bodyPr>
          <a:lstStyle>
            <a:lvl1pPr algn="r">
              <a:spcBef>
                <a:spcPct val="50000"/>
              </a:spcBef>
              <a:defRPr sz="1400"/>
            </a:lvl1pPr>
          </a:lstStyle>
          <a:p>
            <a:fld id="{D244B750-EF2C-44E7-AD23-31422DFD8428}"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Times New Roman" pitchFamily="18" charset="0"/>
        </a:defRPr>
      </a:lvl2pPr>
      <a:lvl3pPr algn="ctr" rtl="0" eaLnBrk="1" fontAlgn="base" hangingPunct="1">
        <a:spcBef>
          <a:spcPct val="0"/>
        </a:spcBef>
        <a:spcAft>
          <a:spcPct val="0"/>
        </a:spcAft>
        <a:defRPr kumimoji="1" sz="4400">
          <a:solidFill>
            <a:schemeClr val="tx2"/>
          </a:solidFill>
          <a:latin typeface="Times New Roman" pitchFamily="18" charset="0"/>
        </a:defRPr>
      </a:lvl3pPr>
      <a:lvl4pPr algn="ctr" rtl="0" eaLnBrk="1" fontAlgn="base" hangingPunct="1">
        <a:spcBef>
          <a:spcPct val="0"/>
        </a:spcBef>
        <a:spcAft>
          <a:spcPct val="0"/>
        </a:spcAft>
        <a:defRPr kumimoji="1" sz="4400">
          <a:solidFill>
            <a:schemeClr val="tx2"/>
          </a:solidFill>
          <a:latin typeface="Times New Roman" pitchFamily="18" charset="0"/>
        </a:defRPr>
      </a:lvl4pPr>
      <a:lvl5pPr algn="ctr" rtl="0" eaLnBrk="1" fontAlgn="base" hangingPunct="1">
        <a:spcBef>
          <a:spcPct val="0"/>
        </a:spcBef>
        <a:spcAft>
          <a:spcPct val="0"/>
        </a:spcAft>
        <a:defRPr kumimoji="1" sz="4400">
          <a:solidFill>
            <a:schemeClr val="tx2"/>
          </a:solidFill>
          <a:latin typeface="Times New Roman" pitchFamily="18" charset="0"/>
        </a:defRPr>
      </a:lvl5pPr>
      <a:lvl6pPr marL="457200" algn="ctr" rtl="0" eaLnBrk="1" fontAlgn="base" hangingPunct="1">
        <a:spcBef>
          <a:spcPct val="0"/>
        </a:spcBef>
        <a:spcAft>
          <a:spcPct val="0"/>
        </a:spcAft>
        <a:defRPr kumimoji="1" sz="4400">
          <a:solidFill>
            <a:schemeClr val="tx2"/>
          </a:solidFill>
          <a:latin typeface="Times New Roman" pitchFamily="18" charset="0"/>
        </a:defRPr>
      </a:lvl6pPr>
      <a:lvl7pPr marL="914400" algn="ctr" rtl="0" eaLnBrk="1" fontAlgn="base" hangingPunct="1">
        <a:spcBef>
          <a:spcPct val="0"/>
        </a:spcBef>
        <a:spcAft>
          <a:spcPct val="0"/>
        </a:spcAft>
        <a:defRPr kumimoji="1" sz="4400">
          <a:solidFill>
            <a:schemeClr val="tx2"/>
          </a:solidFill>
          <a:latin typeface="Times New Roman" pitchFamily="18" charset="0"/>
        </a:defRPr>
      </a:lvl7pPr>
      <a:lvl8pPr marL="1371600" algn="ctr" rtl="0" eaLnBrk="1" fontAlgn="base" hangingPunct="1">
        <a:spcBef>
          <a:spcPct val="0"/>
        </a:spcBef>
        <a:spcAft>
          <a:spcPct val="0"/>
        </a:spcAft>
        <a:defRPr kumimoji="1" sz="4400">
          <a:solidFill>
            <a:schemeClr val="tx2"/>
          </a:solidFill>
          <a:latin typeface="Times New Roman" pitchFamily="18" charset="0"/>
        </a:defRPr>
      </a:lvl8pPr>
      <a:lvl9pPr marL="1828800" algn="ctr" rtl="0" eaLnBrk="1" fontAlgn="base" hangingPunct="1">
        <a:spcBef>
          <a:spcPct val="0"/>
        </a:spcBef>
        <a:spcAft>
          <a:spcPct val="0"/>
        </a:spcAft>
        <a:defRPr kumimoji="1" sz="44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tx2"/>
        </a:buClr>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143000" indent="-228600" algn="l" rtl="0" eaLnBrk="1" fontAlgn="base" hangingPunct="1">
        <a:spcBef>
          <a:spcPct val="20000"/>
        </a:spcBef>
        <a:spcAft>
          <a:spcPct val="0"/>
        </a:spcAft>
        <a:buChar char="•"/>
        <a:defRPr kumimoji="1" sz="2400">
          <a:solidFill>
            <a:schemeClr val="tx1"/>
          </a:solidFill>
          <a:latin typeface="+mn-lt"/>
        </a:defRPr>
      </a:lvl3pPr>
      <a:lvl4pPr marL="1600200" indent="-228600" algn="l" rtl="0" eaLnBrk="1" fontAlgn="base" hangingPunct="1">
        <a:spcBef>
          <a:spcPct val="20000"/>
        </a:spcBef>
        <a:spcAft>
          <a:spcPct val="0"/>
        </a:spcAft>
        <a:buChar char="•"/>
        <a:defRPr kumimoji="1" sz="2000">
          <a:solidFill>
            <a:schemeClr val="tx1"/>
          </a:solidFill>
          <a:latin typeface="+mn-lt"/>
        </a:defRPr>
      </a:lvl4pPr>
      <a:lvl5pPr marL="2057400" indent="-228600" algn="l" rtl="0" eaLnBrk="1" fontAlgn="base" hangingPunct="1">
        <a:spcBef>
          <a:spcPct val="20000"/>
        </a:spcBef>
        <a:spcAft>
          <a:spcPct val="0"/>
        </a:spcAft>
        <a:buChar char="•"/>
        <a:defRPr kumimoji="1" sz="2000">
          <a:solidFill>
            <a:schemeClr val="tx1"/>
          </a:solidFill>
          <a:latin typeface="+mn-lt"/>
        </a:defRPr>
      </a:lvl5pPr>
      <a:lvl6pPr marL="2514600" indent="-228600" algn="l" rtl="0" eaLnBrk="1" fontAlgn="base" hangingPunct="1">
        <a:spcBef>
          <a:spcPct val="20000"/>
        </a:spcBef>
        <a:spcAft>
          <a:spcPct val="0"/>
        </a:spcAft>
        <a:buChar char="•"/>
        <a:defRPr kumimoji="1" sz="2000">
          <a:solidFill>
            <a:schemeClr val="tx1"/>
          </a:solidFill>
          <a:latin typeface="+mn-lt"/>
        </a:defRPr>
      </a:lvl6pPr>
      <a:lvl7pPr marL="2971800" indent="-228600" algn="l" rtl="0" eaLnBrk="1" fontAlgn="base" hangingPunct="1">
        <a:spcBef>
          <a:spcPct val="20000"/>
        </a:spcBef>
        <a:spcAft>
          <a:spcPct val="0"/>
        </a:spcAft>
        <a:buChar char="•"/>
        <a:defRPr kumimoji="1" sz="2000">
          <a:solidFill>
            <a:schemeClr val="tx1"/>
          </a:solidFill>
          <a:latin typeface="+mn-lt"/>
        </a:defRPr>
      </a:lvl7pPr>
      <a:lvl8pPr marL="3429000" indent="-228600" algn="l" rtl="0" eaLnBrk="1" fontAlgn="base" hangingPunct="1">
        <a:spcBef>
          <a:spcPct val="20000"/>
        </a:spcBef>
        <a:spcAft>
          <a:spcPct val="0"/>
        </a:spcAft>
        <a:buChar char="•"/>
        <a:defRPr kumimoji="1" sz="2000">
          <a:solidFill>
            <a:schemeClr val="tx1"/>
          </a:solidFill>
          <a:latin typeface="+mn-lt"/>
        </a:defRPr>
      </a:lvl8pPr>
      <a:lvl9pPr marL="388620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sz="4800" dirty="0" smtClean="0"/>
              <a:t>EMAIL ENCRYPTION</a:t>
            </a:r>
            <a:endParaRPr lang="en-US" sz="4800" dirty="0"/>
          </a:p>
        </p:txBody>
      </p:sp>
      <p:sp>
        <p:nvSpPr>
          <p:cNvPr id="3" name="Subtitle 2"/>
          <p:cNvSpPr>
            <a:spLocks noGrp="1"/>
          </p:cNvSpPr>
          <p:nvPr>
            <p:ph type="subTitle" sz="quarter" idx="1"/>
          </p:nvPr>
        </p:nvSpPr>
        <p:spPr>
          <a:xfrm>
            <a:off x="1981200" y="4038600"/>
            <a:ext cx="6858000" cy="2209800"/>
          </a:xfrm>
        </p:spPr>
        <p:txBody>
          <a:bodyPr/>
          <a:lstStyle/>
          <a:p>
            <a:r>
              <a:rPr lang="en-US" dirty="0" smtClean="0"/>
              <a:t>Team 2.0</a:t>
            </a:r>
          </a:p>
          <a:p>
            <a:r>
              <a:rPr lang="en-US" sz="2400" dirty="0" smtClean="0"/>
              <a:t>Pamela Dornan, Thomas Malone, David </a:t>
            </a:r>
            <a:r>
              <a:rPr lang="en-US" sz="2400" dirty="0" err="1" smtClean="0"/>
              <a:t>Kotar</a:t>
            </a:r>
            <a:r>
              <a:rPr lang="en-US" sz="2400" dirty="0" smtClean="0"/>
              <a:t>, </a:t>
            </a:r>
            <a:r>
              <a:rPr lang="en-US" sz="2400" dirty="0" err="1" smtClean="0"/>
              <a:t>Nayan</a:t>
            </a:r>
            <a:r>
              <a:rPr lang="en-US" sz="2400" dirty="0" smtClean="0"/>
              <a:t> </a:t>
            </a:r>
            <a:r>
              <a:rPr lang="en-US" sz="2400" dirty="0" err="1" smtClean="0"/>
              <a:t>Thakker</a:t>
            </a:r>
            <a:r>
              <a:rPr lang="en-US" sz="2400" dirty="0" smtClean="0"/>
              <a:t>, and Eddie Gallon</a:t>
            </a:r>
            <a:endParaRPr lang="en-US" sz="2400" dirty="0"/>
          </a:p>
        </p:txBody>
      </p:sp>
    </p:spTree>
    <p:extLst>
      <p:ext uri="{BB962C8B-B14F-4D97-AF65-F5344CB8AC3E}">
        <p14:creationId xmlns:p14="http://schemas.microsoft.com/office/powerpoint/2010/main" val="3103448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524000" y="0"/>
            <a:ext cx="7772400" cy="762000"/>
          </a:xfrm>
        </p:spPr>
        <p:txBody>
          <a:bodyPr/>
          <a:lstStyle/>
          <a:p>
            <a:r>
              <a:rPr lang="en-US" dirty="0" smtClean="0"/>
              <a:t>Questions</a:t>
            </a:r>
            <a:endParaRPr lang="en-US" dirty="0"/>
          </a:p>
        </p:txBody>
      </p:sp>
      <p:sp>
        <p:nvSpPr>
          <p:cNvPr id="3" name="Subtitle 2"/>
          <p:cNvSpPr>
            <a:spLocks noGrp="1"/>
          </p:cNvSpPr>
          <p:nvPr>
            <p:ph type="subTitle" sz="quarter" idx="1"/>
          </p:nvPr>
        </p:nvSpPr>
        <p:spPr>
          <a:xfrm>
            <a:off x="1981200" y="762000"/>
            <a:ext cx="6858000" cy="5943600"/>
          </a:xfrm>
        </p:spPr>
        <p:txBody>
          <a:bodyPr/>
          <a:lstStyle/>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r>
              <a:rPr lang="en-US" sz="9600" b="1" dirty="0" smtClean="0"/>
              <a:t>?</a:t>
            </a:r>
            <a:endParaRPr lang="en-US" sz="9600" dirty="0"/>
          </a:p>
        </p:txBody>
      </p:sp>
    </p:spTree>
    <p:extLst>
      <p:ext uri="{BB962C8B-B14F-4D97-AF65-F5344CB8AC3E}">
        <p14:creationId xmlns:p14="http://schemas.microsoft.com/office/powerpoint/2010/main" val="4241355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905000" y="0"/>
            <a:ext cx="7085013" cy="762000"/>
          </a:xfrm>
        </p:spPr>
        <p:txBody>
          <a:bodyPr/>
          <a:lstStyle/>
          <a:p>
            <a:r>
              <a:rPr lang="en-US" sz="4800" dirty="0"/>
              <a:t>S</a:t>
            </a:r>
            <a:r>
              <a:rPr lang="en-US" sz="4800" dirty="0" smtClean="0"/>
              <a:t>tatistics </a:t>
            </a:r>
            <a:r>
              <a:rPr lang="en-US" sz="4800" dirty="0"/>
              <a:t>about </a:t>
            </a:r>
            <a:r>
              <a:rPr lang="en-US" sz="4800" dirty="0" smtClean="0"/>
              <a:t>Email </a:t>
            </a:r>
            <a:r>
              <a:rPr lang="en-US" sz="4800" dirty="0"/>
              <a:t>U</a:t>
            </a:r>
            <a:r>
              <a:rPr lang="en-US" sz="4800" dirty="0" smtClean="0"/>
              <a:t>se</a:t>
            </a:r>
            <a:endParaRPr lang="en-US" sz="4800" dirty="0"/>
          </a:p>
        </p:txBody>
      </p:sp>
      <p:sp>
        <p:nvSpPr>
          <p:cNvPr id="3" name="Subtitle 2"/>
          <p:cNvSpPr>
            <a:spLocks noGrp="1"/>
          </p:cNvSpPr>
          <p:nvPr>
            <p:ph type="subTitle" sz="quarter" idx="1"/>
          </p:nvPr>
        </p:nvSpPr>
        <p:spPr>
          <a:xfrm>
            <a:off x="1981200" y="838200"/>
            <a:ext cx="6858000" cy="5638800"/>
          </a:xfrm>
        </p:spPr>
        <p:txBody>
          <a:bodyPr/>
          <a:lstStyle/>
          <a:p>
            <a:pPr marL="342900" indent="-342900" algn="l">
              <a:buFont typeface="Arial"/>
              <a:buChar char="•"/>
            </a:pPr>
            <a:r>
              <a:rPr lang="en-US" sz="2400" b="1" dirty="0"/>
              <a:t>247 billion emails</a:t>
            </a:r>
            <a:r>
              <a:rPr lang="en-US" sz="2400" dirty="0"/>
              <a:t> are sent each day. That’s one email every </a:t>
            </a:r>
            <a:r>
              <a:rPr lang="en-US" sz="2400" b="1" dirty="0"/>
              <a:t>0.00000305 seconds</a:t>
            </a:r>
            <a:r>
              <a:rPr lang="en-US" sz="2400" dirty="0"/>
              <a:t>.</a:t>
            </a:r>
          </a:p>
          <a:p>
            <a:pPr marL="342900" indent="-342900" algn="l">
              <a:buFont typeface="Arial"/>
              <a:buChar char="•"/>
            </a:pPr>
            <a:r>
              <a:rPr lang="en-US" sz="2400" dirty="0"/>
              <a:t>In the time it takes you to read this sentence, some </a:t>
            </a:r>
            <a:r>
              <a:rPr lang="en-US" sz="2400" b="1" dirty="0"/>
              <a:t>20 million emails</a:t>
            </a:r>
            <a:r>
              <a:rPr lang="en-US" sz="2400" dirty="0"/>
              <a:t> entered cyberspace.</a:t>
            </a:r>
          </a:p>
          <a:p>
            <a:pPr marL="342900" indent="-342900" algn="l">
              <a:buFont typeface="Arial"/>
              <a:buChar char="•"/>
            </a:pPr>
            <a:r>
              <a:rPr lang="en-US" sz="2400" dirty="0"/>
              <a:t>Corporate email accounts will grow on average of </a:t>
            </a:r>
            <a:r>
              <a:rPr lang="en-US" sz="2400" b="1" dirty="0"/>
              <a:t>25% every year</a:t>
            </a:r>
            <a:r>
              <a:rPr lang="en-US" sz="2400" dirty="0"/>
              <a:t> for next </a:t>
            </a:r>
            <a:r>
              <a:rPr lang="en-US" sz="2400" b="1" dirty="0"/>
              <a:t>5 years</a:t>
            </a:r>
            <a:r>
              <a:rPr lang="en-US" sz="2400" dirty="0"/>
              <a:t>.</a:t>
            </a:r>
          </a:p>
          <a:p>
            <a:pPr marL="342900" indent="-342900" algn="l">
              <a:buFont typeface="Arial"/>
              <a:buChar char="•"/>
            </a:pPr>
            <a:r>
              <a:rPr lang="en-US" sz="2400" dirty="0"/>
              <a:t>Daily business email traffic per day will grow on average </a:t>
            </a:r>
            <a:r>
              <a:rPr lang="en-US" sz="2400" b="1" dirty="0"/>
              <a:t>13% every year </a:t>
            </a:r>
            <a:r>
              <a:rPr lang="en-US" sz="2400" dirty="0"/>
              <a:t>for next </a:t>
            </a:r>
            <a:r>
              <a:rPr lang="en-US" sz="2400" b="1" dirty="0"/>
              <a:t>5 years</a:t>
            </a:r>
            <a:r>
              <a:rPr lang="en-US" sz="2400" dirty="0"/>
              <a:t>.</a:t>
            </a:r>
          </a:p>
          <a:p>
            <a:pPr marL="342900" indent="-342900" algn="l">
              <a:buFont typeface="Arial"/>
              <a:buChar char="•"/>
            </a:pPr>
            <a:r>
              <a:rPr lang="en-US" sz="2400" b="1" dirty="0"/>
              <a:t>96% of employees</a:t>
            </a:r>
            <a:r>
              <a:rPr lang="en-US" sz="2400" dirty="0"/>
              <a:t> believe their companies face some level of legal risk associated with poor email management.</a:t>
            </a:r>
          </a:p>
          <a:p>
            <a:pPr marL="342900" indent="-342900" algn="l">
              <a:buFont typeface="Arial"/>
              <a:buChar char="•"/>
            </a:pPr>
            <a:r>
              <a:rPr lang="en-US" sz="2400" b="1" dirty="0"/>
              <a:t>69% believe </a:t>
            </a:r>
            <a:r>
              <a:rPr lang="en-US" sz="2400" dirty="0"/>
              <a:t>employees ignore policies about emailing unencrypted confidential information through </a:t>
            </a:r>
            <a:r>
              <a:rPr lang="en-US" sz="2400" b="1" dirty="0"/>
              <a:t>insecure channels</a:t>
            </a:r>
            <a:r>
              <a:rPr lang="en-US" sz="2400" dirty="0"/>
              <a:t>.</a:t>
            </a:r>
          </a:p>
        </p:txBody>
      </p:sp>
    </p:spTree>
    <p:extLst>
      <p:ext uri="{BB962C8B-B14F-4D97-AF65-F5344CB8AC3E}">
        <p14:creationId xmlns:p14="http://schemas.microsoft.com/office/powerpoint/2010/main" val="715178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769533" y="0"/>
            <a:ext cx="7391400" cy="762000"/>
          </a:xfrm>
        </p:spPr>
        <p:txBody>
          <a:bodyPr/>
          <a:lstStyle/>
          <a:p>
            <a:r>
              <a:rPr lang="en-US" sz="4800" dirty="0"/>
              <a:t>Federal Industry Regulations</a:t>
            </a:r>
          </a:p>
        </p:txBody>
      </p:sp>
      <p:sp>
        <p:nvSpPr>
          <p:cNvPr id="3" name="Subtitle 2"/>
          <p:cNvSpPr>
            <a:spLocks noGrp="1"/>
          </p:cNvSpPr>
          <p:nvPr>
            <p:ph type="subTitle" sz="quarter" idx="1"/>
          </p:nvPr>
        </p:nvSpPr>
        <p:spPr>
          <a:xfrm>
            <a:off x="1981200" y="838200"/>
            <a:ext cx="6858000" cy="5638800"/>
          </a:xfrm>
        </p:spPr>
        <p:txBody>
          <a:bodyPr/>
          <a:lstStyle/>
          <a:p>
            <a:endParaRPr lang="en-US" sz="2400" b="1" dirty="0" smtClean="0"/>
          </a:p>
          <a:p>
            <a:r>
              <a:rPr lang="en-US" sz="2400" b="1" dirty="0" smtClean="0"/>
              <a:t>The </a:t>
            </a:r>
            <a:r>
              <a:rPr lang="en-US" sz="2400" b="1" dirty="0"/>
              <a:t>Gramm-Leach-Bliley Act (GLBA</a:t>
            </a:r>
            <a:r>
              <a:rPr lang="en-US" sz="2400" b="1" dirty="0" smtClean="0"/>
              <a:t>)</a:t>
            </a:r>
          </a:p>
          <a:p>
            <a:endParaRPr lang="en-US" sz="2400" dirty="0"/>
          </a:p>
          <a:p>
            <a:pPr marL="342900" indent="-342900" algn="l">
              <a:buFont typeface="Arial"/>
              <a:buChar char="•"/>
            </a:pPr>
            <a:r>
              <a:rPr lang="en-US" sz="2400" dirty="0"/>
              <a:t>Protects consumers’ personal financial information held by financial institutions</a:t>
            </a:r>
            <a:r>
              <a:rPr lang="en-US" sz="2400" dirty="0" smtClean="0"/>
              <a:t>.</a:t>
            </a:r>
          </a:p>
          <a:p>
            <a:pPr marL="342900" indent="-342900" algn="l">
              <a:buFont typeface="Arial"/>
              <a:buChar char="•"/>
            </a:pPr>
            <a:endParaRPr lang="en-US" sz="2400" dirty="0"/>
          </a:p>
          <a:p>
            <a:pPr marL="342900" indent="-342900" algn="l">
              <a:buFont typeface="Arial"/>
              <a:buChar char="•"/>
            </a:pPr>
            <a:r>
              <a:rPr lang="en-US" sz="2400" dirty="0"/>
              <a:t>Mandates financial institutions should use encryption to mitigate the use of disclosure or alteration of sensitive information in storage and transit. </a:t>
            </a:r>
            <a:endParaRPr lang="en-US" sz="2400" dirty="0" smtClean="0"/>
          </a:p>
          <a:p>
            <a:pPr algn="l"/>
            <a:endParaRPr lang="en-US" sz="1200" dirty="0"/>
          </a:p>
        </p:txBody>
      </p:sp>
    </p:spTree>
    <p:extLst>
      <p:ext uri="{BB962C8B-B14F-4D97-AF65-F5344CB8AC3E}">
        <p14:creationId xmlns:p14="http://schemas.microsoft.com/office/powerpoint/2010/main" val="1016817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752600" y="0"/>
            <a:ext cx="7391400" cy="762000"/>
          </a:xfrm>
        </p:spPr>
        <p:txBody>
          <a:bodyPr/>
          <a:lstStyle/>
          <a:p>
            <a:r>
              <a:rPr lang="en-US" sz="4800" dirty="0"/>
              <a:t>Federal Industry Regulations</a:t>
            </a:r>
          </a:p>
        </p:txBody>
      </p:sp>
      <p:sp>
        <p:nvSpPr>
          <p:cNvPr id="3" name="Subtitle 2"/>
          <p:cNvSpPr>
            <a:spLocks noGrp="1"/>
          </p:cNvSpPr>
          <p:nvPr>
            <p:ph type="subTitle" sz="quarter" idx="1"/>
          </p:nvPr>
        </p:nvSpPr>
        <p:spPr>
          <a:xfrm>
            <a:off x="1981200" y="838200"/>
            <a:ext cx="6858000" cy="5638800"/>
          </a:xfrm>
        </p:spPr>
        <p:txBody>
          <a:bodyPr/>
          <a:lstStyle/>
          <a:p>
            <a:endParaRPr lang="en-US" sz="2400" b="1" dirty="0" smtClean="0"/>
          </a:p>
          <a:p>
            <a:r>
              <a:rPr lang="en-US" sz="2400" b="1" dirty="0"/>
              <a:t>Family Educational Rights and Privacy Act (FERPA)</a:t>
            </a:r>
            <a:endParaRPr lang="en-US" sz="2400" dirty="0"/>
          </a:p>
          <a:p>
            <a:pPr marL="342900" indent="-342900" algn="l">
              <a:buFont typeface="Arial"/>
              <a:buChar char="•"/>
            </a:pPr>
            <a:r>
              <a:rPr lang="en-US" sz="2400" dirty="0"/>
              <a:t>Protects the privacy of student education records. The law applies to all schools that receive funds under an applicable program of the U.S. Department of Education</a:t>
            </a:r>
            <a:r>
              <a:rPr lang="en-US" sz="2400" dirty="0" smtClean="0"/>
              <a:t>.</a:t>
            </a:r>
          </a:p>
          <a:p>
            <a:pPr marL="342900" indent="-342900" algn="l">
              <a:buFont typeface="Arial"/>
              <a:buChar char="•"/>
            </a:pPr>
            <a:endParaRPr lang="en-US" sz="2400" dirty="0"/>
          </a:p>
          <a:p>
            <a:pPr marL="342900" indent="-342900" algn="l">
              <a:buFont typeface="Arial"/>
              <a:buChar char="•"/>
            </a:pPr>
            <a:r>
              <a:rPr lang="en-US" sz="2400" dirty="0"/>
              <a:t>Encrypt all confidential, non-directory, and sensitive personal information. Encryption is required for all such information that is saved on portable computing devices such as thumb drives and laptop computers; encryption is highly recommended for other devices as well.</a:t>
            </a:r>
          </a:p>
          <a:p>
            <a:pPr algn="l"/>
            <a:endParaRPr lang="en-US" sz="1200" dirty="0"/>
          </a:p>
        </p:txBody>
      </p:sp>
    </p:spTree>
    <p:extLst>
      <p:ext uri="{BB962C8B-B14F-4D97-AF65-F5344CB8AC3E}">
        <p14:creationId xmlns:p14="http://schemas.microsoft.com/office/powerpoint/2010/main" val="25980720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752600" y="0"/>
            <a:ext cx="7391400" cy="762000"/>
          </a:xfrm>
        </p:spPr>
        <p:txBody>
          <a:bodyPr/>
          <a:lstStyle/>
          <a:p>
            <a:r>
              <a:rPr lang="en-US" sz="4800" dirty="0"/>
              <a:t>Federal Industry Regulations</a:t>
            </a:r>
          </a:p>
        </p:txBody>
      </p:sp>
      <p:sp>
        <p:nvSpPr>
          <p:cNvPr id="3" name="Subtitle 2"/>
          <p:cNvSpPr>
            <a:spLocks noGrp="1"/>
          </p:cNvSpPr>
          <p:nvPr>
            <p:ph type="subTitle" sz="quarter" idx="1"/>
          </p:nvPr>
        </p:nvSpPr>
        <p:spPr>
          <a:xfrm>
            <a:off x="1981200" y="762000"/>
            <a:ext cx="6858000" cy="5943600"/>
          </a:xfrm>
        </p:spPr>
        <p:txBody>
          <a:bodyPr/>
          <a:lstStyle/>
          <a:p>
            <a:endParaRPr lang="en-US" sz="1200" b="1" dirty="0" smtClean="0"/>
          </a:p>
          <a:p>
            <a:r>
              <a:rPr lang="en-US" sz="2400" b="1" dirty="0" smtClean="0"/>
              <a:t>The </a:t>
            </a:r>
            <a:r>
              <a:rPr lang="en-US" sz="2400" b="1" dirty="0"/>
              <a:t>Health Information Technology for Economic and Clinical Health (HITECH) </a:t>
            </a:r>
            <a:r>
              <a:rPr lang="en-US" sz="2400" b="1" dirty="0" smtClean="0"/>
              <a:t>Act</a:t>
            </a:r>
          </a:p>
          <a:p>
            <a:endParaRPr lang="en-US" sz="1200" dirty="0"/>
          </a:p>
          <a:p>
            <a:pPr marL="342900" indent="-342900" algn="l">
              <a:buFont typeface="Arial"/>
              <a:buChar char="•"/>
            </a:pPr>
            <a:r>
              <a:rPr lang="en-US" sz="2400" dirty="0"/>
              <a:t>Strengthens </a:t>
            </a:r>
            <a:r>
              <a:rPr lang="en-US" sz="2400" dirty="0" smtClean="0"/>
              <a:t>HIPAA, and increases </a:t>
            </a:r>
            <a:r>
              <a:rPr lang="en-US" sz="2400" dirty="0"/>
              <a:t>fines of up to $1.5 million – a considerable increase from the previous $25,000 fine</a:t>
            </a:r>
            <a:r>
              <a:rPr lang="en-US" sz="2400" dirty="0" smtClean="0"/>
              <a:t>.</a:t>
            </a:r>
            <a:endParaRPr lang="en-US" sz="2400" dirty="0"/>
          </a:p>
          <a:p>
            <a:pPr marL="342900" indent="-342900" algn="l">
              <a:buFont typeface="Arial"/>
              <a:buChar char="•"/>
            </a:pPr>
            <a:r>
              <a:rPr lang="en-US" sz="2400" dirty="0"/>
              <a:t>If a breach occurs, business are required to provide notification of the breach to affected individuals and the HHS (Health and Human Services) Secretary. </a:t>
            </a:r>
          </a:p>
          <a:p>
            <a:pPr marL="342900" indent="-342900" algn="l">
              <a:buFont typeface="Arial"/>
              <a:buChar char="•"/>
            </a:pPr>
            <a:r>
              <a:rPr lang="en-US" sz="2400" dirty="0"/>
              <a:t>If a breach affects 500 individuals or more, the breach is published on the OCR (Office for Civil Rights) breach list and media outlets serving the affected individuals’ state or jurisdiction must be notified</a:t>
            </a:r>
            <a:r>
              <a:rPr lang="en-US" sz="2400" dirty="0" smtClean="0"/>
              <a:t>.</a:t>
            </a:r>
            <a:endParaRPr lang="en-US" sz="2400" dirty="0"/>
          </a:p>
        </p:txBody>
      </p:sp>
    </p:spTree>
    <p:extLst>
      <p:ext uri="{BB962C8B-B14F-4D97-AF65-F5344CB8AC3E}">
        <p14:creationId xmlns:p14="http://schemas.microsoft.com/office/powerpoint/2010/main" val="302159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752600" y="0"/>
            <a:ext cx="7391400" cy="762000"/>
          </a:xfrm>
        </p:spPr>
        <p:txBody>
          <a:bodyPr/>
          <a:lstStyle/>
          <a:p>
            <a:r>
              <a:rPr lang="en-US" sz="4800" dirty="0" smtClean="0"/>
              <a:t>State Regulations</a:t>
            </a:r>
            <a:endParaRPr lang="en-US" sz="4800" dirty="0"/>
          </a:p>
        </p:txBody>
      </p:sp>
      <p:sp>
        <p:nvSpPr>
          <p:cNvPr id="3" name="Subtitle 2"/>
          <p:cNvSpPr>
            <a:spLocks noGrp="1"/>
          </p:cNvSpPr>
          <p:nvPr>
            <p:ph type="subTitle" sz="quarter" idx="1"/>
          </p:nvPr>
        </p:nvSpPr>
        <p:spPr>
          <a:xfrm>
            <a:off x="1981200" y="762000"/>
            <a:ext cx="6858000" cy="5943600"/>
          </a:xfrm>
        </p:spPr>
        <p:txBody>
          <a:bodyPr/>
          <a:lstStyle/>
          <a:p>
            <a:endParaRPr lang="en-US" sz="1200" b="1" dirty="0" smtClean="0"/>
          </a:p>
          <a:p>
            <a:r>
              <a:rPr lang="en-US" sz="2400" b="1" dirty="0"/>
              <a:t>Massachusetts</a:t>
            </a:r>
            <a:endParaRPr lang="en-US" sz="2400" dirty="0"/>
          </a:p>
          <a:p>
            <a:pPr algn="l"/>
            <a:r>
              <a:rPr lang="en-US" sz="2400" dirty="0"/>
              <a:t>Under Mass 201 CMS 179, Massachusetts requires companies to encrypt all personal information of state residents transmitted electronically or wirelessly.  </a:t>
            </a:r>
          </a:p>
          <a:p>
            <a:pPr algn="l"/>
            <a:endParaRPr lang="en-US" sz="2400" dirty="0"/>
          </a:p>
          <a:p>
            <a:r>
              <a:rPr lang="en-US" sz="2400" b="1" dirty="0"/>
              <a:t>Nevada</a:t>
            </a:r>
            <a:endParaRPr lang="en-US" sz="2400" dirty="0"/>
          </a:p>
          <a:p>
            <a:pPr algn="l"/>
            <a:r>
              <a:rPr lang="en-US" sz="2400" dirty="0"/>
              <a:t>NRS 603A10 passed in October 2008 and mandates that all businesses, no matter how small or what they do, must secure confidential customer information if it is sent electronically. Statute 603A.215 states that any form of Internet communication must encrypt personal data.</a:t>
            </a:r>
          </a:p>
        </p:txBody>
      </p:sp>
    </p:spTree>
    <p:extLst>
      <p:ext uri="{BB962C8B-B14F-4D97-AF65-F5344CB8AC3E}">
        <p14:creationId xmlns:p14="http://schemas.microsoft.com/office/powerpoint/2010/main" val="14850399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752600" y="0"/>
            <a:ext cx="7391400" cy="762000"/>
          </a:xfrm>
        </p:spPr>
        <p:txBody>
          <a:bodyPr/>
          <a:lstStyle/>
          <a:p>
            <a:r>
              <a:rPr lang="en-US" sz="4800" dirty="0" smtClean="0"/>
              <a:t>State Regulations</a:t>
            </a:r>
            <a:endParaRPr lang="en-US" sz="4800" dirty="0"/>
          </a:p>
        </p:txBody>
      </p:sp>
      <p:sp>
        <p:nvSpPr>
          <p:cNvPr id="3" name="Subtitle 2"/>
          <p:cNvSpPr>
            <a:spLocks noGrp="1"/>
          </p:cNvSpPr>
          <p:nvPr>
            <p:ph type="subTitle" sz="quarter" idx="1"/>
          </p:nvPr>
        </p:nvSpPr>
        <p:spPr>
          <a:xfrm>
            <a:off x="1981200" y="762000"/>
            <a:ext cx="6858000" cy="5943600"/>
          </a:xfrm>
        </p:spPr>
        <p:txBody>
          <a:bodyPr/>
          <a:lstStyle/>
          <a:p>
            <a:endParaRPr lang="en-US" sz="1200" dirty="0"/>
          </a:p>
          <a:p>
            <a:r>
              <a:rPr lang="en-US" sz="2400" b="1" dirty="0"/>
              <a:t>Washington</a:t>
            </a:r>
            <a:endParaRPr lang="en-US" sz="2400" dirty="0"/>
          </a:p>
          <a:p>
            <a:pPr algn="l"/>
            <a:r>
              <a:rPr lang="en-US" sz="2400" dirty="0"/>
              <a:t>Passed in January 2008, HB 257411 protects personal information that is managed by any person or organization that conducts business in the state. If personal information — including name combined with Social Security number, driver’s license number, financial account information — is transmitted or stored on the internet, the law requires it to be secured and deems encryption as the accepted practice.</a:t>
            </a:r>
          </a:p>
        </p:txBody>
      </p:sp>
    </p:spTree>
    <p:extLst>
      <p:ext uri="{BB962C8B-B14F-4D97-AF65-F5344CB8AC3E}">
        <p14:creationId xmlns:p14="http://schemas.microsoft.com/office/powerpoint/2010/main" val="213371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524000" y="0"/>
            <a:ext cx="7772400" cy="762000"/>
          </a:xfrm>
        </p:spPr>
        <p:txBody>
          <a:bodyPr/>
          <a:lstStyle/>
          <a:p>
            <a:r>
              <a:rPr lang="en-US" dirty="0"/>
              <a:t>Email Encryption-Company X</a:t>
            </a:r>
          </a:p>
        </p:txBody>
      </p:sp>
      <p:sp>
        <p:nvSpPr>
          <p:cNvPr id="3" name="Subtitle 2"/>
          <p:cNvSpPr>
            <a:spLocks noGrp="1"/>
          </p:cNvSpPr>
          <p:nvPr>
            <p:ph type="subTitle" sz="quarter" idx="1"/>
          </p:nvPr>
        </p:nvSpPr>
        <p:spPr>
          <a:xfrm>
            <a:off x="1981200" y="762000"/>
            <a:ext cx="6858000" cy="5943600"/>
          </a:xfrm>
        </p:spPr>
        <p:txBody>
          <a:bodyPr/>
          <a:lstStyle/>
          <a:p>
            <a:endParaRPr lang="en-US" sz="1200" dirty="0"/>
          </a:p>
          <a:p>
            <a:r>
              <a:rPr lang="en-US" sz="2400" b="1" dirty="0"/>
              <a:t>Company X requirements</a:t>
            </a:r>
            <a:r>
              <a:rPr lang="en-US" sz="2400" b="1" dirty="0" smtClean="0"/>
              <a:t>:</a:t>
            </a:r>
          </a:p>
          <a:p>
            <a:endParaRPr lang="en-US" sz="1200" dirty="0"/>
          </a:p>
          <a:p>
            <a:pPr marL="342900" indent="-342900" algn="l">
              <a:buFont typeface="Arial"/>
              <a:buChar char="•"/>
            </a:pPr>
            <a:r>
              <a:rPr lang="en-US" sz="2400" dirty="0"/>
              <a:t>Company X is a mid size company in a food industry, with 300 employees that has customer presence in all states and </a:t>
            </a:r>
            <a:r>
              <a:rPr lang="en-US" sz="2400" dirty="0" smtClean="0"/>
              <a:t>Internationally</a:t>
            </a:r>
          </a:p>
          <a:p>
            <a:pPr marL="342900" indent="-342900" algn="l">
              <a:buFont typeface="Arial"/>
              <a:buChar char="•"/>
            </a:pPr>
            <a:endParaRPr lang="en-US" sz="2400" dirty="0"/>
          </a:p>
          <a:p>
            <a:pPr marL="342900" indent="-342900" algn="l">
              <a:buFont typeface="Arial"/>
              <a:buChar char="•"/>
            </a:pPr>
            <a:r>
              <a:rPr lang="en-US" sz="2400" dirty="0"/>
              <a:t>Communicates externally with remote employees, customers, business partners, consultants and regulatory entities using email on daily </a:t>
            </a:r>
            <a:r>
              <a:rPr lang="en-US" sz="2400" dirty="0" smtClean="0"/>
              <a:t>basis</a:t>
            </a:r>
          </a:p>
          <a:p>
            <a:pPr marL="342900" indent="-342900" algn="l">
              <a:buFont typeface="Arial"/>
              <a:buChar char="•"/>
            </a:pPr>
            <a:endParaRPr lang="en-US" sz="2400" dirty="0"/>
          </a:p>
          <a:p>
            <a:pPr marL="342900" indent="-342900" algn="l">
              <a:buFont typeface="Arial"/>
              <a:buChar char="•"/>
            </a:pPr>
            <a:r>
              <a:rPr lang="en-US" sz="2400" dirty="0"/>
              <a:t>Required under federal regulation to use encryption to mitigate the use of disclosure or alteration of sensitive information in storage and transit</a:t>
            </a:r>
          </a:p>
        </p:txBody>
      </p:sp>
    </p:spTree>
    <p:extLst>
      <p:ext uri="{BB962C8B-B14F-4D97-AF65-F5344CB8AC3E}">
        <p14:creationId xmlns:p14="http://schemas.microsoft.com/office/powerpoint/2010/main" val="1921578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524000" y="0"/>
            <a:ext cx="7772400" cy="762000"/>
          </a:xfrm>
        </p:spPr>
        <p:txBody>
          <a:bodyPr/>
          <a:lstStyle/>
          <a:p>
            <a:r>
              <a:rPr lang="en-US" dirty="0"/>
              <a:t>Requirements for Company X</a:t>
            </a:r>
          </a:p>
        </p:txBody>
      </p:sp>
      <p:sp>
        <p:nvSpPr>
          <p:cNvPr id="3" name="Subtitle 2"/>
          <p:cNvSpPr>
            <a:spLocks noGrp="1"/>
          </p:cNvSpPr>
          <p:nvPr>
            <p:ph type="subTitle" sz="quarter" idx="1"/>
          </p:nvPr>
        </p:nvSpPr>
        <p:spPr>
          <a:xfrm>
            <a:off x="1981200" y="762000"/>
            <a:ext cx="6858000" cy="5943600"/>
          </a:xfrm>
        </p:spPr>
        <p:txBody>
          <a:bodyPr/>
          <a:lstStyle/>
          <a:p>
            <a:endParaRPr lang="en-US" sz="1200" dirty="0"/>
          </a:p>
          <a:p>
            <a:r>
              <a:rPr lang="en-US" sz="2400" b="1" dirty="0" smtClean="0"/>
              <a:t>Current </a:t>
            </a:r>
            <a:r>
              <a:rPr lang="en-US" sz="2400" b="1" dirty="0"/>
              <a:t>Risks &amp; Challenges for Company X</a:t>
            </a:r>
            <a:r>
              <a:rPr lang="en-US" sz="2400" b="1" dirty="0" smtClean="0"/>
              <a:t>:</a:t>
            </a:r>
          </a:p>
          <a:p>
            <a:endParaRPr lang="en-US" sz="1200" dirty="0"/>
          </a:p>
          <a:p>
            <a:pPr marL="342900" indent="-342900" algn="l">
              <a:buFont typeface="Arial"/>
              <a:buChar char="•"/>
            </a:pPr>
            <a:r>
              <a:rPr lang="en-US" sz="2400" dirty="0"/>
              <a:t>Based on the recent survey conducted at the Company X, following risk were identified</a:t>
            </a:r>
            <a:r>
              <a:rPr lang="en-US" sz="2400" dirty="0" smtClean="0"/>
              <a:t>:</a:t>
            </a:r>
            <a:endParaRPr lang="en-US" sz="2400" dirty="0"/>
          </a:p>
          <a:p>
            <a:pPr marL="1085850" lvl="1" indent="-342900">
              <a:buFont typeface="Arial"/>
              <a:buChar char="•"/>
            </a:pPr>
            <a:r>
              <a:rPr lang="en-US" sz="2400" dirty="0"/>
              <a:t>Company X is not compliant under Federal regulation of HIPAA Act which could risk company with financial liability and company </a:t>
            </a:r>
            <a:r>
              <a:rPr lang="en-US" sz="2400" dirty="0" smtClean="0"/>
              <a:t>reputation</a:t>
            </a:r>
          </a:p>
          <a:p>
            <a:pPr marL="342900" indent="-342900" algn="l">
              <a:buFont typeface="Arial"/>
              <a:buChar char="•"/>
            </a:pPr>
            <a:endParaRPr lang="en-US" sz="1200" dirty="0"/>
          </a:p>
          <a:p>
            <a:pPr marL="342900" indent="-342900" algn="l">
              <a:buFont typeface="Arial"/>
              <a:buChar char="•"/>
            </a:pPr>
            <a:r>
              <a:rPr lang="en-US" sz="2400" dirty="0"/>
              <a:t>Mobility - a new risk on the rise</a:t>
            </a:r>
          </a:p>
          <a:p>
            <a:pPr marL="1085850" lvl="1" indent="-342900">
              <a:buFont typeface="Arial"/>
              <a:buChar char="•"/>
            </a:pPr>
            <a:r>
              <a:rPr lang="en-US" sz="2400" dirty="0"/>
              <a:t>users spend an average of 42 percent of their mobile time using email.</a:t>
            </a:r>
          </a:p>
          <a:p>
            <a:pPr marL="1085850" lvl="1" indent="-342900">
              <a:buFont typeface="Arial"/>
              <a:buChar char="•"/>
            </a:pPr>
            <a:r>
              <a:rPr lang="en-US" sz="2400" dirty="0"/>
              <a:t>With increasing dependence on mobile devices for access to data whenever, wherever, mobile email is a major concern</a:t>
            </a:r>
          </a:p>
        </p:txBody>
      </p:sp>
    </p:spTree>
    <p:extLst>
      <p:ext uri="{BB962C8B-B14F-4D97-AF65-F5344CB8AC3E}">
        <p14:creationId xmlns:p14="http://schemas.microsoft.com/office/powerpoint/2010/main" val="4013290694"/>
      </p:ext>
    </p:extLst>
  </p:cSld>
  <p:clrMapOvr>
    <a:masterClrMapping/>
  </p:clrMapOvr>
</p:sld>
</file>

<file path=ppt/theme/theme1.xml><?xml version="1.0" encoding="utf-8"?>
<a:theme xmlns:a="http://schemas.openxmlformats.org/drawingml/2006/main" name="Lock and key design template">
  <a:themeElements>
    <a:clrScheme name="Office Theme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6666FF"/>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200B5B"/>
        </a:dk1>
        <a:lt1>
          <a:srgbClr val="EAEAEA"/>
        </a:lt1>
        <a:dk2>
          <a:srgbClr val="6600FF"/>
        </a:dk2>
        <a:lt2>
          <a:srgbClr val="FFCC66"/>
        </a:lt2>
        <a:accent1>
          <a:srgbClr val="EEB00B"/>
        </a:accent1>
        <a:accent2>
          <a:srgbClr val="6600CC"/>
        </a:accent2>
        <a:accent3>
          <a:srgbClr val="B8AAFF"/>
        </a:accent3>
        <a:accent4>
          <a:srgbClr val="C8C8C8"/>
        </a:accent4>
        <a:accent5>
          <a:srgbClr val="F5D4AA"/>
        </a:accent5>
        <a:accent6>
          <a:srgbClr val="5C00B9"/>
        </a:accent6>
        <a:hlink>
          <a:srgbClr val="FF33CC"/>
        </a:hlink>
        <a:folHlink>
          <a:srgbClr val="6666FF"/>
        </a:folHlink>
      </a:clrScheme>
      <a:clrMap bg1="dk2" tx1="lt1" bg2="dk1" tx2="lt2" accent1="accent1" accent2="accent2" accent3="accent3" accent4="accent4" accent5="accent5" accent6="accent6" hlink="hlink" folHlink="folHlink"/>
    </a:extraClrScheme>
    <a:extraClrScheme>
      <a:clrScheme name="Office Theme 2">
        <a:dk1>
          <a:srgbClr val="393939"/>
        </a:dk1>
        <a:lt1>
          <a:srgbClr val="FFFFFF"/>
        </a:lt1>
        <a:dk2>
          <a:srgbClr val="6600CC"/>
        </a:dk2>
        <a:lt2>
          <a:srgbClr val="CCCCFF"/>
        </a:lt2>
        <a:accent1>
          <a:srgbClr val="F9D87E"/>
        </a:accent1>
        <a:accent2>
          <a:srgbClr val="FFCCCC"/>
        </a:accent2>
        <a:accent3>
          <a:srgbClr val="FFFFFF"/>
        </a:accent3>
        <a:accent4>
          <a:srgbClr val="2F2F2F"/>
        </a:accent4>
        <a:accent5>
          <a:srgbClr val="FBE9C0"/>
        </a:accent5>
        <a:accent6>
          <a:srgbClr val="E7B9B9"/>
        </a:accent6>
        <a:hlink>
          <a:srgbClr val="FFCCFF"/>
        </a:hlink>
        <a:folHlink>
          <a:srgbClr val="99CCF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FFFFFF"/>
        </a:lt2>
        <a:accent1>
          <a:srgbClr val="CBCBCB"/>
        </a:accent1>
        <a:accent2>
          <a:srgbClr val="5F5F5F"/>
        </a:accent2>
        <a:accent3>
          <a:srgbClr val="FFFFFF"/>
        </a:accent3>
        <a:accent4>
          <a:srgbClr val="000000"/>
        </a:accent4>
        <a:accent5>
          <a:srgbClr val="E2E2E2"/>
        </a:accent5>
        <a:accent6>
          <a:srgbClr val="555555"/>
        </a:accent6>
        <a:hlink>
          <a:srgbClr val="969696"/>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330000"/>
        </a:dk1>
        <a:lt1>
          <a:srgbClr val="FFFFCC"/>
        </a:lt1>
        <a:dk2>
          <a:srgbClr val="FF9933"/>
        </a:dk2>
        <a:lt2>
          <a:srgbClr val="FFCC00"/>
        </a:lt2>
        <a:accent1>
          <a:srgbClr val="FF9900"/>
        </a:accent1>
        <a:accent2>
          <a:srgbClr val="330099"/>
        </a:accent2>
        <a:accent3>
          <a:srgbClr val="FFCAAD"/>
        </a:accent3>
        <a:accent4>
          <a:srgbClr val="DADAAE"/>
        </a:accent4>
        <a:accent5>
          <a:srgbClr val="FF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Office Theme 5">
        <a:dk1>
          <a:srgbClr val="003300"/>
        </a:dk1>
        <a:lt1>
          <a:srgbClr val="FFFFCC"/>
        </a:lt1>
        <a:dk2>
          <a:srgbClr val="999933"/>
        </a:dk2>
        <a:lt2>
          <a:srgbClr val="CCCC00"/>
        </a:lt2>
        <a:accent1>
          <a:srgbClr val="CC9900"/>
        </a:accent1>
        <a:accent2>
          <a:srgbClr val="330099"/>
        </a:accent2>
        <a:accent3>
          <a:srgbClr val="CACAAD"/>
        </a:accent3>
        <a:accent4>
          <a:srgbClr val="DADAAE"/>
        </a:accent4>
        <a:accent5>
          <a:srgbClr val="E2CAAA"/>
        </a:accent5>
        <a:accent6>
          <a:srgbClr val="2D008A"/>
        </a:accent6>
        <a:hlink>
          <a:srgbClr val="FF6633"/>
        </a:hlink>
        <a:folHlink>
          <a:srgbClr val="669900"/>
        </a:folHlink>
      </a:clrScheme>
      <a:clrMap bg1="dk2" tx1="lt1" bg2="dk1" tx2="lt2" accent1="accent1" accent2="accent2" accent3="accent3" accent4="accent4" accent5="accent5" accent6="accent6" hlink="hlink" folHlink="folHlink"/>
    </a:extraClrScheme>
    <a:extraClrScheme>
      <a:clrScheme name="Office Theme 6">
        <a:dk1>
          <a:srgbClr val="333300"/>
        </a:dk1>
        <a:lt1>
          <a:srgbClr val="DDDDDD"/>
        </a:lt1>
        <a:dk2>
          <a:srgbClr val="996600"/>
        </a:dk2>
        <a:lt2>
          <a:srgbClr val="FFCC66"/>
        </a:lt2>
        <a:accent1>
          <a:srgbClr val="EEB00B"/>
        </a:accent1>
        <a:accent2>
          <a:srgbClr val="330099"/>
        </a:accent2>
        <a:accent3>
          <a:srgbClr val="CAB8AA"/>
        </a:accent3>
        <a:accent4>
          <a:srgbClr val="BDBDBD"/>
        </a:accent4>
        <a:accent5>
          <a:srgbClr val="F5D4AA"/>
        </a:accent5>
        <a:accent6>
          <a:srgbClr val="2D008A"/>
        </a:accent6>
        <a:hlink>
          <a:srgbClr val="FF6633"/>
        </a:hlink>
        <a:folHlink>
          <a:srgbClr val="CC990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Lock and key design template</Template>
  <TotalTime>25</TotalTime>
  <Words>620</Words>
  <Application>Microsoft Office PowerPoint</Application>
  <PresentationFormat>On-screen Show (4:3)</PresentationFormat>
  <Paragraphs>70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Lock and key design template</vt:lpstr>
      <vt:lpstr>EMAIL ENCRYPTION</vt:lpstr>
      <vt:lpstr>Statistics about Email Use</vt:lpstr>
      <vt:lpstr>Federal Industry Regulations</vt:lpstr>
      <vt:lpstr>Federal Industry Regulations</vt:lpstr>
      <vt:lpstr>Federal Industry Regulations</vt:lpstr>
      <vt:lpstr>State Regulations</vt:lpstr>
      <vt:lpstr>State Regulations</vt:lpstr>
      <vt:lpstr>Email Encryption-Company X</vt:lpstr>
      <vt:lpstr>Requirements for Company X</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NThakkar</dc:creator>
  <cp:lastModifiedBy>Yan Chen</cp:lastModifiedBy>
  <cp:revision>5</cp:revision>
  <cp:lastPrinted>1601-01-01T00:00:00Z</cp:lastPrinted>
  <dcterms:created xsi:type="dcterms:W3CDTF">2012-10-16T04:35:47Z</dcterms:created>
  <dcterms:modified xsi:type="dcterms:W3CDTF">2012-11-12T22:24:03Z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TC010690361033</vt:lpwstr>
  </property>
</Properties>
</file>