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9" r:id="rId3"/>
    <p:sldId id="258" r:id="rId4"/>
    <p:sldId id="259" r:id="rId5"/>
    <p:sldId id="275" r:id="rId6"/>
    <p:sldId id="278" r:id="rId7"/>
    <p:sldId id="283" r:id="rId8"/>
    <p:sldId id="277" r:id="rId9"/>
    <p:sldId id="261" r:id="rId10"/>
    <p:sldId id="280" r:id="rId11"/>
    <p:sldId id="281" r:id="rId12"/>
    <p:sldId id="276" r:id="rId13"/>
    <p:sldId id="262" r:id="rId14"/>
    <p:sldId id="265" r:id="rId15"/>
    <p:sldId id="264" r:id="rId16"/>
    <p:sldId id="263" r:id="rId17"/>
    <p:sldId id="282" r:id="rId18"/>
    <p:sldId id="27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67" autoAdjust="0"/>
  </p:normalViewPr>
  <p:slideViewPr>
    <p:cSldViewPr snapToGrid="0" snapToObjects="1">
      <p:cViewPr varScale="1">
        <p:scale>
          <a:sx n="182" d="100"/>
          <a:sy n="182" d="100"/>
        </p:scale>
        <p:origin x="15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0FA57-D349-4B46-A3A2-87098EC53A47}" type="datetimeFigureOut">
              <a:rPr lang="en-US" smtClean="0"/>
              <a:pPr/>
              <a:t>11/21/16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739B7-4934-A248-A824-7119D2A4B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0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2253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AA39-7108-194C-AEEE-96D700A6216F}" type="datetimeFigureOut">
              <a:rPr lang="en-US" smtClean="0"/>
              <a:pPr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F482-483B-BF4B-836B-5B545E824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AA39-7108-194C-AEEE-96D700A6216F}" type="datetimeFigureOut">
              <a:rPr lang="en-US" smtClean="0"/>
              <a:pPr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F482-483B-BF4B-836B-5B545E824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AA39-7108-194C-AEEE-96D700A6216F}" type="datetimeFigureOut">
              <a:rPr lang="en-US" smtClean="0"/>
              <a:pPr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F482-483B-BF4B-836B-5B545E824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AA39-7108-194C-AEEE-96D700A6216F}" type="datetimeFigureOut">
              <a:rPr lang="en-US" smtClean="0"/>
              <a:pPr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F482-483B-BF4B-836B-5B545E824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AA39-7108-194C-AEEE-96D700A6216F}" type="datetimeFigureOut">
              <a:rPr lang="en-US" smtClean="0"/>
              <a:pPr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F482-483B-BF4B-836B-5B545E824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AA39-7108-194C-AEEE-96D700A6216F}" type="datetimeFigureOut">
              <a:rPr lang="en-US" smtClean="0"/>
              <a:pPr/>
              <a:t>11/21/16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F482-483B-BF4B-836B-5B545E824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AA39-7108-194C-AEEE-96D700A6216F}" type="datetimeFigureOut">
              <a:rPr lang="en-US" smtClean="0"/>
              <a:pPr/>
              <a:t>11/21/16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F482-483B-BF4B-836B-5B545E824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AA39-7108-194C-AEEE-96D700A6216F}" type="datetimeFigureOut">
              <a:rPr lang="en-US" smtClean="0"/>
              <a:pPr/>
              <a:t>11/21/16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F482-483B-BF4B-836B-5B545E824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AA39-7108-194C-AEEE-96D700A6216F}" type="datetimeFigureOut">
              <a:rPr lang="en-US" smtClean="0"/>
              <a:pPr/>
              <a:t>11/21/16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F482-483B-BF4B-836B-5B545E824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AA39-7108-194C-AEEE-96D700A6216F}" type="datetimeFigureOut">
              <a:rPr lang="en-US" smtClean="0"/>
              <a:pPr/>
              <a:t>11/21/16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F482-483B-BF4B-836B-5B545E824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AA39-7108-194C-AEEE-96D700A6216F}" type="datetimeFigureOut">
              <a:rPr lang="en-US" smtClean="0"/>
              <a:pPr/>
              <a:t>11/21/16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F482-483B-BF4B-836B-5B545E824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DAA39-7108-194C-AEEE-96D700A6216F}" type="datetimeFigureOut">
              <a:rPr lang="en-US" smtClean="0"/>
              <a:pPr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AF482-483B-BF4B-836B-5B545E824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biostat.wisc.edu/bmi576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8.emf"/><Relationship Id="rId10" Type="http://schemas.openxmlformats.org/officeDocument/2006/relationships/oleObject" Target="../embeddings/oleObject8.bin"/><Relationship Id="rId11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oleObject" Target="../embeddings/oleObject13.bin"/><Relationship Id="rId13" Type="http://schemas.openxmlformats.org/officeDocument/2006/relationships/image" Target="../media/image14.emf"/><Relationship Id="rId14" Type="http://schemas.openxmlformats.org/officeDocument/2006/relationships/oleObject" Target="../embeddings/oleObject14.bin"/><Relationship Id="rId15" Type="http://schemas.openxmlformats.org/officeDocument/2006/relationships/image" Target="../media/image15.emf"/><Relationship Id="rId16" Type="http://schemas.openxmlformats.org/officeDocument/2006/relationships/oleObject" Target="../embeddings/oleObject15.bin"/><Relationship Id="rId17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12.emf"/><Relationship Id="rId10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emf"/><Relationship Id="rId12" Type="http://schemas.openxmlformats.org/officeDocument/2006/relationships/oleObject" Target="../embeddings/oleObject20.bin"/><Relationship Id="rId13" Type="http://schemas.openxmlformats.org/officeDocument/2006/relationships/image" Target="../media/image2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21.emf"/><Relationship Id="rId8" Type="http://schemas.openxmlformats.org/officeDocument/2006/relationships/oleObject" Target="../embeddings/oleObject18.bin"/><Relationship Id="rId9" Type="http://schemas.openxmlformats.org/officeDocument/2006/relationships/image" Target="../media/image22.emf"/><Relationship Id="rId10" Type="http://schemas.openxmlformats.org/officeDocument/2006/relationships/oleObject" Target="../embeddings/oleObject1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5.e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26.emf"/><Relationship Id="rId8" Type="http://schemas.openxmlformats.org/officeDocument/2006/relationships/oleObject" Target="../embeddings/oleObject23.bin"/><Relationship Id="rId9" Type="http://schemas.openxmlformats.org/officeDocument/2006/relationships/image" Target="../media/image27.emf"/><Relationship Id="rId10" Type="http://schemas.openxmlformats.org/officeDocument/2006/relationships/oleObject" Target="../embeddings/oleObject24.bin"/><Relationship Id="rId11" Type="http://schemas.openxmlformats.org/officeDocument/2006/relationships/image" Target="../media/image2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Hierarchical clustering approaches for high-throughput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Colin Dewey</a:t>
            </a:r>
          </a:p>
          <a:p>
            <a:r>
              <a:rPr lang="en-US" dirty="0" smtClean="0"/>
              <a:t>BMI/CS 576</a:t>
            </a:r>
          </a:p>
          <a:p>
            <a:r>
              <a:rPr lang="en-US" dirty="0" smtClean="0">
                <a:hlinkClick r:id="rId2"/>
              </a:rPr>
              <a:t>www.biostat.wisc.edu/bmi576</a:t>
            </a:r>
            <a:endParaRPr lang="en-US" dirty="0" smtClean="0"/>
          </a:p>
          <a:p>
            <a:r>
              <a:rPr lang="en-US" dirty="0" err="1" smtClean="0"/>
              <a:t>colin.dewey@wisc.edu</a:t>
            </a:r>
            <a:endParaRPr lang="en-US" dirty="0" smtClean="0"/>
          </a:p>
          <a:p>
            <a:r>
              <a:rPr lang="en-US" dirty="0" smtClean="0"/>
              <a:t>Fall </a:t>
            </a:r>
            <a:r>
              <a:rPr lang="en-US" dirty="0" smtClean="0"/>
              <a:t>2016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Haven’t We Already Seen This?  </a:t>
            </a:r>
            <a:endParaRPr lang="en-US" dirty="0"/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Hierarchical clustering is very similar to distance-based phylogenetic methods</a:t>
            </a:r>
          </a:p>
          <a:p>
            <a:r>
              <a:rPr lang="en-US" dirty="0" smtClean="0"/>
              <a:t>Average link hierarchical clustering is equivalent to UPGMA for </a:t>
            </a:r>
            <a:r>
              <a:rPr lang="en-US" dirty="0" err="1" smtClean="0"/>
              <a:t>phylogenetics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04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 between general clustering and phylogenetic inference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what a tree represents</a:t>
            </a:r>
          </a:p>
          <a:p>
            <a:pPr lvl="1"/>
            <a:r>
              <a:rPr lang="en-US" dirty="0" smtClean="0"/>
              <a:t>phylogenetic inference: tree represents hypothesized sequence of evolutionary events; internal nodes represent hypothetical ancestors</a:t>
            </a:r>
          </a:p>
          <a:p>
            <a:pPr lvl="1"/>
            <a:r>
              <a:rPr lang="en-US" dirty="0" smtClean="0"/>
              <a:t>clustering: inferred tree represents similarity of instances; internal nodes don’t represent ancestors</a:t>
            </a:r>
          </a:p>
          <a:p>
            <a:r>
              <a:rPr lang="en-US" dirty="0" smtClean="0"/>
              <a:t>form of tree</a:t>
            </a:r>
          </a:p>
          <a:p>
            <a:pPr lvl="1"/>
            <a:r>
              <a:rPr lang="en-US" dirty="0" smtClean="0"/>
              <a:t>UPGMA: rooted tree</a:t>
            </a:r>
          </a:p>
          <a:p>
            <a:pPr lvl="1"/>
            <a:r>
              <a:rPr lang="en-US" dirty="0" smtClean="0"/>
              <a:t>neighbor joining: </a:t>
            </a:r>
            <a:r>
              <a:rPr lang="en-US" dirty="0" err="1" smtClean="0"/>
              <a:t>unrooted</a:t>
            </a:r>
            <a:endParaRPr lang="en-US" dirty="0" smtClean="0"/>
          </a:p>
          <a:p>
            <a:pPr lvl="1"/>
            <a:r>
              <a:rPr lang="en-US" dirty="0" smtClean="0"/>
              <a:t>hierarchical clustering: rooted tree</a:t>
            </a:r>
          </a:p>
          <a:p>
            <a:r>
              <a:rPr lang="en-US" dirty="0" smtClean="0"/>
              <a:t>how distances among clusters are calculated</a:t>
            </a:r>
          </a:p>
          <a:p>
            <a:pPr lvl="1"/>
            <a:r>
              <a:rPr lang="en-US" dirty="0" smtClean="0"/>
              <a:t>UPGMA: average link</a:t>
            </a:r>
          </a:p>
          <a:p>
            <a:pPr lvl="1"/>
            <a:r>
              <a:rPr lang="en-US" dirty="0" smtClean="0"/>
              <a:t>neighbor joining: based on </a:t>
            </a:r>
            <a:r>
              <a:rPr lang="en-US" dirty="0" err="1" smtClean="0"/>
              <a:t>additivity</a:t>
            </a:r>
            <a:endParaRPr lang="en-US" dirty="0" smtClean="0"/>
          </a:p>
          <a:p>
            <a:pPr lvl="1"/>
            <a:r>
              <a:rPr lang="en-US" dirty="0" smtClean="0"/>
              <a:t>hierarchical clustering: various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4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1143000"/>
          </a:xfrm>
        </p:spPr>
        <p:txBody>
          <a:bodyPr/>
          <a:lstStyle/>
          <a:p>
            <a:r>
              <a:rPr lang="en-US" dirty="0"/>
              <a:t>Complete</a:t>
            </a:r>
            <a:r>
              <a:rPr lang="en-US" dirty="0" smtClean="0"/>
              <a:t>-link </a:t>
            </a:r>
            <a:r>
              <a:rPr lang="en-US" dirty="0"/>
              <a:t>vs.</a:t>
            </a:r>
            <a:r>
              <a:rPr lang="en-US" dirty="0" smtClean="0"/>
              <a:t> single-link </a:t>
            </a:r>
            <a:r>
              <a:rPr lang="en-US" dirty="0"/>
              <a:t>d</a:t>
            </a:r>
            <a:r>
              <a:rPr lang="en-US" dirty="0" smtClean="0"/>
              <a:t>istances</a:t>
            </a:r>
            <a:endParaRPr lang="en-US" dirty="0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400" y="2592387"/>
            <a:ext cx="3657600" cy="2590800"/>
            <a:chOff x="3168" y="1536"/>
            <a:chExt cx="2304" cy="1632"/>
          </a:xfrm>
        </p:grpSpPr>
        <p:sp>
          <p:nvSpPr>
            <p:cNvPr id="650266" name="Line 26"/>
            <p:cNvSpPr>
              <a:spLocks noChangeShapeType="1"/>
            </p:cNvSpPr>
            <p:nvPr/>
          </p:nvSpPr>
          <p:spPr bwMode="auto">
            <a:xfrm>
              <a:off x="3168" y="1536"/>
              <a:ext cx="0" cy="16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0267" name="Line 27"/>
            <p:cNvSpPr>
              <a:spLocks noChangeShapeType="1"/>
            </p:cNvSpPr>
            <p:nvPr/>
          </p:nvSpPr>
          <p:spPr bwMode="auto">
            <a:xfrm rot="5400000">
              <a:off x="4320" y="2016"/>
              <a:ext cx="0" cy="23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0268" name="Line 28"/>
            <p:cNvSpPr>
              <a:spLocks noChangeShapeType="1"/>
            </p:cNvSpPr>
            <p:nvPr/>
          </p:nvSpPr>
          <p:spPr bwMode="auto">
            <a:xfrm flipV="1">
              <a:off x="3360" y="2160"/>
              <a:ext cx="1872" cy="67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0269" name="Oval 29"/>
            <p:cNvSpPr>
              <a:spLocks noChangeArrowheads="1"/>
            </p:cNvSpPr>
            <p:nvPr/>
          </p:nvSpPr>
          <p:spPr bwMode="auto">
            <a:xfrm>
              <a:off x="4896" y="1728"/>
              <a:ext cx="48" cy="48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0270" name="Oval 30"/>
            <p:cNvSpPr>
              <a:spLocks noChangeArrowheads="1"/>
            </p:cNvSpPr>
            <p:nvPr/>
          </p:nvSpPr>
          <p:spPr bwMode="auto">
            <a:xfrm>
              <a:off x="4752" y="1968"/>
              <a:ext cx="48" cy="48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0271" name="Oval 31"/>
            <p:cNvSpPr>
              <a:spLocks noChangeArrowheads="1"/>
            </p:cNvSpPr>
            <p:nvPr/>
          </p:nvSpPr>
          <p:spPr bwMode="auto">
            <a:xfrm>
              <a:off x="5040" y="1968"/>
              <a:ext cx="48" cy="48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0272" name="Oval 32"/>
            <p:cNvSpPr>
              <a:spLocks noChangeArrowheads="1"/>
            </p:cNvSpPr>
            <p:nvPr/>
          </p:nvSpPr>
          <p:spPr bwMode="auto">
            <a:xfrm>
              <a:off x="4848" y="2208"/>
              <a:ext cx="48" cy="48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0273" name="Oval 33"/>
            <p:cNvSpPr>
              <a:spLocks noChangeArrowheads="1"/>
            </p:cNvSpPr>
            <p:nvPr/>
          </p:nvSpPr>
          <p:spPr bwMode="auto">
            <a:xfrm>
              <a:off x="5232" y="2112"/>
              <a:ext cx="48" cy="48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0274" name="Oval 34"/>
            <p:cNvSpPr>
              <a:spLocks noChangeArrowheads="1"/>
            </p:cNvSpPr>
            <p:nvPr/>
          </p:nvSpPr>
          <p:spPr bwMode="auto">
            <a:xfrm>
              <a:off x="3312" y="2832"/>
              <a:ext cx="48" cy="48"/>
            </a:xfrm>
            <a:prstGeom prst="ellipse">
              <a:avLst/>
            </a:prstGeom>
            <a:solidFill>
              <a:srgbClr val="006600"/>
            </a:solidFill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0275" name="Oval 35"/>
            <p:cNvSpPr>
              <a:spLocks noChangeArrowheads="1"/>
            </p:cNvSpPr>
            <p:nvPr/>
          </p:nvSpPr>
          <p:spPr bwMode="auto">
            <a:xfrm>
              <a:off x="3552" y="2640"/>
              <a:ext cx="48" cy="48"/>
            </a:xfrm>
            <a:prstGeom prst="ellipse">
              <a:avLst/>
            </a:prstGeom>
            <a:solidFill>
              <a:srgbClr val="006600"/>
            </a:solidFill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0276" name="Oval 36"/>
            <p:cNvSpPr>
              <a:spLocks noChangeArrowheads="1"/>
            </p:cNvSpPr>
            <p:nvPr/>
          </p:nvSpPr>
          <p:spPr bwMode="auto">
            <a:xfrm>
              <a:off x="3504" y="2928"/>
              <a:ext cx="48" cy="48"/>
            </a:xfrm>
            <a:prstGeom prst="ellipse">
              <a:avLst/>
            </a:prstGeom>
            <a:solidFill>
              <a:srgbClr val="006600"/>
            </a:solidFill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0277" name="Oval 37"/>
            <p:cNvSpPr>
              <a:spLocks noChangeArrowheads="1"/>
            </p:cNvSpPr>
            <p:nvPr/>
          </p:nvSpPr>
          <p:spPr bwMode="auto">
            <a:xfrm>
              <a:off x="4080" y="2592"/>
              <a:ext cx="48" cy="48"/>
            </a:xfrm>
            <a:prstGeom prst="ellipse">
              <a:avLst/>
            </a:prstGeom>
            <a:solidFill>
              <a:srgbClr val="006600"/>
            </a:solidFill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0278" name="Oval 38"/>
            <p:cNvSpPr>
              <a:spLocks noChangeArrowheads="1"/>
            </p:cNvSpPr>
            <p:nvPr/>
          </p:nvSpPr>
          <p:spPr bwMode="auto">
            <a:xfrm>
              <a:off x="4176" y="2976"/>
              <a:ext cx="48" cy="48"/>
            </a:xfrm>
            <a:prstGeom prst="ellipse">
              <a:avLst/>
            </a:prstGeom>
            <a:solidFill>
              <a:srgbClr val="006600"/>
            </a:solidFill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0282" name="Text Box 42"/>
          <p:cNvSpPr txBox="1">
            <a:spLocks noChangeArrowheads="1"/>
          </p:cNvSpPr>
          <p:nvPr/>
        </p:nvSpPr>
        <p:spPr bwMode="auto">
          <a:xfrm>
            <a:off x="1557338" y="2057400"/>
            <a:ext cx="18510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complete link</a:t>
            </a:r>
          </a:p>
        </p:txBody>
      </p:sp>
      <p:graphicFrame>
        <p:nvGraphicFramePr>
          <p:cNvPr id="650284" name="Object 44"/>
          <p:cNvGraphicFramePr>
            <a:graphicFrameLocks noGrp="1" noChangeAspect="1"/>
          </p:cNvGraphicFramePr>
          <p:nvPr>
            <p:ph idx="1"/>
          </p:nvPr>
        </p:nvGraphicFramePr>
        <p:xfrm>
          <a:off x="1143000" y="3582987"/>
          <a:ext cx="3857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Equation" r:id="rId4" imgW="164880" imgH="228600" progId="Equation.3">
                  <p:embed/>
                </p:oleObj>
              </mc:Choice>
              <mc:Fallback>
                <p:oleObj name="Equation" r:id="rId4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82987"/>
                        <a:ext cx="385763" cy="533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0286" name="Object 46"/>
          <p:cNvGraphicFramePr>
            <a:graphicFrameLocks noChangeAspect="1"/>
          </p:cNvGraphicFramePr>
          <p:nvPr/>
        </p:nvGraphicFramePr>
        <p:xfrm>
          <a:off x="3657600" y="2592387"/>
          <a:ext cx="355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Equation" r:id="rId6" imgW="152280" imgH="228600" progId="Equation.3">
                  <p:embed/>
                </p:oleObj>
              </mc:Choice>
              <mc:Fallback>
                <p:oleObj name="Equation" r:id="rId6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592387"/>
                        <a:ext cx="3556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5029200" y="2058987"/>
            <a:ext cx="3657600" cy="3124200"/>
            <a:chOff x="3168" y="1536"/>
            <a:chExt cx="2304" cy="1968"/>
          </a:xfrm>
        </p:grpSpPr>
        <p:grpSp>
          <p:nvGrpSpPr>
            <p:cNvPr id="4" name="Group 41"/>
            <p:cNvGrpSpPr>
              <a:grpSpLocks/>
            </p:cNvGrpSpPr>
            <p:nvPr/>
          </p:nvGrpSpPr>
          <p:grpSpPr bwMode="auto">
            <a:xfrm>
              <a:off x="3168" y="1872"/>
              <a:ext cx="2304" cy="1632"/>
              <a:chOff x="3216" y="1536"/>
              <a:chExt cx="2304" cy="1632"/>
            </a:xfrm>
          </p:grpSpPr>
          <p:sp>
            <p:nvSpPr>
              <p:cNvPr id="650280" name="Line 40"/>
              <p:cNvSpPr>
                <a:spLocks noChangeShapeType="1"/>
              </p:cNvSpPr>
              <p:nvPr/>
            </p:nvSpPr>
            <p:spPr bwMode="auto">
              <a:xfrm flipV="1">
                <a:off x="4128" y="2256"/>
                <a:ext cx="816" cy="384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250" name="Line 10"/>
              <p:cNvSpPr>
                <a:spLocks noChangeShapeType="1"/>
              </p:cNvSpPr>
              <p:nvPr/>
            </p:nvSpPr>
            <p:spPr bwMode="auto">
              <a:xfrm>
                <a:off x="3216" y="1536"/>
                <a:ext cx="0" cy="16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251" name="Line 11"/>
              <p:cNvSpPr>
                <a:spLocks noChangeShapeType="1"/>
              </p:cNvSpPr>
              <p:nvPr/>
            </p:nvSpPr>
            <p:spPr bwMode="auto">
              <a:xfrm rot="5400000">
                <a:off x="4368" y="2016"/>
                <a:ext cx="0" cy="23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253" name="Oval 13"/>
              <p:cNvSpPr>
                <a:spLocks noChangeArrowheads="1"/>
              </p:cNvSpPr>
              <p:nvPr/>
            </p:nvSpPr>
            <p:spPr bwMode="auto">
              <a:xfrm>
                <a:off x="4944" y="172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254" name="Oval 14"/>
              <p:cNvSpPr>
                <a:spLocks noChangeArrowheads="1"/>
              </p:cNvSpPr>
              <p:nvPr/>
            </p:nvSpPr>
            <p:spPr bwMode="auto">
              <a:xfrm>
                <a:off x="4800" y="196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255" name="Oval 15"/>
              <p:cNvSpPr>
                <a:spLocks noChangeArrowheads="1"/>
              </p:cNvSpPr>
              <p:nvPr/>
            </p:nvSpPr>
            <p:spPr bwMode="auto">
              <a:xfrm>
                <a:off x="5088" y="196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256" name="Oval 16"/>
              <p:cNvSpPr>
                <a:spLocks noChangeArrowheads="1"/>
              </p:cNvSpPr>
              <p:nvPr/>
            </p:nvSpPr>
            <p:spPr bwMode="auto">
              <a:xfrm>
                <a:off x="4896" y="2256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257" name="Oval 17"/>
              <p:cNvSpPr>
                <a:spLocks noChangeArrowheads="1"/>
              </p:cNvSpPr>
              <p:nvPr/>
            </p:nvSpPr>
            <p:spPr bwMode="auto">
              <a:xfrm>
                <a:off x="5280" y="2112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258" name="Oval 18"/>
              <p:cNvSpPr>
                <a:spLocks noChangeArrowheads="1"/>
              </p:cNvSpPr>
              <p:nvPr/>
            </p:nvSpPr>
            <p:spPr bwMode="auto">
              <a:xfrm>
                <a:off x="3360" y="2832"/>
                <a:ext cx="48" cy="48"/>
              </a:xfrm>
              <a:prstGeom prst="ellipse">
                <a:avLst/>
              </a:prstGeom>
              <a:solidFill>
                <a:srgbClr val="006600"/>
              </a:solidFill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259" name="Oval 19"/>
              <p:cNvSpPr>
                <a:spLocks noChangeArrowheads="1"/>
              </p:cNvSpPr>
              <p:nvPr/>
            </p:nvSpPr>
            <p:spPr bwMode="auto">
              <a:xfrm>
                <a:off x="3600" y="2640"/>
                <a:ext cx="48" cy="48"/>
              </a:xfrm>
              <a:prstGeom prst="ellipse">
                <a:avLst/>
              </a:prstGeom>
              <a:solidFill>
                <a:srgbClr val="006600"/>
              </a:solidFill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260" name="Oval 20"/>
              <p:cNvSpPr>
                <a:spLocks noChangeArrowheads="1"/>
              </p:cNvSpPr>
              <p:nvPr/>
            </p:nvSpPr>
            <p:spPr bwMode="auto">
              <a:xfrm>
                <a:off x="3552" y="2928"/>
                <a:ext cx="48" cy="48"/>
              </a:xfrm>
              <a:prstGeom prst="ellipse">
                <a:avLst/>
              </a:prstGeom>
              <a:solidFill>
                <a:srgbClr val="006600"/>
              </a:solidFill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261" name="Oval 21"/>
              <p:cNvSpPr>
                <a:spLocks noChangeArrowheads="1"/>
              </p:cNvSpPr>
              <p:nvPr/>
            </p:nvSpPr>
            <p:spPr bwMode="auto">
              <a:xfrm>
                <a:off x="4128" y="2592"/>
                <a:ext cx="48" cy="48"/>
              </a:xfrm>
              <a:prstGeom prst="ellipse">
                <a:avLst/>
              </a:prstGeom>
              <a:solidFill>
                <a:srgbClr val="006600"/>
              </a:solidFill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262" name="Oval 22"/>
              <p:cNvSpPr>
                <a:spLocks noChangeArrowheads="1"/>
              </p:cNvSpPr>
              <p:nvPr/>
            </p:nvSpPr>
            <p:spPr bwMode="auto">
              <a:xfrm>
                <a:off x="4224" y="2976"/>
                <a:ext cx="48" cy="48"/>
              </a:xfrm>
              <a:prstGeom prst="ellipse">
                <a:avLst/>
              </a:prstGeom>
              <a:solidFill>
                <a:srgbClr val="006600"/>
              </a:solidFill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50283" name="Text Box 43"/>
            <p:cNvSpPr txBox="1">
              <a:spLocks noChangeArrowheads="1"/>
            </p:cNvSpPr>
            <p:nvPr/>
          </p:nvSpPr>
          <p:spPr bwMode="auto">
            <a:xfrm>
              <a:off x="3967" y="1536"/>
              <a:ext cx="921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</a:rPr>
                <a:t>single link</a:t>
              </a:r>
            </a:p>
          </p:txBody>
        </p:sp>
        <p:graphicFrame>
          <p:nvGraphicFramePr>
            <p:cNvPr id="650287" name="Object 47"/>
            <p:cNvGraphicFramePr>
              <a:graphicFrameLocks noChangeAspect="1"/>
            </p:cNvGraphicFramePr>
            <p:nvPr/>
          </p:nvGraphicFramePr>
          <p:xfrm>
            <a:off x="5136" y="1872"/>
            <a:ext cx="224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" name="Equation" r:id="rId8" imgW="152280" imgH="228600" progId="Equation.3">
                    <p:embed/>
                  </p:oleObj>
                </mc:Choice>
                <mc:Fallback>
                  <p:oleObj name="Equation" r:id="rId8" imgW="1522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6" y="1872"/>
                          <a:ext cx="224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0288" name="Object 48"/>
            <p:cNvGraphicFramePr>
              <a:graphicFrameLocks noChangeAspect="1"/>
            </p:cNvGraphicFramePr>
            <p:nvPr/>
          </p:nvGraphicFramePr>
          <p:xfrm>
            <a:off x="3600" y="2496"/>
            <a:ext cx="243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" name="Equation" r:id="rId10" imgW="164880" imgH="228600" progId="Equation.3">
                    <p:embed/>
                  </p:oleObj>
                </mc:Choice>
                <mc:Fallback>
                  <p:oleObj name="Equation" r:id="rId10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0" y="2496"/>
                          <a:ext cx="243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5610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153400" cy="1143000"/>
          </a:xfrm>
        </p:spPr>
        <p:txBody>
          <a:bodyPr/>
          <a:lstStyle/>
          <a:p>
            <a:r>
              <a:rPr lang="en-US" dirty="0"/>
              <a:t>Updating</a:t>
            </a:r>
            <a:r>
              <a:rPr lang="en-US" dirty="0" smtClean="0"/>
              <a:t> distances </a:t>
            </a:r>
            <a:r>
              <a:rPr lang="en-US" dirty="0"/>
              <a:t>e</a:t>
            </a:r>
            <a:r>
              <a:rPr lang="en-US" dirty="0" smtClean="0"/>
              <a:t>fficiently </a:t>
            </a:r>
            <a:endParaRPr lang="en-US" dirty="0"/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382000" cy="4114800"/>
          </a:xfrm>
        </p:spPr>
        <p:txBody>
          <a:bodyPr/>
          <a:lstStyle/>
          <a:p>
            <a:r>
              <a:rPr lang="en-US" sz="2400" dirty="0" smtClean="0"/>
              <a:t>If </a:t>
            </a:r>
            <a:r>
              <a:rPr lang="en-US" sz="2400" dirty="0"/>
              <a:t>we</a:t>
            </a:r>
            <a:r>
              <a:rPr lang="en-US" sz="2400" dirty="0" smtClean="0"/>
              <a:t> just merged       and        </a:t>
            </a:r>
            <a:r>
              <a:rPr lang="en-US" sz="2400" dirty="0"/>
              <a:t>into      </a:t>
            </a:r>
            <a:r>
              <a:rPr lang="en-US" sz="2400" dirty="0" smtClean="0"/>
              <a:t> , </a:t>
            </a:r>
            <a:r>
              <a:rPr lang="en-US" sz="2400" dirty="0"/>
              <a:t>we can determine distance to each other cluster       </a:t>
            </a:r>
            <a:r>
              <a:rPr lang="en-US" sz="2400" dirty="0" smtClean="0"/>
              <a:t> as </a:t>
            </a:r>
            <a:r>
              <a:rPr lang="en-US" sz="2400" dirty="0"/>
              <a:t>follows</a:t>
            </a:r>
          </a:p>
          <a:p>
            <a:pPr lvl="1"/>
            <a:r>
              <a:rPr lang="en-US" sz="2400" dirty="0"/>
              <a:t>single link: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complete link: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average link:</a:t>
            </a:r>
          </a:p>
        </p:txBody>
      </p:sp>
      <p:graphicFrame>
        <p:nvGraphicFramePr>
          <p:cNvPr id="616452" name="Object 4"/>
          <p:cNvGraphicFramePr>
            <a:graphicFrameLocks noChangeAspect="1"/>
          </p:cNvGraphicFramePr>
          <p:nvPr/>
        </p:nvGraphicFramePr>
        <p:xfrm>
          <a:off x="1036638" y="2598737"/>
          <a:ext cx="5951538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5" name="Equation" r:id="rId4" imgW="2463800" imgH="215900" progId="Equation.3">
                  <p:embed/>
                </p:oleObj>
              </mc:Choice>
              <mc:Fallback>
                <p:oleObj name="Equation" r:id="rId4" imgW="2463800" imgH="215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2598737"/>
                        <a:ext cx="5951538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453" name="Object 5"/>
          <p:cNvGraphicFramePr>
            <a:graphicFrameLocks noChangeAspect="1"/>
          </p:cNvGraphicFramePr>
          <p:nvPr/>
        </p:nvGraphicFramePr>
        <p:xfrm>
          <a:off x="1036638" y="3962400"/>
          <a:ext cx="601345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6" name="Equation" r:id="rId6" imgW="2489200" imgH="215900" progId="Equation.3">
                  <p:embed/>
                </p:oleObj>
              </mc:Choice>
              <mc:Fallback>
                <p:oleObj name="Equation" r:id="rId6" imgW="2489200" imgH="2159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3962400"/>
                        <a:ext cx="6013450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454" name="Object 6"/>
          <p:cNvGraphicFramePr>
            <a:graphicFrameLocks noChangeAspect="1"/>
          </p:cNvGraphicFramePr>
          <p:nvPr/>
        </p:nvGraphicFramePr>
        <p:xfrm>
          <a:off x="976313" y="5227638"/>
          <a:ext cx="7453312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7" name="Equation" r:id="rId8" imgW="3086100" imgH="393700" progId="Equation.3">
                  <p:embed/>
                </p:oleObj>
              </mc:Choice>
              <mc:Fallback>
                <p:oleObj name="Equation" r:id="rId8" imgW="3086100" imgH="393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5227638"/>
                        <a:ext cx="7453312" cy="950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455" name="Object 7"/>
          <p:cNvGraphicFramePr>
            <a:graphicFrameLocks noChangeAspect="1"/>
          </p:cNvGraphicFramePr>
          <p:nvPr/>
        </p:nvGraphicFramePr>
        <p:xfrm>
          <a:off x="4894262" y="1152485"/>
          <a:ext cx="4397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8" name="Equation" r:id="rId10" imgW="165353" imgH="241487" progId="Equation.3">
                  <p:embed/>
                </p:oleObj>
              </mc:Choice>
              <mc:Fallback>
                <p:oleObj name="Equation" r:id="rId10" imgW="165353" imgH="241487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262" y="1152485"/>
                        <a:ext cx="439738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456" name="Object 8"/>
          <p:cNvGraphicFramePr>
            <a:graphicFrameLocks noChangeAspect="1"/>
          </p:cNvGraphicFramePr>
          <p:nvPr/>
        </p:nvGraphicFramePr>
        <p:xfrm>
          <a:off x="2828131" y="1143000"/>
          <a:ext cx="4397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9" name="Equation" r:id="rId12" imgW="165425" imgH="228898" progId="Equation.3">
                  <p:embed/>
                </p:oleObj>
              </mc:Choice>
              <mc:Fallback>
                <p:oleObj name="Equation" r:id="rId12" imgW="165425" imgH="228898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131" y="1143000"/>
                        <a:ext cx="43973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4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756726"/>
              </p:ext>
            </p:extLst>
          </p:nvPr>
        </p:nvGraphicFramePr>
        <p:xfrm>
          <a:off x="3841136" y="1143000"/>
          <a:ext cx="4048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0" name="Equation" r:id="rId14" imgW="152731" imgH="228898" progId="Equation.3">
                  <p:embed/>
                </p:oleObj>
              </mc:Choice>
              <mc:Fallback>
                <p:oleObj name="Equation" r:id="rId14" imgW="152731" imgH="228898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136" y="1143000"/>
                        <a:ext cx="404812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458" name="Object 10"/>
          <p:cNvGraphicFramePr>
            <a:graphicFrameLocks noChangeAspect="1"/>
          </p:cNvGraphicFramePr>
          <p:nvPr/>
        </p:nvGraphicFramePr>
        <p:xfrm>
          <a:off x="4367935" y="1524776"/>
          <a:ext cx="4397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1" name="Equation" r:id="rId16" imgW="165425" imgH="228898" progId="Equation.3">
                  <p:embed/>
                </p:oleObj>
              </mc:Choice>
              <mc:Fallback>
                <p:oleObj name="Equation" r:id="rId16" imgW="165425" imgH="228898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935" y="1524776"/>
                        <a:ext cx="43973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Effect of different linkage methods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30480" y="3771237"/>
            <a:ext cx="180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Complete linkage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08267" y="6285348"/>
            <a:ext cx="1651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linkage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1876" y="3752035"/>
            <a:ext cx="145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linkage</a:t>
            </a:r>
            <a:endParaRPr lang="en-US" dirty="0"/>
          </a:p>
        </p:txBody>
      </p:sp>
      <p:pic>
        <p:nvPicPr>
          <p:cNvPr id="3" name="Picture 2" descr="singl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6" t="34060" r="24753" b="31527"/>
          <a:stretch/>
        </p:blipFill>
        <p:spPr>
          <a:xfrm>
            <a:off x="368300" y="1034539"/>
            <a:ext cx="3328191" cy="2736698"/>
          </a:xfrm>
          <a:prstGeom prst="rect">
            <a:avLst/>
          </a:prstGeom>
        </p:spPr>
      </p:pic>
      <p:pic>
        <p:nvPicPr>
          <p:cNvPr id="10" name="Picture 9" descr="complet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7" t="33519" r="25948" b="31296"/>
          <a:stretch/>
        </p:blipFill>
        <p:spPr>
          <a:xfrm>
            <a:off x="4409630" y="813352"/>
            <a:ext cx="3551063" cy="2957885"/>
          </a:xfrm>
          <a:prstGeom prst="rect">
            <a:avLst/>
          </a:prstGeom>
        </p:spPr>
      </p:pic>
      <p:pic>
        <p:nvPicPr>
          <p:cNvPr id="11" name="Picture 10" descr="average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35555" r="25356" b="30185"/>
          <a:stretch/>
        </p:blipFill>
        <p:spPr>
          <a:xfrm>
            <a:off x="97202" y="4030183"/>
            <a:ext cx="3599289" cy="28278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26550" y="4420632"/>
            <a:ext cx="476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Single linkage might result in a “chaining” effect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Flat clustering </a:t>
            </a:r>
            <a:r>
              <a:rPr lang="en-US" dirty="0"/>
              <a:t>from a</a:t>
            </a:r>
            <a:r>
              <a:rPr lang="en-US" dirty="0" smtClean="0"/>
              <a:t> hierarchical </a:t>
            </a:r>
            <a:r>
              <a:rPr lang="en-US" dirty="0"/>
              <a:t>c</a:t>
            </a:r>
            <a:r>
              <a:rPr lang="en-US" dirty="0" smtClean="0"/>
              <a:t>lustering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2819400"/>
            <a:ext cx="8382000" cy="3200400"/>
            <a:chOff x="192" y="1440"/>
            <a:chExt cx="5280" cy="201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536" y="1440"/>
              <a:ext cx="3640" cy="2016"/>
              <a:chOff x="1064" y="1200"/>
              <a:chExt cx="4128" cy="2544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064" y="1584"/>
                <a:ext cx="4128" cy="2160"/>
                <a:chOff x="1488" y="1248"/>
                <a:chExt cx="4128" cy="2160"/>
              </a:xfrm>
            </p:grpSpPr>
            <p:sp>
              <p:nvSpPr>
                <p:cNvPr id="623622" name="Freeform 6"/>
                <p:cNvSpPr>
                  <a:spLocks/>
                </p:cNvSpPr>
                <p:nvPr/>
              </p:nvSpPr>
              <p:spPr bwMode="auto">
                <a:xfrm>
                  <a:off x="1578" y="3072"/>
                  <a:ext cx="432" cy="288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0" y="0"/>
                    </a:cxn>
                    <a:cxn ang="0">
                      <a:pos x="432" y="0"/>
                    </a:cxn>
                    <a:cxn ang="0">
                      <a:pos x="432" y="288"/>
                    </a:cxn>
                  </a:cxnLst>
                  <a:rect l="0" t="0" r="r" b="b"/>
                  <a:pathLst>
                    <a:path w="432" h="288">
                      <a:moveTo>
                        <a:pt x="0" y="240"/>
                      </a:moveTo>
                      <a:lnTo>
                        <a:pt x="0" y="0"/>
                      </a:lnTo>
                      <a:lnTo>
                        <a:pt x="432" y="0"/>
                      </a:lnTo>
                      <a:lnTo>
                        <a:pt x="432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3623" name="Freeform 7"/>
                <p:cNvSpPr>
                  <a:spLocks/>
                </p:cNvSpPr>
                <p:nvPr/>
              </p:nvSpPr>
              <p:spPr bwMode="auto">
                <a:xfrm>
                  <a:off x="2442" y="3024"/>
                  <a:ext cx="432" cy="28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0" y="0"/>
                    </a:cxn>
                    <a:cxn ang="0">
                      <a:pos x="432" y="0"/>
                    </a:cxn>
                    <a:cxn ang="0">
                      <a:pos x="432" y="288"/>
                    </a:cxn>
                  </a:cxnLst>
                  <a:rect l="0" t="0" r="r" b="b"/>
                  <a:pathLst>
                    <a:path w="432" h="288">
                      <a:moveTo>
                        <a:pt x="0" y="288"/>
                      </a:moveTo>
                      <a:lnTo>
                        <a:pt x="0" y="0"/>
                      </a:lnTo>
                      <a:lnTo>
                        <a:pt x="432" y="0"/>
                      </a:lnTo>
                      <a:lnTo>
                        <a:pt x="432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3624" name="Freeform 8"/>
                <p:cNvSpPr>
                  <a:spLocks/>
                </p:cNvSpPr>
                <p:nvPr/>
              </p:nvSpPr>
              <p:spPr bwMode="auto">
                <a:xfrm>
                  <a:off x="1770" y="2832"/>
                  <a:ext cx="864" cy="240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0" y="0"/>
                    </a:cxn>
                    <a:cxn ang="0">
                      <a:pos x="864" y="0"/>
                    </a:cxn>
                    <a:cxn ang="0">
                      <a:pos x="864" y="192"/>
                    </a:cxn>
                  </a:cxnLst>
                  <a:rect l="0" t="0" r="r" b="b"/>
                  <a:pathLst>
                    <a:path w="864" h="240">
                      <a:moveTo>
                        <a:pt x="0" y="240"/>
                      </a:moveTo>
                      <a:lnTo>
                        <a:pt x="0" y="0"/>
                      </a:lnTo>
                      <a:lnTo>
                        <a:pt x="864" y="0"/>
                      </a:lnTo>
                      <a:lnTo>
                        <a:pt x="864" y="192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3625" name="Freeform 9"/>
                <p:cNvSpPr>
                  <a:spLocks/>
                </p:cNvSpPr>
                <p:nvPr/>
              </p:nvSpPr>
              <p:spPr bwMode="auto">
                <a:xfrm>
                  <a:off x="3354" y="3120"/>
                  <a:ext cx="432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0" y="0"/>
                    </a:cxn>
                    <a:cxn ang="0">
                      <a:pos x="432" y="0"/>
                    </a:cxn>
                    <a:cxn ang="0">
                      <a:pos x="432" y="192"/>
                    </a:cxn>
                  </a:cxnLst>
                  <a:rect l="0" t="0" r="r" b="b"/>
                  <a:pathLst>
                    <a:path w="432" h="192">
                      <a:moveTo>
                        <a:pt x="0" y="192"/>
                      </a:moveTo>
                      <a:lnTo>
                        <a:pt x="0" y="0"/>
                      </a:lnTo>
                      <a:lnTo>
                        <a:pt x="432" y="0"/>
                      </a:lnTo>
                      <a:lnTo>
                        <a:pt x="432" y="192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3626" name="Freeform 10"/>
                <p:cNvSpPr>
                  <a:spLocks/>
                </p:cNvSpPr>
                <p:nvPr/>
              </p:nvSpPr>
              <p:spPr bwMode="auto">
                <a:xfrm>
                  <a:off x="3594" y="2928"/>
                  <a:ext cx="624" cy="384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0" y="0"/>
                    </a:cxn>
                    <a:cxn ang="0">
                      <a:pos x="624" y="0"/>
                    </a:cxn>
                    <a:cxn ang="0">
                      <a:pos x="624" y="384"/>
                    </a:cxn>
                  </a:cxnLst>
                  <a:rect l="0" t="0" r="r" b="b"/>
                  <a:pathLst>
                    <a:path w="624" h="384">
                      <a:moveTo>
                        <a:pt x="0" y="192"/>
                      </a:moveTo>
                      <a:lnTo>
                        <a:pt x="0" y="0"/>
                      </a:lnTo>
                      <a:lnTo>
                        <a:pt x="624" y="0"/>
                      </a:lnTo>
                      <a:lnTo>
                        <a:pt x="624" y="384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3627" name="Freeform 11"/>
                <p:cNvSpPr>
                  <a:spLocks/>
                </p:cNvSpPr>
                <p:nvPr/>
              </p:nvSpPr>
              <p:spPr bwMode="auto">
                <a:xfrm>
                  <a:off x="4650" y="2592"/>
                  <a:ext cx="432" cy="720"/>
                </a:xfrm>
                <a:custGeom>
                  <a:avLst/>
                  <a:gdLst/>
                  <a:ahLst/>
                  <a:cxnLst>
                    <a:cxn ang="0">
                      <a:pos x="0" y="720"/>
                    </a:cxn>
                    <a:cxn ang="0">
                      <a:pos x="0" y="0"/>
                    </a:cxn>
                    <a:cxn ang="0">
                      <a:pos x="432" y="0"/>
                    </a:cxn>
                    <a:cxn ang="0">
                      <a:pos x="432" y="720"/>
                    </a:cxn>
                  </a:cxnLst>
                  <a:rect l="0" t="0" r="r" b="b"/>
                  <a:pathLst>
                    <a:path w="432" h="720">
                      <a:moveTo>
                        <a:pt x="0" y="720"/>
                      </a:moveTo>
                      <a:lnTo>
                        <a:pt x="0" y="0"/>
                      </a:lnTo>
                      <a:lnTo>
                        <a:pt x="432" y="0"/>
                      </a:lnTo>
                      <a:lnTo>
                        <a:pt x="432" y="72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3628" name="Freeform 12"/>
                <p:cNvSpPr>
                  <a:spLocks/>
                </p:cNvSpPr>
                <p:nvPr/>
              </p:nvSpPr>
              <p:spPr bwMode="auto">
                <a:xfrm>
                  <a:off x="4842" y="2400"/>
                  <a:ext cx="672" cy="91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0" y="0"/>
                    </a:cxn>
                    <a:cxn ang="0">
                      <a:pos x="672" y="0"/>
                    </a:cxn>
                    <a:cxn ang="0">
                      <a:pos x="672" y="912"/>
                    </a:cxn>
                  </a:cxnLst>
                  <a:rect l="0" t="0" r="r" b="b"/>
                  <a:pathLst>
                    <a:path w="672" h="912">
                      <a:moveTo>
                        <a:pt x="0" y="192"/>
                      </a:moveTo>
                      <a:lnTo>
                        <a:pt x="0" y="0"/>
                      </a:lnTo>
                      <a:lnTo>
                        <a:pt x="672" y="0"/>
                      </a:lnTo>
                      <a:lnTo>
                        <a:pt x="672" y="912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3629" name="Freeform 13"/>
                <p:cNvSpPr>
                  <a:spLocks/>
                </p:cNvSpPr>
                <p:nvPr/>
              </p:nvSpPr>
              <p:spPr bwMode="auto">
                <a:xfrm>
                  <a:off x="3882" y="2016"/>
                  <a:ext cx="1296" cy="912"/>
                </a:xfrm>
                <a:custGeom>
                  <a:avLst/>
                  <a:gdLst/>
                  <a:ahLst/>
                  <a:cxnLst>
                    <a:cxn ang="0">
                      <a:pos x="0" y="912"/>
                    </a:cxn>
                    <a:cxn ang="0">
                      <a:pos x="0" y="0"/>
                    </a:cxn>
                    <a:cxn ang="0">
                      <a:pos x="1296" y="0"/>
                    </a:cxn>
                    <a:cxn ang="0">
                      <a:pos x="1296" y="384"/>
                    </a:cxn>
                  </a:cxnLst>
                  <a:rect l="0" t="0" r="r" b="b"/>
                  <a:pathLst>
                    <a:path w="1296" h="912">
                      <a:moveTo>
                        <a:pt x="0" y="912"/>
                      </a:moveTo>
                      <a:lnTo>
                        <a:pt x="0" y="0"/>
                      </a:lnTo>
                      <a:lnTo>
                        <a:pt x="1296" y="0"/>
                      </a:lnTo>
                      <a:lnTo>
                        <a:pt x="1296" y="384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3630" name="Freeform 14"/>
                <p:cNvSpPr>
                  <a:spLocks/>
                </p:cNvSpPr>
                <p:nvPr/>
              </p:nvSpPr>
              <p:spPr bwMode="auto">
                <a:xfrm>
                  <a:off x="2250" y="1248"/>
                  <a:ext cx="2160" cy="1584"/>
                </a:xfrm>
                <a:custGeom>
                  <a:avLst/>
                  <a:gdLst/>
                  <a:ahLst/>
                  <a:cxnLst>
                    <a:cxn ang="0">
                      <a:pos x="0" y="1584"/>
                    </a:cxn>
                    <a:cxn ang="0">
                      <a:pos x="0" y="0"/>
                    </a:cxn>
                    <a:cxn ang="0">
                      <a:pos x="2160" y="0"/>
                    </a:cxn>
                    <a:cxn ang="0">
                      <a:pos x="2160" y="768"/>
                    </a:cxn>
                  </a:cxnLst>
                  <a:rect l="0" t="0" r="r" b="b"/>
                  <a:pathLst>
                    <a:path w="2160" h="1584">
                      <a:moveTo>
                        <a:pt x="0" y="1584"/>
                      </a:moveTo>
                      <a:lnTo>
                        <a:pt x="0" y="0"/>
                      </a:lnTo>
                      <a:lnTo>
                        <a:pt x="2160" y="0"/>
                      </a:lnTo>
                      <a:lnTo>
                        <a:pt x="2160" y="76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3631" name="Rectangle 15"/>
                <p:cNvSpPr>
                  <a:spLocks noChangeArrowheads="1"/>
                </p:cNvSpPr>
                <p:nvPr/>
              </p:nvSpPr>
              <p:spPr bwMode="auto">
                <a:xfrm>
                  <a:off x="1488" y="3264"/>
                  <a:ext cx="144" cy="144"/>
                </a:xfrm>
                <a:prstGeom prst="rect">
                  <a:avLst/>
                </a:prstGeom>
                <a:solidFill>
                  <a:srgbClr val="006600"/>
                </a:solidFill>
                <a:ln w="2857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3632" name="Rectangle 16"/>
                <p:cNvSpPr>
                  <a:spLocks noChangeArrowheads="1"/>
                </p:cNvSpPr>
                <p:nvPr/>
              </p:nvSpPr>
              <p:spPr bwMode="auto">
                <a:xfrm>
                  <a:off x="3258" y="3264"/>
                  <a:ext cx="144" cy="144"/>
                </a:xfrm>
                <a:prstGeom prst="rect">
                  <a:avLst/>
                </a:prstGeom>
                <a:solidFill>
                  <a:srgbClr val="006600"/>
                </a:solidFill>
                <a:ln w="2857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3633" name="Rectangle 17"/>
                <p:cNvSpPr>
                  <a:spLocks noChangeArrowheads="1"/>
                </p:cNvSpPr>
                <p:nvPr/>
              </p:nvSpPr>
              <p:spPr bwMode="auto">
                <a:xfrm>
                  <a:off x="1930" y="3264"/>
                  <a:ext cx="144" cy="144"/>
                </a:xfrm>
                <a:prstGeom prst="rect">
                  <a:avLst/>
                </a:prstGeom>
                <a:solidFill>
                  <a:srgbClr val="006600"/>
                </a:solidFill>
                <a:ln w="2857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3634" name="Rectangle 18"/>
                <p:cNvSpPr>
                  <a:spLocks noChangeArrowheads="1"/>
                </p:cNvSpPr>
                <p:nvPr/>
              </p:nvSpPr>
              <p:spPr bwMode="auto">
                <a:xfrm>
                  <a:off x="2816" y="3264"/>
                  <a:ext cx="144" cy="144"/>
                </a:xfrm>
                <a:prstGeom prst="rect">
                  <a:avLst/>
                </a:prstGeom>
                <a:solidFill>
                  <a:srgbClr val="006600"/>
                </a:solidFill>
                <a:ln w="2857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3635" name="Rectangle 19"/>
                <p:cNvSpPr>
                  <a:spLocks noChangeArrowheads="1"/>
                </p:cNvSpPr>
                <p:nvPr/>
              </p:nvSpPr>
              <p:spPr bwMode="auto">
                <a:xfrm>
                  <a:off x="2373" y="3264"/>
                  <a:ext cx="144" cy="144"/>
                </a:xfrm>
                <a:prstGeom prst="rect">
                  <a:avLst/>
                </a:prstGeom>
                <a:solidFill>
                  <a:srgbClr val="006600"/>
                </a:solidFill>
                <a:ln w="2857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3636" name="Rectangle 20"/>
                <p:cNvSpPr>
                  <a:spLocks noChangeArrowheads="1"/>
                </p:cNvSpPr>
                <p:nvPr/>
              </p:nvSpPr>
              <p:spPr bwMode="auto">
                <a:xfrm>
                  <a:off x="3701" y="3264"/>
                  <a:ext cx="144" cy="144"/>
                </a:xfrm>
                <a:prstGeom prst="rect">
                  <a:avLst/>
                </a:prstGeom>
                <a:solidFill>
                  <a:srgbClr val="006600"/>
                </a:solidFill>
                <a:ln w="2857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3637" name="Rectangle 21"/>
                <p:cNvSpPr>
                  <a:spLocks noChangeArrowheads="1"/>
                </p:cNvSpPr>
                <p:nvPr/>
              </p:nvSpPr>
              <p:spPr bwMode="auto">
                <a:xfrm>
                  <a:off x="4144" y="3264"/>
                  <a:ext cx="144" cy="144"/>
                </a:xfrm>
                <a:prstGeom prst="rect">
                  <a:avLst/>
                </a:prstGeom>
                <a:solidFill>
                  <a:srgbClr val="006600"/>
                </a:solidFill>
                <a:ln w="2857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3638" name="Rectangle 22"/>
                <p:cNvSpPr>
                  <a:spLocks noChangeArrowheads="1"/>
                </p:cNvSpPr>
                <p:nvPr/>
              </p:nvSpPr>
              <p:spPr bwMode="auto">
                <a:xfrm>
                  <a:off x="4586" y="3264"/>
                  <a:ext cx="144" cy="144"/>
                </a:xfrm>
                <a:prstGeom prst="rect">
                  <a:avLst/>
                </a:prstGeom>
                <a:solidFill>
                  <a:srgbClr val="006600"/>
                </a:solidFill>
                <a:ln w="2857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3639" name="Rectangle 23"/>
                <p:cNvSpPr>
                  <a:spLocks noChangeArrowheads="1"/>
                </p:cNvSpPr>
                <p:nvPr/>
              </p:nvSpPr>
              <p:spPr bwMode="auto">
                <a:xfrm>
                  <a:off x="5029" y="3264"/>
                  <a:ext cx="144" cy="144"/>
                </a:xfrm>
                <a:prstGeom prst="rect">
                  <a:avLst/>
                </a:prstGeom>
                <a:solidFill>
                  <a:srgbClr val="006600"/>
                </a:solidFill>
                <a:ln w="2857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3640" name="Rectangle 24"/>
                <p:cNvSpPr>
                  <a:spLocks noChangeArrowheads="1"/>
                </p:cNvSpPr>
                <p:nvPr/>
              </p:nvSpPr>
              <p:spPr bwMode="auto">
                <a:xfrm>
                  <a:off x="5472" y="3264"/>
                  <a:ext cx="144" cy="144"/>
                </a:xfrm>
                <a:prstGeom prst="rect">
                  <a:avLst/>
                </a:prstGeom>
                <a:solidFill>
                  <a:srgbClr val="006600"/>
                </a:solidFill>
                <a:ln w="2857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23641" name="Line 25"/>
              <p:cNvSpPr>
                <a:spLocks noChangeShapeType="1"/>
              </p:cNvSpPr>
              <p:nvPr/>
            </p:nvSpPr>
            <p:spPr bwMode="auto">
              <a:xfrm flipV="1">
                <a:off x="2880" y="120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23642" name="Line 26"/>
            <p:cNvSpPr>
              <a:spLocks noChangeShapeType="1"/>
            </p:cNvSpPr>
            <p:nvPr/>
          </p:nvSpPr>
          <p:spPr bwMode="auto">
            <a:xfrm>
              <a:off x="1104" y="2064"/>
              <a:ext cx="436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3643" name="Line 27"/>
            <p:cNvSpPr>
              <a:spLocks noChangeShapeType="1"/>
            </p:cNvSpPr>
            <p:nvPr/>
          </p:nvSpPr>
          <p:spPr bwMode="auto">
            <a:xfrm>
              <a:off x="1104" y="2736"/>
              <a:ext cx="436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3644" name="Text Box 28"/>
            <p:cNvSpPr txBox="1">
              <a:spLocks noChangeArrowheads="1"/>
            </p:cNvSpPr>
            <p:nvPr/>
          </p:nvSpPr>
          <p:spPr bwMode="auto">
            <a:xfrm>
              <a:off x="192" y="1728"/>
              <a:ext cx="1212" cy="40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cutting here results</a:t>
              </a:r>
            </a:p>
            <a:p>
              <a:r>
                <a:rPr lang="en-US" sz="1800"/>
                <a:t>in 2 clusters</a:t>
              </a:r>
            </a:p>
          </p:txBody>
        </p:sp>
        <p:sp>
          <p:nvSpPr>
            <p:cNvPr id="623645" name="Text Box 29"/>
            <p:cNvSpPr txBox="1">
              <a:spLocks noChangeArrowheads="1"/>
            </p:cNvSpPr>
            <p:nvPr/>
          </p:nvSpPr>
          <p:spPr bwMode="auto">
            <a:xfrm>
              <a:off x="192" y="2400"/>
              <a:ext cx="1212" cy="40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cutting here results</a:t>
              </a:r>
            </a:p>
            <a:p>
              <a:r>
                <a:rPr lang="en-US" sz="1800"/>
                <a:t>in 4 clusters</a:t>
              </a:r>
            </a:p>
          </p:txBody>
        </p:sp>
      </p:grpSp>
      <p:sp>
        <p:nvSpPr>
          <p:cNvPr id="623646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534400" cy="838200"/>
          </a:xfrm>
          <a:noFill/>
          <a:ln/>
        </p:spPr>
        <p:txBody>
          <a:bodyPr/>
          <a:lstStyle/>
          <a:p>
            <a:r>
              <a:rPr lang="en-US" sz="2400" dirty="0" smtClean="0"/>
              <a:t>We </a:t>
            </a:r>
            <a:r>
              <a:rPr lang="en-US" sz="2400" dirty="0"/>
              <a:t>can always generate a</a:t>
            </a:r>
            <a:r>
              <a:rPr lang="en-US" sz="2400" dirty="0" smtClean="0"/>
              <a:t> flat clustering </a:t>
            </a:r>
            <a:r>
              <a:rPr lang="en-US" sz="2400" dirty="0"/>
              <a:t>from a hierarchical clustering by “cutting” the tree at some</a:t>
            </a:r>
            <a:r>
              <a:rPr lang="en-US" sz="2400" dirty="0" smtClean="0"/>
              <a:t> distance threshold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153400" cy="1143000"/>
          </a:xfrm>
        </p:spPr>
        <p:txBody>
          <a:bodyPr/>
          <a:lstStyle/>
          <a:p>
            <a:r>
              <a:rPr lang="en-US" dirty="0" smtClean="0"/>
              <a:t>Naïve computational complexity </a:t>
            </a:r>
            <a:endParaRPr lang="en-US" dirty="0"/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991600" cy="4710208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/>
              <a:t>naïve implementation of hierarchical clustering </a:t>
            </a:r>
            <a:r>
              <a:rPr lang="en-US" sz="2400" dirty="0" smtClean="0"/>
              <a:t>has             time </a:t>
            </a:r>
            <a:r>
              <a:rPr lang="en-US" sz="2400" dirty="0"/>
              <a:t>complexity, where </a:t>
            </a:r>
            <a:r>
              <a:rPr lang="en-US" sz="2400" i="1" dirty="0">
                <a:latin typeface="Times"/>
                <a:cs typeface="Times"/>
              </a:rPr>
              <a:t>n</a:t>
            </a:r>
            <a:r>
              <a:rPr lang="en-US" sz="2400" dirty="0"/>
              <a:t> is the number of</a:t>
            </a:r>
            <a:r>
              <a:rPr lang="en-US" sz="2400" dirty="0" smtClean="0"/>
              <a:t> objects</a:t>
            </a:r>
          </a:p>
          <a:p>
            <a:pPr lvl="1"/>
            <a:r>
              <a:rPr lang="en-US" sz="2400" dirty="0"/>
              <a:t>computing the initial distance matrix takes           </a:t>
            </a:r>
            <a:r>
              <a:rPr lang="en-US" sz="2400" dirty="0" smtClean="0"/>
              <a:t>  </a:t>
            </a:r>
            <a:r>
              <a:rPr lang="en-US" sz="2400" dirty="0"/>
              <a:t>time</a:t>
            </a:r>
          </a:p>
          <a:p>
            <a:pPr lvl="1"/>
            <a:r>
              <a:rPr lang="en-US" sz="2400" dirty="0"/>
              <a:t>there </a:t>
            </a:r>
            <a:r>
              <a:rPr lang="en-US" sz="2400" dirty="0" smtClean="0"/>
              <a:t>are           </a:t>
            </a:r>
            <a:r>
              <a:rPr lang="en-US" sz="2400" dirty="0"/>
              <a:t>merging steps</a:t>
            </a:r>
          </a:p>
          <a:p>
            <a:pPr lvl="1"/>
            <a:r>
              <a:rPr lang="en-US" sz="2400" dirty="0"/>
              <a:t>on each step, we have to</a:t>
            </a:r>
            <a:r>
              <a:rPr lang="en-US" sz="2400" dirty="0" smtClean="0"/>
              <a:t> update </a:t>
            </a:r>
            <a:r>
              <a:rPr lang="en-US" sz="2400" dirty="0"/>
              <a:t>the distance matrix           and select the next pair of clusters to </a:t>
            </a:r>
            <a:r>
              <a:rPr lang="en-US" sz="2400" dirty="0" smtClean="0"/>
              <a:t>merge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4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722213"/>
              </p:ext>
            </p:extLst>
          </p:nvPr>
        </p:nvGraphicFramePr>
        <p:xfrm>
          <a:off x="7459283" y="1447141"/>
          <a:ext cx="9144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9" name="Equation" r:id="rId4" imgW="406620" imgH="228898" progId="Equation.3">
                  <p:embed/>
                </p:oleObj>
              </mc:Choice>
              <mc:Fallback>
                <p:oleObj name="Equation" r:id="rId4" imgW="406620" imgH="228898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9283" y="1447141"/>
                        <a:ext cx="9144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578076"/>
              </p:ext>
            </p:extLst>
          </p:nvPr>
        </p:nvGraphicFramePr>
        <p:xfrm>
          <a:off x="2141301" y="2730500"/>
          <a:ext cx="7715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0" name="Equation" r:id="rId6" imgW="343148" imgH="203509" progId="Equation.3">
                  <p:embed/>
                </p:oleObj>
              </mc:Choice>
              <mc:Fallback>
                <p:oleObj name="Equation" r:id="rId6" imgW="343148" imgH="20350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301" y="2730500"/>
                        <a:ext cx="7715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289016"/>
              </p:ext>
            </p:extLst>
          </p:nvPr>
        </p:nvGraphicFramePr>
        <p:xfrm>
          <a:off x="7470922" y="3144026"/>
          <a:ext cx="7715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1" name="Equation" r:id="rId8" imgW="343148" imgH="203509" progId="Equation.3">
                  <p:embed/>
                </p:oleObj>
              </mc:Choice>
              <mc:Fallback>
                <p:oleObj name="Equation" r:id="rId8" imgW="343148" imgH="203509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0922" y="3144026"/>
                        <a:ext cx="7715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8202" name="Object 10"/>
          <p:cNvGraphicFramePr>
            <a:graphicFrameLocks noChangeAspect="1"/>
          </p:cNvGraphicFramePr>
          <p:nvPr/>
        </p:nvGraphicFramePr>
        <p:xfrm>
          <a:off x="6235700" y="2235200"/>
          <a:ext cx="9144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2" name="Equation" r:id="rId10" imgW="406620" imgH="228898" progId="Equation.3">
                  <p:embed/>
                </p:oleObj>
              </mc:Choice>
              <mc:Fallback>
                <p:oleObj name="Equation" r:id="rId10" imgW="406620" imgH="228898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2235200"/>
                        <a:ext cx="9144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851613"/>
              </p:ext>
            </p:extLst>
          </p:nvPr>
        </p:nvGraphicFramePr>
        <p:xfrm>
          <a:off x="5964757" y="3506630"/>
          <a:ext cx="9144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3" name="Equation" r:id="rId12" imgW="406620" imgH="228898" progId="Equation.3">
                  <p:embed/>
                </p:oleObj>
              </mc:Choice>
              <mc:Fallback>
                <p:oleObj name="Equation" r:id="rId12" imgW="406620" imgH="22889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4757" y="3506630"/>
                        <a:ext cx="9144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Computational Complexity </a:t>
            </a:r>
            <a:endParaRPr lang="en-US"/>
          </a:p>
        </p:txBody>
      </p:sp>
      <p:sp>
        <p:nvSpPr>
          <p:cNvPr id="532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single-link clustering, we can update and pick the next pair in           time, resulting in an            algorithm</a:t>
            </a:r>
          </a:p>
          <a:p>
            <a:r>
              <a:rPr lang="en-US" dirty="0" smtClean="0"/>
              <a:t>for complete-link and average-link we can do these steps in                    time resulting in an                              method</a:t>
            </a:r>
            <a:endParaRPr lang="en-US" dirty="0"/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495735"/>
              </p:ext>
            </p:extLst>
          </p:nvPr>
        </p:nvGraphicFramePr>
        <p:xfrm>
          <a:off x="2596307" y="2114550"/>
          <a:ext cx="7715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7" name="Equation" r:id="rId4" imgW="343148" imgH="203508" progId="Equation.3">
                  <p:embed/>
                </p:oleObj>
              </mc:Choice>
              <mc:Fallback>
                <p:oleObj name="Equation" r:id="rId4" imgW="343148" imgH="20350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6307" y="2114550"/>
                        <a:ext cx="7715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691886"/>
              </p:ext>
            </p:extLst>
          </p:nvPr>
        </p:nvGraphicFramePr>
        <p:xfrm>
          <a:off x="6378769" y="2057400"/>
          <a:ext cx="9144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8" name="Equation" r:id="rId6" imgW="406620" imgH="228898" progId="Equation.3">
                  <p:embed/>
                </p:oleObj>
              </mc:Choice>
              <mc:Fallback>
                <p:oleObj name="Equation" r:id="rId6" imgW="406620" imgH="22889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8769" y="2057400"/>
                        <a:ext cx="9144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05949"/>
              </p:ext>
            </p:extLst>
          </p:nvPr>
        </p:nvGraphicFramePr>
        <p:xfrm>
          <a:off x="2132564" y="3472072"/>
          <a:ext cx="1485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9" name="Equation" r:id="rId8" imgW="660510" imgH="203508" progId="Equation.3">
                  <p:embed/>
                </p:oleObj>
              </mc:Choice>
              <mc:Fallback>
                <p:oleObj name="Equation" r:id="rId8" imgW="660510" imgH="20350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564" y="3472072"/>
                        <a:ext cx="1485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616500"/>
              </p:ext>
            </p:extLst>
          </p:nvPr>
        </p:nvGraphicFramePr>
        <p:xfrm>
          <a:off x="6504152" y="3414922"/>
          <a:ext cx="16287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0" name="Equation" r:id="rId10" imgW="723983" imgH="228898" progId="Equation.3">
                  <p:embed/>
                </p:oleObj>
              </mc:Choice>
              <mc:Fallback>
                <p:oleObj name="Equation" r:id="rId10" imgW="723983" imgH="22889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4152" y="3414922"/>
                        <a:ext cx="16287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152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pick the right clustering algorithm?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If you have a sense of what the right number of clusters are, K-means or Gaussian mixture models might be good</a:t>
            </a:r>
          </a:p>
          <a:p>
            <a:r>
              <a:rPr lang="en-US" dirty="0" smtClean="0"/>
              <a:t>If you want to control for the extent of dissimilarity you should use hierarchical</a:t>
            </a:r>
          </a:p>
          <a:p>
            <a:r>
              <a:rPr lang="en-US" dirty="0" smtClean="0"/>
              <a:t>Hierarchical clustering is deterministic</a:t>
            </a:r>
          </a:p>
          <a:p>
            <a:pPr lvl="1"/>
            <a:r>
              <a:rPr lang="en-US" dirty="0" smtClean="0"/>
              <a:t>Always gives the same solution with the same distance metric</a:t>
            </a:r>
          </a:p>
          <a:p>
            <a:r>
              <a:rPr lang="en-US" dirty="0" smtClean="0"/>
              <a:t>K-means and Gaussian mixture model are non-deterministic</a:t>
            </a:r>
          </a:p>
          <a:p>
            <a:r>
              <a:rPr lang="en-US" dirty="0" smtClean="0"/>
              <a:t>We have talked about clustering of gene expression profiles</a:t>
            </a:r>
          </a:p>
          <a:p>
            <a:pPr lvl="1"/>
            <a:r>
              <a:rPr lang="en-US" dirty="0" smtClean="0"/>
              <a:t>However clustering could be used to find groupings among more complex objects</a:t>
            </a:r>
          </a:p>
          <a:p>
            <a:pPr lvl="1"/>
            <a:r>
              <a:rPr lang="en-US" i="1" u="sng" dirty="0" smtClean="0"/>
              <a:t>All</a:t>
            </a:r>
            <a:r>
              <a:rPr lang="en-US" dirty="0" smtClean="0"/>
              <a:t> we need is to define the right distance metric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different methods for clustering</a:t>
            </a:r>
          </a:p>
          <a:p>
            <a:pPr lvl="1"/>
            <a:r>
              <a:rPr lang="en-US" dirty="0" smtClean="0"/>
              <a:t>Flat clustering</a:t>
            </a:r>
          </a:p>
          <a:p>
            <a:pPr lvl="1"/>
            <a:r>
              <a:rPr lang="en-US" dirty="0" smtClean="0"/>
              <a:t>Hierarchical clustering</a:t>
            </a:r>
          </a:p>
          <a:p>
            <a:pPr lvl="1"/>
            <a:r>
              <a:rPr lang="en-US" dirty="0" smtClean="0"/>
              <a:t>Dissimilarity metrics among objects can influence clustering results a lot</a:t>
            </a:r>
          </a:p>
          <a:p>
            <a:r>
              <a:rPr lang="en-US" dirty="0" smtClean="0"/>
              <a:t>Picking the number of clusters is difficult but there are some ways to do this</a:t>
            </a:r>
          </a:p>
          <a:p>
            <a:r>
              <a:rPr lang="en-US" dirty="0" smtClean="0"/>
              <a:t>Evaluation of clusters is often difficult</a:t>
            </a:r>
          </a:p>
          <a:p>
            <a:pPr lvl="1"/>
            <a:r>
              <a:rPr lang="en-US" dirty="0" smtClean="0"/>
              <a:t>Comparison with other sources of information can help assess cluster quality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382000" cy="1143000"/>
          </a:xfrm>
        </p:spPr>
        <p:txBody>
          <a:bodyPr/>
          <a:lstStyle/>
          <a:p>
            <a:r>
              <a:rPr lang="en-US" dirty="0"/>
              <a:t>The</a:t>
            </a:r>
            <a:r>
              <a:rPr lang="en-US" dirty="0" smtClean="0"/>
              <a:t> clustering </a:t>
            </a:r>
            <a:r>
              <a:rPr lang="en-US" dirty="0"/>
              <a:t>l</a:t>
            </a:r>
            <a:r>
              <a:rPr lang="en-US" dirty="0" smtClean="0"/>
              <a:t>andscape</a:t>
            </a:r>
            <a:endParaRPr lang="en-US" dirty="0"/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There </a:t>
            </a:r>
            <a:r>
              <a:rPr lang="en-US" sz="2400" dirty="0"/>
              <a:t>are many different clustering </a:t>
            </a:r>
            <a:r>
              <a:rPr lang="en-US" sz="2400" dirty="0" smtClean="0"/>
              <a:t>algorithms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They </a:t>
            </a:r>
            <a:r>
              <a:rPr lang="en-US" sz="2400" dirty="0"/>
              <a:t>differ </a:t>
            </a:r>
            <a:r>
              <a:rPr lang="en-US" sz="2400" dirty="0" smtClean="0"/>
              <a:t>with respect to several properties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hierarchical vs.</a:t>
            </a:r>
            <a:r>
              <a:rPr lang="en-US" sz="2400" dirty="0" smtClean="0"/>
              <a:t> flat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hard (no uncertainty about which</a:t>
            </a:r>
            <a:r>
              <a:rPr lang="en-US" sz="2400" dirty="0" smtClean="0"/>
              <a:t> profiles </a:t>
            </a:r>
            <a:r>
              <a:rPr lang="en-US" sz="2400" dirty="0"/>
              <a:t>belong to a cluster) vs. soft clusters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overlapping</a:t>
            </a:r>
            <a:r>
              <a:rPr lang="en-US" sz="2400" dirty="0" smtClean="0"/>
              <a:t> (a profile can </a:t>
            </a:r>
            <a:r>
              <a:rPr lang="en-US" sz="2400" dirty="0"/>
              <a:t>belong to multiple clusters) vs.</a:t>
            </a:r>
            <a:r>
              <a:rPr lang="en-US" sz="2400" dirty="0" smtClean="0"/>
              <a:t> </a:t>
            </a:r>
            <a:r>
              <a:rPr lang="en-US" dirty="0" smtClean="0"/>
              <a:t>non-overlapping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/>
              <a:t>deterministic (same clusters produced every time for  a given data set) vs. stochastic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distance (similarity) measure used</a:t>
            </a:r>
          </a:p>
        </p:txBody>
      </p:sp>
    </p:spTree>
    <p:extLst>
      <p:ext uri="{BB962C8B-B14F-4D97-AF65-F5344CB8AC3E}">
        <p14:creationId xmlns:p14="http://schemas.microsoft.com/office/powerpoint/2010/main" val="68129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vs. Flat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Flat clustering (e.g., </a:t>
            </a:r>
            <a:r>
              <a:rPr lang="en-US" i="1" dirty="0" smtClean="0">
                <a:latin typeface="Times"/>
                <a:cs typeface="Times"/>
              </a:rPr>
              <a:t>K</a:t>
            </a:r>
            <a:r>
              <a:rPr lang="en-US" dirty="0" smtClean="0"/>
              <a:t>-means and Gaussian Mixture Models)</a:t>
            </a:r>
          </a:p>
          <a:p>
            <a:pPr lvl="1"/>
            <a:r>
              <a:rPr lang="en-US" dirty="0" smtClean="0"/>
              <a:t>Number of clusters, </a:t>
            </a:r>
            <a:r>
              <a:rPr lang="en-US" i="1" dirty="0" smtClean="0"/>
              <a:t>K, </a:t>
            </a:r>
            <a:r>
              <a:rPr lang="en-US" dirty="0" smtClean="0"/>
              <a:t>is pre-specified</a:t>
            </a:r>
          </a:p>
          <a:p>
            <a:pPr lvl="1"/>
            <a:r>
              <a:rPr lang="en-US" dirty="0" smtClean="0"/>
              <a:t>Each object is assigned to one of these clusters</a:t>
            </a:r>
          </a:p>
          <a:p>
            <a:r>
              <a:rPr lang="en-US" dirty="0" smtClean="0"/>
              <a:t>Hierarchical clustering</a:t>
            </a:r>
          </a:p>
          <a:p>
            <a:pPr lvl="1"/>
            <a:r>
              <a:rPr lang="en-US" dirty="0" smtClean="0"/>
              <a:t>Hierarchical relationships established between all objects</a:t>
            </a:r>
            <a:endParaRPr lang="en-US" dirty="0"/>
          </a:p>
          <a:p>
            <a:pPr lvl="1"/>
            <a:r>
              <a:rPr lang="en-US" dirty="0" smtClean="0"/>
              <a:t>A threshold on the maximum dissimilarity can be used to convert a hierarchical clustering into a flat clustering</a:t>
            </a:r>
            <a:endParaRPr lang="en-US" dirty="0"/>
          </a:p>
          <a:p>
            <a:pPr lvl="2"/>
            <a:r>
              <a:rPr lang="en-US" dirty="0" smtClean="0"/>
              <a:t>Multiple flat </a:t>
            </a:r>
            <a:r>
              <a:rPr lang="en-US" dirty="0" err="1" smtClean="0"/>
              <a:t>clusterings</a:t>
            </a:r>
            <a:r>
              <a:rPr lang="en-US" dirty="0" smtClean="0"/>
              <a:t> can be produced by varying the threshold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clustering</a:t>
            </a:r>
            <a:endParaRPr lang="en-US" dirty="0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689100" y="2514600"/>
            <a:ext cx="6553200" cy="3429000"/>
            <a:chOff x="1488" y="1248"/>
            <a:chExt cx="4128" cy="2160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578" y="3072"/>
              <a:ext cx="432" cy="288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0" y="0"/>
                </a:cxn>
                <a:cxn ang="0">
                  <a:pos x="432" y="0"/>
                </a:cxn>
                <a:cxn ang="0">
                  <a:pos x="432" y="288"/>
                </a:cxn>
              </a:cxnLst>
              <a:rect l="0" t="0" r="r" b="b"/>
              <a:pathLst>
                <a:path w="432" h="288">
                  <a:moveTo>
                    <a:pt x="0" y="240"/>
                  </a:moveTo>
                  <a:lnTo>
                    <a:pt x="0" y="0"/>
                  </a:lnTo>
                  <a:lnTo>
                    <a:pt x="432" y="0"/>
                  </a:lnTo>
                  <a:lnTo>
                    <a:pt x="432" y="28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2442" y="3024"/>
              <a:ext cx="432" cy="288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0"/>
                </a:cxn>
                <a:cxn ang="0">
                  <a:pos x="432" y="0"/>
                </a:cxn>
                <a:cxn ang="0">
                  <a:pos x="432" y="288"/>
                </a:cxn>
              </a:cxnLst>
              <a:rect l="0" t="0" r="r" b="b"/>
              <a:pathLst>
                <a:path w="432" h="288">
                  <a:moveTo>
                    <a:pt x="0" y="288"/>
                  </a:moveTo>
                  <a:lnTo>
                    <a:pt x="0" y="0"/>
                  </a:lnTo>
                  <a:lnTo>
                    <a:pt x="432" y="0"/>
                  </a:lnTo>
                  <a:lnTo>
                    <a:pt x="432" y="28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770" y="2832"/>
              <a:ext cx="864" cy="24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0" y="0"/>
                </a:cxn>
                <a:cxn ang="0">
                  <a:pos x="864" y="0"/>
                </a:cxn>
                <a:cxn ang="0">
                  <a:pos x="864" y="192"/>
                </a:cxn>
              </a:cxnLst>
              <a:rect l="0" t="0" r="r" b="b"/>
              <a:pathLst>
                <a:path w="864" h="240">
                  <a:moveTo>
                    <a:pt x="0" y="240"/>
                  </a:moveTo>
                  <a:lnTo>
                    <a:pt x="0" y="0"/>
                  </a:lnTo>
                  <a:lnTo>
                    <a:pt x="864" y="0"/>
                  </a:lnTo>
                  <a:lnTo>
                    <a:pt x="864" y="19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354" y="3120"/>
              <a:ext cx="432" cy="192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0" y="0"/>
                </a:cxn>
                <a:cxn ang="0">
                  <a:pos x="432" y="0"/>
                </a:cxn>
                <a:cxn ang="0">
                  <a:pos x="432" y="192"/>
                </a:cxn>
              </a:cxnLst>
              <a:rect l="0" t="0" r="r" b="b"/>
              <a:pathLst>
                <a:path w="432" h="192">
                  <a:moveTo>
                    <a:pt x="0" y="192"/>
                  </a:moveTo>
                  <a:lnTo>
                    <a:pt x="0" y="0"/>
                  </a:lnTo>
                  <a:lnTo>
                    <a:pt x="432" y="0"/>
                  </a:lnTo>
                  <a:lnTo>
                    <a:pt x="432" y="19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594" y="2928"/>
              <a:ext cx="624" cy="384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0" y="0"/>
                </a:cxn>
                <a:cxn ang="0">
                  <a:pos x="624" y="0"/>
                </a:cxn>
                <a:cxn ang="0">
                  <a:pos x="624" y="384"/>
                </a:cxn>
              </a:cxnLst>
              <a:rect l="0" t="0" r="r" b="b"/>
              <a:pathLst>
                <a:path w="624" h="384">
                  <a:moveTo>
                    <a:pt x="0" y="192"/>
                  </a:moveTo>
                  <a:lnTo>
                    <a:pt x="0" y="0"/>
                  </a:lnTo>
                  <a:lnTo>
                    <a:pt x="624" y="0"/>
                  </a:lnTo>
                  <a:lnTo>
                    <a:pt x="624" y="384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650" y="2592"/>
              <a:ext cx="432" cy="720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0" y="0"/>
                </a:cxn>
                <a:cxn ang="0">
                  <a:pos x="432" y="0"/>
                </a:cxn>
                <a:cxn ang="0">
                  <a:pos x="432" y="720"/>
                </a:cxn>
              </a:cxnLst>
              <a:rect l="0" t="0" r="r" b="b"/>
              <a:pathLst>
                <a:path w="432" h="720">
                  <a:moveTo>
                    <a:pt x="0" y="720"/>
                  </a:moveTo>
                  <a:lnTo>
                    <a:pt x="0" y="0"/>
                  </a:lnTo>
                  <a:lnTo>
                    <a:pt x="432" y="0"/>
                  </a:lnTo>
                  <a:lnTo>
                    <a:pt x="432" y="72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842" y="2400"/>
              <a:ext cx="672" cy="912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0" y="0"/>
                </a:cxn>
                <a:cxn ang="0">
                  <a:pos x="672" y="0"/>
                </a:cxn>
                <a:cxn ang="0">
                  <a:pos x="672" y="912"/>
                </a:cxn>
              </a:cxnLst>
              <a:rect l="0" t="0" r="r" b="b"/>
              <a:pathLst>
                <a:path w="672" h="912">
                  <a:moveTo>
                    <a:pt x="0" y="192"/>
                  </a:moveTo>
                  <a:lnTo>
                    <a:pt x="0" y="0"/>
                  </a:lnTo>
                  <a:lnTo>
                    <a:pt x="672" y="0"/>
                  </a:lnTo>
                  <a:lnTo>
                    <a:pt x="672" y="91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882" y="2016"/>
              <a:ext cx="1296" cy="912"/>
            </a:xfrm>
            <a:custGeom>
              <a:avLst/>
              <a:gdLst/>
              <a:ahLst/>
              <a:cxnLst>
                <a:cxn ang="0">
                  <a:pos x="0" y="912"/>
                </a:cxn>
                <a:cxn ang="0">
                  <a:pos x="0" y="0"/>
                </a:cxn>
                <a:cxn ang="0">
                  <a:pos x="1296" y="0"/>
                </a:cxn>
                <a:cxn ang="0">
                  <a:pos x="1296" y="384"/>
                </a:cxn>
              </a:cxnLst>
              <a:rect l="0" t="0" r="r" b="b"/>
              <a:pathLst>
                <a:path w="1296" h="912">
                  <a:moveTo>
                    <a:pt x="0" y="912"/>
                  </a:moveTo>
                  <a:lnTo>
                    <a:pt x="0" y="0"/>
                  </a:lnTo>
                  <a:lnTo>
                    <a:pt x="1296" y="0"/>
                  </a:lnTo>
                  <a:lnTo>
                    <a:pt x="1296" y="384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250" y="1248"/>
              <a:ext cx="2160" cy="1584"/>
            </a:xfrm>
            <a:custGeom>
              <a:avLst/>
              <a:gdLst/>
              <a:ahLst/>
              <a:cxnLst>
                <a:cxn ang="0">
                  <a:pos x="0" y="1584"/>
                </a:cxn>
                <a:cxn ang="0">
                  <a:pos x="0" y="0"/>
                </a:cxn>
                <a:cxn ang="0">
                  <a:pos x="2160" y="0"/>
                </a:cxn>
                <a:cxn ang="0">
                  <a:pos x="2160" y="768"/>
                </a:cxn>
              </a:cxnLst>
              <a:rect l="0" t="0" r="r" b="b"/>
              <a:pathLst>
                <a:path w="2160" h="1584">
                  <a:moveTo>
                    <a:pt x="0" y="1584"/>
                  </a:moveTo>
                  <a:lnTo>
                    <a:pt x="0" y="0"/>
                  </a:lnTo>
                  <a:lnTo>
                    <a:pt x="2160" y="0"/>
                  </a:lnTo>
                  <a:lnTo>
                    <a:pt x="2160" y="76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488" y="3264"/>
              <a:ext cx="144" cy="144"/>
            </a:xfrm>
            <a:prstGeom prst="rect">
              <a:avLst/>
            </a:prstGeom>
            <a:solidFill>
              <a:srgbClr val="006600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258" y="3264"/>
              <a:ext cx="144" cy="144"/>
            </a:xfrm>
            <a:prstGeom prst="rect">
              <a:avLst/>
            </a:prstGeom>
            <a:solidFill>
              <a:srgbClr val="006600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930" y="3264"/>
              <a:ext cx="144" cy="144"/>
            </a:xfrm>
            <a:prstGeom prst="rect">
              <a:avLst/>
            </a:prstGeom>
            <a:solidFill>
              <a:srgbClr val="006600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816" y="3264"/>
              <a:ext cx="144" cy="144"/>
            </a:xfrm>
            <a:prstGeom prst="rect">
              <a:avLst/>
            </a:prstGeom>
            <a:solidFill>
              <a:srgbClr val="006600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373" y="3264"/>
              <a:ext cx="144" cy="144"/>
            </a:xfrm>
            <a:prstGeom prst="rect">
              <a:avLst/>
            </a:prstGeom>
            <a:solidFill>
              <a:srgbClr val="006600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701" y="3264"/>
              <a:ext cx="144" cy="144"/>
            </a:xfrm>
            <a:prstGeom prst="rect">
              <a:avLst/>
            </a:prstGeom>
            <a:solidFill>
              <a:srgbClr val="006600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144" y="3264"/>
              <a:ext cx="144" cy="144"/>
            </a:xfrm>
            <a:prstGeom prst="rect">
              <a:avLst/>
            </a:prstGeom>
            <a:solidFill>
              <a:srgbClr val="006600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586" y="3264"/>
              <a:ext cx="144" cy="144"/>
            </a:xfrm>
            <a:prstGeom prst="rect">
              <a:avLst/>
            </a:prstGeom>
            <a:solidFill>
              <a:srgbClr val="006600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5029" y="3264"/>
              <a:ext cx="144" cy="144"/>
            </a:xfrm>
            <a:prstGeom prst="rect">
              <a:avLst/>
            </a:prstGeom>
            <a:solidFill>
              <a:srgbClr val="006600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5472" y="3264"/>
              <a:ext cx="144" cy="144"/>
            </a:xfrm>
            <a:prstGeom prst="rect">
              <a:avLst/>
            </a:prstGeom>
            <a:solidFill>
              <a:srgbClr val="006600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739856" y="6215341"/>
            <a:ext cx="61389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leaves represent</a:t>
            </a:r>
            <a:r>
              <a:rPr lang="en-US" sz="1800" dirty="0" smtClean="0"/>
              <a:t> objects to be clustered (</a:t>
            </a:r>
            <a:r>
              <a:rPr lang="en-US" sz="1800" dirty="0"/>
              <a:t>e.g. </a:t>
            </a:r>
            <a:r>
              <a:rPr lang="en-US" sz="1800" dirty="0" smtClean="0"/>
              <a:t>genes or samples)</a:t>
            </a:r>
            <a:endParaRPr lang="en-US" sz="1800" dirty="0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6400800" y="1905000"/>
            <a:ext cx="2279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height of bar indicates </a:t>
            </a:r>
          </a:p>
          <a:p>
            <a:r>
              <a:rPr lang="en-US" sz="1800" dirty="0"/>
              <a:t>degree of distance </a:t>
            </a:r>
          </a:p>
          <a:p>
            <a:r>
              <a:rPr lang="en-US" sz="1800" dirty="0"/>
              <a:t>within cluster</a:t>
            </a:r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 flipH="1">
            <a:off x="7023100" y="2743200"/>
            <a:ext cx="83820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 flipV="1">
            <a:off x="4572000" y="19050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" name="Group 34"/>
          <p:cNvGrpSpPr>
            <a:grpSpLocks/>
          </p:cNvGrpSpPr>
          <p:nvPr/>
        </p:nvGrpSpPr>
        <p:grpSpPr bwMode="auto">
          <a:xfrm>
            <a:off x="1066800" y="1905000"/>
            <a:ext cx="304800" cy="4038600"/>
            <a:chOff x="480" y="1152"/>
            <a:chExt cx="192" cy="2592"/>
          </a:xfrm>
        </p:grpSpPr>
        <p:sp>
          <p:nvSpPr>
            <p:cNvPr id="29" name="Line 31"/>
            <p:cNvSpPr>
              <a:spLocks noChangeShapeType="1"/>
            </p:cNvSpPr>
            <p:nvPr/>
          </p:nvSpPr>
          <p:spPr bwMode="auto">
            <a:xfrm flipV="1">
              <a:off x="576" y="1152"/>
              <a:ext cx="0" cy="25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>
              <a:off x="480" y="1152"/>
              <a:ext cx="192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33"/>
            <p:cNvSpPr>
              <a:spLocks noChangeShapeType="1"/>
            </p:cNvSpPr>
            <p:nvPr/>
          </p:nvSpPr>
          <p:spPr bwMode="auto">
            <a:xfrm>
              <a:off x="480" y="3744"/>
              <a:ext cx="192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xt Box 35"/>
          <p:cNvSpPr txBox="1">
            <a:spLocks noChangeArrowheads="1"/>
          </p:cNvSpPr>
          <p:nvPr/>
        </p:nvSpPr>
        <p:spPr bwMode="auto">
          <a:xfrm rot="16200000">
            <a:off x="-5556" y="3715544"/>
            <a:ext cx="144780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distance scale</a:t>
            </a:r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381000" y="5715000"/>
            <a:ext cx="3111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91488" y="6525399"/>
            <a:ext cx="1789336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Data from </a:t>
            </a:r>
            <a:r>
              <a:rPr lang="en-US" sz="1200" dirty="0" err="1" smtClean="0">
                <a:solidFill>
                  <a:schemeClr val="tx1"/>
                </a:solidFill>
              </a:rPr>
              <a:t>Sridharan</a:t>
            </a:r>
            <a:r>
              <a:rPr lang="en-US" sz="1200" dirty="0" smtClean="0">
                <a:solidFill>
                  <a:schemeClr val="tx1"/>
                </a:solidFill>
              </a:rPr>
              <a:t> et </a:t>
            </a:r>
            <a:r>
              <a:rPr lang="en-US" sz="1200" dirty="0" smtClean="0">
                <a:solidFill>
                  <a:schemeClr val="tx1"/>
                </a:solidFill>
              </a:rPr>
              <a:t>al.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0" y="152400"/>
            <a:ext cx="4800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Hierarchical clustering example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0" y="1447800"/>
            <a:ext cx="518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clustering of chromatin marks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measured near genes in a particular cell type (induced pluripotent cell (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))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</a:rPr>
              <a:t>Columns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</a:rPr>
              <a:t> correspond to chromatin marks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kern="0" baseline="0" dirty="0" smtClean="0">
                <a:ea typeface="ＭＳ Ｐゴシック" pitchFamily="-111" charset="-128"/>
              </a:rPr>
              <a:t>Eight</a:t>
            </a:r>
            <a:r>
              <a:rPr lang="en-US" kern="0" dirty="0" smtClean="0">
                <a:ea typeface="ＭＳ Ｐゴシック" pitchFamily="-111" charset="-128"/>
              </a:rPr>
              <a:t> marks</a:t>
            </a:r>
          </a:p>
          <a:p>
            <a:pPr marL="1200150" lvl="2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kern="0" dirty="0" smtClean="0">
                <a:ea typeface="ＭＳ Ｐゴシック" pitchFamily="-111" charset="-128"/>
              </a:rPr>
              <a:t>Five activating</a:t>
            </a:r>
          </a:p>
          <a:p>
            <a:pPr marL="1657350" lvl="3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</a:rPr>
              <a:t>H3K14</a:t>
            </a:r>
          </a:p>
          <a:p>
            <a:pPr marL="1657350" lvl="3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kern="0" dirty="0" smtClean="0">
                <a:ea typeface="ＭＳ Ｐゴシック" pitchFamily="-111" charset="-128"/>
              </a:rPr>
              <a:t>H3K18</a:t>
            </a:r>
          </a:p>
          <a:p>
            <a:pPr marL="1657350" lvl="3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</a:rPr>
              <a:t>H3K4me3</a:t>
            </a:r>
          </a:p>
          <a:p>
            <a:pPr marL="1657350" lvl="3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kern="0" dirty="0" smtClean="0">
                <a:ea typeface="ＭＳ Ｐゴシック" pitchFamily="-111" charset="-128"/>
              </a:rPr>
              <a:t>H3K9ac</a:t>
            </a:r>
          </a:p>
          <a:p>
            <a:pPr marL="1657350" lvl="3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</a:rPr>
              <a:t>H3K79me2</a:t>
            </a:r>
          </a:p>
          <a:p>
            <a:pPr marL="1200150" lvl="2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kern="0" dirty="0" smtClean="0">
                <a:ea typeface="ＭＳ Ｐゴシック" pitchFamily="-111" charset="-128"/>
              </a:rPr>
              <a:t>Three repressive	</a:t>
            </a:r>
          </a:p>
          <a:p>
            <a:pPr marL="1657350" lvl="3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</a:rPr>
              <a:t>H3K9me2</a:t>
            </a:r>
          </a:p>
          <a:p>
            <a:pPr marL="1657350" lvl="3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kern="0" dirty="0" smtClean="0">
                <a:ea typeface="ＭＳ Ｐゴシック" pitchFamily="-111" charset="-128"/>
              </a:rPr>
              <a:t>H3K9me3</a:t>
            </a:r>
          </a:p>
          <a:p>
            <a:pPr marL="1657350" lvl="3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</a:rPr>
              <a:t>H3K27me3</a:t>
            </a:r>
          </a:p>
          <a:p>
            <a:pPr marL="1200150" lvl="2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endParaRPr lang="en-US" kern="0" dirty="0">
              <a:ea typeface="ＭＳ Ｐゴシック" pitchFamily="-111" charset="-128"/>
            </a:endParaRPr>
          </a:p>
        </p:txBody>
      </p:sp>
      <p:pic>
        <p:nvPicPr>
          <p:cNvPr id="2" name="Picture 1" descr="ips_cluster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5" t="13333" r="25458" b="6119"/>
          <a:stretch/>
        </p:blipFill>
        <p:spPr>
          <a:xfrm>
            <a:off x="127992" y="152400"/>
            <a:ext cx="3896198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1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Hierarchical clustering</a:t>
            </a:r>
            <a:endParaRPr lang="en-US" dirty="0"/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Input</a:t>
            </a:r>
            <a:r>
              <a:rPr lang="en-US" dirty="0" smtClean="0"/>
              <a:t>: a set </a:t>
            </a:r>
            <a:r>
              <a:rPr lang="en-US" i="1" dirty="0" smtClean="0"/>
              <a:t>X={x</a:t>
            </a:r>
            <a:r>
              <a:rPr lang="en-US" i="1" baseline="-25000" dirty="0" smtClean="0"/>
              <a:t>1</a:t>
            </a:r>
            <a:r>
              <a:rPr lang="en-US" i="1" dirty="0" smtClean="0"/>
              <a:t>,.. </a:t>
            </a:r>
            <a:r>
              <a:rPr lang="en-US" i="1" dirty="0" err="1" smtClean="0"/>
              <a:t>x</a:t>
            </a:r>
            <a:r>
              <a:rPr lang="en-US" i="1" baseline="-25000" dirty="0" err="1"/>
              <a:t>n</a:t>
            </a:r>
            <a:r>
              <a:rPr lang="en-US" i="1" dirty="0" smtClean="0"/>
              <a:t>} </a:t>
            </a:r>
            <a:r>
              <a:rPr lang="en-US" dirty="0" smtClean="0"/>
              <a:t>of data points, where each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 is a </a:t>
            </a:r>
            <a:r>
              <a:rPr lang="en-US" i="1" dirty="0" smtClean="0"/>
              <a:t>p</a:t>
            </a:r>
            <a:r>
              <a:rPr lang="en-US" dirty="0" smtClean="0"/>
              <a:t>-dimensional vector</a:t>
            </a:r>
          </a:p>
          <a:p>
            <a:r>
              <a:rPr lang="en-US" b="1" dirty="0" smtClean="0"/>
              <a:t>Output</a:t>
            </a:r>
            <a:r>
              <a:rPr lang="en-US" dirty="0" smtClean="0"/>
              <a:t>: a rooted tree with the data points at the leaves of the tree</a:t>
            </a:r>
          </a:p>
          <a:p>
            <a:r>
              <a:rPr lang="en-US" dirty="0" smtClean="0"/>
              <a:t>Two major strategies</a:t>
            </a:r>
          </a:p>
          <a:p>
            <a:pPr lvl="1"/>
            <a:r>
              <a:rPr lang="en-US" b="1" dirty="0" smtClean="0"/>
              <a:t>top-down </a:t>
            </a:r>
            <a:r>
              <a:rPr lang="en-US" dirty="0" smtClean="0"/>
              <a:t>(divisive) </a:t>
            </a:r>
          </a:p>
          <a:p>
            <a:pPr lvl="1"/>
            <a:r>
              <a:rPr lang="en-US" b="1" dirty="0" smtClean="0"/>
              <a:t>bottom-up </a:t>
            </a:r>
            <a:r>
              <a:rPr lang="en-US" dirty="0" smtClean="0"/>
              <a:t>(agglomerative)</a:t>
            </a:r>
          </a:p>
          <a:p>
            <a:r>
              <a:rPr lang="en-US" dirty="0" smtClean="0"/>
              <a:t>Both strategies </a:t>
            </a:r>
            <a:r>
              <a:rPr lang="en-US" b="1" dirty="0" smtClean="0"/>
              <a:t>iteratively</a:t>
            </a:r>
            <a:r>
              <a:rPr lang="en-US" dirty="0" smtClean="0"/>
              <a:t> build a tree by splitting (to-down) or merging (bottom-up) subsets of data points</a:t>
            </a:r>
          </a:p>
          <a:p>
            <a:r>
              <a:rPr lang="en-US" dirty="0" smtClean="0"/>
              <a:t>We will focus on bottom-up clustering</a:t>
            </a:r>
          </a:p>
        </p:txBody>
      </p:sp>
    </p:spTree>
    <p:extLst>
      <p:ext uri="{BB962C8B-B14F-4D97-AF65-F5344CB8AC3E}">
        <p14:creationId xmlns:p14="http://schemas.microsoft.com/office/powerpoint/2010/main" val="270624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Top-down clustering</a:t>
            </a:r>
            <a:endParaRPr lang="en-US" dirty="0"/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Basic idea</a:t>
            </a:r>
            <a:r>
              <a:rPr lang="en-US" dirty="0" smtClean="0"/>
              <a:t>: use a flat clustering method to recursively split a set, X, of data points into </a:t>
            </a:r>
            <a:r>
              <a:rPr lang="en-US" i="1" dirty="0" smtClean="0"/>
              <a:t>K (</a:t>
            </a:r>
            <a:r>
              <a:rPr lang="en-US" dirty="0" smtClean="0"/>
              <a:t>usually </a:t>
            </a:r>
            <a:r>
              <a:rPr lang="en-US" i="1" dirty="0" smtClean="0"/>
              <a:t>K=2</a:t>
            </a:r>
            <a:r>
              <a:rPr lang="en-US" dirty="0" smtClean="0"/>
              <a:t>) disjoint subsets</a:t>
            </a:r>
          </a:p>
          <a:p>
            <a:r>
              <a:rPr lang="en-US" dirty="0" err="1"/>
              <a:t>t</a:t>
            </a:r>
            <a:r>
              <a:rPr lang="en-US" dirty="0" err="1" smtClean="0"/>
              <a:t>opdown_cluster</a:t>
            </a:r>
            <a:r>
              <a:rPr lang="en-US" dirty="0" smtClean="0"/>
              <a:t>(X):</a:t>
            </a:r>
          </a:p>
          <a:p>
            <a:pPr marL="457200" lvl="1" indent="0">
              <a:buNone/>
            </a:pPr>
            <a:r>
              <a:rPr lang="en-US" dirty="0"/>
              <a:t>i</a:t>
            </a:r>
            <a:r>
              <a:rPr lang="en-US" dirty="0" smtClean="0"/>
              <a:t>f X has only one element x:</a:t>
            </a:r>
          </a:p>
          <a:p>
            <a:pPr marL="914400" lvl="2" indent="0">
              <a:buNone/>
            </a:pPr>
            <a:r>
              <a:rPr lang="en-US" sz="2400" dirty="0"/>
              <a:t>r</a:t>
            </a:r>
            <a:r>
              <a:rPr lang="en-US" sz="2400" dirty="0" smtClean="0"/>
              <a:t>eturn a tree with a single leaf node labeled by x</a:t>
            </a:r>
          </a:p>
          <a:p>
            <a:pPr marL="457200" lvl="1" indent="0">
              <a:buNone/>
            </a:pPr>
            <a:r>
              <a:rPr lang="en-US" dirty="0"/>
              <a:t>e</a:t>
            </a:r>
            <a:r>
              <a:rPr lang="en-US" dirty="0" smtClean="0"/>
              <a:t>lse: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X1, X2 = </a:t>
            </a:r>
            <a:r>
              <a:rPr lang="en-US" dirty="0" err="1" smtClean="0"/>
              <a:t>flat_cluster</a:t>
            </a:r>
            <a:r>
              <a:rPr lang="en-US" dirty="0" smtClean="0"/>
              <a:t>(X, K=2)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T1 = </a:t>
            </a:r>
            <a:r>
              <a:rPr lang="en-US" dirty="0" err="1" smtClean="0"/>
              <a:t>topdown_cluster</a:t>
            </a:r>
            <a:r>
              <a:rPr lang="en-US" dirty="0" smtClean="0"/>
              <a:t>(X1)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T2 = </a:t>
            </a:r>
            <a:r>
              <a:rPr lang="en-US" dirty="0" err="1" smtClean="0"/>
              <a:t>topdown_cluster</a:t>
            </a:r>
            <a:r>
              <a:rPr lang="en-US" dirty="0" smtClean="0"/>
              <a:t>(X2)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return a tree with children T1 and T2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340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7" grpId="0" build="p"/>
      <p:bldP spid="579587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914400"/>
          </a:xfrm>
        </p:spPr>
        <p:txBody>
          <a:bodyPr/>
          <a:lstStyle/>
          <a:p>
            <a:r>
              <a:rPr lang="en-US" dirty="0"/>
              <a:t>Bottom</a:t>
            </a:r>
            <a:r>
              <a:rPr lang="en-US" dirty="0" smtClean="0"/>
              <a:t>-</a:t>
            </a:r>
            <a:r>
              <a:rPr lang="en-US" dirty="0"/>
              <a:t>u</a:t>
            </a:r>
            <a:r>
              <a:rPr lang="en-US" dirty="0" smtClean="0"/>
              <a:t>p hierarchical </a:t>
            </a:r>
            <a:r>
              <a:rPr lang="en-US" dirty="0"/>
              <a:t>c</a:t>
            </a:r>
            <a:r>
              <a:rPr lang="en-US" dirty="0" smtClean="0"/>
              <a:t>lustering</a:t>
            </a:r>
            <a:endParaRPr lang="en-US" dirty="0"/>
          </a:p>
        </p:txBody>
      </p:sp>
      <p:graphicFrame>
        <p:nvGraphicFramePr>
          <p:cNvPr id="4833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497517"/>
              </p:ext>
            </p:extLst>
          </p:nvPr>
        </p:nvGraphicFramePr>
        <p:xfrm>
          <a:off x="457200" y="1225448"/>
          <a:ext cx="4470400" cy="523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" name="Equation" r:id="rId4" imgW="2235200" imgH="2755900" progId="Equation.3">
                  <p:embed/>
                </p:oleObj>
              </mc:Choice>
              <mc:Fallback>
                <p:oleObj name="Equation" r:id="rId4" imgW="2235200" imgH="275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25448"/>
                        <a:ext cx="4470400" cy="5233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3334" name="Text Box 6"/>
          <p:cNvSpPr txBox="1">
            <a:spLocks noChangeArrowheads="1"/>
          </p:cNvSpPr>
          <p:nvPr/>
        </p:nvSpPr>
        <p:spPr bwMode="auto">
          <a:xfrm>
            <a:off x="2571576" y="2165866"/>
            <a:ext cx="5735013" cy="369332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// each</a:t>
            </a:r>
            <a:r>
              <a:rPr lang="en-US" sz="1800" dirty="0" smtClean="0">
                <a:solidFill>
                  <a:srgbClr val="0000FF"/>
                </a:solidFill>
              </a:rPr>
              <a:t> instance is </a:t>
            </a:r>
            <a:r>
              <a:rPr lang="en-US" sz="1800" dirty="0">
                <a:solidFill>
                  <a:srgbClr val="0000FF"/>
                </a:solidFill>
              </a:rPr>
              <a:t>initially its own cluster, and a leaf in tree</a:t>
            </a:r>
          </a:p>
        </p:txBody>
      </p:sp>
      <p:sp>
        <p:nvSpPr>
          <p:cNvPr id="483335" name="Text Box 7"/>
          <p:cNvSpPr txBox="1">
            <a:spLocks noChangeArrowheads="1"/>
          </p:cNvSpPr>
          <p:nvPr/>
        </p:nvSpPr>
        <p:spPr bwMode="auto">
          <a:xfrm>
            <a:off x="4760227" y="4484132"/>
            <a:ext cx="2839239" cy="369332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// find least distant pair in </a:t>
            </a:r>
            <a:r>
              <a:rPr lang="en-US" sz="1800" i="1" dirty="0">
                <a:solidFill>
                  <a:srgbClr val="0000FF"/>
                </a:solidFill>
                <a:latin typeface="Times"/>
                <a:cs typeface="Times"/>
              </a:rPr>
              <a:t>C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83336" name="Text Box 8"/>
          <p:cNvSpPr txBox="1">
            <a:spLocks noChangeArrowheads="1"/>
          </p:cNvSpPr>
          <p:nvPr/>
        </p:nvSpPr>
        <p:spPr bwMode="auto">
          <a:xfrm>
            <a:off x="3938726" y="5093732"/>
            <a:ext cx="3057247" cy="369332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// create a new cluster for pair 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34072" y="5477321"/>
            <a:ext cx="4401969" cy="646331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/</a:t>
            </a:r>
            <a:r>
              <a:rPr lang="en-US" sz="1800" dirty="0" smtClean="0">
                <a:solidFill>
                  <a:srgbClr val="0000FF"/>
                </a:solidFill>
              </a:rPr>
              <a:t>/ Add new cluster to list of clusters to be joined in the tree</a:t>
            </a:r>
            <a:endParaRPr 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153400" cy="1143000"/>
          </a:xfrm>
        </p:spPr>
        <p:txBody>
          <a:bodyPr/>
          <a:lstStyle/>
          <a:p>
            <a:r>
              <a:rPr lang="en-US" dirty="0"/>
              <a:t>Distance</a:t>
            </a:r>
            <a:r>
              <a:rPr lang="en-US" dirty="0" smtClean="0"/>
              <a:t> between </a:t>
            </a:r>
            <a:r>
              <a:rPr lang="en-US" dirty="0"/>
              <a:t>t</a:t>
            </a:r>
            <a:r>
              <a:rPr lang="en-US" dirty="0" smtClean="0"/>
              <a:t>wo </a:t>
            </a:r>
            <a:r>
              <a:rPr lang="en-US" dirty="0"/>
              <a:t>c</a:t>
            </a:r>
            <a:r>
              <a:rPr lang="en-US" dirty="0" smtClean="0"/>
              <a:t>lusters </a:t>
            </a:r>
            <a:endParaRPr lang="en-US" dirty="0"/>
          </a:p>
        </p:txBody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4114800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The </a:t>
            </a:r>
            <a:r>
              <a:rPr lang="en-US" sz="2400" dirty="0">
                <a:solidFill>
                  <a:srgbClr val="0000FF"/>
                </a:solidFill>
              </a:rPr>
              <a:t>distance between two </a:t>
            </a:r>
            <a:r>
              <a:rPr lang="en-US" sz="2400" dirty="0" smtClean="0">
                <a:solidFill>
                  <a:srgbClr val="0000FF"/>
                </a:solidFill>
              </a:rPr>
              <a:t>clusters </a:t>
            </a:r>
            <a:r>
              <a:rPr lang="en-US" sz="2400" i="1" dirty="0" smtClean="0">
                <a:latin typeface="Times"/>
                <a:cs typeface="Times"/>
              </a:rPr>
              <a:t>c</a:t>
            </a:r>
            <a:r>
              <a:rPr lang="en-US" sz="2400" i="1" baseline="-25000" dirty="0" smtClean="0">
                <a:latin typeface="Times"/>
                <a:cs typeface="Times"/>
              </a:rPr>
              <a:t>u</a:t>
            </a:r>
            <a:r>
              <a:rPr lang="en-US" sz="2400" dirty="0" smtClean="0">
                <a:solidFill>
                  <a:srgbClr val="0000FF"/>
                </a:solidFill>
              </a:rPr>
              <a:t> and </a:t>
            </a:r>
            <a:r>
              <a:rPr lang="en-US" sz="2400" i="1" dirty="0" smtClean="0">
                <a:solidFill>
                  <a:srgbClr val="000000"/>
                </a:solidFill>
                <a:latin typeface="Times"/>
                <a:cs typeface="Times"/>
              </a:rPr>
              <a:t>c</a:t>
            </a:r>
            <a:r>
              <a:rPr lang="en-US" sz="2400" i="1" baseline="-25000" dirty="0" smtClean="0">
                <a:solidFill>
                  <a:srgbClr val="000000"/>
                </a:solidFill>
                <a:latin typeface="Times"/>
                <a:cs typeface="Times"/>
              </a:rPr>
              <a:t>v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can be determined in several ways</a:t>
            </a:r>
          </a:p>
          <a:p>
            <a:pPr lvl="1"/>
            <a:r>
              <a:rPr lang="en-US" sz="2400" i="1" dirty="0">
                <a:solidFill>
                  <a:srgbClr val="0000FF"/>
                </a:solidFill>
              </a:rPr>
              <a:t>single link</a:t>
            </a:r>
            <a:r>
              <a:rPr lang="en-US" sz="2400" dirty="0">
                <a:solidFill>
                  <a:srgbClr val="0000FF"/>
                </a:solidFill>
              </a:rPr>
              <a:t>: distance of two most similar</a:t>
            </a:r>
            <a:r>
              <a:rPr lang="en-US" sz="2400" dirty="0" smtClean="0">
                <a:solidFill>
                  <a:srgbClr val="0000FF"/>
                </a:solidFill>
              </a:rPr>
              <a:t> profiles</a:t>
            </a:r>
          </a:p>
          <a:p>
            <a:pPr lvl="1"/>
            <a:endParaRPr lang="en-US" sz="2400" dirty="0">
              <a:solidFill>
                <a:srgbClr val="0000FF"/>
              </a:solidFill>
            </a:endParaRPr>
          </a:p>
          <a:p>
            <a:pPr lvl="1"/>
            <a:endParaRPr lang="en-US" sz="2400" dirty="0">
              <a:solidFill>
                <a:srgbClr val="0000FF"/>
              </a:solidFill>
            </a:endParaRPr>
          </a:p>
          <a:p>
            <a:pPr lvl="1"/>
            <a:r>
              <a:rPr lang="en-US" sz="2400" i="1" dirty="0">
                <a:solidFill>
                  <a:srgbClr val="0000FF"/>
                </a:solidFill>
              </a:rPr>
              <a:t>complete link</a:t>
            </a:r>
            <a:r>
              <a:rPr lang="en-US" sz="2400" dirty="0">
                <a:solidFill>
                  <a:srgbClr val="0000FF"/>
                </a:solidFill>
              </a:rPr>
              <a:t>: distance of two least similar</a:t>
            </a:r>
            <a:r>
              <a:rPr lang="en-US" sz="2400" dirty="0" smtClean="0">
                <a:solidFill>
                  <a:srgbClr val="0000FF"/>
                </a:solidFill>
              </a:rPr>
              <a:t> profiles</a:t>
            </a:r>
          </a:p>
          <a:p>
            <a:pPr lvl="1"/>
            <a:endParaRPr lang="en-US" sz="2400" dirty="0">
              <a:solidFill>
                <a:srgbClr val="0000FF"/>
              </a:solidFill>
            </a:endParaRPr>
          </a:p>
          <a:p>
            <a:pPr lvl="1"/>
            <a:endParaRPr lang="en-US" sz="2400" dirty="0">
              <a:solidFill>
                <a:srgbClr val="0000FF"/>
              </a:solidFill>
            </a:endParaRPr>
          </a:p>
          <a:p>
            <a:pPr lvl="1"/>
            <a:r>
              <a:rPr lang="en-US" sz="2400" i="1" dirty="0">
                <a:solidFill>
                  <a:srgbClr val="0000FF"/>
                </a:solidFill>
              </a:rPr>
              <a:t>average link</a:t>
            </a:r>
            <a:r>
              <a:rPr lang="en-US" sz="2400" dirty="0">
                <a:solidFill>
                  <a:srgbClr val="0000FF"/>
                </a:solidFill>
              </a:rPr>
              <a:t>: average distance between</a:t>
            </a:r>
            <a:r>
              <a:rPr lang="en-US" sz="2400" dirty="0" smtClean="0">
                <a:solidFill>
                  <a:srgbClr val="0000FF"/>
                </a:solidFill>
              </a:rPr>
              <a:t> profiles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615428" name="Object 4"/>
          <p:cNvGraphicFramePr>
            <a:graphicFrameLocks noChangeAspect="1"/>
          </p:cNvGraphicFramePr>
          <p:nvPr/>
        </p:nvGraphicFramePr>
        <p:xfrm>
          <a:off x="1371600" y="2667000"/>
          <a:ext cx="625792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7" name="Equation" r:id="rId4" imgW="2591197" imgH="254397" progId="">
                  <p:embed/>
                </p:oleObj>
              </mc:Choice>
              <mc:Fallback>
                <p:oleObj name="Equation" r:id="rId4" imgW="2591197" imgH="25439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667000"/>
                        <a:ext cx="6257925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29" name="Object 5"/>
          <p:cNvGraphicFramePr>
            <a:graphicFrameLocks noChangeAspect="1"/>
          </p:cNvGraphicFramePr>
          <p:nvPr/>
        </p:nvGraphicFramePr>
        <p:xfrm>
          <a:off x="1371600" y="4038600"/>
          <a:ext cx="63182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8" name="Equation" r:id="rId6" imgW="2616597" imgH="254397" progId="">
                  <p:embed/>
                </p:oleObj>
              </mc:Choice>
              <mc:Fallback>
                <p:oleObj name="Equation" r:id="rId6" imgW="2616597" imgH="254397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038600"/>
                        <a:ext cx="6318250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30" name="Object 6"/>
          <p:cNvGraphicFramePr>
            <a:graphicFrameLocks noChangeAspect="1"/>
          </p:cNvGraphicFramePr>
          <p:nvPr/>
        </p:nvGraphicFramePr>
        <p:xfrm>
          <a:off x="1371600" y="5334000"/>
          <a:ext cx="61912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9" name="Equation" r:id="rId8" imgW="2565797" imgH="254397" progId="">
                  <p:embed/>
                </p:oleObj>
              </mc:Choice>
              <mc:Fallback>
                <p:oleObj name="Equation" r:id="rId8" imgW="2565797" imgH="254397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334000"/>
                        <a:ext cx="6191250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3722</TotalTime>
  <Words>901</Words>
  <Application>Microsoft Macintosh PowerPoint</Application>
  <PresentationFormat>On-screen Show (4:3)</PresentationFormat>
  <Paragraphs>155</Paragraphs>
  <Slides>19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ＭＳ Ｐゴシック</vt:lpstr>
      <vt:lpstr>Times</vt:lpstr>
      <vt:lpstr>Times New Roman</vt:lpstr>
      <vt:lpstr>Arial</vt:lpstr>
      <vt:lpstr>Office Theme</vt:lpstr>
      <vt:lpstr>Equation</vt:lpstr>
      <vt:lpstr>Hierarchical clustering approaches for high-throughput data</vt:lpstr>
      <vt:lpstr>The clustering landscape</vt:lpstr>
      <vt:lpstr>Hierarchical vs. Flat clustering</vt:lpstr>
      <vt:lpstr>Hierarchical clustering</vt:lpstr>
      <vt:lpstr>Hierarchical clustering example</vt:lpstr>
      <vt:lpstr>Hierarchical clustering</vt:lpstr>
      <vt:lpstr>Top-down clustering</vt:lpstr>
      <vt:lpstr>Bottom-up hierarchical clustering</vt:lpstr>
      <vt:lpstr>Distance between two clusters </vt:lpstr>
      <vt:lpstr>Haven’t We Already Seen This?  </vt:lpstr>
      <vt:lpstr>Differences between general clustering and phylogenetic inference </vt:lpstr>
      <vt:lpstr>Complete-link vs. single-link distances</vt:lpstr>
      <vt:lpstr>Updating distances efficiently </vt:lpstr>
      <vt:lpstr>Effect of different linkage methods</vt:lpstr>
      <vt:lpstr>Flat clustering from a hierarchical clustering</vt:lpstr>
      <vt:lpstr>Naïve computational complexity </vt:lpstr>
      <vt:lpstr>Computational Complexity </vt:lpstr>
      <vt:lpstr>How to pick the right clustering algorithm?</vt:lpstr>
      <vt:lpstr>Summary of clustering</vt:lpstr>
    </vt:vector>
  </TitlesOfParts>
  <Company>unm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Clustering approaches for high-throughput data</dc:title>
  <dc:creator>Sushmita Roy</dc:creator>
  <cp:lastModifiedBy>Colin Dewey</cp:lastModifiedBy>
  <cp:revision>39</cp:revision>
  <dcterms:created xsi:type="dcterms:W3CDTF">2013-11-14T04:32:00Z</dcterms:created>
  <dcterms:modified xsi:type="dcterms:W3CDTF">2016-11-21T22:00:02Z</dcterms:modified>
</cp:coreProperties>
</file>