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0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3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9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5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1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7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98AF-E46B-431D-94B8-F35160E93014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3169-2ACB-45FC-B16E-E137F679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7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 linear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8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0" y="8382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1: Continued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85800" y="2455863"/>
            <a:ext cx="3124200" cy="1985962"/>
            <a:chOff x="685800" y="1752600"/>
            <a:chExt cx="3124200" cy="1985665"/>
          </a:xfrm>
        </p:grpSpPr>
        <p:sp>
          <p:nvSpPr>
            <p:cNvPr id="11275" name="TextBox 5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22092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+ 4x + 3</a:t>
              </a:r>
            </a:p>
          </p:txBody>
        </p:sp>
        <p:cxnSp>
          <p:nvCxnSpPr>
            <p:cNvPr id="11276" name="Straight Connector 7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7" name="Straight Connector 12"/>
            <p:cNvCxnSpPr>
              <a:cxnSpLocks noChangeShapeType="1"/>
              <a:endCxn id="11280" idx="2"/>
            </p:cNvCxnSpPr>
            <p:nvPr/>
          </p:nvCxnSpPr>
          <p:spPr bwMode="auto">
            <a:xfrm rot="5400000">
              <a:off x="561934" y="3004798"/>
              <a:ext cx="1452265" cy="1466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8" name="TextBox 13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29803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0 </a:t>
              </a:r>
              <a:r>
                <a:rPr lang="en-US" altLang="en-US" i="0"/>
                <a:t>     (</a:t>
              </a:r>
              <a:r>
                <a:rPr lang="en-US" altLang="en-US" i="0">
                  <a:solidFill>
                    <a:srgbClr val="FF0000"/>
                  </a:solidFill>
                </a:rPr>
                <a:t>-3</a:t>
              </a:r>
              <a:r>
                <a:rPr lang="en-US" altLang="en-US" i="0"/>
                <a:t>)</a:t>
              </a:r>
              <a:r>
                <a:rPr lang="en-US" altLang="en-US" i="0" baseline="30000"/>
                <a:t>2</a:t>
              </a:r>
              <a:r>
                <a:rPr lang="en-US" altLang="en-US" i="0"/>
                <a:t> + 4(</a:t>
              </a:r>
              <a:r>
                <a:rPr lang="en-US" altLang="en-US" i="0">
                  <a:solidFill>
                    <a:srgbClr val="FF0000"/>
                  </a:solidFill>
                </a:rPr>
                <a:t>-3</a:t>
              </a:r>
              <a:r>
                <a:rPr lang="en-US" altLang="en-US" i="0"/>
                <a:t>) + 3</a:t>
              </a:r>
            </a:p>
          </p:txBody>
        </p:sp>
        <p:sp>
          <p:nvSpPr>
            <p:cNvPr id="11279" name="TextBox 14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22429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0      9 – 12 + 3</a:t>
              </a:r>
            </a:p>
          </p:txBody>
        </p:sp>
        <p:sp>
          <p:nvSpPr>
            <p:cNvPr id="11280" name="TextBox 15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0      0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953000" y="2438400"/>
            <a:ext cx="3124200" cy="1600200"/>
            <a:chOff x="685800" y="1752600"/>
            <a:chExt cx="3124200" cy="1600202"/>
          </a:xfrm>
        </p:grpSpPr>
        <p:sp>
          <p:nvSpPr>
            <p:cNvPr id="11270" name="TextBox 19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13628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 + 3</a:t>
              </a:r>
            </a:p>
          </p:txBody>
        </p:sp>
        <p:cxnSp>
          <p:nvCxnSpPr>
            <p:cNvPr id="11271" name="Straight Connector 20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2" name="Straight Connector 21"/>
            <p:cNvCxnSpPr>
              <a:cxnSpLocks noChangeShapeType="1"/>
            </p:cNvCxnSpPr>
            <p:nvPr/>
          </p:nvCxnSpPr>
          <p:spPr bwMode="auto">
            <a:xfrm rot="5400000">
              <a:off x="762000" y="2819400"/>
              <a:ext cx="1066803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3" name="TextBox 22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16610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0</a:t>
              </a:r>
              <a:r>
                <a:rPr lang="en-US" altLang="en-US" i="0"/>
                <a:t>      </a:t>
              </a:r>
              <a:r>
                <a:rPr lang="en-US" altLang="en-US" i="0">
                  <a:solidFill>
                    <a:srgbClr val="FF0000"/>
                  </a:solidFill>
                </a:rPr>
                <a:t>-3</a:t>
              </a:r>
              <a:r>
                <a:rPr lang="en-US" altLang="en-US" i="0"/>
                <a:t> + 3</a:t>
              </a:r>
            </a:p>
          </p:txBody>
        </p:sp>
        <p:sp>
          <p:nvSpPr>
            <p:cNvPr id="11274" name="TextBox 23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0      0</a:t>
              </a:r>
            </a:p>
          </p:txBody>
        </p:sp>
      </p:grpSp>
      <p:sp>
        <p:nvSpPr>
          <p:cNvPr id="13317" name="TextBox 25"/>
          <p:cNvSpPr txBox="1">
            <a:spLocks noChangeArrowheads="1"/>
          </p:cNvSpPr>
          <p:nvPr/>
        </p:nvSpPr>
        <p:spPr bwMode="auto">
          <a:xfrm>
            <a:off x="533400" y="1371600"/>
            <a:ext cx="609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Check </a:t>
            </a:r>
            <a:endParaRPr lang="en-US" altLang="en-US"/>
          </a:p>
          <a:p>
            <a:pPr eaLnBrk="1" hangingPunct="1"/>
            <a:r>
              <a:rPr lang="en-US" altLang="en-US"/>
              <a:t>Substitute (</a:t>
            </a:r>
            <a:r>
              <a:rPr lang="en-US" altLang="en-US">
                <a:solidFill>
                  <a:srgbClr val="FF0000"/>
                </a:solidFill>
              </a:rPr>
              <a:t>–3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</a:rPr>
              <a:t>0</a:t>
            </a:r>
            <a:r>
              <a:rPr lang="en-US" altLang="en-US"/>
              <a:t>) into the system. </a:t>
            </a:r>
          </a:p>
        </p:txBody>
      </p:sp>
    </p:spTree>
    <p:extLst>
      <p:ext uri="{BB962C8B-B14F-4D97-AF65-F5344CB8AC3E}">
        <p14:creationId xmlns:p14="http://schemas.microsoft.com/office/powerpoint/2010/main" val="38875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0" y="8382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1: Continued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85800" y="2455863"/>
            <a:ext cx="3124200" cy="1985962"/>
            <a:chOff x="685800" y="1752600"/>
            <a:chExt cx="3124200" cy="1985665"/>
          </a:xfrm>
        </p:grpSpPr>
        <p:sp>
          <p:nvSpPr>
            <p:cNvPr id="12299" name="TextBox 5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22092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+ 4x + 3</a:t>
              </a:r>
            </a:p>
          </p:txBody>
        </p:sp>
        <p:cxnSp>
          <p:nvCxnSpPr>
            <p:cNvPr id="12300" name="Straight Connector 7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1" name="Straight Connector 12"/>
            <p:cNvCxnSpPr>
              <a:cxnSpLocks noChangeShapeType="1"/>
              <a:endCxn id="12304" idx="2"/>
            </p:cNvCxnSpPr>
            <p:nvPr/>
          </p:nvCxnSpPr>
          <p:spPr bwMode="auto">
            <a:xfrm rot="5400000">
              <a:off x="561936" y="3004796"/>
              <a:ext cx="1452265" cy="1467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2" name="TextBox 13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2877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3 </a:t>
              </a:r>
              <a:r>
                <a:rPr lang="en-US" altLang="en-US" i="0"/>
                <a:t>     (</a:t>
              </a:r>
              <a:r>
                <a:rPr lang="en-US" altLang="en-US" i="0">
                  <a:solidFill>
                    <a:srgbClr val="FF0000"/>
                  </a:solidFill>
                </a:rPr>
                <a:t>0</a:t>
              </a:r>
              <a:r>
                <a:rPr lang="en-US" altLang="en-US" i="0"/>
                <a:t>)</a:t>
              </a:r>
              <a:r>
                <a:rPr lang="en-US" altLang="en-US" i="0" baseline="30000"/>
                <a:t>2</a:t>
              </a:r>
              <a:r>
                <a:rPr lang="en-US" altLang="en-US" i="0"/>
                <a:t> + 4(</a:t>
              </a:r>
              <a:r>
                <a:rPr lang="en-US" altLang="en-US" i="0">
                  <a:solidFill>
                    <a:srgbClr val="FF0000"/>
                  </a:solidFill>
                </a:rPr>
                <a:t>0</a:t>
              </a:r>
              <a:r>
                <a:rPr lang="en-US" altLang="en-US" i="0"/>
                <a:t>) + 3</a:t>
              </a:r>
            </a:p>
          </p:txBody>
        </p:sp>
        <p:sp>
          <p:nvSpPr>
            <p:cNvPr id="12303" name="TextBox 14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20794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3      0 + 0 + 3</a:t>
              </a:r>
            </a:p>
          </p:txBody>
        </p:sp>
        <p:sp>
          <p:nvSpPr>
            <p:cNvPr id="12304" name="TextBox 15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3      3</a:t>
              </a:r>
            </a:p>
          </p:txBody>
        </p:sp>
      </p:grpSp>
      <p:sp>
        <p:nvSpPr>
          <p:cNvPr id="14340" name="Rectangle 27"/>
          <p:cNvSpPr>
            <a:spLocks noChangeArrowheads="1"/>
          </p:cNvSpPr>
          <p:nvPr/>
        </p:nvSpPr>
        <p:spPr bwMode="auto">
          <a:xfrm>
            <a:off x="381000" y="1524000"/>
            <a:ext cx="4595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Substitute (</a:t>
            </a:r>
            <a:r>
              <a:rPr lang="en-US" altLang="en-US">
                <a:solidFill>
                  <a:srgbClr val="FF0000"/>
                </a:solidFill>
              </a:rPr>
              <a:t>0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</a:rPr>
              <a:t>3</a:t>
            </a:r>
            <a:r>
              <a:rPr lang="en-US" altLang="en-US"/>
              <a:t>) into the system.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953000" y="2438400"/>
            <a:ext cx="3124200" cy="1600200"/>
            <a:chOff x="685800" y="1752600"/>
            <a:chExt cx="3124200" cy="1600202"/>
          </a:xfrm>
        </p:grpSpPr>
        <p:sp>
          <p:nvSpPr>
            <p:cNvPr id="12294" name="TextBox 18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13628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 + 3</a:t>
              </a:r>
            </a:p>
          </p:txBody>
        </p:sp>
        <p:cxnSp>
          <p:nvCxnSpPr>
            <p:cNvPr id="12295" name="Straight Connector 24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6" name="Straight Connector 26"/>
            <p:cNvCxnSpPr>
              <a:cxnSpLocks noChangeShapeType="1"/>
            </p:cNvCxnSpPr>
            <p:nvPr/>
          </p:nvCxnSpPr>
          <p:spPr bwMode="auto">
            <a:xfrm rot="5400000">
              <a:off x="762000" y="2819400"/>
              <a:ext cx="1066803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97" name="TextBox 28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15584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3</a:t>
              </a:r>
              <a:r>
                <a:rPr lang="en-US" altLang="en-US" i="0"/>
                <a:t>      </a:t>
              </a:r>
              <a:r>
                <a:rPr lang="en-US" altLang="en-US" i="0">
                  <a:solidFill>
                    <a:srgbClr val="FF0000"/>
                  </a:solidFill>
                </a:rPr>
                <a:t>0</a:t>
              </a:r>
              <a:r>
                <a:rPr lang="en-US" altLang="en-US" i="0"/>
                <a:t> + 3</a:t>
              </a:r>
            </a:p>
          </p:txBody>
        </p:sp>
        <p:sp>
          <p:nvSpPr>
            <p:cNvPr id="12298" name="TextBox 29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3      3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2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581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877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1. Solve the system by graphing. Check your answer.</a:t>
            </a:r>
            <a:endParaRPr lang="en-US" altLang="en-US" b="1" i="0">
              <a:latin typeface="Verdana" pitchFamily="34" charset="0"/>
            </a:endParaRPr>
          </a:p>
        </p:txBody>
      </p:sp>
      <p:sp>
        <p:nvSpPr>
          <p:cNvPr id="13316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1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685800" y="2133600"/>
            <a:ext cx="3635375" cy="1295400"/>
            <a:chOff x="762000" y="2743200"/>
            <a:chExt cx="3635375" cy="1295400"/>
          </a:xfrm>
        </p:grpSpPr>
        <p:sp>
          <p:nvSpPr>
            <p:cNvPr id="13319" name="Left Brace 13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- 4x + 5</a:t>
              </a:r>
            </a:p>
            <a:p>
              <a:pPr eaLnBrk="1" hangingPunct="1"/>
              <a:r>
                <a:rPr lang="en-US" altLang="en-US" i="0"/>
                <a:t>y = x + 1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3810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Step 1</a:t>
            </a:r>
            <a:r>
              <a:rPr lang="en-US" altLang="en-US" i="0"/>
              <a:t>  Graph y = x</a:t>
            </a:r>
            <a:r>
              <a:rPr lang="en-US" altLang="en-US" i="0" baseline="30000"/>
              <a:t>2</a:t>
            </a:r>
            <a:r>
              <a:rPr lang="en-US" altLang="en-US" i="0"/>
              <a:t> – 4x + 5.</a:t>
            </a:r>
          </a:p>
          <a:p>
            <a:pPr eaLnBrk="1" hangingPunct="1"/>
            <a:r>
              <a:rPr lang="en-US" altLang="en-US" i="0"/>
              <a:t>The axis of symmetry is x = 2.  </a:t>
            </a:r>
          </a:p>
          <a:p>
            <a:pPr eaLnBrk="1" hangingPunct="1"/>
            <a:r>
              <a:rPr lang="en-US" altLang="en-US" i="0"/>
              <a:t>The vertex is (2, 1).</a:t>
            </a:r>
          </a:p>
          <a:p>
            <a:pPr eaLnBrk="1" hangingPunct="1"/>
            <a:r>
              <a:rPr lang="en-US" altLang="en-US" i="0"/>
              <a:t>The y-intercept is 5.</a:t>
            </a:r>
          </a:p>
          <a:p>
            <a:pPr eaLnBrk="1" hangingPunct="1"/>
            <a:r>
              <a:rPr lang="en-US" altLang="en-US" i="0"/>
              <a:t>Another point is (–1, 10).</a:t>
            </a:r>
          </a:p>
        </p:txBody>
      </p:sp>
    </p:spTree>
    <p:extLst>
      <p:ext uri="{BB962C8B-B14F-4D97-AF65-F5344CB8AC3E}">
        <p14:creationId xmlns:p14="http://schemas.microsoft.com/office/powerpoint/2010/main" val="237966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1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676400"/>
            <a:ext cx="556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Step 2</a:t>
            </a:r>
            <a:r>
              <a:rPr lang="en-US" altLang="en-US" i="0"/>
              <a:t>  Graph y = x +  1.</a:t>
            </a:r>
          </a:p>
          <a:p>
            <a:pPr eaLnBrk="1" hangingPunct="1"/>
            <a:r>
              <a:rPr lang="en-US" altLang="en-US" i="0"/>
              <a:t>The slope is 1. The y-intercept is 1.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" y="3055938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Step 3  </a:t>
            </a:r>
            <a:r>
              <a:rPr lang="en-US" altLang="en-US" i="0"/>
              <a:t>Find the points where the two graphs intersect. </a:t>
            </a:r>
          </a:p>
          <a:p>
            <a:pPr eaLnBrk="1" hangingPunct="1"/>
            <a:r>
              <a:rPr lang="en-US" altLang="en-US" i="0"/>
              <a:t>The solutions appear to be (1, 2) and (4, 5).</a:t>
            </a:r>
          </a:p>
        </p:txBody>
      </p:sp>
      <p:sp>
        <p:nvSpPr>
          <p:cNvPr id="16389" name="TextBox 11"/>
          <p:cNvSpPr txBox="1">
            <a:spLocks noChangeArrowheads="1"/>
          </p:cNvSpPr>
          <p:nvPr/>
        </p:nvSpPr>
        <p:spPr bwMode="auto">
          <a:xfrm>
            <a:off x="609600" y="4495800"/>
            <a:ext cx="4595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Check </a:t>
            </a:r>
            <a:endParaRPr lang="en-US" altLang="en-US" i="0"/>
          </a:p>
          <a:p>
            <a:pPr eaLnBrk="1" hangingPunct="1"/>
            <a:r>
              <a:rPr lang="en-US" altLang="en-US" i="0"/>
              <a:t>Substitute (</a:t>
            </a:r>
            <a:r>
              <a:rPr lang="en-US" altLang="en-US" i="0">
                <a:solidFill>
                  <a:srgbClr val="FF0000"/>
                </a:solidFill>
              </a:rPr>
              <a:t>1</a:t>
            </a:r>
            <a:r>
              <a:rPr lang="en-US" altLang="en-US" i="0"/>
              <a:t>, </a:t>
            </a:r>
            <a:r>
              <a:rPr lang="en-US" altLang="en-US" i="0">
                <a:solidFill>
                  <a:srgbClr val="3333FF"/>
                </a:solidFill>
              </a:rPr>
              <a:t>2</a:t>
            </a:r>
            <a:r>
              <a:rPr lang="en-US" altLang="en-US" i="0"/>
              <a:t>) into the system.</a:t>
            </a:r>
          </a:p>
        </p:txBody>
      </p:sp>
    </p:spTree>
    <p:extLst>
      <p:ext uri="{BB962C8B-B14F-4D97-AF65-F5344CB8AC3E}">
        <p14:creationId xmlns:p14="http://schemas.microsoft.com/office/powerpoint/2010/main" val="7672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3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1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38200" y="1552575"/>
            <a:ext cx="3124200" cy="1985963"/>
            <a:chOff x="685800" y="1752600"/>
            <a:chExt cx="3124200" cy="1985665"/>
          </a:xfrm>
        </p:grpSpPr>
        <p:sp>
          <p:nvSpPr>
            <p:cNvPr id="15384" name="TextBox 6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20746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- 4x + 5</a:t>
              </a:r>
            </a:p>
          </p:txBody>
        </p:sp>
        <p:cxnSp>
          <p:nvCxnSpPr>
            <p:cNvPr id="15385" name="Straight Connector 7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Straight Connector 8"/>
            <p:cNvCxnSpPr>
              <a:cxnSpLocks noChangeShapeType="1"/>
              <a:endCxn id="15389" idx="2"/>
            </p:cNvCxnSpPr>
            <p:nvPr/>
          </p:nvCxnSpPr>
          <p:spPr bwMode="auto">
            <a:xfrm rot="5400000">
              <a:off x="561938" y="3004794"/>
              <a:ext cx="1452265" cy="1467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7" name="TextBox 12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26981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2 </a:t>
              </a:r>
              <a:r>
                <a:rPr lang="en-US" altLang="en-US" i="0"/>
                <a:t>     (</a:t>
              </a:r>
              <a:r>
                <a:rPr lang="en-US" altLang="en-US" i="0">
                  <a:solidFill>
                    <a:srgbClr val="FF0000"/>
                  </a:solidFill>
                </a:rPr>
                <a:t>1</a:t>
              </a:r>
              <a:r>
                <a:rPr lang="en-US" altLang="en-US" i="0"/>
                <a:t>)</a:t>
              </a:r>
              <a:r>
                <a:rPr lang="en-US" altLang="en-US" i="0" baseline="30000"/>
                <a:t>2</a:t>
              </a:r>
              <a:r>
                <a:rPr lang="en-US" altLang="en-US" i="0"/>
                <a:t> - 4(</a:t>
              </a:r>
              <a:r>
                <a:rPr lang="en-US" altLang="en-US" i="0">
                  <a:solidFill>
                    <a:srgbClr val="FF0000"/>
                  </a:solidFill>
                </a:rPr>
                <a:t>1</a:t>
              </a:r>
              <a:r>
                <a:rPr lang="en-US" altLang="en-US" i="0"/>
                <a:t>) + 5</a:t>
              </a:r>
            </a:p>
          </p:txBody>
        </p:sp>
        <p:sp>
          <p:nvSpPr>
            <p:cNvPr id="15388" name="TextBox 13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2002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2      1 - 4 + 5</a:t>
              </a:r>
            </a:p>
          </p:txBody>
        </p:sp>
        <p:sp>
          <p:nvSpPr>
            <p:cNvPr id="15389" name="TextBox 14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2      2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953000" y="1524000"/>
            <a:ext cx="3124200" cy="1600200"/>
            <a:chOff x="685800" y="1752600"/>
            <a:chExt cx="3124200" cy="1600202"/>
          </a:xfrm>
        </p:grpSpPr>
        <p:sp>
          <p:nvSpPr>
            <p:cNvPr id="15379" name="TextBox 16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13628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 + 1</a:t>
              </a:r>
            </a:p>
          </p:txBody>
        </p:sp>
        <p:cxnSp>
          <p:nvCxnSpPr>
            <p:cNvPr id="15380" name="Straight Connector 17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1" name="Straight Connector 18"/>
            <p:cNvCxnSpPr>
              <a:cxnSpLocks noChangeShapeType="1"/>
            </p:cNvCxnSpPr>
            <p:nvPr/>
          </p:nvCxnSpPr>
          <p:spPr bwMode="auto">
            <a:xfrm rot="5400000">
              <a:off x="762000" y="2819400"/>
              <a:ext cx="1066803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2" name="TextBox 19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15584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2</a:t>
              </a:r>
              <a:r>
                <a:rPr lang="en-US" altLang="en-US" i="0"/>
                <a:t>      </a:t>
              </a:r>
              <a:r>
                <a:rPr lang="en-US" altLang="en-US" i="0">
                  <a:solidFill>
                    <a:srgbClr val="FF0000"/>
                  </a:solidFill>
                </a:rPr>
                <a:t>1</a:t>
              </a:r>
              <a:r>
                <a:rPr lang="en-US" altLang="en-US" i="0"/>
                <a:t> + 1</a:t>
              </a:r>
            </a:p>
          </p:txBody>
        </p:sp>
        <p:sp>
          <p:nvSpPr>
            <p:cNvPr id="15383" name="TextBox 20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2      2</a:t>
              </a:r>
            </a:p>
          </p:txBody>
        </p:sp>
      </p:grpSp>
      <p:sp>
        <p:nvSpPr>
          <p:cNvPr id="17413" name="TextBox 21"/>
          <p:cNvSpPr txBox="1">
            <a:spLocks noChangeArrowheads="1"/>
          </p:cNvSpPr>
          <p:nvPr/>
        </p:nvSpPr>
        <p:spPr bwMode="auto">
          <a:xfrm>
            <a:off x="609600" y="3652838"/>
            <a:ext cx="459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Substitute (</a:t>
            </a:r>
            <a:r>
              <a:rPr lang="en-US" altLang="en-US">
                <a:solidFill>
                  <a:srgbClr val="FF0000"/>
                </a:solidFill>
              </a:rPr>
              <a:t>4</a:t>
            </a:r>
            <a:r>
              <a:rPr lang="en-US" altLang="en-US"/>
              <a:t>, </a:t>
            </a:r>
            <a:r>
              <a:rPr lang="en-US" altLang="en-US">
                <a:solidFill>
                  <a:srgbClr val="3333FF"/>
                </a:solidFill>
              </a:rPr>
              <a:t>5</a:t>
            </a:r>
            <a:r>
              <a:rPr lang="en-US" altLang="en-US"/>
              <a:t>) into the system.</a:t>
            </a:r>
            <a:endParaRPr lang="en-US" altLang="en-US" b="1" i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62000" y="4262438"/>
            <a:ext cx="3124200" cy="1985962"/>
            <a:chOff x="685800" y="1752600"/>
            <a:chExt cx="3124200" cy="1985665"/>
          </a:xfrm>
        </p:grpSpPr>
        <p:sp>
          <p:nvSpPr>
            <p:cNvPr id="15373" name="TextBox 23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20746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- 4x + 5</a:t>
              </a:r>
            </a:p>
          </p:txBody>
        </p:sp>
        <p:cxnSp>
          <p:nvCxnSpPr>
            <p:cNvPr id="15374" name="Straight Connector 24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Straight Connector 25"/>
            <p:cNvCxnSpPr>
              <a:cxnSpLocks noChangeShapeType="1"/>
              <a:endCxn id="15378" idx="2"/>
            </p:cNvCxnSpPr>
            <p:nvPr/>
          </p:nvCxnSpPr>
          <p:spPr bwMode="auto">
            <a:xfrm rot="5400000">
              <a:off x="561940" y="3004792"/>
              <a:ext cx="1452265" cy="1468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6" name="TextBox 26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26981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5 </a:t>
              </a:r>
              <a:r>
                <a:rPr lang="en-US" altLang="en-US" i="0"/>
                <a:t>     (</a:t>
              </a:r>
              <a:r>
                <a:rPr lang="en-US" altLang="en-US" i="0">
                  <a:solidFill>
                    <a:srgbClr val="FF0000"/>
                  </a:solidFill>
                </a:rPr>
                <a:t>4</a:t>
              </a:r>
              <a:r>
                <a:rPr lang="en-US" altLang="en-US" i="0"/>
                <a:t>)</a:t>
              </a:r>
              <a:r>
                <a:rPr lang="en-US" altLang="en-US" i="0" baseline="30000"/>
                <a:t>2</a:t>
              </a:r>
              <a:r>
                <a:rPr lang="en-US" altLang="en-US" i="0"/>
                <a:t> - 4(</a:t>
              </a:r>
              <a:r>
                <a:rPr lang="en-US" altLang="en-US" i="0">
                  <a:solidFill>
                    <a:srgbClr val="FF0000"/>
                  </a:solidFill>
                </a:rPr>
                <a:t>4</a:t>
              </a:r>
              <a:r>
                <a:rPr lang="en-US" altLang="en-US" i="0"/>
                <a:t>) + 5</a:t>
              </a:r>
            </a:p>
          </p:txBody>
        </p:sp>
        <p:sp>
          <p:nvSpPr>
            <p:cNvPr id="15377" name="TextBox 27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23455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5      16 - 16 + 5</a:t>
              </a:r>
            </a:p>
          </p:txBody>
        </p:sp>
        <p:sp>
          <p:nvSpPr>
            <p:cNvPr id="15378" name="TextBox 28"/>
            <p:cNvSpPr txBox="1">
              <a:spLocks noChangeArrowheads="1"/>
            </p:cNvSpPr>
            <p:nvPr/>
          </p:nvSpPr>
          <p:spPr bwMode="auto">
            <a:xfrm>
              <a:off x="762000" y="32766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5      5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800600" y="4225925"/>
            <a:ext cx="3124200" cy="1600200"/>
            <a:chOff x="685800" y="1752600"/>
            <a:chExt cx="3124200" cy="1600202"/>
          </a:xfrm>
        </p:grpSpPr>
        <p:sp>
          <p:nvSpPr>
            <p:cNvPr id="15368" name="TextBox 30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13628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 + 1</a:t>
              </a:r>
            </a:p>
          </p:txBody>
        </p:sp>
        <p:cxnSp>
          <p:nvCxnSpPr>
            <p:cNvPr id="15369" name="Straight Connector 31"/>
            <p:cNvCxnSpPr>
              <a:cxnSpLocks noChangeShapeType="1"/>
            </p:cNvCxnSpPr>
            <p:nvPr/>
          </p:nvCxnSpPr>
          <p:spPr bwMode="auto">
            <a:xfrm>
              <a:off x="685800" y="2286000"/>
              <a:ext cx="312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0" name="Straight Connector 32"/>
            <p:cNvCxnSpPr>
              <a:cxnSpLocks noChangeShapeType="1"/>
            </p:cNvCxnSpPr>
            <p:nvPr/>
          </p:nvCxnSpPr>
          <p:spPr bwMode="auto">
            <a:xfrm rot="5400000">
              <a:off x="762000" y="2819400"/>
              <a:ext cx="1066803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1" name="TextBox 33"/>
            <p:cNvSpPr txBox="1">
              <a:spLocks noChangeArrowheads="1"/>
            </p:cNvSpPr>
            <p:nvPr/>
          </p:nvSpPr>
          <p:spPr bwMode="auto">
            <a:xfrm>
              <a:off x="762000" y="2362200"/>
              <a:ext cx="15584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rgbClr val="3333FF"/>
                  </a:solidFill>
                </a:rPr>
                <a:t>5</a:t>
              </a:r>
              <a:r>
                <a:rPr lang="en-US" altLang="en-US" i="0"/>
                <a:t>      </a:t>
              </a:r>
              <a:r>
                <a:rPr lang="en-US" altLang="en-US" i="0">
                  <a:solidFill>
                    <a:srgbClr val="FF0000"/>
                  </a:solidFill>
                </a:rPr>
                <a:t>4</a:t>
              </a:r>
              <a:r>
                <a:rPr lang="en-US" altLang="en-US" i="0"/>
                <a:t> + 1</a:t>
              </a:r>
            </a:p>
          </p:txBody>
        </p:sp>
        <p:sp>
          <p:nvSpPr>
            <p:cNvPr id="15372" name="TextBox 34"/>
            <p:cNvSpPr txBox="1">
              <a:spLocks noChangeArrowheads="1"/>
            </p:cNvSpPr>
            <p:nvPr/>
          </p:nvSpPr>
          <p:spPr bwMode="auto">
            <a:xfrm>
              <a:off x="762000" y="2819400"/>
              <a:ext cx="10374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5      5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1905000"/>
            <a:ext cx="7924800" cy="2028825"/>
            <a:chOff x="336" y="1458"/>
            <a:chExt cx="5232" cy="131"/>
          </a:xfrm>
        </p:grpSpPr>
        <p:sp>
          <p:nvSpPr>
            <p:cNvPr id="16387" name="Text Box 5"/>
            <p:cNvSpPr txBox="1">
              <a:spLocks noChangeArrowheads="1"/>
            </p:cNvSpPr>
            <p:nvPr/>
          </p:nvSpPr>
          <p:spPr bwMode="auto">
            <a:xfrm>
              <a:off x="340" y="1488"/>
              <a:ext cx="5228" cy="101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The substitution method is a good choice when either equation is solved for a variable, both equations are solved for the same variable, or a variable in either equation has a coefficient of 1 or -1.</a:t>
              </a:r>
            </a:p>
          </p:txBody>
        </p:sp>
        <p:sp>
          <p:nvSpPr>
            <p:cNvPr id="16388" name="Text Box 6"/>
            <p:cNvSpPr txBox="1">
              <a:spLocks noChangeArrowheads="1"/>
            </p:cNvSpPr>
            <p:nvPr/>
          </p:nvSpPr>
          <p:spPr bwMode="auto">
            <a:xfrm>
              <a:off x="336" y="1458"/>
              <a:ext cx="1536" cy="3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chemeClr val="bg1"/>
                  </a:solidFill>
                </a:rPr>
                <a:t>Remember!</a:t>
              </a:r>
              <a:endParaRPr lang="en-US" altLang="en-US" i="0"/>
            </a:p>
          </p:txBody>
        </p:sp>
      </p:grpSp>
    </p:spTree>
    <p:extLst>
      <p:ext uri="{BB962C8B-B14F-4D97-AF65-F5344CB8AC3E}">
        <p14:creationId xmlns:p14="http://schemas.microsoft.com/office/powerpoint/2010/main" val="159193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76200" y="762000"/>
            <a:ext cx="906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2: Solving a Nonlinear system by substitution</a:t>
            </a:r>
            <a:r>
              <a:rPr lang="en-US" altLang="en-US"/>
              <a:t>.</a:t>
            </a:r>
            <a:endParaRPr lang="en-US" altLang="en-US" i="0">
              <a:solidFill>
                <a:srgbClr val="006699"/>
              </a:solidFill>
              <a:latin typeface="Arial Black" pitchFamily="34" charset="0"/>
            </a:endParaRPr>
          </a:p>
        </p:txBody>
      </p:sp>
      <p:grpSp>
        <p:nvGrpSpPr>
          <p:cNvPr id="17411" name="Group 5"/>
          <p:cNvGrpSpPr>
            <a:grpSpLocks/>
          </p:cNvGrpSpPr>
          <p:nvPr/>
        </p:nvGrpSpPr>
        <p:grpSpPr bwMode="auto">
          <a:xfrm>
            <a:off x="381000" y="2209800"/>
            <a:ext cx="3048000" cy="1295400"/>
            <a:chOff x="762000" y="2743200"/>
            <a:chExt cx="3048000" cy="1295400"/>
          </a:xfrm>
        </p:grpSpPr>
        <p:sp>
          <p:nvSpPr>
            <p:cNvPr id="17416" name="Left Brace 6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7" name="Text Box 5"/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2667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y = x</a:t>
              </a:r>
              <a:r>
                <a:rPr lang="en-US" altLang="en-US" baseline="30000"/>
                <a:t>2</a:t>
              </a:r>
              <a:r>
                <a:rPr lang="en-US" altLang="en-US"/>
                <a:t> - x - 5</a:t>
              </a:r>
            </a:p>
            <a:p>
              <a:pPr eaLnBrk="1" hangingPunct="1"/>
              <a:r>
                <a:rPr lang="en-US" altLang="en-US"/>
                <a:t>y = -3x + 3</a:t>
              </a:r>
            </a:p>
          </p:txBody>
        </p:sp>
      </p:grp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261938" y="1600200"/>
            <a:ext cx="5072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Solve the system by substitution</a:t>
            </a:r>
            <a:r>
              <a:rPr lang="en-US" altLang="en-US"/>
              <a:t>.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28600" y="3733800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Both equations are solved for y, so substitute one expression for y into the other equation for y.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1938" y="4800600"/>
            <a:ext cx="314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-3x + 3 = 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–x -5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5200" y="4800600"/>
            <a:ext cx="563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Substitute -3x = 3 for y in the first equation </a:t>
            </a:r>
          </a:p>
        </p:txBody>
      </p:sp>
    </p:spTree>
    <p:extLst>
      <p:ext uri="{BB962C8B-B14F-4D97-AF65-F5344CB8AC3E}">
        <p14:creationId xmlns:p14="http://schemas.microsoft.com/office/powerpoint/2010/main" val="3047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76200" y="94615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2: Continued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1752600"/>
            <a:ext cx="2563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+ 2x - 8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87713" y="17526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-3x + 3 from both sides.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6263" y="2514600"/>
            <a:ext cx="3157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(x + 4) (x – 2)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38600" y="2438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Factor the trinomial.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7850" y="3124200"/>
            <a:ext cx="3910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x + 4 = 0 or  x – 2 =  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19600" y="3119438"/>
            <a:ext cx="411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Use the zero product property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9913" y="3881438"/>
            <a:ext cx="3248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X = -4           x = 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19600" y="3962400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Solve each equation</a:t>
            </a:r>
          </a:p>
        </p:txBody>
      </p:sp>
      <p:sp>
        <p:nvSpPr>
          <p:cNvPr id="20491" name="Rectangle 19"/>
          <p:cNvSpPr>
            <a:spLocks noChangeArrowheads="1"/>
          </p:cNvSpPr>
          <p:nvPr/>
        </p:nvSpPr>
        <p:spPr bwMode="auto">
          <a:xfrm>
            <a:off x="533400" y="4876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Substitute x = –4 into y = –3x + 3 to find the corresponding y-value.</a:t>
            </a:r>
          </a:p>
        </p:txBody>
      </p:sp>
    </p:spTree>
    <p:extLst>
      <p:ext uri="{BB962C8B-B14F-4D97-AF65-F5344CB8AC3E}">
        <p14:creationId xmlns:p14="http://schemas.microsoft.com/office/powerpoint/2010/main" val="289452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4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76200" y="94615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2: Continued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1447800"/>
            <a:ext cx="3794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y = –3(–4) + 3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12 + 3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15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One solution is (4, 15).</a:t>
            </a:r>
          </a:p>
        </p:txBody>
      </p:sp>
      <p:sp>
        <p:nvSpPr>
          <p:cNvPr id="21508" name="Rectangle 11"/>
          <p:cNvSpPr>
            <a:spLocks noChangeArrowheads="1"/>
          </p:cNvSpPr>
          <p:nvPr/>
        </p:nvSpPr>
        <p:spPr bwMode="auto">
          <a:xfrm>
            <a:off x="381000" y="3200400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Substitute x = 2 into y = –3x + 3 to find the corresponding y-value</a:t>
            </a:r>
            <a:r>
              <a:rPr lang="en-US" altLang="en-US"/>
              <a:t>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400" y="4038600"/>
            <a:ext cx="50387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y = –3(2) + 3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–6 + 3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–3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The second solution is (2, –3).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09600" y="57912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The solutions are (4, 15) and (2, –3).</a:t>
            </a:r>
          </a:p>
        </p:txBody>
      </p:sp>
    </p:spTree>
    <p:extLst>
      <p:ext uri="{BB962C8B-B14F-4D97-AF65-F5344CB8AC3E}">
        <p14:creationId xmlns:p14="http://schemas.microsoft.com/office/powerpoint/2010/main" val="241444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508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877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1. Solve the system by substitution. Check your answer.</a:t>
            </a:r>
            <a:endParaRPr lang="en-US" altLang="en-US" b="1" i="0">
              <a:latin typeface="Verdana" pitchFamily="34" charset="0"/>
            </a:endParaRPr>
          </a:p>
        </p:txBody>
      </p:sp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2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0484" name="Group 6"/>
          <p:cNvGrpSpPr>
            <a:grpSpLocks/>
          </p:cNvGrpSpPr>
          <p:nvPr/>
        </p:nvGrpSpPr>
        <p:grpSpPr bwMode="auto">
          <a:xfrm>
            <a:off x="457200" y="2057400"/>
            <a:ext cx="3635375" cy="1295400"/>
            <a:chOff x="762000" y="2743200"/>
            <a:chExt cx="3635375" cy="1295400"/>
          </a:xfrm>
        </p:grpSpPr>
        <p:sp>
          <p:nvSpPr>
            <p:cNvPr id="20490" name="Left Brace 13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1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3x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- 3x + 1</a:t>
              </a:r>
            </a:p>
            <a:p>
              <a:pPr eaLnBrk="1" hangingPunct="1"/>
              <a:r>
                <a:rPr lang="en-US" altLang="en-US" i="0"/>
                <a:t>y = -3x + 4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457200" y="35814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Both equations are solved for y, so substitute one expression for y into the other equation for y.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6088" y="4572000"/>
            <a:ext cx="374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-3x + 4 = 3x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- 3x + 1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1638" y="4546600"/>
            <a:ext cx="472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-3x + 4 for y in first equation.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5410200"/>
            <a:ext cx="1911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3x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- 3</a:t>
            </a:r>
            <a:endParaRPr lang="en-US" altLang="en-US" i="0" baseline="30000">
              <a:latin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91000" y="54102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-3x + 4 from both sides</a:t>
            </a:r>
          </a:p>
        </p:txBody>
      </p:sp>
    </p:spTree>
    <p:extLst>
      <p:ext uri="{BB962C8B-B14F-4D97-AF65-F5344CB8AC3E}">
        <p14:creationId xmlns:p14="http://schemas.microsoft.com/office/powerpoint/2010/main" val="153128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990600"/>
            <a:ext cx="8382000" cy="5410200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i="0">
                <a:solidFill>
                  <a:srgbClr val="3333CC"/>
                </a:solidFill>
                <a:latin typeface="Verdana" pitchFamily="-112" charset="0"/>
              </a:rPr>
              <a:t>Warm Up</a:t>
            </a:r>
            <a:endParaRPr lang="en-US" sz="2800" b="1" i="0">
              <a:latin typeface="Verdana" pitchFamily="-112" charset="0"/>
              <a:sym typeface="Symbol" pitchFamily="-112" charset="2"/>
            </a:endParaRPr>
          </a:p>
          <a:p>
            <a:pPr>
              <a:defRPr/>
            </a:pPr>
            <a:r>
              <a:rPr lang="en-US" sz="2800" b="1" i="0">
                <a:latin typeface="Verdana" pitchFamily="-112" charset="0"/>
                <a:sym typeface="Symbol" pitchFamily="-112" charset="2"/>
              </a:rPr>
              <a:t>Solve each quadratic equation by factoring. Check your answer. 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4959350" y="2590800"/>
            <a:ext cx="106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i="0">
                <a:solidFill>
                  <a:srgbClr val="FF0000"/>
                </a:solidFill>
                <a:latin typeface="Verdana" pitchFamily="34" charset="0"/>
              </a:rPr>
              <a:t>5, -2</a:t>
            </a: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52400" y="274320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i="0">
                <a:latin typeface="Verdana" pitchFamily="34" charset="0"/>
                <a:sym typeface="Symbol" pitchFamily="18" charset="2"/>
              </a:rPr>
              <a:t> </a:t>
            </a:r>
          </a:p>
          <a:p>
            <a:pPr eaLnBrk="1" hangingPunct="1">
              <a:buFontTx/>
              <a:buChar char="•"/>
            </a:pPr>
            <a:endParaRPr lang="en-US" altLang="en-US" sz="2800" b="1" i="0">
              <a:latin typeface="Verdana" pitchFamily="34" charset="0"/>
              <a:sym typeface="Symbol" pitchFamily="18" charset="2"/>
            </a:endParaRPr>
          </a:p>
          <a:p>
            <a:pPr eaLnBrk="1" hangingPunct="1">
              <a:lnSpc>
                <a:spcPct val="50000"/>
              </a:lnSpc>
            </a:pPr>
            <a:endParaRPr lang="en-US" altLang="en-US" sz="2800" b="1" i="0">
              <a:latin typeface="Verdana" pitchFamily="34" charset="0"/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altLang="en-US" b="1" i="0">
              <a:latin typeface="Verdana" pitchFamily="34" charset="0"/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endParaRPr lang="en-US" altLang="en-US" sz="2800" i="0">
              <a:latin typeface="Verdana" pitchFamily="34" charset="0"/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</a:pPr>
            <a:endParaRPr lang="en-US" altLang="en-US" sz="2800" b="1" i="0">
              <a:latin typeface="Verdana" pitchFamily="34" charset="0"/>
              <a:sym typeface="Symbol" pitchFamily="18" charset="2"/>
            </a:endParaRPr>
          </a:p>
          <a:p>
            <a:pPr eaLnBrk="1" hangingPunct="1"/>
            <a:r>
              <a:rPr lang="en-US" altLang="en-US" sz="2800" i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762000" y="2590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1.</a:t>
            </a:r>
            <a:r>
              <a:rPr lang="en-US" altLang="en-US" sz="2800"/>
              <a:t> x</a:t>
            </a:r>
            <a:r>
              <a:rPr lang="en-US" altLang="en-US" sz="2800" baseline="30000"/>
              <a:t>2</a:t>
            </a:r>
            <a:r>
              <a:rPr lang="en-US" altLang="en-US" sz="2800"/>
              <a:t> - 3x - 10 = 0</a:t>
            </a:r>
            <a:endParaRPr lang="en-US" altLang="en-US" sz="2800" i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762000" y="31242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2.</a:t>
            </a:r>
            <a:r>
              <a:rPr lang="en-US" altLang="en-US" sz="2800"/>
              <a:t> -3x</a:t>
            </a:r>
            <a:r>
              <a:rPr lang="en-US" altLang="en-US" sz="2800" baseline="30000"/>
              <a:t>2</a:t>
            </a:r>
            <a:r>
              <a:rPr lang="en-US" altLang="en-US" sz="2800"/>
              <a:t> - 12x = 12</a:t>
            </a:r>
            <a:endParaRPr lang="en-US" altLang="en-US" sz="2800" i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4876800" y="3124200"/>
            <a:ext cx="57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i="0">
                <a:solidFill>
                  <a:srgbClr val="FF0000"/>
                </a:solidFill>
                <a:latin typeface="Verdana" pitchFamily="34" charset="0"/>
              </a:rPr>
              <a:t>-2</a:t>
            </a: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685800" y="365760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i="0">
                <a:latin typeface="Verdana" pitchFamily="34" charset="0"/>
                <a:sym typeface="Symbol" pitchFamily="18" charset="2"/>
              </a:rPr>
              <a:t>Find the number of real solutions of each equation using the discriminant.</a:t>
            </a:r>
          </a:p>
        </p:txBody>
      </p:sp>
      <p:sp>
        <p:nvSpPr>
          <p:cNvPr id="3081" name="Rectangle 2"/>
          <p:cNvSpPr>
            <a:spLocks noChangeArrowheads="1"/>
          </p:cNvSpPr>
          <p:nvPr/>
        </p:nvSpPr>
        <p:spPr bwMode="auto">
          <a:xfrm>
            <a:off x="762000" y="4572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3. </a:t>
            </a:r>
            <a:r>
              <a:rPr lang="en-US" altLang="en-US" sz="2800"/>
              <a:t>25x</a:t>
            </a:r>
            <a:r>
              <a:rPr lang="en-US" altLang="en-US" sz="2800" baseline="30000"/>
              <a:t>2</a:t>
            </a:r>
            <a:r>
              <a:rPr lang="en-US" altLang="en-US" sz="2800"/>
              <a:t> - 10x + 1 = 0</a:t>
            </a:r>
            <a:endParaRPr lang="en-US" altLang="en-US" sz="2800" i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762000" y="5181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4. </a:t>
            </a:r>
            <a:r>
              <a:rPr lang="en-US" altLang="en-US" sz="2800"/>
              <a:t>2x</a:t>
            </a:r>
            <a:r>
              <a:rPr lang="en-US" altLang="en-US" sz="2800" baseline="30000"/>
              <a:t>2</a:t>
            </a:r>
            <a:r>
              <a:rPr lang="en-US" altLang="en-US" sz="2800"/>
              <a:t> + 7x + 2 = 0</a:t>
            </a:r>
            <a:endParaRPr lang="en-US" altLang="en-US" sz="2800" i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083" name="Rectangle 2"/>
          <p:cNvSpPr>
            <a:spLocks noChangeArrowheads="1"/>
          </p:cNvSpPr>
          <p:nvPr/>
        </p:nvSpPr>
        <p:spPr bwMode="auto">
          <a:xfrm>
            <a:off x="762000" y="5791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5. </a:t>
            </a:r>
            <a:r>
              <a:rPr lang="en-US" altLang="en-US" sz="2800"/>
              <a:t>3x</a:t>
            </a:r>
            <a:r>
              <a:rPr lang="en-US" altLang="en-US" sz="2800" baseline="30000"/>
              <a:t>2 </a:t>
            </a:r>
            <a:r>
              <a:rPr lang="en-US" altLang="en-US" sz="2800"/>
              <a:t>+ x + 2 = 0</a:t>
            </a:r>
            <a:endParaRPr lang="en-US" altLang="en-US" sz="2800" i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4876800" y="4581525"/>
            <a:ext cx="842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i="0">
                <a:solidFill>
                  <a:srgbClr val="FF0000"/>
                </a:solidFill>
                <a:latin typeface="Verdana" pitchFamily="34" charset="0"/>
              </a:rPr>
              <a:t>one</a:t>
            </a:r>
          </a:p>
        </p:txBody>
      </p:sp>
      <p:sp>
        <p:nvSpPr>
          <p:cNvPr id="53" name="Text Box 60"/>
          <p:cNvSpPr txBox="1">
            <a:spLocks noChangeArrowheads="1"/>
          </p:cNvSpPr>
          <p:nvPr/>
        </p:nvSpPr>
        <p:spPr bwMode="auto">
          <a:xfrm>
            <a:off x="4910138" y="51816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i="0">
                <a:solidFill>
                  <a:srgbClr val="FF0000"/>
                </a:solidFill>
                <a:latin typeface="Verdana" pitchFamily="34" charset="0"/>
              </a:rPr>
              <a:t>two</a:t>
            </a:r>
          </a:p>
        </p:txBody>
      </p:sp>
      <p:sp>
        <p:nvSpPr>
          <p:cNvPr id="54" name="Text Box 60"/>
          <p:cNvSpPr txBox="1">
            <a:spLocks noChangeArrowheads="1"/>
          </p:cNvSpPr>
          <p:nvPr/>
        </p:nvSpPr>
        <p:spPr bwMode="auto">
          <a:xfrm>
            <a:off x="4876800" y="5800725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i="0">
                <a:solidFill>
                  <a:srgbClr val="FF0000"/>
                </a:solidFill>
                <a:latin typeface="Verdana" pitchFamily="34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6936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8" grpId="0"/>
      <p:bldP spid="46" grpId="0"/>
      <p:bldP spid="52" grpId="0"/>
      <p:bldP spid="53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2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549400"/>
            <a:ext cx="2246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3(x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– 1)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6550" y="152400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Factor out the GCF, 3.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2387600"/>
            <a:ext cx="296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3(x + 1)(x-1)</a:t>
            </a:r>
            <a:endParaRPr lang="en-US" altLang="en-US" i="0" baseline="30000">
              <a:latin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25913" y="2387600"/>
            <a:ext cx="4103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Factor the binomial.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" y="3195638"/>
            <a:ext cx="3854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x + 1 = 0  or  x - 1 = 0</a:t>
            </a:r>
            <a:endParaRPr lang="en-US" altLang="en-US" i="0" baseline="30000">
              <a:latin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19600" y="3208338"/>
            <a:ext cx="411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Use the Zero Product Property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81000" y="4257675"/>
            <a:ext cx="3654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x = -1               x = 1</a:t>
            </a:r>
            <a:endParaRPr lang="en-US" altLang="en-US" i="0" baseline="30000">
              <a:latin typeface="Verdan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19600" y="4262438"/>
            <a:ext cx="411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Solve each equation</a:t>
            </a:r>
          </a:p>
        </p:txBody>
      </p:sp>
      <p:sp>
        <p:nvSpPr>
          <p:cNvPr id="23563" name="TextBox 19"/>
          <p:cNvSpPr txBox="1">
            <a:spLocks noChangeArrowheads="1"/>
          </p:cNvSpPr>
          <p:nvPr/>
        </p:nvSpPr>
        <p:spPr bwMode="auto">
          <a:xfrm>
            <a:off x="381000" y="54102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Substitute x = –1 into y = –3x + 4 to find the corresponding y-value.</a:t>
            </a:r>
          </a:p>
        </p:txBody>
      </p:sp>
    </p:spTree>
    <p:extLst>
      <p:ext uri="{BB962C8B-B14F-4D97-AF65-F5344CB8AC3E}">
        <p14:creationId xmlns:p14="http://schemas.microsoft.com/office/powerpoint/2010/main" val="34575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35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2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1676400"/>
            <a:ext cx="3794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y = –3(–1) + 4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3 + 4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7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One solution is (–1, 7).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34290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Substitute x = 1 into y = –3x + 4 to find the corresponding y-value.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4449763"/>
            <a:ext cx="47339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y = –3(1) + 4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–3 + 4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y = 1</a:t>
            </a:r>
          </a:p>
          <a:p>
            <a:pPr eaLnBrk="1" hangingPunct="1"/>
            <a:r>
              <a:rPr lang="en-US" altLang="en-US" i="0">
                <a:latin typeface="Verdana" pitchFamily="34" charset="0"/>
              </a:rPr>
              <a:t>The second solution is (1, 1).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867400" y="5410200"/>
            <a:ext cx="259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i="0">
                <a:solidFill>
                  <a:srgbClr val="FF0000"/>
                </a:solidFill>
                <a:latin typeface="Verdana" pitchFamily="34" charset="0"/>
              </a:rPr>
              <a:t>The solutions are (–1, 7) and (1, 1).</a:t>
            </a:r>
          </a:p>
        </p:txBody>
      </p:sp>
    </p:spTree>
    <p:extLst>
      <p:ext uri="{BB962C8B-B14F-4D97-AF65-F5344CB8AC3E}">
        <p14:creationId xmlns:p14="http://schemas.microsoft.com/office/powerpoint/2010/main" val="41471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0" y="938213"/>
            <a:ext cx="9067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3 : Solving a Nonlinear System by Elimination.</a:t>
            </a:r>
          </a:p>
        </p:txBody>
      </p:sp>
      <p:grpSp>
        <p:nvGrpSpPr>
          <p:cNvPr id="23555" name="Group 33"/>
          <p:cNvGrpSpPr>
            <a:grpSpLocks/>
          </p:cNvGrpSpPr>
          <p:nvPr/>
        </p:nvGrpSpPr>
        <p:grpSpPr bwMode="auto">
          <a:xfrm>
            <a:off x="990600" y="2743200"/>
            <a:ext cx="3635375" cy="1295400"/>
            <a:chOff x="762000" y="2743200"/>
            <a:chExt cx="3635375" cy="1295400"/>
          </a:xfrm>
        </p:grpSpPr>
        <p:sp>
          <p:nvSpPr>
            <p:cNvPr id="23559" name="Left Brace 34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0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3x - y = 1</a:t>
              </a:r>
            </a:p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+ 4x - 7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3124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>
                <a:latin typeface="Verdana" pitchFamily="34" charset="0"/>
              </a:rPr>
              <a:t>A</a:t>
            </a:r>
          </a:p>
        </p:txBody>
      </p:sp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304800" y="198120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Solve each system by elimination.</a:t>
            </a:r>
          </a:p>
        </p:txBody>
      </p:sp>
      <p:sp>
        <p:nvSpPr>
          <p:cNvPr id="25606" name="Rectangle 13"/>
          <p:cNvSpPr>
            <a:spLocks noChangeArrowheads="1"/>
          </p:cNvSpPr>
          <p:nvPr/>
        </p:nvSpPr>
        <p:spPr bwMode="auto">
          <a:xfrm>
            <a:off x="990600" y="48006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Write the system to align the y-terms.</a:t>
            </a:r>
          </a:p>
        </p:txBody>
      </p:sp>
    </p:spTree>
    <p:extLst>
      <p:ext uri="{BB962C8B-B14F-4D97-AF65-F5344CB8AC3E}">
        <p14:creationId xmlns:p14="http://schemas.microsoft.com/office/powerpoint/2010/main" val="28602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0" y="1122363"/>
            <a:ext cx="906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3 : Continued</a:t>
            </a:r>
          </a:p>
        </p:txBody>
      </p:sp>
      <p:sp>
        <p:nvSpPr>
          <p:cNvPr id="26627" name="Rectangle 13"/>
          <p:cNvSpPr>
            <a:spLocks noChangeArrowheads="1"/>
          </p:cNvSpPr>
          <p:nvPr/>
        </p:nvSpPr>
        <p:spPr bwMode="auto">
          <a:xfrm>
            <a:off x="457200" y="17526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3x – y = 1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09600" y="2286000"/>
            <a:ext cx="3429000" cy="1066800"/>
            <a:chOff x="1219200" y="2286000"/>
            <a:chExt cx="3048000" cy="1066800"/>
          </a:xfrm>
        </p:grpSpPr>
        <p:sp>
          <p:nvSpPr>
            <p:cNvPr id="24593" name="Rectangle 9"/>
            <p:cNvSpPr>
              <a:spLocks noChangeArrowheads="1"/>
            </p:cNvSpPr>
            <p:nvPr/>
          </p:nvSpPr>
          <p:spPr bwMode="auto">
            <a:xfrm>
              <a:off x="1295400" y="2286000"/>
              <a:ext cx="2971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latin typeface="Verdana" pitchFamily="34" charset="0"/>
                </a:rPr>
                <a:t>     y = x</a:t>
              </a:r>
              <a:r>
                <a:rPr lang="en-US" altLang="en-US" i="0" baseline="30000">
                  <a:latin typeface="Verdana" pitchFamily="34" charset="0"/>
                </a:rPr>
                <a:t>2</a:t>
              </a:r>
              <a:r>
                <a:rPr lang="en-US" altLang="en-US" i="0">
                  <a:latin typeface="Verdana" pitchFamily="34" charset="0"/>
                </a:rPr>
                <a:t> + 4x - 7 </a:t>
              </a:r>
            </a:p>
          </p:txBody>
        </p:sp>
        <p:sp>
          <p:nvSpPr>
            <p:cNvPr id="24594" name="Rectangle 10"/>
            <p:cNvSpPr>
              <a:spLocks noChangeArrowheads="1"/>
            </p:cNvSpPr>
            <p:nvPr/>
          </p:nvSpPr>
          <p:spPr bwMode="auto">
            <a:xfrm>
              <a:off x="1219200" y="2891135"/>
              <a:ext cx="2971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latin typeface="Verdana" pitchFamily="34" charset="0"/>
                </a:rPr>
                <a:t>    3x = x</a:t>
              </a:r>
              <a:r>
                <a:rPr lang="en-US" altLang="en-US" i="0" baseline="30000">
                  <a:latin typeface="Verdana" pitchFamily="34" charset="0"/>
                </a:rPr>
                <a:t>2</a:t>
              </a:r>
              <a:r>
                <a:rPr lang="en-US" altLang="en-US" i="0">
                  <a:latin typeface="Verdana" pitchFamily="34" charset="0"/>
                </a:rPr>
                <a:t> + 4x - 6</a:t>
              </a:r>
            </a:p>
          </p:txBody>
        </p:sp>
        <p:cxnSp>
          <p:nvCxnSpPr>
            <p:cNvPr id="24595" name="Straight Connector 12"/>
            <p:cNvCxnSpPr>
              <a:cxnSpLocks noChangeShapeType="1"/>
            </p:cNvCxnSpPr>
            <p:nvPr/>
          </p:nvCxnSpPr>
          <p:spPr bwMode="auto">
            <a:xfrm>
              <a:off x="1219200" y="2743200"/>
              <a:ext cx="2895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48200" y="2209800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Add to eliminate y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871538" y="3429000"/>
            <a:ext cx="2362200" cy="473075"/>
            <a:chOff x="457200" y="3429000"/>
            <a:chExt cx="2362200" cy="473242"/>
          </a:xfrm>
        </p:grpSpPr>
        <p:sp>
          <p:nvSpPr>
            <p:cNvPr id="24589" name="Rectangle 16"/>
            <p:cNvSpPr>
              <a:spLocks noChangeArrowheads="1"/>
            </p:cNvSpPr>
            <p:nvPr/>
          </p:nvSpPr>
          <p:spPr bwMode="auto">
            <a:xfrm>
              <a:off x="457200" y="34290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latin typeface="Verdana" pitchFamily="34" charset="0"/>
                </a:rPr>
                <a:t>-3x</a:t>
              </a:r>
            </a:p>
          </p:txBody>
        </p:sp>
        <p:sp>
          <p:nvSpPr>
            <p:cNvPr id="24590" name="Rectangle 17"/>
            <p:cNvSpPr>
              <a:spLocks noChangeArrowheads="1"/>
            </p:cNvSpPr>
            <p:nvPr/>
          </p:nvSpPr>
          <p:spPr bwMode="auto">
            <a:xfrm>
              <a:off x="1981200" y="34290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latin typeface="Verdana" pitchFamily="34" charset="0"/>
                </a:rPr>
                <a:t>- 3x</a:t>
              </a:r>
            </a:p>
          </p:txBody>
        </p:sp>
        <p:cxnSp>
          <p:nvCxnSpPr>
            <p:cNvPr id="24591" name="Straight Connector 19"/>
            <p:cNvCxnSpPr>
              <a:cxnSpLocks noChangeShapeType="1"/>
            </p:cNvCxnSpPr>
            <p:nvPr/>
          </p:nvCxnSpPr>
          <p:spPr bwMode="auto">
            <a:xfrm>
              <a:off x="457200" y="3902242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Straight Connector 20"/>
            <p:cNvCxnSpPr>
              <a:cxnSpLocks noChangeShapeType="1"/>
            </p:cNvCxnSpPr>
            <p:nvPr/>
          </p:nvCxnSpPr>
          <p:spPr bwMode="auto">
            <a:xfrm>
              <a:off x="2133600" y="38862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0" y="34290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3x from both side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41910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+ x - 6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62000" y="4719638"/>
            <a:ext cx="312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(x + 3)(x – 2)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18025" y="46958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Factor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46125" y="52578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x + 3 =  0 or x – 2 = 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95800" y="5265738"/>
            <a:ext cx="411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Use the Zero Product Property</a:t>
            </a:r>
          </a:p>
        </p:txBody>
      </p:sp>
    </p:spTree>
    <p:extLst>
      <p:ext uri="{BB962C8B-B14F-4D97-AF65-F5344CB8AC3E}">
        <p14:creationId xmlns:p14="http://schemas.microsoft.com/office/powerpoint/2010/main" val="396629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6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0" y="9144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3 : Continued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04800" y="16764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x = -3   </a:t>
            </a:r>
            <a:r>
              <a:rPr lang="en-US" altLang="en-US" i="0">
                <a:latin typeface="Verdana" pitchFamily="34" charset="0"/>
              </a:rPr>
              <a:t>or   </a:t>
            </a:r>
            <a:r>
              <a:rPr lang="en-US" altLang="en-US" i="0">
                <a:solidFill>
                  <a:srgbClr val="00B050"/>
                </a:solidFill>
                <a:latin typeface="Verdana" pitchFamily="34" charset="0"/>
              </a:rPr>
              <a:t>x = 2</a:t>
            </a:r>
            <a:r>
              <a:rPr lang="en-US" altLang="en-US" i="0">
                <a:latin typeface="Verdana" pitchFamily="34" charset="0"/>
              </a:rPr>
              <a:t>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04800" y="25908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FF0000"/>
                </a:solidFill>
              </a:rPr>
              <a:t>x</a:t>
            </a:r>
            <a:r>
              <a:rPr lang="en-US" altLang="en-US" i="0" baseline="30000"/>
              <a:t>2</a:t>
            </a:r>
            <a:r>
              <a:rPr lang="en-US" altLang="en-US" i="0"/>
              <a:t> + 4</a:t>
            </a:r>
            <a:r>
              <a:rPr lang="en-US" altLang="en-US" i="0">
                <a:solidFill>
                  <a:srgbClr val="FF0000"/>
                </a:solidFill>
              </a:rPr>
              <a:t>x</a:t>
            </a:r>
            <a:r>
              <a:rPr lang="en-US" altLang="en-US" i="0"/>
              <a:t> - 7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67200" y="1666875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Solve the equations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638800" y="25908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Write one of the original equations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124200" y="25908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00B050"/>
                </a:solidFill>
              </a:rPr>
              <a:t>x</a:t>
            </a:r>
            <a:r>
              <a:rPr lang="en-US" altLang="en-US" i="0" baseline="30000"/>
              <a:t>2</a:t>
            </a:r>
            <a:r>
              <a:rPr lang="en-US" altLang="en-US" i="0"/>
              <a:t> + 4</a:t>
            </a:r>
            <a:r>
              <a:rPr lang="en-US" altLang="en-US" i="0">
                <a:solidFill>
                  <a:srgbClr val="00B050"/>
                </a:solidFill>
              </a:rPr>
              <a:t>x</a:t>
            </a:r>
            <a:r>
              <a:rPr lang="en-US" altLang="en-US" i="0"/>
              <a:t> - 7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28600" y="38100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=(</a:t>
            </a:r>
            <a:r>
              <a:rPr lang="en-US" altLang="en-US" i="0">
                <a:solidFill>
                  <a:srgbClr val="FF0000"/>
                </a:solidFill>
              </a:rPr>
              <a:t>-3</a:t>
            </a:r>
            <a:r>
              <a:rPr lang="en-US" altLang="en-US" i="0"/>
              <a:t>)</a:t>
            </a:r>
            <a:r>
              <a:rPr lang="en-US" altLang="en-US" i="0" baseline="30000"/>
              <a:t>2</a:t>
            </a:r>
            <a:r>
              <a:rPr lang="en-US" altLang="en-US" i="0"/>
              <a:t> + 4(</a:t>
            </a:r>
            <a:r>
              <a:rPr lang="en-US" altLang="en-US" i="0">
                <a:solidFill>
                  <a:srgbClr val="FF0000"/>
                </a:solidFill>
              </a:rPr>
              <a:t>-3</a:t>
            </a:r>
            <a:r>
              <a:rPr lang="en-US" altLang="en-US" i="0"/>
              <a:t>) - 7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124200" y="38100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(</a:t>
            </a:r>
            <a:r>
              <a:rPr lang="en-US" altLang="en-US" i="0">
                <a:solidFill>
                  <a:srgbClr val="00B050"/>
                </a:solidFill>
              </a:rPr>
              <a:t>2</a:t>
            </a:r>
            <a:r>
              <a:rPr lang="en-US" altLang="en-US" i="0"/>
              <a:t>)</a:t>
            </a:r>
            <a:r>
              <a:rPr lang="en-US" altLang="en-US" i="0" baseline="30000"/>
              <a:t>2</a:t>
            </a:r>
            <a:r>
              <a:rPr lang="en-US" altLang="en-US" i="0"/>
              <a:t> + 4(</a:t>
            </a:r>
            <a:r>
              <a:rPr lang="en-US" altLang="en-US" i="0">
                <a:solidFill>
                  <a:srgbClr val="00B050"/>
                </a:solidFill>
              </a:rPr>
              <a:t>2</a:t>
            </a:r>
            <a:r>
              <a:rPr lang="en-US" altLang="en-US" i="0">
                <a:solidFill>
                  <a:schemeClr val="tx2"/>
                </a:solidFill>
              </a:rPr>
              <a:t>)</a:t>
            </a:r>
            <a:r>
              <a:rPr lang="en-US" altLang="en-US" i="0"/>
              <a:t> - 7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715000" y="3810000"/>
            <a:ext cx="320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Substitute each x-value and solve for y.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04800" y="51054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-10                    y =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28600" y="57912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The solution is (</a:t>
            </a:r>
            <a:r>
              <a:rPr lang="en-US" altLang="en-US" i="0">
                <a:solidFill>
                  <a:srgbClr val="FF0000"/>
                </a:solidFill>
              </a:rPr>
              <a:t>–3</a:t>
            </a:r>
            <a:r>
              <a:rPr lang="en-US" altLang="en-US" i="0"/>
              <a:t>, –10 ) and (</a:t>
            </a:r>
            <a:r>
              <a:rPr lang="en-US" altLang="en-US" i="0">
                <a:solidFill>
                  <a:srgbClr val="00B050"/>
                </a:solidFill>
              </a:rPr>
              <a:t>2</a:t>
            </a:r>
            <a:r>
              <a:rPr lang="en-US" altLang="en-US" i="0"/>
              <a:t>, 5).</a:t>
            </a:r>
          </a:p>
        </p:txBody>
      </p:sp>
    </p:spTree>
    <p:extLst>
      <p:ext uri="{BB962C8B-B14F-4D97-AF65-F5344CB8AC3E}">
        <p14:creationId xmlns:p14="http://schemas.microsoft.com/office/powerpoint/2010/main" val="123608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19" grpId="0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0" y="7620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3 : Continued</a:t>
            </a:r>
          </a:p>
        </p:txBody>
      </p:sp>
      <p:grpSp>
        <p:nvGrpSpPr>
          <p:cNvPr id="26627" name="Group 38"/>
          <p:cNvGrpSpPr>
            <a:grpSpLocks/>
          </p:cNvGrpSpPr>
          <p:nvPr/>
        </p:nvGrpSpPr>
        <p:grpSpPr bwMode="auto">
          <a:xfrm>
            <a:off x="990600" y="1143000"/>
            <a:ext cx="3635375" cy="1295400"/>
            <a:chOff x="762000" y="2743200"/>
            <a:chExt cx="3635375" cy="1295400"/>
          </a:xfrm>
        </p:grpSpPr>
        <p:sp>
          <p:nvSpPr>
            <p:cNvPr id="26635" name="Left Brace 39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6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2x</a:t>
              </a:r>
              <a:r>
                <a:rPr lang="en-US" altLang="en-US" i="0" baseline="30000"/>
                <a:t>2</a:t>
              </a:r>
              <a:r>
                <a:rPr lang="en-US" altLang="en-US" i="0"/>
                <a:t> + x - 1</a:t>
              </a:r>
            </a:p>
            <a:p>
              <a:pPr eaLnBrk="1" hangingPunct="1"/>
              <a:r>
                <a:rPr lang="en-US" altLang="en-US" i="0"/>
                <a:t>x - 2y = 6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>
                <a:latin typeface="Verdana" pitchFamily="34" charset="0"/>
              </a:rPr>
              <a:t>B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457200" y="25908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Write the system to align the y-terms</a:t>
            </a:r>
            <a:r>
              <a:rPr lang="en-US" altLang="en-US"/>
              <a:t>.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609600" y="3200400"/>
            <a:ext cx="3178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  y = 2x</a:t>
            </a:r>
            <a:r>
              <a:rPr lang="en-US" altLang="en-US" i="0" baseline="30000"/>
              <a:t>2</a:t>
            </a:r>
            <a:r>
              <a:rPr lang="en-US" altLang="en-US" i="0"/>
              <a:t> + x + 1</a:t>
            </a:r>
          </a:p>
          <a:p>
            <a:pPr eaLnBrk="1" hangingPunct="1"/>
            <a:r>
              <a:rPr lang="en-US" altLang="en-US" i="0"/>
              <a:t>x - 2y = 6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4267200"/>
            <a:ext cx="388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</a:t>
            </a:r>
            <a:r>
              <a:rPr lang="en-US" altLang="en-US" i="0">
                <a:solidFill>
                  <a:srgbClr val="FF0000"/>
                </a:solidFill>
              </a:rPr>
              <a:t>2</a:t>
            </a:r>
            <a:r>
              <a:rPr lang="en-US" altLang="en-US" i="0"/>
              <a:t>(y) = </a:t>
            </a:r>
            <a:r>
              <a:rPr lang="en-US" altLang="en-US" i="0">
                <a:solidFill>
                  <a:srgbClr val="FF0000"/>
                </a:solidFill>
              </a:rPr>
              <a:t>2</a:t>
            </a:r>
            <a:r>
              <a:rPr lang="en-US" altLang="en-US" i="0"/>
              <a:t>(2x</a:t>
            </a:r>
            <a:r>
              <a:rPr lang="en-US" altLang="en-US" i="0" baseline="30000"/>
              <a:t>2</a:t>
            </a:r>
            <a:r>
              <a:rPr lang="en-US" altLang="en-US" i="0"/>
              <a:t> + x + 1)</a:t>
            </a:r>
          </a:p>
          <a:p>
            <a:pPr eaLnBrk="1" hangingPunct="1"/>
            <a:r>
              <a:rPr lang="en-US" altLang="en-US" i="0"/>
              <a:t>x - 2y = 6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95800" y="422275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Multiply the equation by 2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77850" y="5181600"/>
            <a:ext cx="388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2y = 4x</a:t>
            </a:r>
            <a:r>
              <a:rPr lang="en-US" altLang="en-US" i="0" baseline="30000"/>
              <a:t>2</a:t>
            </a:r>
            <a:r>
              <a:rPr lang="en-US" altLang="en-US" i="0"/>
              <a:t> + 2x + 2</a:t>
            </a:r>
          </a:p>
          <a:p>
            <a:pPr eaLnBrk="1" hangingPunct="1"/>
            <a:r>
              <a:rPr lang="en-US" altLang="en-US" i="0"/>
              <a:t>x - 2y = 6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19600" y="53340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Add to eliminate y</a:t>
            </a:r>
          </a:p>
        </p:txBody>
      </p:sp>
    </p:spTree>
    <p:extLst>
      <p:ext uri="{BB962C8B-B14F-4D97-AF65-F5344CB8AC3E}">
        <p14:creationId xmlns:p14="http://schemas.microsoft.com/office/powerpoint/2010/main" val="12408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16" grpId="0"/>
      <p:bldP spid="17" grpId="0"/>
      <p:bldP spid="18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0" y="7620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3 : Continued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x = 4x</a:t>
            </a:r>
            <a:r>
              <a:rPr lang="en-US" altLang="en-US" i="0" baseline="30000"/>
              <a:t>2</a:t>
            </a:r>
            <a:r>
              <a:rPr lang="en-US" altLang="en-US" i="0"/>
              <a:t> + 2x + 8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10000" y="182880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x from both side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0 = 4x</a:t>
            </a:r>
            <a:r>
              <a:rPr lang="en-US" altLang="en-US" i="0" baseline="30000"/>
              <a:t>2</a:t>
            </a:r>
            <a:r>
              <a:rPr lang="en-US" altLang="en-US" i="0"/>
              <a:t> + x + 8</a:t>
            </a:r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617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Solve by using the quadratic formula</a:t>
            </a:r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724400" y="5029200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Since the discriminant is negative, there are no real solutions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85800" y="3200400"/>
            <a:ext cx="3533775" cy="930275"/>
            <a:chOff x="5382124" y="3657600"/>
            <a:chExt cx="3533276" cy="930897"/>
          </a:xfrm>
        </p:grpSpPr>
        <p:cxnSp>
          <p:nvCxnSpPr>
            <p:cNvPr id="27679" name="Straight Connector 22"/>
            <p:cNvCxnSpPr>
              <a:cxnSpLocks noChangeShapeType="1"/>
            </p:cNvCxnSpPr>
            <p:nvPr/>
          </p:nvCxnSpPr>
          <p:spPr bwMode="auto">
            <a:xfrm>
              <a:off x="5943600" y="4191000"/>
              <a:ext cx="2971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7680" name="Group 24"/>
            <p:cNvGrpSpPr>
              <a:grpSpLocks/>
            </p:cNvGrpSpPr>
            <p:nvPr/>
          </p:nvGrpSpPr>
          <p:grpSpPr bwMode="auto">
            <a:xfrm>
              <a:off x="5382124" y="3657600"/>
              <a:ext cx="3380876" cy="930897"/>
              <a:chOff x="5382124" y="3657600"/>
              <a:chExt cx="3380876" cy="930897"/>
            </a:xfrm>
          </p:grpSpPr>
          <p:sp>
            <p:nvSpPr>
              <p:cNvPr id="27681" name="TextBox 11"/>
              <p:cNvSpPr txBox="1">
                <a:spLocks noChangeArrowheads="1"/>
              </p:cNvSpPr>
              <p:nvPr/>
            </p:nvSpPr>
            <p:spPr bwMode="auto">
              <a:xfrm>
                <a:off x="5382124" y="3925851"/>
                <a:ext cx="6190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>
                    <a:latin typeface="Verdana" pitchFamily="34" charset="0"/>
                  </a:rPr>
                  <a:t>x=</a:t>
                </a:r>
              </a:p>
            </p:txBody>
          </p:sp>
          <p:grpSp>
            <p:nvGrpSpPr>
              <p:cNvPr id="27682" name="Group 19"/>
              <p:cNvGrpSpPr>
                <a:grpSpLocks/>
              </p:cNvGrpSpPr>
              <p:nvPr/>
            </p:nvGrpSpPr>
            <p:grpSpPr bwMode="auto">
              <a:xfrm>
                <a:off x="5867400" y="3657600"/>
                <a:ext cx="2895600" cy="493749"/>
                <a:chOff x="5867400" y="3657600"/>
                <a:chExt cx="2895600" cy="493749"/>
              </a:xfrm>
            </p:grpSpPr>
            <p:sp>
              <p:nvSpPr>
                <p:cNvPr id="27684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5867400" y="3657600"/>
                  <a:ext cx="126348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- b ± √</a:t>
                  </a:r>
                </a:p>
              </p:txBody>
            </p:sp>
            <p:cxnSp>
              <p:nvCxnSpPr>
                <p:cNvPr id="27685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7010400" y="3733800"/>
                  <a:ext cx="17526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7686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3689684"/>
                  <a:ext cx="146065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b</a:t>
                  </a:r>
                  <a:r>
                    <a:rPr lang="en-US" altLang="en-US" i="0" baseline="30000">
                      <a:latin typeface="Verdana" pitchFamily="34" charset="0"/>
                    </a:rPr>
                    <a:t>2</a:t>
                  </a:r>
                  <a:r>
                    <a:rPr lang="en-US" altLang="en-US" i="0">
                      <a:latin typeface="Verdana" pitchFamily="34" charset="0"/>
                    </a:rPr>
                    <a:t> – 4ac</a:t>
                  </a:r>
                </a:p>
              </p:txBody>
            </p:sp>
          </p:grpSp>
          <p:sp>
            <p:nvSpPr>
              <p:cNvPr id="27683" name="TextBox 23"/>
              <p:cNvSpPr txBox="1">
                <a:spLocks noChangeArrowheads="1"/>
              </p:cNvSpPr>
              <p:nvPr/>
            </p:nvSpPr>
            <p:spPr bwMode="auto">
              <a:xfrm>
                <a:off x="7162800" y="4126832"/>
                <a:ext cx="56457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>
                    <a:latin typeface="Verdana" pitchFamily="34" charset="0"/>
                  </a:rPr>
                  <a:t>2a</a:t>
                </a:r>
              </a:p>
            </p:txBody>
          </p:sp>
        </p:grp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647700" y="4327525"/>
            <a:ext cx="3695700" cy="1920875"/>
            <a:chOff x="4572000" y="3124200"/>
            <a:chExt cx="3696471" cy="1921497"/>
          </a:xfrm>
        </p:grpSpPr>
        <p:grpSp>
          <p:nvGrpSpPr>
            <p:cNvPr id="27660" name="Group 26"/>
            <p:cNvGrpSpPr>
              <a:grpSpLocks/>
            </p:cNvGrpSpPr>
            <p:nvPr/>
          </p:nvGrpSpPr>
          <p:grpSpPr bwMode="auto">
            <a:xfrm>
              <a:off x="4572000" y="3124200"/>
              <a:ext cx="3696471" cy="930897"/>
              <a:chOff x="5382124" y="3657600"/>
              <a:chExt cx="3696471" cy="930897"/>
            </a:xfrm>
          </p:grpSpPr>
          <p:cxnSp>
            <p:nvCxnSpPr>
              <p:cNvPr id="27671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5943600" y="4191000"/>
                <a:ext cx="29718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7672" name="Group 24"/>
              <p:cNvGrpSpPr>
                <a:grpSpLocks/>
              </p:cNvGrpSpPr>
              <p:nvPr/>
            </p:nvGrpSpPr>
            <p:grpSpPr bwMode="auto">
              <a:xfrm>
                <a:off x="5382124" y="3657600"/>
                <a:ext cx="3696471" cy="930897"/>
                <a:chOff x="5382124" y="3657600"/>
                <a:chExt cx="3696471" cy="930897"/>
              </a:xfrm>
            </p:grpSpPr>
            <p:sp>
              <p:nvSpPr>
                <p:cNvPr id="27673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382124" y="3925851"/>
                  <a:ext cx="6190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x=</a:t>
                  </a:r>
                </a:p>
              </p:txBody>
            </p:sp>
            <p:grpSp>
              <p:nvGrpSpPr>
                <p:cNvPr id="27674" name="Group 19"/>
                <p:cNvGrpSpPr>
                  <a:grpSpLocks/>
                </p:cNvGrpSpPr>
                <p:nvPr/>
              </p:nvGrpSpPr>
              <p:grpSpPr bwMode="auto">
                <a:xfrm>
                  <a:off x="5867400" y="3657600"/>
                  <a:ext cx="3211195" cy="537865"/>
                  <a:chOff x="5867400" y="3657600"/>
                  <a:chExt cx="3211195" cy="537865"/>
                </a:xfrm>
              </p:grpSpPr>
              <p:sp>
                <p:nvSpPr>
                  <p:cNvPr id="27676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7400" y="3657600"/>
                    <a:ext cx="1266693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- 1 ± √</a:t>
                    </a:r>
                  </a:p>
                </p:txBody>
              </p:sp>
              <p:cxnSp>
                <p:nvCxnSpPr>
                  <p:cNvPr id="27677" name="Straight Connector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010400" y="3733800"/>
                    <a:ext cx="2029324" cy="0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7678" name="Text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3733800"/>
                    <a:ext cx="206819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1</a:t>
                    </a:r>
                    <a:r>
                      <a:rPr lang="en-US" altLang="en-US" i="0" baseline="30000">
                        <a:latin typeface="Verdana" pitchFamily="34" charset="0"/>
                      </a:rPr>
                      <a:t>2</a:t>
                    </a:r>
                    <a:r>
                      <a:rPr lang="en-US" altLang="en-US" i="0">
                        <a:latin typeface="Verdana" pitchFamily="34" charset="0"/>
                      </a:rPr>
                      <a:t> – 4(1)(8)</a:t>
                    </a:r>
                  </a:p>
                </p:txBody>
              </p:sp>
            </p:grpSp>
            <p:sp>
              <p:nvSpPr>
                <p:cNvPr id="27675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7162800" y="4126832"/>
                  <a:ext cx="85472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2(4)</a:t>
                  </a:r>
                </a:p>
              </p:txBody>
            </p:sp>
          </p:grpSp>
        </p:grpSp>
        <p:grpSp>
          <p:nvGrpSpPr>
            <p:cNvPr id="27661" name="Group 50"/>
            <p:cNvGrpSpPr>
              <a:grpSpLocks/>
            </p:cNvGrpSpPr>
            <p:nvPr/>
          </p:nvGrpSpPr>
          <p:grpSpPr bwMode="auto">
            <a:xfrm>
              <a:off x="4648200" y="4114800"/>
              <a:ext cx="3533276" cy="930897"/>
              <a:chOff x="4495800" y="4174503"/>
              <a:chExt cx="3533276" cy="930897"/>
            </a:xfrm>
          </p:grpSpPr>
          <p:grpSp>
            <p:nvGrpSpPr>
              <p:cNvPr id="27662" name="Group 35"/>
              <p:cNvGrpSpPr>
                <a:grpSpLocks/>
              </p:cNvGrpSpPr>
              <p:nvPr/>
            </p:nvGrpSpPr>
            <p:grpSpPr bwMode="auto">
              <a:xfrm>
                <a:off x="4495800" y="4174503"/>
                <a:ext cx="3533276" cy="930897"/>
                <a:chOff x="5382124" y="3657600"/>
                <a:chExt cx="3533276" cy="930897"/>
              </a:xfrm>
            </p:grpSpPr>
            <p:cxnSp>
              <p:nvCxnSpPr>
                <p:cNvPr id="27664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5943600" y="4191000"/>
                  <a:ext cx="29718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7665" name="Group 24"/>
                <p:cNvGrpSpPr>
                  <a:grpSpLocks/>
                </p:cNvGrpSpPr>
                <p:nvPr/>
              </p:nvGrpSpPr>
              <p:grpSpPr bwMode="auto">
                <a:xfrm>
                  <a:off x="5382124" y="3657600"/>
                  <a:ext cx="2508645" cy="930897"/>
                  <a:chOff x="5382124" y="3657600"/>
                  <a:chExt cx="2508645" cy="930897"/>
                </a:xfrm>
              </p:grpSpPr>
              <p:sp>
                <p:nvSpPr>
                  <p:cNvPr id="27666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82124" y="3925851"/>
                    <a:ext cx="61908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x=</a:t>
                    </a:r>
                  </a:p>
                </p:txBody>
              </p:sp>
              <p:grpSp>
                <p:nvGrpSpPr>
                  <p:cNvPr id="2766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867400" y="3657600"/>
                    <a:ext cx="2023369" cy="493749"/>
                    <a:chOff x="5867400" y="3657600"/>
                    <a:chExt cx="2023369" cy="493749"/>
                  </a:xfrm>
                </p:grpSpPr>
                <p:sp>
                  <p:nvSpPr>
                    <p:cNvPr id="27669" name="Text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67400" y="3657600"/>
                      <a:ext cx="1266693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i="0">
                          <a:latin typeface="Verdana" pitchFamily="34" charset="0"/>
                        </a:rPr>
                        <a:t>- 1 ± √</a:t>
                      </a:r>
                    </a:p>
                  </p:txBody>
                </p:sp>
                <p:sp>
                  <p:nvSpPr>
                    <p:cNvPr id="27670" name="Text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10400" y="3689684"/>
                      <a:ext cx="880369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i="0">
                          <a:latin typeface="Verdana" pitchFamily="34" charset="0"/>
                        </a:rPr>
                        <a:t>– 31</a:t>
                      </a:r>
                    </a:p>
                  </p:txBody>
                </p:sp>
              </p:grpSp>
              <p:sp>
                <p:nvSpPr>
                  <p:cNvPr id="27668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62800" y="4126832"/>
                    <a:ext cx="38023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8</a:t>
                    </a:r>
                  </a:p>
                </p:txBody>
              </p:sp>
            </p:grpSp>
          </p:grpSp>
          <p:cxnSp>
            <p:nvCxnSpPr>
              <p:cNvPr id="27663" name="Straight Connector 49"/>
              <p:cNvCxnSpPr>
                <a:cxnSpLocks noChangeShapeType="1"/>
              </p:cNvCxnSpPr>
              <p:nvPr/>
            </p:nvCxnSpPr>
            <p:spPr bwMode="auto">
              <a:xfrm>
                <a:off x="6096000" y="4267200"/>
                <a:ext cx="914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3902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32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877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1. Solve each system by elimination. Check your answers..</a:t>
            </a:r>
          </a:p>
        </p:txBody>
      </p:sp>
      <p:sp>
        <p:nvSpPr>
          <p:cNvPr id="28675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3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8676" name="Group 13"/>
          <p:cNvGrpSpPr>
            <a:grpSpLocks/>
          </p:cNvGrpSpPr>
          <p:nvPr/>
        </p:nvGrpSpPr>
        <p:grpSpPr bwMode="auto">
          <a:xfrm>
            <a:off x="304800" y="2057400"/>
            <a:ext cx="4092575" cy="1295400"/>
            <a:chOff x="304800" y="2057400"/>
            <a:chExt cx="4092575" cy="1295400"/>
          </a:xfrm>
        </p:grpSpPr>
        <p:grpSp>
          <p:nvGrpSpPr>
            <p:cNvPr id="28685" name="Group 6"/>
            <p:cNvGrpSpPr>
              <a:grpSpLocks/>
            </p:cNvGrpSpPr>
            <p:nvPr/>
          </p:nvGrpSpPr>
          <p:grpSpPr bwMode="auto">
            <a:xfrm>
              <a:off x="762000" y="2057400"/>
              <a:ext cx="3635375" cy="1295400"/>
              <a:chOff x="762000" y="2743200"/>
              <a:chExt cx="3635375" cy="1295400"/>
            </a:xfrm>
          </p:grpSpPr>
          <p:sp>
            <p:nvSpPr>
              <p:cNvPr id="28687" name="Left Brace 13"/>
              <p:cNvSpPr>
                <a:spLocks/>
              </p:cNvSpPr>
              <p:nvPr/>
            </p:nvSpPr>
            <p:spPr bwMode="auto">
              <a:xfrm>
                <a:off x="762000" y="2743200"/>
                <a:ext cx="609600" cy="1295400"/>
              </a:xfrm>
              <a:prstGeom prst="leftBrace">
                <a:avLst>
                  <a:gd name="adj1" fmla="val 8333"/>
                  <a:gd name="adj2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88" name="Text Box 5"/>
              <p:cNvSpPr txBox="1">
                <a:spLocks noChangeArrowheads="1"/>
              </p:cNvSpPr>
              <p:nvPr/>
            </p:nvSpPr>
            <p:spPr bwMode="auto">
              <a:xfrm>
                <a:off x="1219200" y="2971800"/>
                <a:ext cx="317817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/>
                  <a:t>2x - y = 2</a:t>
                </a:r>
              </a:p>
              <a:p>
                <a:pPr eaLnBrk="1" hangingPunct="1"/>
                <a:r>
                  <a:rPr lang="en-US" altLang="en-US" i="0"/>
                  <a:t>y = x</a:t>
                </a:r>
                <a:r>
                  <a:rPr lang="en-US" altLang="en-US" i="0" baseline="30000"/>
                  <a:t>2</a:t>
                </a:r>
                <a:r>
                  <a:rPr lang="en-US" altLang="en-US" i="0"/>
                  <a:t> - 5</a:t>
                </a:r>
                <a:endParaRPr lang="en-US" altLang="en-US" i="0">
                  <a:latin typeface="Verdana" pitchFamily="34" charset="0"/>
                </a:endParaRPr>
              </a:p>
            </p:txBody>
          </p:sp>
        </p:grpSp>
        <p:sp>
          <p:nvSpPr>
            <p:cNvPr id="28686" name="Text Box 5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i="0">
                  <a:latin typeface="Verdana" pitchFamily="34" charset="0"/>
                </a:rPr>
                <a:t>a</a:t>
              </a:r>
            </a:p>
          </p:txBody>
        </p:sp>
      </p:grpSp>
      <p:sp>
        <p:nvSpPr>
          <p:cNvPr id="29701" name="Rectangle 14"/>
          <p:cNvSpPr>
            <a:spLocks noChangeArrowheads="1"/>
          </p:cNvSpPr>
          <p:nvPr/>
        </p:nvSpPr>
        <p:spPr bwMode="auto">
          <a:xfrm>
            <a:off x="533400" y="3581400"/>
            <a:ext cx="670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Write the system to align the y-terms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62000" y="4267200"/>
            <a:ext cx="3178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2x - y = 2</a:t>
            </a:r>
          </a:p>
          <a:p>
            <a:pPr eaLnBrk="1" hangingPunct="1"/>
            <a:r>
              <a:rPr lang="en-US" altLang="en-US" i="0"/>
              <a:t>       y = x</a:t>
            </a:r>
            <a:r>
              <a:rPr lang="en-US" altLang="en-US" i="0" baseline="30000"/>
              <a:t>2</a:t>
            </a:r>
            <a:r>
              <a:rPr lang="en-US" altLang="en-US" i="0"/>
              <a:t> - 5</a:t>
            </a:r>
            <a:endParaRPr lang="en-US" altLang="en-US" i="0">
              <a:latin typeface="Verdana" pitchFamily="34" charset="0"/>
            </a:endParaRP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457200" y="5181600"/>
            <a:ext cx="2438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143000" y="5257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2x = x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- 3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57600" y="46482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Add to eliminate y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90600" y="56388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-2x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057400" y="56340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-2x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05200" y="56388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2x from booth sides</a:t>
            </a:r>
          </a:p>
        </p:txBody>
      </p:sp>
    </p:spTree>
    <p:extLst>
      <p:ext uri="{BB962C8B-B14F-4D97-AF65-F5344CB8AC3E}">
        <p14:creationId xmlns:p14="http://schemas.microsoft.com/office/powerpoint/2010/main" val="2555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17" grpId="0"/>
      <p:bldP spid="20" grpId="0"/>
      <p:bldP spid="21" grpId="0"/>
      <p:bldP spid="22" grpId="0"/>
      <p:bldP spid="23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3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x</a:t>
            </a:r>
            <a:r>
              <a:rPr lang="en-US" altLang="en-US" i="0" baseline="30000">
                <a:latin typeface="Verdana" pitchFamily="34" charset="0"/>
              </a:rPr>
              <a:t>2 </a:t>
            </a:r>
            <a:r>
              <a:rPr lang="en-US" altLang="en-US" i="0">
                <a:latin typeface="Verdana" pitchFamily="34" charset="0"/>
              </a:rPr>
              <a:t>– 2x - 3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21240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Factor.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91000" y="35814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Solve the equation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09600" y="2128838"/>
            <a:ext cx="266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(x-3) (x+1)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09600" y="2670175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x-3 = 0  or x+1 = 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14800" y="2674938"/>
            <a:ext cx="411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Use the Zero Product Property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09600" y="35814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x = 3  </a:t>
            </a:r>
            <a:r>
              <a:rPr lang="en-US" altLang="en-US" i="0">
                <a:latin typeface="Verdana" pitchFamily="34" charset="0"/>
              </a:rPr>
              <a:t>or </a:t>
            </a:r>
            <a:r>
              <a:rPr lang="en-US" altLang="en-US" i="0">
                <a:solidFill>
                  <a:srgbClr val="00B050"/>
                </a:solidFill>
                <a:latin typeface="Verdana" pitchFamily="34" charset="0"/>
              </a:rPr>
              <a:t>x = -1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400" y="44196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FF0000"/>
                </a:solidFill>
              </a:rPr>
              <a:t>x</a:t>
            </a:r>
            <a:r>
              <a:rPr lang="en-US" altLang="en-US" i="0" baseline="30000"/>
              <a:t>2</a:t>
            </a:r>
            <a:r>
              <a:rPr lang="en-US" altLang="en-US" i="0"/>
              <a:t> - 5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352800" y="44196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00B050"/>
                </a:solidFill>
              </a:rPr>
              <a:t>x</a:t>
            </a:r>
            <a:r>
              <a:rPr lang="en-US" altLang="en-US" i="0" baseline="30000"/>
              <a:t>2</a:t>
            </a:r>
            <a:r>
              <a:rPr lang="en-US" altLang="en-US" i="0"/>
              <a:t>  - 5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57200" y="52578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(</a:t>
            </a:r>
            <a:r>
              <a:rPr lang="en-US" altLang="en-US" i="0">
                <a:solidFill>
                  <a:srgbClr val="FF0000"/>
                </a:solidFill>
              </a:rPr>
              <a:t>3</a:t>
            </a:r>
            <a:r>
              <a:rPr lang="en-US" altLang="en-US" i="0">
                <a:solidFill>
                  <a:schemeClr val="tx2"/>
                </a:solidFill>
              </a:rPr>
              <a:t>)</a:t>
            </a:r>
            <a:r>
              <a:rPr lang="en-US" altLang="en-US" i="0" baseline="30000">
                <a:solidFill>
                  <a:schemeClr val="tx2"/>
                </a:solidFill>
              </a:rPr>
              <a:t>2</a:t>
            </a:r>
            <a:r>
              <a:rPr lang="en-US" altLang="en-US" i="0"/>
              <a:t> - 5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52578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(</a:t>
            </a:r>
            <a:r>
              <a:rPr lang="en-US" altLang="en-US" i="0">
                <a:solidFill>
                  <a:srgbClr val="00B050"/>
                </a:solidFill>
              </a:rPr>
              <a:t>-1</a:t>
            </a:r>
            <a:r>
              <a:rPr lang="en-US" altLang="en-US" i="0"/>
              <a:t>)</a:t>
            </a:r>
            <a:r>
              <a:rPr lang="en-US" altLang="en-US" i="0" baseline="30000"/>
              <a:t>2</a:t>
            </a:r>
            <a:r>
              <a:rPr lang="en-US" altLang="en-US" i="0"/>
              <a:t>  - 5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34000" y="4375150"/>
            <a:ext cx="3200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Write one of the original equations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34000" y="5257800"/>
            <a:ext cx="350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Substitute each x-value and solve for y.</a:t>
            </a:r>
          </a:p>
        </p:txBody>
      </p:sp>
    </p:spTree>
    <p:extLst>
      <p:ext uri="{BB962C8B-B14F-4D97-AF65-F5344CB8AC3E}">
        <p14:creationId xmlns:p14="http://schemas.microsoft.com/office/powerpoint/2010/main" val="409366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18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3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09600" y="21336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4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48000" y="21336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7030A0"/>
                </a:solidFill>
              </a:rPr>
              <a:t>-4</a:t>
            </a:r>
            <a:endParaRPr lang="en-US" altLang="en-US" i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9600" y="2895600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The solution is (</a:t>
            </a:r>
            <a:r>
              <a:rPr lang="en-US" altLang="en-US" i="0">
                <a:solidFill>
                  <a:srgbClr val="FF0000"/>
                </a:solidFill>
              </a:rPr>
              <a:t>3</a:t>
            </a:r>
            <a:r>
              <a:rPr lang="en-US" altLang="en-US" i="0"/>
              <a:t>, 4) and </a:t>
            </a:r>
            <a:r>
              <a:rPr lang="en-US" altLang="en-US" i="0">
                <a:solidFill>
                  <a:srgbClr val="00B050"/>
                </a:solidFill>
              </a:rPr>
              <a:t>(–1</a:t>
            </a:r>
            <a:r>
              <a:rPr lang="en-US" altLang="en-US" i="0"/>
              <a:t>, </a:t>
            </a:r>
            <a:r>
              <a:rPr lang="en-US" altLang="en-US" i="0">
                <a:solidFill>
                  <a:srgbClr val="7030A0"/>
                </a:solidFill>
              </a:rPr>
              <a:t>–4</a:t>
            </a:r>
            <a:r>
              <a:rPr lang="en-US" altLang="en-US" i="0"/>
              <a:t>).</a:t>
            </a:r>
          </a:p>
        </p:txBody>
      </p: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304800" y="3581400"/>
            <a:ext cx="4092575" cy="1295400"/>
            <a:chOff x="304800" y="4648200"/>
            <a:chExt cx="4092575" cy="1295400"/>
          </a:xfrm>
        </p:grpSpPr>
        <p:grpSp>
          <p:nvGrpSpPr>
            <p:cNvPr id="30728" name="Group 6"/>
            <p:cNvGrpSpPr>
              <a:grpSpLocks/>
            </p:cNvGrpSpPr>
            <p:nvPr/>
          </p:nvGrpSpPr>
          <p:grpSpPr bwMode="auto">
            <a:xfrm>
              <a:off x="762000" y="4648200"/>
              <a:ext cx="3635375" cy="1295400"/>
              <a:chOff x="762000" y="2743200"/>
              <a:chExt cx="3635375" cy="1295400"/>
            </a:xfrm>
          </p:grpSpPr>
          <p:sp>
            <p:nvSpPr>
              <p:cNvPr id="30730" name="Left Brace 9"/>
              <p:cNvSpPr>
                <a:spLocks/>
              </p:cNvSpPr>
              <p:nvPr/>
            </p:nvSpPr>
            <p:spPr bwMode="auto">
              <a:xfrm>
                <a:off x="762000" y="2743200"/>
                <a:ext cx="609600" cy="1295400"/>
              </a:xfrm>
              <a:prstGeom prst="leftBrace">
                <a:avLst>
                  <a:gd name="adj1" fmla="val 8333"/>
                  <a:gd name="adj2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31" name="Text Box 5"/>
              <p:cNvSpPr txBox="1">
                <a:spLocks noChangeArrowheads="1"/>
              </p:cNvSpPr>
              <p:nvPr/>
            </p:nvSpPr>
            <p:spPr bwMode="auto">
              <a:xfrm>
                <a:off x="1219200" y="2971800"/>
                <a:ext cx="317817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/>
                  <a:t>y = x</a:t>
                </a:r>
                <a:r>
                  <a:rPr lang="en-US" altLang="en-US" i="0" baseline="30000"/>
                  <a:t>2</a:t>
                </a:r>
                <a:r>
                  <a:rPr lang="en-US" altLang="en-US" i="0"/>
                  <a:t> - 2x - 5</a:t>
                </a:r>
              </a:p>
              <a:p>
                <a:pPr eaLnBrk="1" hangingPunct="1"/>
                <a:r>
                  <a:rPr lang="en-US" altLang="en-US" i="0"/>
                  <a:t>5x - 2y = 5</a:t>
                </a:r>
                <a:endParaRPr lang="en-US" altLang="en-US" i="0">
                  <a:latin typeface="Verdana" pitchFamily="34" charset="0"/>
                </a:endParaRPr>
              </a:p>
            </p:txBody>
          </p:sp>
        </p:grpSp>
        <p:sp>
          <p:nvSpPr>
            <p:cNvPr id="30729" name="Text Box 5"/>
            <p:cNvSpPr txBox="1">
              <a:spLocks noChangeArrowheads="1"/>
            </p:cNvSpPr>
            <p:nvPr/>
          </p:nvSpPr>
          <p:spPr bwMode="auto">
            <a:xfrm>
              <a:off x="304800" y="50292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b="1" i="0">
                  <a:latin typeface="Verdana" pitchFamily="34" charset="0"/>
                </a:rPr>
                <a:t>b</a:t>
              </a:r>
            </a:p>
          </p:txBody>
        </p:sp>
      </p:grpSp>
      <p:sp>
        <p:nvSpPr>
          <p:cNvPr id="31751" name="Rectangle 36"/>
          <p:cNvSpPr>
            <a:spLocks noChangeArrowheads="1"/>
          </p:cNvSpPr>
          <p:nvPr/>
        </p:nvSpPr>
        <p:spPr bwMode="auto">
          <a:xfrm>
            <a:off x="533400" y="5105400"/>
            <a:ext cx="670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Write the system to align the y-terms</a:t>
            </a:r>
          </a:p>
        </p:txBody>
      </p:sp>
    </p:spTree>
    <p:extLst>
      <p:ext uri="{BB962C8B-B14F-4D97-AF65-F5344CB8AC3E}">
        <p14:creationId xmlns:p14="http://schemas.microsoft.com/office/powerpoint/2010/main" val="41389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317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24384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i="0">
                <a:latin typeface="Verdana" pitchFamily="34" charset="0"/>
              </a:rPr>
              <a:t>Solve systems of equations in two variables in which one equation is linear and the other is quadratic.</a:t>
            </a: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3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3178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    y = x</a:t>
            </a:r>
            <a:r>
              <a:rPr lang="en-US" altLang="en-US" i="0" baseline="30000"/>
              <a:t>2</a:t>
            </a:r>
            <a:r>
              <a:rPr lang="en-US" altLang="en-US" i="0"/>
              <a:t> - 2x - 5</a:t>
            </a:r>
          </a:p>
          <a:p>
            <a:pPr eaLnBrk="1" hangingPunct="1"/>
            <a:r>
              <a:rPr lang="en-US" altLang="en-US" i="0"/>
              <a:t>5x - 2y =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33400" y="26670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</a:t>
            </a:r>
            <a:r>
              <a:rPr lang="en-US" altLang="en-US" i="0">
                <a:solidFill>
                  <a:srgbClr val="FF0000"/>
                </a:solidFill>
              </a:rPr>
              <a:t>2</a:t>
            </a:r>
            <a:r>
              <a:rPr lang="en-US" altLang="en-US" i="0"/>
              <a:t>(y) = </a:t>
            </a:r>
            <a:r>
              <a:rPr lang="en-US" altLang="en-US" i="0">
                <a:solidFill>
                  <a:srgbClr val="FF0000"/>
                </a:solidFill>
              </a:rPr>
              <a:t>2</a:t>
            </a:r>
            <a:r>
              <a:rPr lang="en-US" altLang="en-US" i="0"/>
              <a:t>(x</a:t>
            </a:r>
            <a:r>
              <a:rPr lang="en-US" altLang="en-US" i="0" baseline="30000"/>
              <a:t>2</a:t>
            </a:r>
            <a:r>
              <a:rPr lang="en-US" altLang="en-US" i="0"/>
              <a:t> - 2x – 5)</a:t>
            </a:r>
          </a:p>
          <a:p>
            <a:pPr eaLnBrk="1" hangingPunct="1"/>
            <a:r>
              <a:rPr lang="en-US" altLang="en-US" i="0"/>
              <a:t>5x - 2y =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5800" y="2646363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Multiply the equation by 2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09600" y="37338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  2y = 2x</a:t>
            </a:r>
            <a:r>
              <a:rPr lang="en-US" altLang="en-US" i="0" baseline="30000"/>
              <a:t>2</a:t>
            </a:r>
            <a:r>
              <a:rPr lang="en-US" altLang="en-US" i="0"/>
              <a:t> - 4x - 10</a:t>
            </a:r>
          </a:p>
          <a:p>
            <a:pPr eaLnBrk="1" hangingPunct="1"/>
            <a:r>
              <a:rPr lang="en-US" altLang="en-US" i="0"/>
              <a:t>5x - 2y = 5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95800" y="37338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Add to eliminate y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381000" y="4648200"/>
            <a:ext cx="373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57200" y="4800600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    5x = 2x</a:t>
            </a:r>
            <a:r>
              <a:rPr lang="en-US" altLang="en-US" i="0" baseline="30000"/>
              <a:t>2</a:t>
            </a:r>
            <a:r>
              <a:rPr lang="en-US" altLang="en-US" i="0"/>
              <a:t> - 4x - 5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95800" y="48006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5x from booth sides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57200" y="5557838"/>
            <a:ext cx="403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    0 = 2x</a:t>
            </a:r>
            <a:r>
              <a:rPr lang="en-US" altLang="en-US" i="0" baseline="30000"/>
              <a:t>2</a:t>
            </a:r>
            <a:r>
              <a:rPr lang="en-US" altLang="en-US" i="0"/>
              <a:t> - 9x - 5</a:t>
            </a:r>
          </a:p>
        </p:txBody>
      </p:sp>
    </p:spTree>
    <p:extLst>
      <p:ext uri="{BB962C8B-B14F-4D97-AF65-F5344CB8AC3E}">
        <p14:creationId xmlns:p14="http://schemas.microsoft.com/office/powerpoint/2010/main" val="22476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17" grpId="0"/>
      <p:bldP spid="18" grpId="0"/>
      <p:bldP spid="19" grpId="0"/>
      <p:bldP spid="20" grpId="0"/>
      <p:bldP spid="23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3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13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0 = (2x + 1) (x – 5)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0" y="1447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Factor the trinomial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0" y="2109788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</a:rPr>
              <a:t>x = - 0.5    </a:t>
            </a:r>
            <a:r>
              <a:rPr lang="en-US" altLang="en-US" i="0"/>
              <a:t>or    </a:t>
            </a:r>
            <a:r>
              <a:rPr lang="en-US" altLang="en-US" i="0">
                <a:solidFill>
                  <a:srgbClr val="00B050"/>
                </a:solidFill>
              </a:rPr>
              <a:t>x = 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00" y="2090738"/>
            <a:ext cx="381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Solve the equations.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FF0000"/>
                </a:solidFill>
              </a:rPr>
              <a:t>x</a:t>
            </a:r>
            <a:r>
              <a:rPr lang="en-US" altLang="en-US" i="0" baseline="30000"/>
              <a:t>2</a:t>
            </a:r>
            <a:r>
              <a:rPr lang="en-US" altLang="en-US" i="0"/>
              <a:t> - 2</a:t>
            </a:r>
            <a:r>
              <a:rPr lang="en-US" altLang="en-US" i="0">
                <a:solidFill>
                  <a:srgbClr val="FF0000"/>
                </a:solidFill>
              </a:rPr>
              <a:t>x</a:t>
            </a:r>
            <a:r>
              <a:rPr lang="en-US" altLang="en-US" i="0"/>
              <a:t> - 5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819400" y="2727325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00B050"/>
                </a:solidFill>
              </a:rPr>
              <a:t>x</a:t>
            </a:r>
            <a:r>
              <a:rPr lang="en-US" altLang="en-US" i="0" baseline="30000"/>
              <a:t>2</a:t>
            </a:r>
            <a:r>
              <a:rPr lang="en-US" altLang="en-US" i="0"/>
              <a:t> - 2</a:t>
            </a:r>
            <a:r>
              <a:rPr lang="en-US" altLang="en-US" i="0">
                <a:solidFill>
                  <a:srgbClr val="00B050"/>
                </a:solidFill>
              </a:rPr>
              <a:t>x</a:t>
            </a:r>
            <a:r>
              <a:rPr lang="en-US" altLang="en-US" i="0"/>
              <a:t> - 5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0" y="26670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Write one of the original equations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1000" y="36576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(</a:t>
            </a:r>
            <a:r>
              <a:rPr lang="en-US" altLang="en-US" i="0">
                <a:solidFill>
                  <a:srgbClr val="FF0000"/>
                </a:solidFill>
              </a:rPr>
              <a:t>-0.5</a:t>
            </a:r>
            <a:r>
              <a:rPr lang="en-US" altLang="en-US" i="0"/>
              <a:t>)</a:t>
            </a:r>
            <a:r>
              <a:rPr lang="en-US" altLang="en-US" i="0" baseline="30000"/>
              <a:t>2</a:t>
            </a:r>
            <a:r>
              <a:rPr lang="en-US" altLang="en-US" i="0"/>
              <a:t> – 2(</a:t>
            </a:r>
            <a:r>
              <a:rPr lang="en-US" altLang="en-US" i="0">
                <a:solidFill>
                  <a:srgbClr val="FF0000"/>
                </a:solidFill>
              </a:rPr>
              <a:t>-0.5</a:t>
            </a:r>
            <a:r>
              <a:rPr lang="en-US" altLang="en-US" i="0"/>
              <a:t>) - 5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038600" y="3646488"/>
            <a:ext cx="2667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(</a:t>
            </a:r>
            <a:r>
              <a:rPr lang="en-US" altLang="en-US" i="0">
                <a:solidFill>
                  <a:srgbClr val="00B050"/>
                </a:solidFill>
              </a:rPr>
              <a:t>5</a:t>
            </a:r>
            <a:r>
              <a:rPr lang="en-US" altLang="en-US" i="0"/>
              <a:t>)</a:t>
            </a:r>
            <a:r>
              <a:rPr lang="en-US" altLang="en-US" i="0" baseline="30000"/>
              <a:t>2</a:t>
            </a:r>
            <a:r>
              <a:rPr lang="en-US" altLang="en-US" i="0"/>
              <a:t> – 2(</a:t>
            </a:r>
            <a:r>
              <a:rPr lang="en-US" altLang="en-US" i="0">
                <a:solidFill>
                  <a:srgbClr val="00B050"/>
                </a:solidFill>
              </a:rPr>
              <a:t>5</a:t>
            </a:r>
            <a:r>
              <a:rPr lang="en-US" altLang="en-US" i="0"/>
              <a:t>) - 5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4000" y="4267200"/>
            <a:ext cx="350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70C0"/>
                </a:solidFill>
                <a:latin typeface="Verdana" pitchFamily="34" charset="0"/>
              </a:rPr>
              <a:t>Substitute each x-value and solve for y.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81000" y="5100638"/>
            <a:ext cx="3505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y = </a:t>
            </a:r>
            <a:r>
              <a:rPr lang="en-US" altLang="en-US" i="0">
                <a:solidFill>
                  <a:srgbClr val="0070C0"/>
                </a:solidFill>
              </a:rPr>
              <a:t>-3.75          </a:t>
            </a:r>
            <a:r>
              <a:rPr lang="en-US" altLang="en-US" i="0"/>
              <a:t> y = </a:t>
            </a:r>
            <a:r>
              <a:rPr lang="en-US" altLang="en-US" i="0">
                <a:solidFill>
                  <a:srgbClr val="7030A0"/>
                </a:solidFill>
              </a:rPr>
              <a:t>10</a:t>
            </a:r>
            <a:r>
              <a:rPr lang="en-US" altLang="en-US" i="0"/>
              <a:t> 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81000" y="5791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The solution is (</a:t>
            </a:r>
            <a:r>
              <a:rPr lang="en-US" altLang="en-US" i="0">
                <a:solidFill>
                  <a:srgbClr val="FF0000"/>
                </a:solidFill>
              </a:rPr>
              <a:t>–0.5</a:t>
            </a:r>
            <a:r>
              <a:rPr lang="en-US" altLang="en-US" i="0"/>
              <a:t>, </a:t>
            </a:r>
            <a:r>
              <a:rPr lang="en-US" altLang="en-US" i="0">
                <a:solidFill>
                  <a:srgbClr val="0070C0"/>
                </a:solidFill>
              </a:rPr>
              <a:t>–3.75</a:t>
            </a:r>
            <a:r>
              <a:rPr lang="en-US" altLang="en-US" i="0"/>
              <a:t>) and (</a:t>
            </a:r>
            <a:r>
              <a:rPr lang="en-US" altLang="en-US" i="0">
                <a:solidFill>
                  <a:srgbClr val="00B050"/>
                </a:solidFill>
              </a:rPr>
              <a:t>5</a:t>
            </a:r>
            <a:r>
              <a:rPr lang="en-US" altLang="en-US" i="0"/>
              <a:t>, </a:t>
            </a:r>
            <a:r>
              <a:rPr lang="en-US" altLang="en-US" i="0">
                <a:solidFill>
                  <a:srgbClr val="7030A0"/>
                </a:solidFill>
              </a:rPr>
              <a:t>10</a:t>
            </a:r>
            <a:r>
              <a:rPr lang="en-US" altLang="en-US" i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1888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21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1905000"/>
            <a:ext cx="7924800" cy="2400300"/>
            <a:chOff x="336" y="1458"/>
            <a:chExt cx="5232" cy="155"/>
          </a:xfrm>
        </p:grpSpPr>
        <p:sp>
          <p:nvSpPr>
            <p:cNvPr id="33795" name="Text Box 5"/>
            <p:cNvSpPr txBox="1">
              <a:spLocks noChangeArrowheads="1"/>
            </p:cNvSpPr>
            <p:nvPr/>
          </p:nvSpPr>
          <p:spPr bwMode="auto">
            <a:xfrm>
              <a:off x="340" y="1488"/>
              <a:ext cx="5228" cy="125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The elimination method is a good choice when both equations have the same variable term with the same or opposite coefficients or when a variable term in one equation is a multiple of the corresponding variable term in the other equation.</a:t>
              </a:r>
            </a:p>
          </p:txBody>
        </p:sp>
        <p:sp>
          <p:nvSpPr>
            <p:cNvPr id="33796" name="Text Box 6"/>
            <p:cNvSpPr txBox="1">
              <a:spLocks noChangeArrowheads="1"/>
            </p:cNvSpPr>
            <p:nvPr/>
          </p:nvSpPr>
          <p:spPr bwMode="auto">
            <a:xfrm>
              <a:off x="336" y="1458"/>
              <a:ext cx="1536" cy="3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chemeClr val="bg1"/>
                  </a:solidFill>
                </a:rPr>
                <a:t>Remember!</a:t>
              </a:r>
              <a:endParaRPr lang="en-US" altLang="en-US" i="0"/>
            </a:p>
          </p:txBody>
        </p:sp>
      </p:grpSp>
    </p:spTree>
    <p:extLst>
      <p:ext uri="{BB962C8B-B14F-4D97-AF65-F5344CB8AC3E}">
        <p14:creationId xmlns:p14="http://schemas.microsoft.com/office/powerpoint/2010/main" val="351042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0" y="8382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4: Physics Application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45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The increasing enrollment at South Ridge High School can be modeled by the equation </a:t>
            </a:r>
            <a:r>
              <a:rPr lang="de-DE" altLang="en-US" i="0"/>
              <a:t>E(t) = -t2 + 25t + 600, where </a:t>
            </a:r>
            <a:r>
              <a:rPr lang="en-US" altLang="en-US" i="0"/>
              <a:t>t represents the number of years after 2010. The increasing enrollment at Alta Vista High School can be modeled by the equation E(t) = 24t + 570. In what year will the enrollments at the two schools be equal?</a:t>
            </a:r>
            <a:endParaRPr lang="en-US" altLang="en-US" i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1000" y="39624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Solve by substitution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419600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24t + 570 = -t</a:t>
            </a:r>
            <a:r>
              <a:rPr lang="en-US" altLang="en-US" i="0" baseline="30000"/>
              <a:t>2</a:t>
            </a:r>
            <a:r>
              <a:rPr lang="en-US" altLang="en-US" i="0"/>
              <a:t> + 25t + 600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95800" y="4406900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Substitute 24t + 570 for E(t) in the first equation.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5405438"/>
            <a:ext cx="403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             0 = -t</a:t>
            </a:r>
            <a:r>
              <a:rPr lang="en-US" altLang="en-US" i="0" baseline="30000"/>
              <a:t>2</a:t>
            </a:r>
            <a:r>
              <a:rPr lang="en-US" altLang="en-US" i="0"/>
              <a:t> + t + 30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54102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24t + 570 from the both sides.</a:t>
            </a:r>
          </a:p>
        </p:txBody>
      </p:sp>
    </p:spTree>
    <p:extLst>
      <p:ext uri="{BB962C8B-B14F-4D97-AF65-F5344CB8AC3E}">
        <p14:creationId xmlns:p14="http://schemas.microsoft.com/office/powerpoint/2010/main" val="37430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0" y="8382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4: Continued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1379538"/>
            <a:ext cx="403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 0 = -1( t – 6) ( t + 5)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95800" y="1366838"/>
            <a:ext cx="426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Factor the trinomial.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2365375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t - 6 = 0     or    t + 5 = 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2370138"/>
            <a:ext cx="426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Use the Zero Product Property.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348038"/>
            <a:ext cx="281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t  = 6     or    t = -5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3284538"/>
            <a:ext cx="426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Solve the each equation.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200" y="4110038"/>
            <a:ext cx="8001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In 6 years, or 2016, the enrollments at the two schools will be equal.</a:t>
            </a:r>
          </a:p>
        </p:txBody>
      </p:sp>
    </p:spTree>
    <p:extLst>
      <p:ext uri="{BB962C8B-B14F-4D97-AF65-F5344CB8AC3E}">
        <p14:creationId xmlns:p14="http://schemas.microsoft.com/office/powerpoint/2010/main" val="22962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2133600"/>
            <a:ext cx="7924800" cy="1300163"/>
            <a:chOff x="336" y="1458"/>
            <a:chExt cx="5232" cy="84"/>
          </a:xfrm>
        </p:grpSpPr>
        <p:sp>
          <p:nvSpPr>
            <p:cNvPr id="36867" name="Text Box 5"/>
            <p:cNvSpPr txBox="1">
              <a:spLocks noChangeArrowheads="1"/>
            </p:cNvSpPr>
            <p:nvPr/>
          </p:nvSpPr>
          <p:spPr bwMode="auto">
            <a:xfrm>
              <a:off x="340" y="1488"/>
              <a:ext cx="5228" cy="54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When t = 0, the ball and elevator are at the same height because they are both at ground level.</a:t>
              </a:r>
            </a:p>
          </p:txBody>
        </p:sp>
        <p:sp>
          <p:nvSpPr>
            <p:cNvPr id="36868" name="Text Box 6"/>
            <p:cNvSpPr txBox="1">
              <a:spLocks noChangeArrowheads="1"/>
            </p:cNvSpPr>
            <p:nvPr/>
          </p:nvSpPr>
          <p:spPr bwMode="auto">
            <a:xfrm>
              <a:off x="336" y="1458"/>
              <a:ext cx="1536" cy="3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solidFill>
                    <a:schemeClr val="bg1"/>
                  </a:solidFill>
                </a:rPr>
                <a:t>Helpful Hint</a:t>
              </a:r>
              <a:endParaRPr lang="en-US" altLang="en-US" i="0"/>
            </a:p>
          </p:txBody>
        </p:sp>
      </p:grpSp>
    </p:spTree>
    <p:extLst>
      <p:ext uri="{BB962C8B-B14F-4D97-AF65-F5344CB8AC3E}">
        <p14:creationId xmlns:p14="http://schemas.microsoft.com/office/powerpoint/2010/main" val="22029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0930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/>
              <a:t>An elevator is rising at a constant rate of 8 feet per second. Its height in feet after t seconds is given by h = 8t. At the instant the elevator is at ground level, a ball is dropped from a height of 120 feet. The height in feet of the ball after t seconds is given by h = -16t</a:t>
            </a:r>
            <a:r>
              <a:rPr lang="en-US" altLang="en-US" i="0" baseline="30000"/>
              <a:t>2</a:t>
            </a:r>
            <a:r>
              <a:rPr lang="en-US" altLang="en-US" i="0"/>
              <a:t> + 120. Find the time it takes for the ball and the elevator to reach the same height.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4191000"/>
            <a:ext cx="3557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Solve by substitution.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4724400"/>
            <a:ext cx="2876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8t = -16t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+ 120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5557838"/>
            <a:ext cx="325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0 = -16t</a:t>
            </a:r>
            <a:r>
              <a:rPr lang="en-US" altLang="en-US" i="0" baseline="30000">
                <a:latin typeface="Verdana" pitchFamily="34" charset="0"/>
              </a:rPr>
              <a:t>2</a:t>
            </a:r>
            <a:r>
              <a:rPr lang="en-US" altLang="en-US" i="0">
                <a:latin typeface="Verdana" pitchFamily="34" charset="0"/>
              </a:rPr>
              <a:t> -8t + 120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5800" y="4656138"/>
            <a:ext cx="426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Substitute 8t for </a:t>
            </a:r>
            <a:r>
              <a:rPr lang="en-US" altLang="en-US">
                <a:solidFill>
                  <a:srgbClr val="3333FF"/>
                </a:solidFill>
                <a:latin typeface="Verdana" pitchFamily="34" charset="0"/>
              </a:rPr>
              <a:t>h</a:t>
            </a:r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 in the first equation.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5800" y="5570538"/>
            <a:ext cx="426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3333FF"/>
                </a:solidFill>
                <a:latin typeface="Verdana" pitchFamily="34" charset="0"/>
              </a:rPr>
              <a:t>Subtract 8t from both side</a:t>
            </a:r>
          </a:p>
        </p:txBody>
      </p:sp>
    </p:spTree>
    <p:extLst>
      <p:ext uri="{BB962C8B-B14F-4D97-AF65-F5344CB8AC3E}">
        <p14:creationId xmlns:p14="http://schemas.microsoft.com/office/powerpoint/2010/main" val="77063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 Example 4 Continued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8915" name="TextBox 6"/>
          <p:cNvSpPr txBox="1">
            <a:spLocks noChangeArrowheads="1"/>
          </p:cNvSpPr>
          <p:nvPr/>
        </p:nvSpPr>
        <p:spPr bwMode="auto">
          <a:xfrm>
            <a:off x="457200" y="1219200"/>
            <a:ext cx="591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Solve by using the quadratic formula</a:t>
            </a: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3400" y="55626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It takes 2.5 seconds for the ball and the elevator to reach the same height.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9600" y="1828800"/>
            <a:ext cx="3533775" cy="930275"/>
            <a:chOff x="5382124" y="3657600"/>
            <a:chExt cx="3533276" cy="930897"/>
          </a:xfrm>
        </p:grpSpPr>
        <p:cxnSp>
          <p:nvCxnSpPr>
            <p:cNvPr id="38948" name="Straight Connector 22"/>
            <p:cNvCxnSpPr>
              <a:cxnSpLocks noChangeShapeType="1"/>
            </p:cNvCxnSpPr>
            <p:nvPr/>
          </p:nvCxnSpPr>
          <p:spPr bwMode="auto">
            <a:xfrm>
              <a:off x="5943600" y="4191000"/>
              <a:ext cx="2971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8949" name="Group 24"/>
            <p:cNvGrpSpPr>
              <a:grpSpLocks/>
            </p:cNvGrpSpPr>
            <p:nvPr/>
          </p:nvGrpSpPr>
          <p:grpSpPr bwMode="auto">
            <a:xfrm>
              <a:off x="5382124" y="3657600"/>
              <a:ext cx="3380876" cy="930897"/>
              <a:chOff x="5382124" y="3657600"/>
              <a:chExt cx="3380876" cy="930897"/>
            </a:xfrm>
          </p:grpSpPr>
          <p:sp>
            <p:nvSpPr>
              <p:cNvPr id="38950" name="TextBox 11"/>
              <p:cNvSpPr txBox="1">
                <a:spLocks noChangeArrowheads="1"/>
              </p:cNvSpPr>
              <p:nvPr/>
            </p:nvSpPr>
            <p:spPr bwMode="auto">
              <a:xfrm>
                <a:off x="5382124" y="3925851"/>
                <a:ext cx="6190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>
                    <a:latin typeface="Verdana" pitchFamily="34" charset="0"/>
                  </a:rPr>
                  <a:t>x=</a:t>
                </a:r>
              </a:p>
            </p:txBody>
          </p:sp>
          <p:grpSp>
            <p:nvGrpSpPr>
              <p:cNvPr id="38951" name="Group 19"/>
              <p:cNvGrpSpPr>
                <a:grpSpLocks/>
              </p:cNvGrpSpPr>
              <p:nvPr/>
            </p:nvGrpSpPr>
            <p:grpSpPr bwMode="auto">
              <a:xfrm>
                <a:off x="5867400" y="3657600"/>
                <a:ext cx="2895600" cy="493749"/>
                <a:chOff x="5867400" y="3657600"/>
                <a:chExt cx="2895600" cy="493749"/>
              </a:xfrm>
            </p:grpSpPr>
            <p:sp>
              <p:nvSpPr>
                <p:cNvPr id="38953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5867400" y="3657600"/>
                  <a:ext cx="126348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- b ± √</a:t>
                  </a:r>
                </a:p>
              </p:txBody>
            </p:sp>
            <p:cxnSp>
              <p:nvCxnSpPr>
                <p:cNvPr id="38954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7010400" y="3733800"/>
                  <a:ext cx="17526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8955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3689684"/>
                  <a:ext cx="146065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b</a:t>
                  </a:r>
                  <a:r>
                    <a:rPr lang="en-US" altLang="en-US" i="0" baseline="30000">
                      <a:latin typeface="Verdana" pitchFamily="34" charset="0"/>
                    </a:rPr>
                    <a:t>2</a:t>
                  </a:r>
                  <a:r>
                    <a:rPr lang="en-US" altLang="en-US" i="0">
                      <a:latin typeface="Verdana" pitchFamily="34" charset="0"/>
                    </a:rPr>
                    <a:t> – 4ac</a:t>
                  </a:r>
                </a:p>
              </p:txBody>
            </p:sp>
          </p:grpSp>
          <p:sp>
            <p:nvSpPr>
              <p:cNvPr id="38952" name="TextBox 23"/>
              <p:cNvSpPr txBox="1">
                <a:spLocks noChangeArrowheads="1"/>
              </p:cNvSpPr>
              <p:nvPr/>
            </p:nvSpPr>
            <p:spPr bwMode="auto">
              <a:xfrm>
                <a:off x="7162800" y="4126832"/>
                <a:ext cx="56457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>
                    <a:latin typeface="Verdana" pitchFamily="34" charset="0"/>
                  </a:rPr>
                  <a:t>2a</a:t>
                </a:r>
              </a:p>
            </p:txBody>
          </p:sp>
        </p:grp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262438" y="1828800"/>
            <a:ext cx="4576762" cy="3352800"/>
            <a:chOff x="4267200" y="1828800"/>
            <a:chExt cx="4576874" cy="3352503"/>
          </a:xfrm>
        </p:grpSpPr>
        <p:grpSp>
          <p:nvGrpSpPr>
            <p:cNvPr id="38922" name="Group 26"/>
            <p:cNvGrpSpPr>
              <a:grpSpLocks/>
            </p:cNvGrpSpPr>
            <p:nvPr/>
          </p:nvGrpSpPr>
          <p:grpSpPr bwMode="auto">
            <a:xfrm>
              <a:off x="4267200" y="1828800"/>
              <a:ext cx="4576874" cy="981068"/>
              <a:chOff x="5382124" y="3657600"/>
              <a:chExt cx="4577831" cy="981385"/>
            </a:xfrm>
          </p:grpSpPr>
          <p:cxnSp>
            <p:nvCxnSpPr>
              <p:cNvPr id="38940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5943600" y="4191001"/>
                <a:ext cx="3935264" cy="17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8941" name="Group 24"/>
              <p:cNvGrpSpPr>
                <a:grpSpLocks/>
              </p:cNvGrpSpPr>
              <p:nvPr/>
            </p:nvGrpSpPr>
            <p:grpSpPr bwMode="auto">
              <a:xfrm>
                <a:off x="5382124" y="3657600"/>
                <a:ext cx="4577831" cy="981385"/>
                <a:chOff x="5382124" y="3657600"/>
                <a:chExt cx="4577831" cy="981385"/>
              </a:xfrm>
            </p:grpSpPr>
            <p:sp>
              <p:nvSpPr>
                <p:cNvPr id="38942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382124" y="3925972"/>
                  <a:ext cx="614506" cy="457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x=</a:t>
                  </a:r>
                </a:p>
              </p:txBody>
            </p:sp>
            <p:grpSp>
              <p:nvGrpSpPr>
                <p:cNvPr id="38943" name="Group 19"/>
                <p:cNvGrpSpPr>
                  <a:grpSpLocks/>
                </p:cNvGrpSpPr>
                <p:nvPr/>
              </p:nvGrpSpPr>
              <p:grpSpPr bwMode="auto">
                <a:xfrm>
                  <a:off x="5867400" y="3657600"/>
                  <a:ext cx="4092555" cy="533278"/>
                  <a:chOff x="5867400" y="3657600"/>
                  <a:chExt cx="4092555" cy="533278"/>
                </a:xfrm>
              </p:grpSpPr>
              <p:sp>
                <p:nvSpPr>
                  <p:cNvPr id="38945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7400" y="3657600"/>
                    <a:ext cx="927455" cy="4570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8 ± √</a:t>
                    </a:r>
                  </a:p>
                </p:txBody>
              </p:sp>
              <p:cxnSp>
                <p:nvCxnSpPr>
                  <p:cNvPr id="38946" name="Straight Connector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82515" y="3733800"/>
                    <a:ext cx="3172563" cy="25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8947" name="Text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75798" y="3733783"/>
                    <a:ext cx="3184157" cy="4570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(-8)</a:t>
                    </a:r>
                    <a:r>
                      <a:rPr lang="en-US" altLang="en-US" i="0" baseline="30000">
                        <a:latin typeface="Verdana" pitchFamily="34" charset="0"/>
                      </a:rPr>
                      <a:t>2</a:t>
                    </a:r>
                    <a:r>
                      <a:rPr lang="en-US" altLang="en-US" i="0">
                        <a:latin typeface="Verdana" pitchFamily="34" charset="0"/>
                      </a:rPr>
                      <a:t> – 4(-16)(120)</a:t>
                    </a:r>
                  </a:p>
                </p:txBody>
              </p:sp>
            </p:grpSp>
            <p:sp>
              <p:nvSpPr>
                <p:cNvPr id="38944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7162129" y="4181641"/>
                  <a:ext cx="1179789" cy="4573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2(-16)</a:t>
                  </a:r>
                </a:p>
              </p:txBody>
            </p:sp>
          </p:grpSp>
        </p:grpSp>
        <p:grpSp>
          <p:nvGrpSpPr>
            <p:cNvPr id="38923" name="Group 50"/>
            <p:cNvGrpSpPr>
              <a:grpSpLocks/>
            </p:cNvGrpSpPr>
            <p:nvPr/>
          </p:nvGrpSpPr>
          <p:grpSpPr bwMode="auto">
            <a:xfrm>
              <a:off x="4343384" y="2819079"/>
              <a:ext cx="2514616" cy="925981"/>
              <a:chOff x="4495800" y="4174503"/>
              <a:chExt cx="2515142" cy="926280"/>
            </a:xfrm>
          </p:grpSpPr>
          <p:grpSp>
            <p:nvGrpSpPr>
              <p:cNvPr id="38931" name="Group 35"/>
              <p:cNvGrpSpPr>
                <a:grpSpLocks/>
              </p:cNvGrpSpPr>
              <p:nvPr/>
            </p:nvGrpSpPr>
            <p:grpSpPr bwMode="auto">
              <a:xfrm>
                <a:off x="4495800" y="4174503"/>
                <a:ext cx="2515142" cy="926280"/>
                <a:chOff x="5382124" y="3657600"/>
                <a:chExt cx="2515142" cy="926280"/>
              </a:xfrm>
            </p:grpSpPr>
            <p:cxnSp>
              <p:nvCxnSpPr>
                <p:cNvPr id="38933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5943600" y="4191000"/>
                  <a:ext cx="1953666" cy="493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38934" name="Group 24"/>
                <p:cNvGrpSpPr>
                  <a:grpSpLocks/>
                </p:cNvGrpSpPr>
                <p:nvPr/>
              </p:nvGrpSpPr>
              <p:grpSpPr bwMode="auto">
                <a:xfrm>
                  <a:off x="5382124" y="3657600"/>
                  <a:ext cx="2331095" cy="926280"/>
                  <a:chOff x="5382124" y="3657600"/>
                  <a:chExt cx="2331095" cy="926280"/>
                </a:xfrm>
              </p:grpSpPr>
              <p:sp>
                <p:nvSpPr>
                  <p:cNvPr id="38935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82124" y="3926110"/>
                    <a:ext cx="614533" cy="4575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x=</a:t>
                    </a:r>
                  </a:p>
                </p:txBody>
              </p:sp>
              <p:grpSp>
                <p:nvGrpSpPr>
                  <p:cNvPr id="38936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867401" y="3657600"/>
                    <a:ext cx="1845818" cy="489135"/>
                    <a:chOff x="5867401" y="3657600"/>
                    <a:chExt cx="1845818" cy="489135"/>
                  </a:xfrm>
                </p:grpSpPr>
                <p:sp>
                  <p:nvSpPr>
                    <p:cNvPr id="38938" name="Text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67401" y="3657600"/>
                      <a:ext cx="927674" cy="4573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i="0">
                          <a:latin typeface="Verdana" pitchFamily="34" charset="0"/>
                        </a:rPr>
                        <a:t>8 ± √</a:t>
                      </a:r>
                    </a:p>
                  </p:txBody>
                </p:sp>
                <p:sp>
                  <p:nvSpPr>
                    <p:cNvPr id="38939" name="Text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53775" y="3689362"/>
                      <a:ext cx="959444" cy="4573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i="1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n-US" i="0">
                          <a:latin typeface="Verdana" pitchFamily="34" charset="0"/>
                        </a:rPr>
                        <a:t>7744</a:t>
                      </a:r>
                    </a:p>
                  </p:txBody>
                </p:sp>
              </p:grpSp>
              <p:sp>
                <p:nvSpPr>
                  <p:cNvPr id="38937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3934" y="4126301"/>
                    <a:ext cx="709810" cy="4575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i="0">
                        <a:latin typeface="Verdana" pitchFamily="34" charset="0"/>
                      </a:rPr>
                      <a:t>-32</a:t>
                    </a:r>
                  </a:p>
                </p:txBody>
              </p:sp>
            </p:grpSp>
          </p:grpSp>
          <p:cxnSp>
            <p:nvCxnSpPr>
              <p:cNvPr id="38932" name="Straight Connector 49"/>
              <p:cNvCxnSpPr>
                <a:cxnSpLocks noChangeShapeType="1"/>
              </p:cNvCxnSpPr>
              <p:nvPr/>
            </p:nvCxnSpPr>
            <p:spPr bwMode="auto">
              <a:xfrm>
                <a:off x="5878722" y="4267200"/>
                <a:ext cx="914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8924" name="Group 35"/>
            <p:cNvGrpSpPr>
              <a:grpSpLocks/>
            </p:cNvGrpSpPr>
            <p:nvPr/>
          </p:nvGrpSpPr>
          <p:grpSpPr bwMode="auto">
            <a:xfrm>
              <a:off x="4408583" y="3733800"/>
              <a:ext cx="1633342" cy="908735"/>
              <a:chOff x="5382124" y="3712692"/>
              <a:chExt cx="1633684" cy="909025"/>
            </a:xfrm>
          </p:grpSpPr>
          <p:cxnSp>
            <p:nvCxnSpPr>
              <p:cNvPr id="38926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5943600" y="4191000"/>
                <a:ext cx="990185" cy="17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8927" name="Group 24"/>
              <p:cNvGrpSpPr>
                <a:grpSpLocks/>
              </p:cNvGrpSpPr>
              <p:nvPr/>
            </p:nvGrpSpPr>
            <p:grpSpPr bwMode="auto">
              <a:xfrm>
                <a:off x="5382124" y="3712692"/>
                <a:ext cx="1633684" cy="909025"/>
                <a:chOff x="5382124" y="3712692"/>
                <a:chExt cx="1633684" cy="909025"/>
              </a:xfrm>
            </p:grpSpPr>
            <p:sp>
              <p:nvSpPr>
                <p:cNvPr id="38928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5382124" y="3925274"/>
                  <a:ext cx="614418" cy="4568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x=</a:t>
                  </a:r>
                </a:p>
              </p:txBody>
            </p:sp>
            <p:sp>
              <p:nvSpPr>
                <p:cNvPr id="38929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5867943" y="3712692"/>
                  <a:ext cx="1147865" cy="4568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8 ±88 </a:t>
                  </a:r>
                </a:p>
              </p:txBody>
            </p:sp>
            <p:sp>
              <p:nvSpPr>
                <p:cNvPr id="38930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5942562" y="4164825"/>
                  <a:ext cx="709676" cy="4568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i="0">
                      <a:latin typeface="Verdana" pitchFamily="34" charset="0"/>
                    </a:rPr>
                    <a:t>-32</a:t>
                  </a:r>
                </a:p>
              </p:txBody>
            </p:sp>
          </p:grpSp>
        </p:grpSp>
        <p:sp>
          <p:nvSpPr>
            <p:cNvPr id="38925" name="TextBox 52"/>
            <p:cNvSpPr txBox="1">
              <a:spLocks noChangeArrowheads="1"/>
            </p:cNvSpPr>
            <p:nvPr/>
          </p:nvSpPr>
          <p:spPr bwMode="auto">
            <a:xfrm>
              <a:off x="4419604" y="4724143"/>
              <a:ext cx="2622616" cy="45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>
                  <a:latin typeface="Verdana" pitchFamily="34" charset="0"/>
                </a:rPr>
                <a:t>x= -3  or x=2.5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26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Lesson Quiz: Part-1 </a:t>
            </a:r>
          </a:p>
        </p:txBody>
      </p:sp>
      <p:sp>
        <p:nvSpPr>
          <p:cNvPr id="258055" name="Text Box 7"/>
          <p:cNvSpPr txBox="1">
            <a:spLocks noChangeArrowheads="1"/>
          </p:cNvSpPr>
          <p:nvPr/>
        </p:nvSpPr>
        <p:spPr bwMode="auto">
          <a:xfrm>
            <a:off x="5486400" y="2514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(1, 0), (4, 3)</a:t>
            </a: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09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0"/>
              <a:t>Solve each system by the indicated method</a:t>
            </a:r>
            <a:r>
              <a:rPr lang="en-US" altLang="en-US"/>
              <a:t>.</a:t>
            </a:r>
            <a:endParaRPr lang="en-US" altLang="en-US" b="1"/>
          </a:p>
        </p:txBody>
      </p:sp>
      <p:grpSp>
        <p:nvGrpSpPr>
          <p:cNvPr id="39941" name="Group 6"/>
          <p:cNvGrpSpPr>
            <a:grpSpLocks/>
          </p:cNvGrpSpPr>
          <p:nvPr/>
        </p:nvGrpSpPr>
        <p:grpSpPr bwMode="auto">
          <a:xfrm>
            <a:off x="2613025" y="2286000"/>
            <a:ext cx="3635375" cy="1295400"/>
            <a:chOff x="762000" y="2743200"/>
            <a:chExt cx="3635375" cy="1295400"/>
          </a:xfrm>
        </p:grpSpPr>
        <p:sp>
          <p:nvSpPr>
            <p:cNvPr id="39948" name="Left Brace 7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9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- 4x + 3</a:t>
              </a:r>
            </a:p>
            <a:p>
              <a:pPr eaLnBrk="1" hangingPunct="1"/>
              <a:r>
                <a:rPr lang="en-US" altLang="en-US" i="0"/>
                <a:t>y = x - 1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479425" y="26670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1. </a:t>
            </a:r>
            <a:r>
              <a:rPr lang="en-US" altLang="en-US"/>
              <a:t>Graphing: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457200" y="4343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2. </a:t>
            </a:r>
            <a:r>
              <a:rPr lang="en-US" altLang="en-US"/>
              <a:t>Substitution:</a:t>
            </a:r>
            <a:endParaRPr lang="en-US" altLang="en-US" i="0">
              <a:latin typeface="Verdana" pitchFamily="34" charset="0"/>
            </a:endParaRPr>
          </a:p>
        </p:txBody>
      </p:sp>
      <p:grpSp>
        <p:nvGrpSpPr>
          <p:cNvPr id="39944" name="Group 12"/>
          <p:cNvGrpSpPr>
            <a:grpSpLocks/>
          </p:cNvGrpSpPr>
          <p:nvPr/>
        </p:nvGrpSpPr>
        <p:grpSpPr bwMode="auto">
          <a:xfrm>
            <a:off x="2743200" y="3962400"/>
            <a:ext cx="3635375" cy="1295400"/>
            <a:chOff x="762000" y="2743200"/>
            <a:chExt cx="3635375" cy="1295400"/>
          </a:xfrm>
        </p:grpSpPr>
        <p:sp>
          <p:nvSpPr>
            <p:cNvPr id="39946" name="Left Brace 13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7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2x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- 9x - 5</a:t>
              </a:r>
            </a:p>
            <a:p>
              <a:pPr eaLnBrk="1" hangingPunct="1"/>
              <a:r>
                <a:rPr lang="en-US" altLang="en-US" i="0"/>
                <a:t>y = -3x + 3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486400" y="417195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(-1, 6), (4, -9)</a:t>
            </a:r>
          </a:p>
        </p:txBody>
      </p:sp>
    </p:spTree>
    <p:extLst>
      <p:ext uri="{BB962C8B-B14F-4D97-AF65-F5344CB8AC3E}">
        <p14:creationId xmlns:p14="http://schemas.microsoft.com/office/powerpoint/2010/main" val="4919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Lesson Quiz: Part-2 </a:t>
            </a:r>
          </a:p>
        </p:txBody>
      </p:sp>
      <p:sp>
        <p:nvSpPr>
          <p:cNvPr id="259080" name="Text Box 8"/>
          <p:cNvSpPr txBox="1">
            <a:spLocks noChangeArrowheads="1"/>
          </p:cNvSpPr>
          <p:nvPr/>
        </p:nvSpPr>
        <p:spPr bwMode="auto">
          <a:xfrm>
            <a:off x="5867400" y="2128838"/>
            <a:ext cx="187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no solution</a:t>
            </a:r>
          </a:p>
        </p:txBody>
      </p:sp>
      <p:grpSp>
        <p:nvGrpSpPr>
          <p:cNvPr id="40964" name="Group 7"/>
          <p:cNvGrpSpPr>
            <a:grpSpLocks/>
          </p:cNvGrpSpPr>
          <p:nvPr/>
        </p:nvGrpSpPr>
        <p:grpSpPr bwMode="auto">
          <a:xfrm>
            <a:off x="2819400" y="1905000"/>
            <a:ext cx="3635375" cy="1295400"/>
            <a:chOff x="762000" y="2743200"/>
            <a:chExt cx="3635375" cy="1295400"/>
          </a:xfrm>
        </p:grpSpPr>
        <p:sp>
          <p:nvSpPr>
            <p:cNvPr id="40971" name="Left Brace 8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2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+ 2x - 3</a:t>
              </a:r>
            </a:p>
            <a:p>
              <a:pPr eaLnBrk="1" hangingPunct="1"/>
              <a:r>
                <a:rPr lang="en-US" altLang="en-US" i="0"/>
                <a:t>x - y = 5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3. </a:t>
            </a:r>
            <a:r>
              <a:rPr lang="en-US" altLang="en-US"/>
              <a:t>Elimination:</a:t>
            </a:r>
            <a:endParaRPr lang="en-US" altLang="en-US" i="0">
              <a:latin typeface="Verdana" pitchFamily="34" charset="0"/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4.</a:t>
            </a:r>
            <a:r>
              <a:rPr lang="en-US" altLang="en-US"/>
              <a:t> Elimination:</a:t>
            </a:r>
            <a:endParaRPr lang="en-US" altLang="en-US" i="0">
              <a:latin typeface="Verdana" pitchFamily="34" charset="0"/>
            </a:endParaRPr>
          </a:p>
        </p:txBody>
      </p:sp>
      <p:grpSp>
        <p:nvGrpSpPr>
          <p:cNvPr id="40967" name="Group 12"/>
          <p:cNvGrpSpPr>
            <a:grpSpLocks/>
          </p:cNvGrpSpPr>
          <p:nvPr/>
        </p:nvGrpSpPr>
        <p:grpSpPr bwMode="auto">
          <a:xfrm>
            <a:off x="2819400" y="3810000"/>
            <a:ext cx="3635375" cy="1295400"/>
            <a:chOff x="762000" y="2743200"/>
            <a:chExt cx="3635375" cy="1295400"/>
          </a:xfrm>
        </p:grpSpPr>
        <p:sp>
          <p:nvSpPr>
            <p:cNvPr id="40969" name="Left Brace 13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0" name="Text Box 5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31781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- 7x + 10</a:t>
              </a:r>
            </a:p>
            <a:p>
              <a:pPr eaLnBrk="1" hangingPunct="1"/>
              <a:r>
                <a:rPr lang="en-US" altLang="en-US" i="0"/>
                <a:t>2x - y = 8</a:t>
              </a:r>
              <a:endParaRPr lang="en-US" altLang="en-US" i="0">
                <a:latin typeface="Verdana" pitchFamily="34" charset="0"/>
              </a:endParaRPr>
            </a:p>
          </p:txBody>
        </p:sp>
      </p:grp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867400" y="396240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FF0000"/>
                </a:solidFill>
                <a:latin typeface="Verdana" pitchFamily="34" charset="0"/>
              </a:rPr>
              <a:t>(3, -2), (6, 4)</a:t>
            </a:r>
          </a:p>
        </p:txBody>
      </p:sp>
    </p:spTree>
    <p:extLst>
      <p:ext uri="{BB962C8B-B14F-4D97-AF65-F5344CB8AC3E}">
        <p14:creationId xmlns:p14="http://schemas.microsoft.com/office/powerpoint/2010/main" val="238868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533400" y="2590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i="0">
                <a:latin typeface="Verdana" pitchFamily="34" charset="0"/>
              </a:rPr>
              <a:t>nonlinear system of equations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7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9"/>
          <p:cNvSpPr txBox="1">
            <a:spLocks noChangeArrowheads="1"/>
          </p:cNvSpPr>
          <p:nvPr/>
        </p:nvSpPr>
        <p:spPr bwMode="auto">
          <a:xfrm>
            <a:off x="609600" y="1219200"/>
            <a:ext cx="77120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Recall that a system of linear equations is a set of two or more linear equations. A solution of a system is an ordered pair that satisfies each equation in the system. Points where the graphs of the equations intersect represent solutions of the system.</a:t>
            </a:r>
          </a:p>
          <a:p>
            <a:pPr eaLnBrk="1" hangingPunct="1"/>
            <a:endParaRPr lang="en-US" altLang="en-US" i="0">
              <a:latin typeface="Verdana" pitchFamily="34" charset="0"/>
            </a:endParaRPr>
          </a:p>
          <a:p>
            <a:pPr eaLnBrk="1" hangingPunct="1"/>
            <a:r>
              <a:rPr lang="en-US" altLang="en-US" i="0">
                <a:latin typeface="Verdana" pitchFamily="34" charset="0"/>
              </a:rPr>
              <a:t>A </a:t>
            </a:r>
            <a:r>
              <a:rPr lang="en-US" altLang="en-US" b="1" i="0" u="sng">
                <a:latin typeface="Verdana" pitchFamily="34" charset="0"/>
              </a:rPr>
              <a:t>nonlinear system of equations</a:t>
            </a:r>
            <a:r>
              <a:rPr lang="en-US" altLang="en-US" i="0">
                <a:latin typeface="Verdana" pitchFamily="34" charset="0"/>
              </a:rPr>
              <a:t> is a system in which at least one of the equations is nonlinear. For example, a system that contains one quadratic equation and one linear equation is a nonlinear system</a:t>
            </a:r>
            <a:r>
              <a:rPr lang="en-US" altLang="en-US"/>
              <a:t>.</a:t>
            </a:r>
            <a:endParaRPr lang="en-US" altLang="en-US" i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9"/>
          <p:cNvSpPr txBox="1">
            <a:spLocks noChangeArrowheads="1"/>
          </p:cNvSpPr>
          <p:nvPr/>
        </p:nvSpPr>
        <p:spPr bwMode="auto">
          <a:xfrm>
            <a:off x="762000" y="8382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latin typeface="Verdana" pitchFamily="34" charset="0"/>
              </a:rPr>
              <a:t>A system made up of a linear equation and a quadratic equation can have no solution, one solution, or two solutions, as shown below</a:t>
            </a:r>
            <a:r>
              <a:rPr lang="en-US" altLang="en-US"/>
              <a:t>.</a:t>
            </a:r>
            <a:endParaRPr lang="en-US" altLang="en-US" i="0">
              <a:latin typeface="Verdana" pitchFamily="34" charset="0"/>
            </a:endParaRPr>
          </a:p>
        </p:txBody>
      </p:sp>
      <p:pic>
        <p:nvPicPr>
          <p:cNvPr id="7171" name="Picture 2" descr="img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80391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1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1905000"/>
            <a:ext cx="7924800" cy="2400300"/>
            <a:chOff x="685800" y="2736572"/>
            <a:chExt cx="7924800" cy="2401084"/>
          </a:xfrm>
        </p:grpSpPr>
        <p:grpSp>
          <p:nvGrpSpPr>
            <p:cNvPr id="8195" name="Group 7"/>
            <p:cNvGrpSpPr>
              <a:grpSpLocks/>
            </p:cNvGrpSpPr>
            <p:nvPr/>
          </p:nvGrpSpPr>
          <p:grpSpPr bwMode="auto">
            <a:xfrm>
              <a:off x="685800" y="2736572"/>
              <a:ext cx="7924800" cy="2401084"/>
              <a:chOff x="336" y="1458"/>
              <a:chExt cx="5232" cy="155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340" y="1488"/>
                <a:ext cx="5228" cy="125"/>
              </a:xfrm>
              <a:prstGeom prst="rect">
                <a:avLst/>
              </a:prstGeom>
              <a:noFill/>
              <a:ln w="19050">
                <a:solidFill>
                  <a:srgbClr val="9933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A quadratic function has the form y = ax</a:t>
                </a:r>
                <a:r>
                  <a:rPr lang="en-US" altLang="en-US" baseline="30000"/>
                  <a:t>2</a:t>
                </a:r>
                <a:r>
                  <a:rPr lang="en-US" altLang="en-US"/>
                  <a:t> + bx + c. To </a:t>
                </a:r>
              </a:p>
              <a:p>
                <a:pPr eaLnBrk="1" hangingPunct="1"/>
                <a:endParaRPr lang="en-US" altLang="en-US"/>
              </a:p>
              <a:p>
                <a:pPr eaLnBrk="1" hangingPunct="1"/>
                <a:r>
                  <a:rPr lang="en-US" altLang="en-US"/>
                  <a:t>graph a quadratic function, start by using x = </a:t>
                </a:r>
              </a:p>
              <a:p>
                <a:pPr eaLnBrk="1" hangingPunct="1"/>
                <a:r>
                  <a:rPr lang="en-US" altLang="en-US"/>
                  <a:t> </a:t>
                </a:r>
              </a:p>
              <a:p>
                <a:pPr eaLnBrk="1" hangingPunct="1"/>
                <a:r>
                  <a:rPr lang="en-US" altLang="en-US"/>
                  <a:t>to find the axis of symmetry and the vertex.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336" y="1458"/>
                <a:ext cx="1536" cy="30"/>
              </a:xfrm>
              <a:prstGeom prst="rect">
                <a:avLst/>
              </a:pr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i="0">
                    <a:solidFill>
                      <a:schemeClr val="bg1"/>
                    </a:solidFill>
                  </a:rPr>
                  <a:t>Remember!</a:t>
                </a:r>
                <a:endParaRPr lang="en-US" altLang="en-US" i="0"/>
              </a:p>
            </p:txBody>
          </p:sp>
        </p:grpSp>
        <p:pic>
          <p:nvPicPr>
            <p:cNvPr id="819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3886200"/>
              <a:ext cx="619125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52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0" y="8382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1: Solving a Nonlinear System by Graphing</a:t>
            </a:r>
          </a:p>
        </p:txBody>
      </p:sp>
      <p:grpSp>
        <p:nvGrpSpPr>
          <p:cNvPr id="9219" name="Group 30"/>
          <p:cNvGrpSpPr>
            <a:grpSpLocks/>
          </p:cNvGrpSpPr>
          <p:nvPr/>
        </p:nvGrpSpPr>
        <p:grpSpPr bwMode="auto">
          <a:xfrm>
            <a:off x="381000" y="2209800"/>
            <a:ext cx="3048000" cy="1295400"/>
            <a:chOff x="762000" y="2743200"/>
            <a:chExt cx="3048000" cy="1295400"/>
          </a:xfrm>
        </p:grpSpPr>
        <p:sp>
          <p:nvSpPr>
            <p:cNvPr id="9223" name="Left Brace 28"/>
            <p:cNvSpPr>
              <a:spLocks/>
            </p:cNvSpPr>
            <p:nvPr/>
          </p:nvSpPr>
          <p:spPr bwMode="auto">
            <a:xfrm>
              <a:off x="762000" y="2743200"/>
              <a:ext cx="609600" cy="1295400"/>
            </a:xfrm>
            <a:prstGeom prst="leftBrace">
              <a:avLst>
                <a:gd name="adj1" fmla="val 8333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i="0"/>
            </a:p>
          </p:txBody>
        </p:sp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1143000" y="2895600"/>
              <a:ext cx="2667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i="0"/>
                <a:t>y = x</a:t>
              </a:r>
              <a:r>
                <a:rPr lang="en-US" altLang="en-US" i="0" baseline="30000"/>
                <a:t>2</a:t>
              </a:r>
              <a:r>
                <a:rPr lang="en-US" altLang="en-US" i="0"/>
                <a:t> + 4x + 3</a:t>
              </a:r>
            </a:p>
            <a:p>
              <a:pPr eaLnBrk="1" hangingPunct="1"/>
              <a:r>
                <a:rPr lang="en-US" altLang="en-US" i="0"/>
                <a:t>y = x + 3</a:t>
              </a:r>
              <a:endParaRPr lang="en-US" altLang="en-US" i="0">
                <a:solidFill>
                  <a:srgbClr val="006699"/>
                </a:solidFill>
                <a:latin typeface="Arial Black" pitchFamily="34" charset="0"/>
              </a:endParaRPr>
            </a:p>
          </p:txBody>
        </p:sp>
      </p:grp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52400" y="1600200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Solve the system by graphing. Check your answer.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810000"/>
            <a:ext cx="46021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Step 1</a:t>
            </a:r>
            <a:r>
              <a:rPr lang="en-US" altLang="en-US"/>
              <a:t>  Graph </a:t>
            </a:r>
            <a:r>
              <a:rPr lang="en-US" altLang="en-US">
                <a:solidFill>
                  <a:srgbClr val="FF0000"/>
                </a:solidFill>
              </a:rPr>
              <a:t>y = x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+ 4x + 3</a:t>
            </a:r>
            <a:r>
              <a:rPr lang="en-US" altLang="en-US"/>
              <a:t>.</a:t>
            </a:r>
          </a:p>
          <a:p>
            <a:pPr eaLnBrk="1" hangingPunct="1"/>
            <a:r>
              <a:rPr lang="en-US" altLang="en-US"/>
              <a:t>The axis of symmetry is x = –2.  </a:t>
            </a:r>
          </a:p>
          <a:p>
            <a:pPr eaLnBrk="1" hangingPunct="1"/>
            <a:r>
              <a:rPr lang="en-US" altLang="en-US"/>
              <a:t>The vertex is (–2, –1).</a:t>
            </a:r>
          </a:p>
          <a:p>
            <a:pPr eaLnBrk="1" hangingPunct="1"/>
            <a:r>
              <a:rPr lang="en-US" altLang="en-US"/>
              <a:t>The y-intercept is 3.</a:t>
            </a:r>
          </a:p>
          <a:p>
            <a:pPr eaLnBrk="1" hangingPunct="1"/>
            <a:r>
              <a:rPr lang="en-US" altLang="en-US"/>
              <a:t>Another point is (–1, 0).</a:t>
            </a:r>
          </a:p>
        </p:txBody>
      </p:sp>
      <p:pic>
        <p:nvPicPr>
          <p:cNvPr id="9" name="Picture 8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09800"/>
            <a:ext cx="3200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50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0" y="8382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1: Continued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1600200"/>
            <a:ext cx="525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Step 2</a:t>
            </a:r>
            <a:r>
              <a:rPr lang="en-US" altLang="en-US"/>
              <a:t>  Graph y = x +  3.</a:t>
            </a:r>
          </a:p>
          <a:p>
            <a:pPr eaLnBrk="1" hangingPunct="1"/>
            <a:r>
              <a:rPr lang="en-US" altLang="en-US"/>
              <a:t>The slope is 1. The y-intercept is 3.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30480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Step 3  </a:t>
            </a:r>
            <a:r>
              <a:rPr lang="en-US" altLang="en-US"/>
              <a:t>Find the points where the two graphs intersect. </a:t>
            </a:r>
          </a:p>
          <a:p>
            <a:pPr eaLnBrk="1" hangingPunct="1"/>
            <a:r>
              <a:rPr lang="en-US" altLang="en-US"/>
              <a:t>The solutions appear to be (–3, 0) and (0, 3).</a:t>
            </a:r>
          </a:p>
        </p:txBody>
      </p:sp>
    </p:spTree>
    <p:extLst>
      <p:ext uri="{BB962C8B-B14F-4D97-AF65-F5344CB8AC3E}">
        <p14:creationId xmlns:p14="http://schemas.microsoft.com/office/powerpoint/2010/main" val="218019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2526</Words>
  <Application>Microsoft Office PowerPoint</Application>
  <PresentationFormat>On-screen Show (4:3)</PresentationFormat>
  <Paragraphs>345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Non linear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linear system</dc:title>
  <dc:creator>Srinivas Garlapati</dc:creator>
  <cp:lastModifiedBy>Srinivas Garlapati</cp:lastModifiedBy>
  <cp:revision>1</cp:revision>
  <dcterms:created xsi:type="dcterms:W3CDTF">2014-03-10T01:44:17Z</dcterms:created>
  <dcterms:modified xsi:type="dcterms:W3CDTF">2014-03-10T01:44:46Z</dcterms:modified>
</cp:coreProperties>
</file>