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330" r:id="rId4"/>
    <p:sldId id="259" r:id="rId5"/>
    <p:sldId id="260" r:id="rId6"/>
    <p:sldId id="272" r:id="rId7"/>
    <p:sldId id="329" r:id="rId8"/>
    <p:sldId id="262" r:id="rId9"/>
    <p:sldId id="332" r:id="rId10"/>
    <p:sldId id="333" r:id="rId11"/>
    <p:sldId id="334" r:id="rId12"/>
    <p:sldId id="335" r:id="rId13"/>
    <p:sldId id="336" r:id="rId14"/>
    <p:sldId id="337" r:id="rId15"/>
    <p:sldId id="338" r:id="rId16"/>
    <p:sldId id="339" r:id="rId17"/>
    <p:sldId id="340" r:id="rId18"/>
    <p:sldId id="341" r:id="rId19"/>
    <p:sldId id="342" r:id="rId20"/>
    <p:sldId id="344" r:id="rId21"/>
    <p:sldId id="345" r:id="rId22"/>
    <p:sldId id="343" r:id="rId23"/>
    <p:sldId id="311" r:id="rId24"/>
    <p:sldId id="313" r:id="rId25"/>
    <p:sldId id="312" r:id="rId26"/>
    <p:sldId id="314" r:id="rId27"/>
    <p:sldId id="317" r:id="rId28"/>
    <p:sldId id="318" r:id="rId29"/>
    <p:sldId id="321" r:id="rId30"/>
    <p:sldId id="323" r:id="rId31"/>
    <p:sldId id="322" r:id="rId32"/>
    <p:sldId id="327" r:id="rId33"/>
    <p:sldId id="33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308"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7075E-C2B5-4D52-9A8D-F70A305E5662}" type="datetimeFigureOut">
              <a:rPr lang="en-US" smtClean="0"/>
              <a:pPr/>
              <a:t>6/21/2009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15FACB-0B1A-46D4-9322-9A8E02C5A4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a:t>
            </a:r>
            <a:r>
              <a:rPr lang="en-US" baseline="0" dirty="0" smtClean="0"/>
              <a:t> everyone. It is my pleasure to present my work here. The title of my presentation today is “Contextual face recognition”.</a:t>
            </a:r>
            <a:endParaRPr lang="en-US" dirty="0"/>
          </a:p>
        </p:txBody>
      </p:sp>
      <p:sp>
        <p:nvSpPr>
          <p:cNvPr id="4" name="Slide Number Placeholder 3"/>
          <p:cNvSpPr>
            <a:spLocks noGrp="1"/>
          </p:cNvSpPr>
          <p:nvPr>
            <p:ph type="sldNum" sz="quarter" idx="10"/>
          </p:nvPr>
        </p:nvSpPr>
        <p:spPr/>
        <p:txBody>
          <a:bodyPr/>
          <a:lstStyle/>
          <a:p>
            <a:fld id="{D315FACB-0B1A-46D4-9322-9A8E02C5A4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AA9113-17C5-40F3-A60D-E0BEBE5FC5EE}"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this problem interesting? Let’s firstly</a:t>
            </a:r>
            <a:r>
              <a:rPr lang="en-US" baseline="0" dirty="0" smtClean="0"/>
              <a:t> briefly review some of the facts in the online space. First, photo sharing has become a main online social activity. As a matter of fact, </a:t>
            </a:r>
            <a:r>
              <a:rPr lang="en-US" baseline="0" dirty="0" err="1" smtClean="0"/>
              <a:t>FaceBook</a:t>
            </a:r>
            <a:r>
              <a:rPr lang="en-US" baseline="0" dirty="0" smtClean="0"/>
              <a:t> receives 850 million photo uploads every month and has become the number 1 photo sharing sites. In this context, users care about who are in which photos. That is why tagging faces has become a standard feature for different photo management systems. It is obvious that face detection/recognition can help automate the tagging tasks here. On the research side, face recognition in controlled environment can more or less be regarded as solved problem. For example, according the FRGC2006, the research community has pushed the recognition accuracy to be higher than 99.99% with false acceptance rate less than 0.01%. On the other hand, the research on face recognition in uncontrolled real life photos is not quite there yet.</a:t>
            </a:r>
            <a:endParaRPr lang="en-US" dirty="0"/>
          </a:p>
        </p:txBody>
      </p:sp>
      <p:sp>
        <p:nvSpPr>
          <p:cNvPr id="4" name="Slide Number Placeholder 3"/>
          <p:cNvSpPr>
            <a:spLocks noGrp="1"/>
          </p:cNvSpPr>
          <p:nvPr>
            <p:ph type="sldNum" sz="quarter" idx="10"/>
          </p:nvPr>
        </p:nvSpPr>
        <p:spPr/>
        <p:txBody>
          <a:bodyPr/>
          <a:lstStyle/>
          <a:p>
            <a:fld id="{D315FACB-0B1A-46D4-9322-9A8E02C5A48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AA9113-17C5-40F3-A60D-E0BEBE5FC5EE}"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AA9113-17C5-40F3-A60D-E0BEBE5FC5EE}"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AA9113-17C5-40F3-A60D-E0BEBE5FC5EE}"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AA9113-17C5-40F3-A60D-E0BEBE5FC5EE}"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AA9113-17C5-40F3-A60D-E0BEBE5FC5EE}"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AA9113-17C5-40F3-A60D-E0BEBE5FC5EE}"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AA9113-17C5-40F3-A60D-E0BEBE5FC5EE}"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61717FB-1BC4-4C1B-8F73-206EE5FE2CFC}" type="datetimeFigureOut">
              <a:rPr lang="en-US" smtClean="0"/>
              <a:pPr/>
              <a:t>6/21/2009</a:t>
            </a:fld>
            <a:endParaRPr lang="en-US"/>
          </a:p>
        </p:txBody>
      </p:sp>
      <p:sp>
        <p:nvSpPr>
          <p:cNvPr id="16" name="Slide Number Placeholder 15"/>
          <p:cNvSpPr>
            <a:spLocks noGrp="1"/>
          </p:cNvSpPr>
          <p:nvPr>
            <p:ph type="sldNum" sz="quarter" idx="11"/>
          </p:nvPr>
        </p:nvSpPr>
        <p:spPr/>
        <p:txBody>
          <a:bodyPr/>
          <a:lstStyle/>
          <a:p>
            <a:fld id="{ACA5EB42-C31F-47C0-BF99-CF38D117B77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1717FB-1BC4-4C1B-8F73-206EE5FE2CFC}" type="datetimeFigureOut">
              <a:rPr lang="en-US" smtClean="0"/>
              <a:pPr/>
              <a:t>6/21/2009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5EB42-C31F-47C0-BF99-CF38D117B7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1717FB-1BC4-4C1B-8F73-206EE5FE2CFC}" type="datetimeFigureOut">
              <a:rPr lang="en-US" smtClean="0"/>
              <a:pPr/>
              <a:t>6/21/2009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5EB42-C31F-47C0-BF99-CF38D117B7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61717FB-1BC4-4C1B-8F73-206EE5FE2CFC}" type="datetimeFigureOut">
              <a:rPr lang="en-US" smtClean="0"/>
              <a:pPr/>
              <a:t>6/21/2009</a:t>
            </a:fld>
            <a:endParaRPr lang="en-US"/>
          </a:p>
        </p:txBody>
      </p:sp>
      <p:sp>
        <p:nvSpPr>
          <p:cNvPr id="15" name="Slide Number Placeholder 14"/>
          <p:cNvSpPr>
            <a:spLocks noGrp="1"/>
          </p:cNvSpPr>
          <p:nvPr>
            <p:ph type="sldNum" sz="quarter" idx="15"/>
          </p:nvPr>
        </p:nvSpPr>
        <p:spPr/>
        <p:txBody>
          <a:bodyPr/>
          <a:lstStyle>
            <a:lvl1pPr algn="ctr">
              <a:defRPr/>
            </a:lvl1pPr>
          </a:lstStyle>
          <a:p>
            <a:fld id="{ACA5EB42-C31F-47C0-BF99-CF38D117B77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1717FB-1BC4-4C1B-8F73-206EE5FE2CFC}" type="datetimeFigureOut">
              <a:rPr lang="en-US" smtClean="0"/>
              <a:pPr/>
              <a:t>6/21/2009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5EB42-C31F-47C0-BF99-CF38D117B77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1717FB-1BC4-4C1B-8F73-206EE5FE2CFC}" type="datetimeFigureOut">
              <a:rPr lang="en-US" smtClean="0"/>
              <a:pPr/>
              <a:t>6/21/2009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5EB42-C31F-47C0-BF99-CF38D117B77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CA5EB42-C31F-47C0-BF99-CF38D117B77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61717FB-1BC4-4C1B-8F73-206EE5FE2CFC}" type="datetimeFigureOut">
              <a:rPr lang="en-US" smtClean="0"/>
              <a:pPr/>
              <a:t>6/21/2009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1717FB-1BC4-4C1B-8F73-206EE5FE2CFC}" type="datetimeFigureOut">
              <a:rPr lang="en-US" smtClean="0"/>
              <a:pPr/>
              <a:t>6/21/2009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5EB42-C31F-47C0-BF99-CF38D117B77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717FB-1BC4-4C1B-8F73-206EE5FE2CFC}" type="datetimeFigureOut">
              <a:rPr lang="en-US" smtClean="0"/>
              <a:pPr/>
              <a:t>6/21/2009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5EB42-C31F-47C0-BF99-CF38D117B7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61717FB-1BC4-4C1B-8F73-206EE5FE2CFC}" type="datetimeFigureOut">
              <a:rPr lang="en-US" smtClean="0"/>
              <a:pPr/>
              <a:t>6/21/2009</a:t>
            </a:fld>
            <a:endParaRPr lang="en-US"/>
          </a:p>
        </p:txBody>
      </p:sp>
      <p:sp>
        <p:nvSpPr>
          <p:cNvPr id="9" name="Slide Number Placeholder 8"/>
          <p:cNvSpPr>
            <a:spLocks noGrp="1"/>
          </p:cNvSpPr>
          <p:nvPr>
            <p:ph type="sldNum" sz="quarter" idx="15"/>
          </p:nvPr>
        </p:nvSpPr>
        <p:spPr/>
        <p:txBody>
          <a:bodyPr/>
          <a:lstStyle/>
          <a:p>
            <a:fld id="{ACA5EB42-C31F-47C0-BF99-CF38D117B77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61717FB-1BC4-4C1B-8F73-206EE5FE2CFC}" type="datetimeFigureOut">
              <a:rPr lang="en-US" smtClean="0"/>
              <a:pPr/>
              <a:t>6/21/2009</a:t>
            </a:fld>
            <a:endParaRPr lang="en-US"/>
          </a:p>
        </p:txBody>
      </p:sp>
      <p:sp>
        <p:nvSpPr>
          <p:cNvPr id="9" name="Slide Number Placeholder 8"/>
          <p:cNvSpPr>
            <a:spLocks noGrp="1"/>
          </p:cNvSpPr>
          <p:nvPr>
            <p:ph type="sldNum" sz="quarter" idx="11"/>
          </p:nvPr>
        </p:nvSpPr>
        <p:spPr/>
        <p:txBody>
          <a:bodyPr/>
          <a:lstStyle/>
          <a:p>
            <a:fld id="{ACA5EB42-C31F-47C0-BF99-CF38D117B77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61717FB-1BC4-4C1B-8F73-206EE5FE2CFC}" type="datetimeFigureOut">
              <a:rPr lang="en-US" smtClean="0"/>
              <a:pPr/>
              <a:t>6/21/2009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CA5EB42-C31F-47C0-BF99-CF38D117B77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png"/><Relationship Id="rId26" Type="http://schemas.openxmlformats.org/officeDocument/2006/relationships/image" Target="../media/image74.png"/><Relationship Id="rId3" Type="http://schemas.openxmlformats.org/officeDocument/2006/relationships/image" Target="../media/image10.png"/><Relationship Id="rId21" Type="http://schemas.openxmlformats.org/officeDocument/2006/relationships/image" Target="../media/image69.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73.png"/><Relationship Id="rId2" Type="http://schemas.openxmlformats.org/officeDocument/2006/relationships/image" Target="../media/image9.png"/><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24" Type="http://schemas.openxmlformats.org/officeDocument/2006/relationships/image" Target="../media/image72.jpe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71.png"/><Relationship Id="rId10" Type="http://schemas.openxmlformats.org/officeDocument/2006/relationships/image" Target="../media/image17.pn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70.jpeg"/><Relationship Id="rId27"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091396"/>
          </a:xfrm>
        </p:spPr>
        <p:txBody>
          <a:bodyPr>
            <a:normAutofit/>
          </a:bodyPr>
          <a:lstStyle/>
          <a:p>
            <a:r>
              <a:rPr lang="en-US" dirty="0" smtClean="0"/>
              <a:t>Gang Hua</a:t>
            </a:r>
          </a:p>
          <a:p>
            <a:endParaRPr lang="en-US" sz="2000" dirty="0" smtClean="0"/>
          </a:p>
          <a:p>
            <a:endParaRPr lang="en-US" sz="2000" dirty="0" smtClean="0"/>
          </a:p>
          <a:p>
            <a:r>
              <a:rPr lang="en-US" dirty="0" smtClean="0"/>
              <a:t>Microsoft Corporate</a:t>
            </a:r>
          </a:p>
          <a:p>
            <a:r>
              <a:rPr lang="en-US" dirty="0" smtClean="0"/>
              <a:t>ganghua@microsoft.com</a:t>
            </a:r>
          </a:p>
        </p:txBody>
      </p:sp>
      <p:sp>
        <p:nvSpPr>
          <p:cNvPr id="2" name="Title 1"/>
          <p:cNvSpPr>
            <a:spLocks noGrp="1"/>
          </p:cNvSpPr>
          <p:nvPr>
            <p:ph type="ctrTitle"/>
          </p:nvPr>
        </p:nvSpPr>
        <p:spPr>
          <a:xfrm>
            <a:off x="685800" y="2223868"/>
            <a:ext cx="7848600" cy="1281332"/>
          </a:xfrm>
        </p:spPr>
        <p:txBody>
          <a:bodyPr/>
          <a:lstStyle/>
          <a:p>
            <a:pPr algn="l"/>
            <a:r>
              <a:rPr lang="en-US" sz="4000" dirty="0" smtClean="0"/>
              <a:t>Online Contextual Face Recognition: </a:t>
            </a:r>
            <a:r>
              <a:rPr lang="en-US" sz="3200" dirty="0" smtClean="0"/>
              <a:t/>
            </a:r>
            <a:br>
              <a:rPr lang="en-US" sz="3200" dirty="0" smtClean="0"/>
            </a:br>
            <a:r>
              <a:rPr lang="en-US" sz="3200" dirty="0" smtClean="0"/>
              <a:t>Towards Large Scale Photo Tagging for Sharing</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a:t>
            </a:r>
            <a:endParaRPr lang="en-US" dirty="0"/>
          </a:p>
        </p:txBody>
      </p:sp>
      <p:sp>
        <p:nvSpPr>
          <p:cNvPr id="3" name="Content Placeholder 2"/>
          <p:cNvSpPr>
            <a:spLocks noGrp="1"/>
          </p:cNvSpPr>
          <p:nvPr>
            <p:ph idx="1"/>
          </p:nvPr>
        </p:nvSpPr>
        <p:spPr/>
        <p:txBody>
          <a:bodyPr/>
          <a:lstStyle/>
          <a:p>
            <a:r>
              <a:rPr lang="en-US" dirty="0" smtClean="0"/>
              <a:t>We have several manually tagged data sets</a:t>
            </a:r>
          </a:p>
          <a:p>
            <a:pPr lvl="1"/>
            <a:r>
              <a:rPr lang="en-US" sz="1400" dirty="0" err="1" smtClean="0"/>
              <a:t>Eg</a:t>
            </a:r>
            <a:r>
              <a:rPr lang="en-US" sz="1400" dirty="0" smtClean="0"/>
              <a:t>. ~280 persons (900 faces), ~600 persons (2500 faces), ~1200 persons (5000 faces)</a:t>
            </a:r>
          </a:p>
          <a:p>
            <a:r>
              <a:rPr lang="en-US" dirty="0" smtClean="0"/>
              <a:t>For each person split up in red and blue group:</a:t>
            </a:r>
          </a:p>
          <a:p>
            <a:endParaRPr lang="en-US" dirty="0" smtClean="0"/>
          </a:p>
          <a:p>
            <a:endParaRPr lang="en-US" dirty="0" smtClean="0"/>
          </a:p>
          <a:p>
            <a:endParaRPr lang="en-US" dirty="0" smtClean="0"/>
          </a:p>
          <a:p>
            <a:endParaRPr lang="en-US" dirty="0" smtClean="0"/>
          </a:p>
          <a:p>
            <a:endParaRPr lang="en-US" dirty="0" smtClean="0"/>
          </a:p>
          <a:p>
            <a:r>
              <a:rPr lang="en-US" dirty="0" smtClean="0"/>
              <a:t>Store all blue in DB, do lookup for each red</a:t>
            </a:r>
          </a:p>
          <a:p>
            <a:r>
              <a:rPr lang="en-US" dirty="0" smtClean="0"/>
              <a:t>Store all red in DB, do lookup for each blue</a:t>
            </a:r>
          </a:p>
          <a:p>
            <a:pPr>
              <a:buNone/>
            </a:pPr>
            <a:endParaRPr lang="en-US" dirty="0" smtClean="0"/>
          </a:p>
        </p:txBody>
      </p:sp>
      <p:pic>
        <p:nvPicPr>
          <p:cNvPr id="2052" name="Picture 4"/>
          <p:cNvPicPr>
            <a:picLocks noChangeAspect="1" noChangeArrowheads="1"/>
          </p:cNvPicPr>
          <p:nvPr/>
        </p:nvPicPr>
        <p:blipFill>
          <a:blip r:embed="rId3"/>
          <a:srcRect/>
          <a:stretch>
            <a:fillRect/>
          </a:stretch>
        </p:blipFill>
        <p:spPr bwMode="auto">
          <a:xfrm>
            <a:off x="914400" y="3019425"/>
            <a:ext cx="6867525" cy="8667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914400" y="4029075"/>
            <a:ext cx="4286250" cy="84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 - continued</a:t>
            </a:r>
            <a:endParaRPr lang="en-US" dirty="0"/>
          </a:p>
        </p:txBody>
      </p:sp>
      <p:sp>
        <p:nvSpPr>
          <p:cNvPr id="3" name="Content Placeholder 2"/>
          <p:cNvSpPr>
            <a:spLocks noGrp="1"/>
          </p:cNvSpPr>
          <p:nvPr>
            <p:ph idx="1"/>
          </p:nvPr>
        </p:nvSpPr>
        <p:spPr/>
        <p:txBody>
          <a:bodyPr>
            <a:normAutofit/>
          </a:bodyPr>
          <a:lstStyle/>
          <a:p>
            <a:r>
              <a:rPr lang="en-US" sz="2400" dirty="0" smtClean="0"/>
              <a:t>For each lookup we compute:</a:t>
            </a:r>
          </a:p>
          <a:p>
            <a:pPr lvl="1"/>
            <a:r>
              <a:rPr lang="en-US" sz="2000" dirty="0" smtClean="0"/>
              <a:t>Matching candidate and </a:t>
            </a:r>
            <a:r>
              <a:rPr lang="en-US" sz="2000" b="1" dirty="0" smtClean="0"/>
              <a:t>confidence</a:t>
            </a:r>
            <a:r>
              <a:rPr lang="en-US" sz="2000" dirty="0" smtClean="0"/>
              <a:t> in match</a:t>
            </a:r>
          </a:p>
          <a:p>
            <a:r>
              <a:rPr lang="en-US" sz="2400" dirty="0" smtClean="0"/>
              <a:t>Sort all lookup results by confidence:</a:t>
            </a:r>
          </a:p>
          <a:p>
            <a:endParaRPr lang="en-US" sz="2400" dirty="0" smtClean="0"/>
          </a:p>
          <a:p>
            <a:pPr>
              <a:buNone/>
            </a:pPr>
            <a:endParaRPr lang="en-US" sz="2000" dirty="0" smtClean="0"/>
          </a:p>
        </p:txBody>
      </p:sp>
      <p:grpSp>
        <p:nvGrpSpPr>
          <p:cNvPr id="4" name="Group 7"/>
          <p:cNvGrpSpPr/>
          <p:nvPr/>
        </p:nvGrpSpPr>
        <p:grpSpPr>
          <a:xfrm>
            <a:off x="914400" y="2895600"/>
            <a:ext cx="7239000" cy="762000"/>
            <a:chOff x="914400" y="3581400"/>
            <a:chExt cx="7239000" cy="762000"/>
          </a:xfrm>
        </p:grpSpPr>
        <p:sp>
          <p:nvSpPr>
            <p:cNvPr id="6" name="Rectangle 5"/>
            <p:cNvSpPr/>
            <p:nvPr/>
          </p:nvSpPr>
          <p:spPr bwMode="auto">
            <a:xfrm>
              <a:off x="914400" y="3581400"/>
              <a:ext cx="7239000" cy="381000"/>
            </a:xfrm>
            <a:prstGeom prst="rect">
              <a:avLst/>
            </a:prstGeom>
            <a:solidFill>
              <a:srgbClr val="0070C0"/>
            </a:solidFill>
            <a:ln w="15875" cap="flat" cmpd="sng" algn="ctr">
              <a:solidFill>
                <a:schemeClr val="tx1"/>
              </a:solid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r>
                <a:rPr lang="en-US" dirty="0" smtClean="0">
                  <a:solidFill>
                    <a:schemeClr val="bg1"/>
                  </a:solidFill>
                </a:rPr>
                <a:t>0.97, 0.92, 0.86, 0.73, 0.65         …                         0.06, 0.02, 0.01</a:t>
              </a:r>
              <a:endParaRPr kumimoji="0" lang="en-US" sz="1800" b="0" i="0" u="none" strike="noStrike" cap="none" normalizeH="0" baseline="0" dirty="0" smtClean="0">
                <a:ln>
                  <a:noFill/>
                </a:ln>
                <a:solidFill>
                  <a:schemeClr val="bg1"/>
                </a:solidFill>
                <a:effectLst/>
                <a:latin typeface="Tahoma" charset="0"/>
              </a:endParaRPr>
            </a:p>
          </p:txBody>
        </p:sp>
        <p:sp>
          <p:nvSpPr>
            <p:cNvPr id="7" name="Rectangle 6"/>
            <p:cNvSpPr/>
            <p:nvPr/>
          </p:nvSpPr>
          <p:spPr bwMode="auto">
            <a:xfrm>
              <a:off x="914400" y="3962400"/>
              <a:ext cx="7239000" cy="381000"/>
            </a:xfrm>
            <a:prstGeom prst="rect">
              <a:avLst/>
            </a:prstGeom>
            <a:solidFill>
              <a:srgbClr val="0070C0"/>
            </a:solidFill>
            <a:ln w="15875" cap="flat" cmpd="sng" algn="ctr">
              <a:solidFill>
                <a:schemeClr val="tx1"/>
              </a:solid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r>
                <a:rPr kumimoji="0" lang="en-US" sz="1800" b="0" i="0" u="none" strike="noStrike" cap="none" normalizeH="0" dirty="0" smtClean="0">
                  <a:ln>
                    <a:noFill/>
                  </a:ln>
                  <a:solidFill>
                    <a:srgbClr val="FFFF00"/>
                  </a:solidFill>
                  <a:effectLst/>
                  <a:latin typeface="Tahoma" charset="0"/>
                </a:rPr>
                <a:t> </a:t>
              </a:r>
              <a:r>
                <a:rPr kumimoji="0" lang="en-US" sz="1800" b="0" i="0" u="none" strike="noStrike" cap="none" normalizeH="0" dirty="0" smtClean="0">
                  <a:ln>
                    <a:noFill/>
                  </a:ln>
                  <a:solidFill>
                    <a:schemeClr val="bg1"/>
                  </a:solidFill>
                  <a:effectLst/>
                  <a:latin typeface="Tahoma" charset="0"/>
                </a:rPr>
                <a:t>TP    </a:t>
              </a:r>
              <a:r>
                <a:rPr kumimoji="0" lang="en-US" sz="1800" b="0" i="0" u="none" strike="noStrike" cap="none" normalizeH="0" dirty="0" err="1" smtClean="0">
                  <a:ln>
                    <a:noFill/>
                  </a:ln>
                  <a:solidFill>
                    <a:schemeClr val="bg1"/>
                  </a:solidFill>
                  <a:effectLst/>
                  <a:latin typeface="Tahoma" charset="0"/>
                </a:rPr>
                <a:t>TP</a:t>
              </a:r>
              <a:r>
                <a:rPr kumimoji="0" lang="en-US" sz="1800" b="0" i="0" u="none" strike="noStrike" cap="none" normalizeH="0" dirty="0" smtClean="0">
                  <a:ln>
                    <a:noFill/>
                  </a:ln>
                  <a:solidFill>
                    <a:schemeClr val="bg1"/>
                  </a:solidFill>
                  <a:effectLst/>
                  <a:latin typeface="Tahoma" charset="0"/>
                </a:rPr>
                <a:t>     </a:t>
              </a:r>
              <a:r>
                <a:rPr kumimoji="0" lang="en-US" sz="1800" b="0" i="0" u="none" strike="noStrike" cap="none" normalizeH="0" dirty="0" smtClean="0">
                  <a:ln>
                    <a:noFill/>
                  </a:ln>
                  <a:solidFill>
                    <a:srgbClr val="FF0000"/>
                  </a:solidFill>
                  <a:effectLst/>
                  <a:latin typeface="Tahoma" charset="0"/>
                </a:rPr>
                <a:t>FA</a:t>
              </a:r>
              <a:r>
                <a:rPr kumimoji="0" lang="en-US" sz="1800" b="0" i="0" u="none" strike="noStrike" cap="none" normalizeH="0" dirty="0" smtClean="0">
                  <a:ln>
                    <a:noFill/>
                  </a:ln>
                  <a:solidFill>
                    <a:schemeClr val="bg1"/>
                  </a:solidFill>
                  <a:effectLst/>
                  <a:latin typeface="Tahoma" charset="0"/>
                </a:rPr>
                <a:t>     TP     </a:t>
              </a:r>
              <a:r>
                <a:rPr kumimoji="0" lang="en-US" sz="1800" b="0" i="0" u="none" strike="noStrike" cap="none" normalizeH="0" dirty="0" smtClean="0">
                  <a:ln>
                    <a:noFill/>
                  </a:ln>
                  <a:solidFill>
                    <a:srgbClr val="FF0000"/>
                  </a:solidFill>
                  <a:effectLst/>
                  <a:latin typeface="Tahoma" charset="0"/>
                </a:rPr>
                <a:t>FA</a:t>
              </a:r>
              <a:r>
                <a:rPr kumimoji="0" lang="en-US" sz="1800" b="0" i="0" u="none" strike="noStrike" cap="none" normalizeH="0" dirty="0" smtClean="0">
                  <a:ln>
                    <a:noFill/>
                  </a:ln>
                  <a:solidFill>
                    <a:schemeClr val="bg1"/>
                  </a:solidFill>
                  <a:effectLst/>
                  <a:latin typeface="Tahoma" charset="0"/>
                </a:rPr>
                <a:t>          …                </a:t>
              </a:r>
              <a:r>
                <a:rPr kumimoji="0" lang="en-US" sz="1800" b="0" i="0" u="none" strike="noStrike" cap="none" normalizeH="0" dirty="0" smtClean="0">
                  <a:ln>
                    <a:noFill/>
                  </a:ln>
                  <a:solidFill>
                    <a:srgbClr val="FF0000"/>
                  </a:solidFill>
                  <a:effectLst/>
                  <a:latin typeface="Tahoma" charset="0"/>
                </a:rPr>
                <a:t>FA     </a:t>
              </a:r>
              <a:r>
                <a:rPr kumimoji="0" lang="en-US" sz="1800" b="0" i="0" u="none" strike="noStrike" cap="none" normalizeH="0" dirty="0" err="1" smtClean="0">
                  <a:ln>
                    <a:noFill/>
                  </a:ln>
                  <a:solidFill>
                    <a:srgbClr val="FF0000"/>
                  </a:solidFill>
                  <a:effectLst/>
                  <a:latin typeface="Tahoma" charset="0"/>
                </a:rPr>
                <a:t>FA</a:t>
              </a:r>
              <a:r>
                <a:rPr kumimoji="0" lang="en-US" sz="1800" b="0" i="0" u="none" strike="noStrike" cap="none" normalizeH="0" dirty="0" smtClean="0">
                  <a:ln>
                    <a:noFill/>
                  </a:ln>
                  <a:solidFill>
                    <a:srgbClr val="FF0000"/>
                  </a:solidFill>
                  <a:effectLst/>
                  <a:latin typeface="Tahoma" charset="0"/>
                </a:rPr>
                <a:t>    </a:t>
              </a:r>
              <a:r>
                <a:rPr kumimoji="0" lang="en-US" sz="1800" b="0" i="0" u="none" strike="noStrike" cap="none" normalizeH="0" dirty="0" err="1" smtClean="0">
                  <a:ln>
                    <a:noFill/>
                  </a:ln>
                  <a:solidFill>
                    <a:srgbClr val="FF0000"/>
                  </a:solidFill>
                  <a:effectLst/>
                  <a:latin typeface="Tahoma" charset="0"/>
                </a:rPr>
                <a:t>FA</a:t>
              </a:r>
              <a:endParaRPr kumimoji="0" lang="en-US" sz="1800" b="0" i="0" u="none" strike="noStrike" cap="none" normalizeH="0" baseline="0" dirty="0" smtClean="0">
                <a:ln>
                  <a:noFill/>
                </a:ln>
                <a:solidFill>
                  <a:srgbClr val="FF0000"/>
                </a:solidFill>
                <a:effectLst/>
                <a:latin typeface="Tahoma" charset="0"/>
              </a:endParaRPr>
            </a:p>
          </p:txBody>
        </p:sp>
      </p:grpSp>
      <p:pic>
        <p:nvPicPr>
          <p:cNvPr id="3076" name="Picture 4"/>
          <p:cNvPicPr>
            <a:picLocks noChangeAspect="1" noChangeArrowheads="1"/>
          </p:cNvPicPr>
          <p:nvPr/>
        </p:nvPicPr>
        <p:blipFill>
          <a:blip r:embed="rId3"/>
          <a:srcRect/>
          <a:stretch>
            <a:fillRect/>
          </a:stretch>
        </p:blipFill>
        <p:spPr bwMode="auto">
          <a:xfrm>
            <a:off x="4267200" y="3720564"/>
            <a:ext cx="3886200" cy="2832636"/>
          </a:xfrm>
          <a:prstGeom prst="rect">
            <a:avLst/>
          </a:prstGeom>
          <a:noFill/>
          <a:ln w="9525">
            <a:noFill/>
            <a:miter lim="800000"/>
            <a:headEnd/>
            <a:tailEnd/>
          </a:ln>
          <a:effectLst/>
        </p:spPr>
      </p:pic>
      <p:sp>
        <p:nvSpPr>
          <p:cNvPr id="12" name="TextBox 11"/>
          <p:cNvSpPr txBox="1"/>
          <p:nvPr/>
        </p:nvSpPr>
        <p:spPr>
          <a:xfrm>
            <a:off x="1219200" y="4724400"/>
            <a:ext cx="2184444" cy="369332"/>
          </a:xfrm>
          <a:prstGeom prst="rect">
            <a:avLst/>
          </a:prstGeom>
          <a:noFill/>
        </p:spPr>
        <p:txBody>
          <a:bodyPr wrap="none" rtlCol="0">
            <a:spAutoFit/>
          </a:bodyPr>
          <a:lstStyle/>
          <a:p>
            <a:pPr>
              <a:buNone/>
            </a:pPr>
            <a:r>
              <a:rPr lang="en-US" dirty="0" smtClean="0"/>
              <a:t>We plot ROC curve: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p:txBody>
          <a:bodyPr>
            <a:normAutofit fontScale="90000"/>
          </a:bodyPr>
          <a:lstStyle/>
          <a:p>
            <a:r>
              <a:rPr lang="en-US" dirty="0" smtClean="0"/>
              <a:t>Some important </a:t>
            </a:r>
            <a:r>
              <a:rPr lang="en-US" smtClean="0"/>
              <a:t>setting and parameters</a:t>
            </a:r>
            <a:endParaRPr lang="en-US" dirty="0"/>
          </a:p>
        </p:txBody>
      </p:sp>
      <p:pic>
        <p:nvPicPr>
          <p:cNvPr id="65" name="Picture 6" descr="\\ll-netapp\hpcusers\amir\_face\data\amir\geomrect\0122613134_0526619400625617947_00_gr.bmp"/>
          <p:cNvPicPr>
            <a:picLocks noChangeAspect="1" noChangeArrowheads="1"/>
          </p:cNvPicPr>
          <p:nvPr/>
        </p:nvPicPr>
        <p:blipFill>
          <a:blip r:embed="rId4"/>
          <a:srcRect/>
          <a:stretch>
            <a:fillRect/>
          </a:stretch>
        </p:blipFill>
        <p:spPr bwMode="auto">
          <a:xfrm>
            <a:off x="645112" y="1878366"/>
            <a:ext cx="762000" cy="762000"/>
          </a:xfrm>
          <a:prstGeom prst="rect">
            <a:avLst/>
          </a:prstGeom>
          <a:noFill/>
        </p:spPr>
      </p:pic>
      <p:pic>
        <p:nvPicPr>
          <p:cNvPr id="66" name="Picture 7" descr="\\ll-netapp\hpcusers\amir\_face\data\amir\photorect\0122613134_0526619400625617947_00_pr.bmp"/>
          <p:cNvPicPr>
            <a:picLocks noChangeAspect="1" noChangeArrowheads="1"/>
          </p:cNvPicPr>
          <p:nvPr/>
        </p:nvPicPr>
        <p:blipFill>
          <a:blip r:embed="rId5"/>
          <a:srcRect/>
          <a:stretch>
            <a:fillRect/>
          </a:stretch>
        </p:blipFill>
        <p:spPr bwMode="auto">
          <a:xfrm>
            <a:off x="1518414" y="1905000"/>
            <a:ext cx="717610" cy="717610"/>
          </a:xfrm>
          <a:prstGeom prst="rect">
            <a:avLst/>
          </a:prstGeom>
          <a:noFill/>
        </p:spPr>
      </p:pic>
      <p:sp>
        <p:nvSpPr>
          <p:cNvPr id="77" name="Right Arrow 76"/>
          <p:cNvSpPr/>
          <p:nvPr/>
        </p:nvSpPr>
        <p:spPr>
          <a:xfrm>
            <a:off x="1421166"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12" descr="C:\MSR\private\research\private\Documentation\ICCV2009\figures\0122613134_0526619400625617947_00_dist.bmp"/>
          <p:cNvPicPr>
            <a:picLocks noChangeAspect="1" noChangeArrowheads="1"/>
          </p:cNvPicPr>
          <p:nvPr/>
        </p:nvPicPr>
        <p:blipFill>
          <a:blip r:embed="rId6" cstate="print"/>
          <a:srcRect/>
          <a:stretch>
            <a:fillRect/>
          </a:stretch>
        </p:blipFill>
        <p:spPr bwMode="auto">
          <a:xfrm>
            <a:off x="2370200" y="1600200"/>
            <a:ext cx="1295400" cy="1295400"/>
          </a:xfrm>
          <a:prstGeom prst="rect">
            <a:avLst/>
          </a:prstGeom>
          <a:noFill/>
        </p:spPr>
      </p:pic>
      <p:sp>
        <p:nvSpPr>
          <p:cNvPr id="79" name="Right Arrow 78"/>
          <p:cNvSpPr/>
          <p:nvPr/>
        </p:nvSpPr>
        <p:spPr>
          <a:xfrm>
            <a:off x="2247432"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685800" y="3657600"/>
            <a:ext cx="1177697" cy="1430046"/>
            <a:chOff x="366946" y="2590800"/>
            <a:chExt cx="1177697" cy="1430046"/>
          </a:xfrm>
        </p:grpSpPr>
        <p:grpSp>
          <p:nvGrpSpPr>
            <p:cNvPr id="3" name="Group 80"/>
            <p:cNvGrpSpPr/>
            <p:nvPr/>
          </p:nvGrpSpPr>
          <p:grpSpPr>
            <a:xfrm>
              <a:off x="366946" y="2590800"/>
              <a:ext cx="1177697" cy="1430041"/>
              <a:chOff x="366946" y="2608556"/>
              <a:chExt cx="1177697" cy="1430041"/>
            </a:xfrm>
          </p:grpSpPr>
          <p:grpSp>
            <p:nvGrpSpPr>
              <p:cNvPr id="6" name="Group 64"/>
              <p:cNvGrpSpPr>
                <a:grpSpLocks/>
              </p:cNvGrpSpPr>
              <p:nvPr/>
            </p:nvGrpSpPr>
            <p:grpSpPr>
              <a:xfrm>
                <a:off x="457200" y="3124197"/>
                <a:ext cx="914400" cy="914400"/>
                <a:chOff x="187912" y="2106963"/>
                <a:chExt cx="2286000" cy="2286797"/>
              </a:xfrm>
            </p:grpSpPr>
            <p:sp>
              <p:nvSpPr>
                <p:cNvPr id="85" name="Oval 84"/>
                <p:cNvSpPr/>
                <p:nvPr/>
              </p:nvSpPr>
              <p:spPr>
                <a:xfrm>
                  <a:off x="1143000" y="3056878"/>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45112" y="2560422"/>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6"/>
                </p:cNvCxnSpPr>
                <p:nvPr/>
              </p:nvCxnSpPr>
              <p:spPr>
                <a:xfrm flipV="1">
                  <a:off x="1524000" y="3246222"/>
                  <a:ext cx="492712"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6" idx="2"/>
                  <a:endCxn id="85" idx="2"/>
                </p:cNvCxnSpPr>
                <p:nvPr/>
              </p:nvCxnSpPr>
              <p:spPr>
                <a:xfrm rot="10800000" flipH="1" flipV="1">
                  <a:off x="645112" y="3246222"/>
                  <a:ext cx="497888"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5" idx="0"/>
                  <a:endCxn id="86" idx="0"/>
                </p:cNvCxnSpPr>
                <p:nvPr/>
              </p:nvCxnSpPr>
              <p:spPr>
                <a:xfrm rot="16200000" flipV="1">
                  <a:off x="1083978" y="2807356"/>
                  <a:ext cx="496456"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4"/>
                  <a:endCxn id="85" idx="4"/>
                </p:cNvCxnSpPr>
                <p:nvPr/>
              </p:nvCxnSpPr>
              <p:spPr>
                <a:xfrm rot="5400000" flipH="1" flipV="1">
                  <a:off x="1085134" y="3683656"/>
                  <a:ext cx="494144"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187912" y="2106963"/>
                  <a:ext cx="2286000" cy="22859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1" idx="0"/>
                  <a:endCxn id="86" idx="0"/>
                </p:cNvCxnSpPr>
                <p:nvPr/>
              </p:nvCxnSpPr>
              <p:spPr>
                <a:xfrm rot="16200000" flipH="1">
                  <a:off x="1104184" y="2333694"/>
                  <a:ext cx="4534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6" idx="6"/>
                  <a:endCxn id="91" idx="6"/>
                </p:cNvCxnSpPr>
                <p:nvPr/>
              </p:nvCxnSpPr>
              <p:spPr>
                <a:xfrm>
                  <a:off x="20167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1" idx="2"/>
                  <a:endCxn id="86" idx="2"/>
                </p:cNvCxnSpPr>
                <p:nvPr/>
              </p:nvCxnSpPr>
              <p:spPr>
                <a:xfrm rot="10800000" flipH="1">
                  <a:off x="1879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4"/>
                  <a:endCxn id="86" idx="4"/>
                </p:cNvCxnSpPr>
                <p:nvPr/>
              </p:nvCxnSpPr>
              <p:spPr>
                <a:xfrm rot="5400000" flipH="1">
                  <a:off x="1100440" y="4162494"/>
                  <a:ext cx="46094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595546" y="25197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922756" y="2541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41756" y="28460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963966" y="28549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263590" y="31685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550634" y="34696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913878" y="38011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72844" y="34733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91844" y="37693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4" name="Object 83"/>
              <p:cNvGraphicFramePr>
                <a:graphicFrameLocks noChangeAspect="1"/>
              </p:cNvGraphicFramePr>
              <p:nvPr/>
            </p:nvGraphicFramePr>
            <p:xfrm>
              <a:off x="366946" y="2608556"/>
              <a:ext cx="1177697" cy="457200"/>
            </p:xfrm>
            <a:graphic>
              <a:graphicData uri="http://schemas.openxmlformats.org/presentationml/2006/ole">
                <p:oleObj spid="_x0000_s57346" name="Equation" r:id="rId7" imgW="1307880" imgH="507960" progId="Equation.3">
                  <p:embed/>
                </p:oleObj>
              </a:graphicData>
            </a:graphic>
          </p:graphicFrame>
        </p:grpSp>
        <p:cxnSp>
          <p:nvCxnSpPr>
            <p:cNvPr id="82" name="Straight Connector 81"/>
            <p:cNvCxnSpPr/>
            <p:nvPr/>
          </p:nvCxnSpPr>
          <p:spPr>
            <a:xfrm>
              <a:off x="381000" y="3025068"/>
              <a:ext cx="11518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Straight Connector 104"/>
          <p:cNvCxnSpPr/>
          <p:nvPr/>
        </p:nvCxnSpPr>
        <p:spPr>
          <a:xfrm rot="16200000" flipH="1">
            <a:off x="683618" y="4113280"/>
            <a:ext cx="302207" cy="269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ight Arrow 105"/>
          <p:cNvSpPr/>
          <p:nvPr/>
        </p:nvSpPr>
        <p:spPr>
          <a:xfrm>
            <a:off x="1828800"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7" name="Object 106"/>
          <p:cNvGraphicFramePr>
            <a:graphicFrameLocks noChangeAspect="1"/>
          </p:cNvGraphicFramePr>
          <p:nvPr/>
        </p:nvGraphicFramePr>
        <p:xfrm>
          <a:off x="1926813" y="3760788"/>
          <a:ext cx="1717675" cy="1219200"/>
        </p:xfrm>
        <a:graphic>
          <a:graphicData uri="http://schemas.openxmlformats.org/presentationml/2006/ole">
            <p:oleObj spid="_x0000_s57347" name="Equation" r:id="rId8" imgW="1358640" imgH="965160" progId="Equation.3">
              <p:embed/>
            </p:oleObj>
          </a:graphicData>
        </a:graphic>
      </p:graphicFrame>
      <p:sp>
        <p:nvSpPr>
          <p:cNvPr id="108" name="Right Arrow 107"/>
          <p:cNvSpPr/>
          <p:nvPr/>
        </p:nvSpPr>
        <p:spPr>
          <a:xfrm>
            <a:off x="627414"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515644" y="2738735"/>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Geometric Rectification</a:t>
            </a:r>
          </a:p>
        </p:txBody>
      </p:sp>
      <p:sp>
        <p:nvSpPr>
          <p:cNvPr id="112" name="TextBox 111"/>
          <p:cNvSpPr txBox="1"/>
          <p:nvPr/>
        </p:nvSpPr>
        <p:spPr>
          <a:xfrm>
            <a:off x="1409700" y="2743200"/>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Photometric Rectification</a:t>
            </a:r>
          </a:p>
        </p:txBody>
      </p:sp>
      <p:sp>
        <p:nvSpPr>
          <p:cNvPr id="113" name="TextBox 112"/>
          <p:cNvSpPr txBox="1"/>
          <p:nvPr/>
        </p:nvSpPr>
        <p:spPr>
          <a:xfrm>
            <a:off x="2362200" y="2957513"/>
            <a:ext cx="1447800" cy="498598"/>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Dense Overlapping</a:t>
            </a:r>
          </a:p>
          <a:p>
            <a:pPr>
              <a:buNone/>
            </a:pPr>
            <a:r>
              <a:rPr lang="en-US" sz="1200" b="1" i="1" dirty="0" smtClean="0">
                <a:latin typeface="Times New Roman" pitchFamily="18" charset="0"/>
                <a:cs typeface="Times New Roman" pitchFamily="18" charset="0"/>
              </a:rPr>
              <a:t>Partitioning</a:t>
            </a:r>
          </a:p>
        </p:txBody>
      </p:sp>
      <p:sp>
        <p:nvSpPr>
          <p:cNvPr id="114" name="TextBox 113"/>
          <p:cNvSpPr txBox="1"/>
          <p:nvPr/>
        </p:nvSpPr>
        <p:spPr>
          <a:xfrm>
            <a:off x="947556" y="5091113"/>
            <a:ext cx="878888"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Descriptor Extraction</a:t>
            </a:r>
          </a:p>
        </p:txBody>
      </p:sp>
      <p:sp>
        <p:nvSpPr>
          <p:cNvPr id="115" name="TextBox 114"/>
          <p:cNvSpPr txBox="1"/>
          <p:nvPr/>
        </p:nvSpPr>
        <p:spPr>
          <a:xfrm>
            <a:off x="2128656" y="5091113"/>
            <a:ext cx="1524000" cy="276999"/>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Face Representation</a:t>
            </a:r>
          </a:p>
        </p:txBody>
      </p:sp>
      <p:pic>
        <p:nvPicPr>
          <p:cNvPr id="238" name="Picture 7" descr="\\ll-netapp\hpcusers\amir\_face\data\amir\photorect\0122613134_0526619400625617947_00_pr.bmp"/>
          <p:cNvPicPr>
            <a:picLocks noChangeAspect="1" noChangeArrowheads="1"/>
          </p:cNvPicPr>
          <p:nvPr/>
        </p:nvPicPr>
        <p:blipFill>
          <a:blip r:embed="rId5"/>
          <a:srcRect/>
          <a:stretch>
            <a:fillRect/>
          </a:stretch>
        </p:blipFill>
        <p:spPr bwMode="auto">
          <a:xfrm>
            <a:off x="4470461" y="1853933"/>
            <a:ext cx="1612129" cy="1612129"/>
          </a:xfrm>
          <a:prstGeom prst="rect">
            <a:avLst/>
          </a:prstGeom>
          <a:noFill/>
        </p:spPr>
      </p:pic>
      <p:sp>
        <p:nvSpPr>
          <p:cNvPr id="239" name="Rectangle 238"/>
          <p:cNvSpPr/>
          <p:nvPr/>
        </p:nvSpPr>
        <p:spPr>
          <a:xfrm>
            <a:off x="5400534" y="2163957"/>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grpSp>
        <p:nvGrpSpPr>
          <p:cNvPr id="7" name="Group 239"/>
          <p:cNvGrpSpPr/>
          <p:nvPr/>
        </p:nvGrpSpPr>
        <p:grpSpPr>
          <a:xfrm>
            <a:off x="7074671" y="1853933"/>
            <a:ext cx="1612129" cy="1612129"/>
            <a:chOff x="3657600" y="762000"/>
            <a:chExt cx="1981200" cy="1981200"/>
          </a:xfrm>
        </p:grpSpPr>
        <p:pic>
          <p:nvPicPr>
            <p:cNvPr id="241" name="Picture 2" descr="\\ll-netapp\hpcusers\amir\_face\data\amir\photorect\0122613134_0526619400625617934_01_pr.bmp"/>
            <p:cNvPicPr>
              <a:picLocks noChangeAspect="1" noChangeArrowheads="1"/>
            </p:cNvPicPr>
            <p:nvPr/>
          </p:nvPicPr>
          <p:blipFill>
            <a:blip r:embed="rId9"/>
            <a:srcRect/>
            <a:stretch>
              <a:fillRect/>
            </a:stretch>
          </p:blipFill>
          <p:spPr bwMode="auto">
            <a:xfrm>
              <a:off x="3657600" y="762000"/>
              <a:ext cx="1981200" cy="1981200"/>
            </a:xfrm>
            <a:prstGeom prst="rect">
              <a:avLst/>
            </a:prstGeom>
            <a:noFill/>
          </p:spPr>
        </p:pic>
        <p:sp>
          <p:nvSpPr>
            <p:cNvPr id="242" name="Rectangle 241"/>
            <p:cNvSpPr/>
            <p:nvPr/>
          </p:nvSpPr>
          <p:spPr>
            <a:xfrm>
              <a:off x="4490123" y="914400"/>
              <a:ext cx="914400" cy="914400"/>
            </a:xfrm>
            <a:prstGeom prst="rect">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eft Brace 242"/>
            <p:cNvSpPr/>
            <p:nvPr/>
          </p:nvSpPr>
          <p:spPr>
            <a:xfrm rot="16200000">
              <a:off x="5067300" y="1802525"/>
              <a:ext cx="228600" cy="457200"/>
            </a:xfrm>
            <a:prstGeom prst="leftBrace">
              <a:avLst>
                <a:gd name="adj1" fmla="val 8333"/>
                <a:gd name="adj2" fmla="val 49843"/>
              </a:avLst>
            </a:prstGeom>
            <a:ln w="127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TextBox 243"/>
            <p:cNvSpPr txBox="1"/>
            <p:nvPr/>
          </p:nvSpPr>
          <p:spPr>
            <a:xfrm>
              <a:off x="5063507" y="2057400"/>
              <a:ext cx="321501" cy="453885"/>
            </a:xfrm>
            <a:prstGeom prst="rect">
              <a:avLst/>
            </a:prstGeom>
            <a:noFill/>
          </p:spPr>
          <p:txBody>
            <a:bodyPr wrap="none" rtlCol="0">
              <a:spAutoFit/>
            </a:bodyPr>
            <a:lstStyle/>
            <a:p>
              <a:pPr>
                <a:buNone/>
              </a:pPr>
              <a:r>
                <a:rPr lang="en-US" dirty="0" smtClean="0">
                  <a:solidFill>
                    <a:srgbClr val="FFFF00"/>
                  </a:solidFill>
                  <a:latin typeface="Times New Roman" pitchFamily="18" charset="0"/>
                  <a:cs typeface="Times New Roman" pitchFamily="18" charset="0"/>
                </a:rPr>
                <a:t>r</a:t>
              </a:r>
              <a:endParaRPr lang="en-US" dirty="0">
                <a:solidFill>
                  <a:srgbClr val="FFFF00"/>
                </a:solidFill>
                <a:latin typeface="Times New Roman" pitchFamily="18" charset="0"/>
                <a:cs typeface="Times New Roman" pitchFamily="18" charset="0"/>
              </a:endParaRPr>
            </a:p>
          </p:txBody>
        </p:sp>
        <p:sp>
          <p:nvSpPr>
            <p:cNvPr id="245" name="Rectangle 244"/>
            <p:cNvSpPr/>
            <p:nvPr/>
          </p:nvSpPr>
          <p:spPr>
            <a:xfrm>
              <a:off x="4566323" y="9906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4718723" y="11430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871123" y="12954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Down Arrow 247"/>
          <p:cNvSpPr/>
          <p:nvPr/>
        </p:nvSpPr>
        <p:spPr>
          <a:xfrm>
            <a:off x="6277926" y="365207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49" name="TextBox 248"/>
          <p:cNvSpPr txBox="1"/>
          <p:nvPr/>
        </p:nvSpPr>
        <p:spPr>
          <a:xfrm>
            <a:off x="6914470" y="3771007"/>
            <a:ext cx="1487154"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each min distance</a:t>
            </a:r>
            <a:endParaRPr lang="en-US" sz="1400" b="1" i="1" baseline="-25000" dirty="0">
              <a:latin typeface="Times New Roman" pitchFamily="18" charset="0"/>
              <a:cs typeface="Times New Roman" pitchFamily="18" charset="0"/>
            </a:endParaRPr>
          </a:p>
        </p:txBody>
      </p:sp>
      <p:sp>
        <p:nvSpPr>
          <p:cNvPr id="250" name="Down Arrow 249"/>
          <p:cNvSpPr/>
          <p:nvPr/>
        </p:nvSpPr>
        <p:spPr>
          <a:xfrm rot="16200000">
            <a:off x="6324004" y="2008945"/>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1" name="TextBox 250"/>
          <p:cNvSpPr txBox="1"/>
          <p:nvPr/>
        </p:nvSpPr>
        <p:spPr>
          <a:xfrm>
            <a:off x="6082591" y="2865001"/>
            <a:ext cx="992080" cy="629124"/>
          </a:xfrm>
          <a:prstGeom prst="rect">
            <a:avLst/>
          </a:prstGeom>
          <a:noFill/>
        </p:spPr>
        <p:txBody>
          <a:bodyPr wrap="square" lIns="74398" tIns="37200" rIns="74398" bIns="37200" rtlCol="0">
            <a:spAutoFit/>
          </a:bodyPr>
          <a:lstStyle/>
          <a:p>
            <a:pPr>
              <a:buNone/>
            </a:pPr>
            <a:r>
              <a:rPr lang="en-US" sz="1200" b="1" i="1" dirty="0" smtClean="0">
                <a:latin typeface="Times New Roman" pitchFamily="18" charset="0"/>
                <a:cs typeface="Times New Roman" pitchFamily="18" charset="0"/>
              </a:rPr>
              <a:t>match each feature within region </a:t>
            </a:r>
          </a:p>
        </p:txBody>
      </p:sp>
      <p:sp>
        <p:nvSpPr>
          <p:cNvPr id="252" name="Rectangle 251"/>
          <p:cNvSpPr/>
          <p:nvPr/>
        </p:nvSpPr>
        <p:spPr>
          <a:xfrm>
            <a:off x="4600569" y="4269706"/>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3" name="TextBox 252"/>
          <p:cNvSpPr txBox="1"/>
          <p:nvPr/>
        </p:nvSpPr>
        <p:spPr>
          <a:xfrm>
            <a:off x="4600570" y="4269707"/>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11</a:t>
            </a:r>
            <a:r>
              <a:rPr lang="en-US" sz="1200" dirty="0" smtClean="0">
                <a:solidFill>
                  <a:schemeClr val="bg1"/>
                </a:solidFill>
              </a:rPr>
              <a:t>     d</a:t>
            </a:r>
            <a:r>
              <a:rPr lang="en-US" sz="1200" baseline="-25000" dirty="0" smtClean="0">
                <a:solidFill>
                  <a:schemeClr val="bg1"/>
                </a:solidFill>
              </a:rPr>
              <a:t>12</a:t>
            </a:r>
            <a:r>
              <a:rPr lang="en-US" sz="1200" dirty="0" smtClean="0">
                <a:solidFill>
                  <a:schemeClr val="bg1"/>
                </a:solidFill>
              </a:rPr>
              <a:t>         …              </a:t>
            </a:r>
            <a:r>
              <a:rPr lang="en-US" sz="1200" dirty="0" err="1" smtClean="0">
                <a:solidFill>
                  <a:schemeClr val="bg1"/>
                </a:solidFill>
              </a:rPr>
              <a:t>d</a:t>
            </a:r>
            <a:r>
              <a:rPr lang="en-US" sz="1200" baseline="-25000" dirty="0" err="1" smtClean="0">
                <a:solidFill>
                  <a:schemeClr val="bg1"/>
                </a:solidFill>
              </a:rPr>
              <a:t>ij</a:t>
            </a:r>
            <a:r>
              <a:rPr lang="en-US" sz="1200" dirty="0" smtClean="0">
                <a:solidFill>
                  <a:schemeClr val="bg1"/>
                </a:solidFill>
              </a:rPr>
              <a:t>             …                   d</a:t>
            </a:r>
            <a:r>
              <a:rPr lang="en-US" sz="1200" baseline="-25000" dirty="0" smtClean="0">
                <a:solidFill>
                  <a:schemeClr val="bg1"/>
                </a:solidFill>
              </a:rPr>
              <a:t>KK</a:t>
            </a:r>
          </a:p>
        </p:txBody>
      </p:sp>
      <p:sp>
        <p:nvSpPr>
          <p:cNvPr id="254" name="Down Arrow 253"/>
          <p:cNvSpPr/>
          <p:nvPr/>
        </p:nvSpPr>
        <p:spPr>
          <a:xfrm>
            <a:off x="6279787" y="461264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5" name="TextBox 254"/>
          <p:cNvSpPr txBox="1"/>
          <p:nvPr/>
        </p:nvSpPr>
        <p:spPr>
          <a:xfrm>
            <a:off x="6917868" y="4729154"/>
            <a:ext cx="1155332"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sort distances</a:t>
            </a:r>
            <a:endParaRPr lang="en-US" sz="1400" b="1" i="1" baseline="-25000" dirty="0">
              <a:latin typeface="Times New Roman" pitchFamily="18" charset="0"/>
              <a:cs typeface="Times New Roman" pitchFamily="18" charset="0"/>
            </a:endParaRPr>
          </a:p>
        </p:txBody>
      </p:sp>
      <p:sp>
        <p:nvSpPr>
          <p:cNvPr id="256" name="TextBox 255"/>
          <p:cNvSpPr txBox="1"/>
          <p:nvPr/>
        </p:nvSpPr>
        <p:spPr>
          <a:xfrm>
            <a:off x="6359269" y="5693162"/>
            <a:ext cx="2642919" cy="290570"/>
          </a:xfrm>
          <a:prstGeom prst="rect">
            <a:avLst/>
          </a:prstGeom>
          <a:noFill/>
        </p:spPr>
        <p:txBody>
          <a:bodyPr wrap="none" lIns="74398" tIns="37200" rIns="74398" bIns="37200" rtlCol="0">
            <a:spAutoFit/>
          </a:bodyPr>
          <a:lstStyle/>
          <a:p>
            <a:pPr>
              <a:buNone/>
            </a:pPr>
            <a:r>
              <a:rPr lang="el-GR" sz="1400" b="1" i="1" dirty="0" smtClean="0">
                <a:latin typeface="Gulim"/>
                <a:ea typeface="Gulim"/>
              </a:rPr>
              <a:t>α</a:t>
            </a:r>
            <a:r>
              <a:rPr lang="en-US" sz="1400" b="1" i="1" dirty="0" smtClean="0"/>
              <a:t> -</a:t>
            </a:r>
            <a:r>
              <a:rPr lang="en-US" sz="1400" dirty="0" err="1" smtClean="0"/>
              <a:t>th</a:t>
            </a:r>
            <a:r>
              <a:rPr lang="en-US" sz="1400" dirty="0" smtClean="0"/>
              <a:t>  </a:t>
            </a:r>
            <a:r>
              <a:rPr lang="en-US" sz="1400" b="1" i="1" dirty="0" smtClean="0">
                <a:latin typeface="Times New Roman" pitchFamily="18" charset="0"/>
                <a:cs typeface="Times New Roman" pitchFamily="18" charset="0"/>
              </a:rPr>
              <a:t>percentile as final distance</a:t>
            </a:r>
            <a:endParaRPr lang="en-US" sz="1400" b="1" i="1" baseline="-25000" dirty="0">
              <a:latin typeface="Times New Roman" pitchFamily="18" charset="0"/>
              <a:cs typeface="Times New Roman" pitchFamily="18" charset="0"/>
            </a:endParaRPr>
          </a:p>
        </p:txBody>
      </p:sp>
      <p:cxnSp>
        <p:nvCxnSpPr>
          <p:cNvPr id="257" name="Curved Connector 256"/>
          <p:cNvCxnSpPr>
            <a:stCxn id="256" idx="1"/>
          </p:cNvCxnSpPr>
          <p:nvPr/>
        </p:nvCxnSpPr>
        <p:spPr>
          <a:xfrm rot="10800000">
            <a:off x="5840673" y="5507153"/>
            <a:ext cx="518597" cy="331294"/>
          </a:xfrm>
          <a:prstGeom prst="curvedConnector3">
            <a:avLst>
              <a:gd name="adj1" fmla="val 101427"/>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5710560" y="3094032"/>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9" name="TextBox 258"/>
          <p:cNvSpPr txBox="1"/>
          <p:nvPr/>
        </p:nvSpPr>
        <p:spPr>
          <a:xfrm>
            <a:off x="5729874" y="3125543"/>
            <a:ext cx="448408"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KK</a:t>
            </a:r>
            <a:endParaRPr lang="en-US" baseline="-25000" dirty="0">
              <a:solidFill>
                <a:srgbClr val="FFFF00"/>
              </a:solidFill>
              <a:latin typeface="Times New Roman" pitchFamily="18" charset="0"/>
              <a:cs typeface="Times New Roman" pitchFamily="18" charset="0"/>
            </a:endParaRPr>
          </a:p>
        </p:txBody>
      </p:sp>
      <p:sp>
        <p:nvSpPr>
          <p:cNvPr id="260" name="Rectangle 259"/>
          <p:cNvSpPr/>
          <p:nvPr/>
        </p:nvSpPr>
        <p:spPr>
          <a:xfrm>
            <a:off x="4470459" y="1853931"/>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1" name="TextBox 260"/>
          <p:cNvSpPr txBox="1"/>
          <p:nvPr/>
        </p:nvSpPr>
        <p:spPr>
          <a:xfrm>
            <a:off x="4520268" y="1903740"/>
            <a:ext cx="37537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11</a:t>
            </a:r>
            <a:endParaRPr lang="en-US" baseline="-25000" dirty="0">
              <a:solidFill>
                <a:srgbClr val="FFFF00"/>
              </a:solidFill>
              <a:latin typeface="Times New Roman" pitchFamily="18" charset="0"/>
              <a:cs typeface="Times New Roman" pitchFamily="18" charset="0"/>
            </a:endParaRPr>
          </a:p>
        </p:txBody>
      </p:sp>
      <p:sp>
        <p:nvSpPr>
          <p:cNvPr id="262" name="TextBox 261"/>
          <p:cNvSpPr txBox="1"/>
          <p:nvPr/>
        </p:nvSpPr>
        <p:spPr>
          <a:xfrm>
            <a:off x="5450343" y="2195468"/>
            <a:ext cx="31375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ij</a:t>
            </a:r>
            <a:endParaRPr lang="en-US" baseline="-25000" dirty="0">
              <a:solidFill>
                <a:srgbClr val="FFFF00"/>
              </a:solidFill>
              <a:latin typeface="Times New Roman" pitchFamily="18" charset="0"/>
              <a:cs typeface="Times New Roman" pitchFamily="18" charset="0"/>
            </a:endParaRPr>
          </a:p>
        </p:txBody>
      </p:sp>
      <p:cxnSp>
        <p:nvCxnSpPr>
          <p:cNvPr id="263" name="Curved Connector 48"/>
          <p:cNvCxnSpPr>
            <a:stCxn id="239" idx="2"/>
          </p:cNvCxnSpPr>
          <p:nvPr/>
        </p:nvCxnSpPr>
        <p:spPr>
          <a:xfrm rot="5400000" flipH="1" flipV="1">
            <a:off x="6554975" y="1351056"/>
            <a:ext cx="216508" cy="2153358"/>
          </a:xfrm>
          <a:prstGeom prst="curvedConnector4">
            <a:avLst>
              <a:gd name="adj1" fmla="val -85916"/>
              <a:gd name="adj2" fmla="val 54319"/>
            </a:avLst>
          </a:prstGeom>
          <a:ln w="38100" cmpd="sng">
            <a:solidFill>
              <a:srgbClr val="FFC000"/>
            </a:solidFill>
            <a:tailEnd type="arrow"/>
          </a:ln>
          <a:effectLst>
            <a:innerShdw blurRad="635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4" name="Rectangle 263"/>
          <p:cNvSpPr/>
          <p:nvPr/>
        </p:nvSpPr>
        <p:spPr>
          <a:xfrm>
            <a:off x="4600569" y="5202204"/>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5" name="TextBox 264"/>
          <p:cNvSpPr txBox="1"/>
          <p:nvPr/>
        </p:nvSpPr>
        <p:spPr>
          <a:xfrm>
            <a:off x="4594471" y="5199780"/>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73</a:t>
            </a:r>
            <a:r>
              <a:rPr lang="en-US" sz="1200" dirty="0" smtClean="0">
                <a:solidFill>
                  <a:schemeClr val="bg1"/>
                </a:solidFill>
              </a:rPr>
              <a:t>     d</a:t>
            </a:r>
            <a:r>
              <a:rPr lang="en-US" sz="1200" baseline="-25000" dirty="0" smtClean="0">
                <a:solidFill>
                  <a:schemeClr val="bg1"/>
                </a:solidFill>
              </a:rPr>
              <a:t>82</a:t>
            </a:r>
            <a:r>
              <a:rPr lang="en-US" sz="1200" dirty="0" smtClean="0">
                <a:solidFill>
                  <a:schemeClr val="bg1"/>
                </a:solidFill>
              </a:rPr>
              <a:t>          …              d</a:t>
            </a:r>
            <a:r>
              <a:rPr lang="en-US" sz="1200" baseline="-25000" dirty="0" smtClean="0">
                <a:solidFill>
                  <a:schemeClr val="bg1"/>
                </a:solidFill>
              </a:rPr>
              <a:t>11</a:t>
            </a:r>
            <a:r>
              <a:rPr lang="en-US" sz="1200" dirty="0" smtClean="0">
                <a:solidFill>
                  <a:schemeClr val="bg1"/>
                </a:solidFill>
              </a:rPr>
              <a:t>            …                  d</a:t>
            </a:r>
            <a:r>
              <a:rPr lang="en-US" sz="1200" baseline="-25000" dirty="0" smtClean="0">
                <a:solidFill>
                  <a:schemeClr val="bg1"/>
                </a:solidFill>
              </a:rPr>
              <a:t>34</a:t>
            </a:r>
          </a:p>
        </p:txBody>
      </p:sp>
      <p:sp>
        <p:nvSpPr>
          <p:cNvPr id="266" name="Down Arrow 265"/>
          <p:cNvSpPr/>
          <p:nvPr/>
        </p:nvSpPr>
        <p:spPr>
          <a:xfrm rot="13376137">
            <a:off x="3772336" y="3126633"/>
            <a:ext cx="558045" cy="831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73" name="Freeform 72"/>
          <p:cNvSpPr/>
          <p:nvPr/>
        </p:nvSpPr>
        <p:spPr bwMode="auto">
          <a:xfrm>
            <a:off x="1431561" y="2705725"/>
            <a:ext cx="839449" cy="554636"/>
          </a:xfrm>
          <a:custGeom>
            <a:avLst/>
            <a:gdLst>
              <a:gd name="connsiteX0" fmla="*/ 0 w 839449"/>
              <a:gd name="connsiteY0" fmla="*/ 0 h 554636"/>
              <a:gd name="connsiteX1" fmla="*/ 44970 w 839449"/>
              <a:gd name="connsiteY1" fmla="*/ 29980 h 554636"/>
              <a:gd name="connsiteX2" fmla="*/ 89941 w 839449"/>
              <a:gd name="connsiteY2" fmla="*/ 82445 h 554636"/>
              <a:gd name="connsiteX3" fmla="*/ 112426 w 839449"/>
              <a:gd name="connsiteY3" fmla="*/ 97436 h 554636"/>
              <a:gd name="connsiteX4" fmla="*/ 142406 w 839449"/>
              <a:gd name="connsiteY4" fmla="*/ 119921 h 554636"/>
              <a:gd name="connsiteX5" fmla="*/ 194872 w 839449"/>
              <a:gd name="connsiteY5" fmla="*/ 157396 h 554636"/>
              <a:gd name="connsiteX6" fmla="*/ 269823 w 839449"/>
              <a:gd name="connsiteY6" fmla="*/ 217357 h 554636"/>
              <a:gd name="connsiteX7" fmla="*/ 292308 w 839449"/>
              <a:gd name="connsiteY7" fmla="*/ 224852 h 554636"/>
              <a:gd name="connsiteX8" fmla="*/ 329783 w 839449"/>
              <a:gd name="connsiteY8" fmla="*/ 247337 h 554636"/>
              <a:gd name="connsiteX9" fmla="*/ 359764 w 839449"/>
              <a:gd name="connsiteY9" fmla="*/ 269823 h 554636"/>
              <a:gd name="connsiteX10" fmla="*/ 382249 w 839449"/>
              <a:gd name="connsiteY10" fmla="*/ 284813 h 554636"/>
              <a:gd name="connsiteX11" fmla="*/ 404734 w 839449"/>
              <a:gd name="connsiteY11" fmla="*/ 307298 h 554636"/>
              <a:gd name="connsiteX12" fmla="*/ 442209 w 839449"/>
              <a:gd name="connsiteY12" fmla="*/ 314793 h 554636"/>
              <a:gd name="connsiteX13" fmla="*/ 509665 w 839449"/>
              <a:gd name="connsiteY13" fmla="*/ 367259 h 554636"/>
              <a:gd name="connsiteX14" fmla="*/ 554636 w 839449"/>
              <a:gd name="connsiteY14" fmla="*/ 389744 h 554636"/>
              <a:gd name="connsiteX15" fmla="*/ 569626 w 839449"/>
              <a:gd name="connsiteY15" fmla="*/ 412229 h 554636"/>
              <a:gd name="connsiteX16" fmla="*/ 599606 w 839449"/>
              <a:gd name="connsiteY16" fmla="*/ 419724 h 554636"/>
              <a:gd name="connsiteX17" fmla="*/ 629587 w 839449"/>
              <a:gd name="connsiteY17" fmla="*/ 434714 h 554636"/>
              <a:gd name="connsiteX18" fmla="*/ 659567 w 839449"/>
              <a:gd name="connsiteY18" fmla="*/ 457200 h 554636"/>
              <a:gd name="connsiteX19" fmla="*/ 682052 w 839449"/>
              <a:gd name="connsiteY19" fmla="*/ 464695 h 554636"/>
              <a:gd name="connsiteX20" fmla="*/ 727023 w 839449"/>
              <a:gd name="connsiteY20" fmla="*/ 494675 h 554636"/>
              <a:gd name="connsiteX21" fmla="*/ 749508 w 839449"/>
              <a:gd name="connsiteY21" fmla="*/ 502170 h 554636"/>
              <a:gd name="connsiteX22" fmla="*/ 794478 w 839449"/>
              <a:gd name="connsiteY22" fmla="*/ 532150 h 554636"/>
              <a:gd name="connsiteX23" fmla="*/ 816964 w 839449"/>
              <a:gd name="connsiteY23" fmla="*/ 547141 h 554636"/>
              <a:gd name="connsiteX24" fmla="*/ 839449 w 839449"/>
              <a:gd name="connsiteY24" fmla="*/ 554636 h 5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9449" h="554636">
                <a:moveTo>
                  <a:pt x="0" y="0"/>
                </a:moveTo>
                <a:cubicBezTo>
                  <a:pt x="14990" y="9993"/>
                  <a:pt x="34161" y="15567"/>
                  <a:pt x="44970" y="29980"/>
                </a:cubicBezTo>
                <a:cubicBezTo>
                  <a:pt x="61515" y="52040"/>
                  <a:pt x="69059" y="65043"/>
                  <a:pt x="89941" y="82445"/>
                </a:cubicBezTo>
                <a:cubicBezTo>
                  <a:pt x="96861" y="88212"/>
                  <a:pt x="105096" y="92200"/>
                  <a:pt x="112426" y="97436"/>
                </a:cubicBezTo>
                <a:cubicBezTo>
                  <a:pt x="122591" y="104697"/>
                  <a:pt x="132241" y="112660"/>
                  <a:pt x="142406" y="119921"/>
                </a:cubicBezTo>
                <a:cubicBezTo>
                  <a:pt x="164166" y="135464"/>
                  <a:pt x="173104" y="138349"/>
                  <a:pt x="194872" y="157396"/>
                </a:cubicBezTo>
                <a:cubicBezTo>
                  <a:pt x="238833" y="195862"/>
                  <a:pt x="211510" y="184961"/>
                  <a:pt x="269823" y="217357"/>
                </a:cubicBezTo>
                <a:cubicBezTo>
                  <a:pt x="276729" y="221194"/>
                  <a:pt x="285242" y="221319"/>
                  <a:pt x="292308" y="224852"/>
                </a:cubicBezTo>
                <a:cubicBezTo>
                  <a:pt x="305338" y="231367"/>
                  <a:pt x="317662" y="239256"/>
                  <a:pt x="329783" y="247337"/>
                </a:cubicBezTo>
                <a:cubicBezTo>
                  <a:pt x="340177" y="254266"/>
                  <a:pt x="349599" y="262562"/>
                  <a:pt x="359764" y="269823"/>
                </a:cubicBezTo>
                <a:cubicBezTo>
                  <a:pt x="367094" y="275059"/>
                  <a:pt x="375329" y="279046"/>
                  <a:pt x="382249" y="284813"/>
                </a:cubicBezTo>
                <a:cubicBezTo>
                  <a:pt x="390392" y="291599"/>
                  <a:pt x="395253" y="302558"/>
                  <a:pt x="404734" y="307298"/>
                </a:cubicBezTo>
                <a:cubicBezTo>
                  <a:pt x="416128" y="312995"/>
                  <a:pt x="429717" y="312295"/>
                  <a:pt x="442209" y="314793"/>
                </a:cubicBezTo>
                <a:cubicBezTo>
                  <a:pt x="477434" y="350016"/>
                  <a:pt x="455877" y="331399"/>
                  <a:pt x="509665" y="367259"/>
                </a:cubicBezTo>
                <a:cubicBezTo>
                  <a:pt x="538723" y="386631"/>
                  <a:pt x="523605" y="379401"/>
                  <a:pt x="554636" y="389744"/>
                </a:cubicBezTo>
                <a:cubicBezTo>
                  <a:pt x="559633" y="397239"/>
                  <a:pt x="562131" y="407232"/>
                  <a:pt x="569626" y="412229"/>
                </a:cubicBezTo>
                <a:cubicBezTo>
                  <a:pt x="578197" y="417943"/>
                  <a:pt x="589961" y="416107"/>
                  <a:pt x="599606" y="419724"/>
                </a:cubicBezTo>
                <a:cubicBezTo>
                  <a:pt x="610068" y="423647"/>
                  <a:pt x="620112" y="428792"/>
                  <a:pt x="629587" y="434714"/>
                </a:cubicBezTo>
                <a:cubicBezTo>
                  <a:pt x="640180" y="441335"/>
                  <a:pt x="648721" y="451002"/>
                  <a:pt x="659567" y="457200"/>
                </a:cubicBezTo>
                <a:cubicBezTo>
                  <a:pt x="666426" y="461120"/>
                  <a:pt x="675146" y="460858"/>
                  <a:pt x="682052" y="464695"/>
                </a:cubicBezTo>
                <a:cubicBezTo>
                  <a:pt x="697801" y="473444"/>
                  <a:pt x="709932" y="488978"/>
                  <a:pt x="727023" y="494675"/>
                </a:cubicBezTo>
                <a:cubicBezTo>
                  <a:pt x="734518" y="497173"/>
                  <a:pt x="742602" y="498333"/>
                  <a:pt x="749508" y="502170"/>
                </a:cubicBezTo>
                <a:cubicBezTo>
                  <a:pt x="765257" y="510919"/>
                  <a:pt x="779488" y="522157"/>
                  <a:pt x="794478" y="532150"/>
                </a:cubicBezTo>
                <a:cubicBezTo>
                  <a:pt x="801973" y="537147"/>
                  <a:pt x="808418" y="544292"/>
                  <a:pt x="816964" y="547141"/>
                </a:cubicBezTo>
                <a:lnTo>
                  <a:pt x="839449" y="554636"/>
                </a:lnTo>
              </a:path>
            </a:pathLst>
          </a:custGeom>
          <a:noFill/>
          <a:ln w="9525" cap="flat" cmpd="sng" algn="ctr">
            <a:no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ahoma" charset="0"/>
            </a:endParaRPr>
          </a:p>
        </p:txBody>
      </p:sp>
      <p:sp>
        <p:nvSpPr>
          <p:cNvPr id="74" name="Freeform 73"/>
          <p:cNvSpPr/>
          <p:nvPr/>
        </p:nvSpPr>
        <p:spPr bwMode="auto">
          <a:xfrm>
            <a:off x="1394085" y="2678618"/>
            <a:ext cx="1019331" cy="604228"/>
          </a:xfrm>
          <a:custGeom>
            <a:avLst/>
            <a:gdLst>
              <a:gd name="connsiteX0" fmla="*/ 74951 w 1019331"/>
              <a:gd name="connsiteY0" fmla="*/ 94562 h 604228"/>
              <a:gd name="connsiteX1" fmla="*/ 142407 w 1019331"/>
              <a:gd name="connsiteY1" fmla="*/ 57087 h 604228"/>
              <a:gd name="connsiteX2" fmla="*/ 179882 w 1019331"/>
              <a:gd name="connsiteY2" fmla="*/ 49592 h 604228"/>
              <a:gd name="connsiteX3" fmla="*/ 209863 w 1019331"/>
              <a:gd name="connsiteY3" fmla="*/ 34602 h 604228"/>
              <a:gd name="connsiteX4" fmla="*/ 254833 w 1019331"/>
              <a:gd name="connsiteY4" fmla="*/ 19612 h 604228"/>
              <a:gd name="connsiteX5" fmla="*/ 712033 w 1019331"/>
              <a:gd name="connsiteY5" fmla="*/ 42097 h 604228"/>
              <a:gd name="connsiteX6" fmla="*/ 757004 w 1019331"/>
              <a:gd name="connsiteY6" fmla="*/ 64582 h 604228"/>
              <a:gd name="connsiteX7" fmla="*/ 779489 w 1019331"/>
              <a:gd name="connsiteY7" fmla="*/ 72077 h 604228"/>
              <a:gd name="connsiteX8" fmla="*/ 831954 w 1019331"/>
              <a:gd name="connsiteY8" fmla="*/ 109552 h 604228"/>
              <a:gd name="connsiteX9" fmla="*/ 854440 w 1019331"/>
              <a:gd name="connsiteY9" fmla="*/ 132038 h 604228"/>
              <a:gd name="connsiteX10" fmla="*/ 869430 w 1019331"/>
              <a:gd name="connsiteY10" fmla="*/ 154523 h 604228"/>
              <a:gd name="connsiteX11" fmla="*/ 891915 w 1019331"/>
              <a:gd name="connsiteY11" fmla="*/ 162018 h 604228"/>
              <a:gd name="connsiteX12" fmla="*/ 936885 w 1019331"/>
              <a:gd name="connsiteY12" fmla="*/ 206989 h 604228"/>
              <a:gd name="connsiteX13" fmla="*/ 981856 w 1019331"/>
              <a:gd name="connsiteY13" fmla="*/ 244464 h 604228"/>
              <a:gd name="connsiteX14" fmla="*/ 1004341 w 1019331"/>
              <a:gd name="connsiteY14" fmla="*/ 289434 h 604228"/>
              <a:gd name="connsiteX15" fmla="*/ 1019331 w 1019331"/>
              <a:gd name="connsiteY15" fmla="*/ 341900 h 604228"/>
              <a:gd name="connsiteX16" fmla="*/ 1004341 w 1019331"/>
              <a:gd name="connsiteY16" fmla="*/ 409356 h 604228"/>
              <a:gd name="connsiteX17" fmla="*/ 981856 w 1019331"/>
              <a:gd name="connsiteY17" fmla="*/ 439336 h 604228"/>
              <a:gd name="connsiteX18" fmla="*/ 951876 w 1019331"/>
              <a:gd name="connsiteY18" fmla="*/ 476812 h 604228"/>
              <a:gd name="connsiteX19" fmla="*/ 936885 w 1019331"/>
              <a:gd name="connsiteY19" fmla="*/ 521782 h 604228"/>
              <a:gd name="connsiteX20" fmla="*/ 914400 w 1019331"/>
              <a:gd name="connsiteY20" fmla="*/ 536772 h 604228"/>
              <a:gd name="connsiteX21" fmla="*/ 891915 w 1019331"/>
              <a:gd name="connsiteY21" fmla="*/ 559257 h 604228"/>
              <a:gd name="connsiteX22" fmla="*/ 869430 w 1019331"/>
              <a:gd name="connsiteY22" fmla="*/ 566752 h 604228"/>
              <a:gd name="connsiteX23" fmla="*/ 809469 w 1019331"/>
              <a:gd name="connsiteY23" fmla="*/ 589238 h 604228"/>
              <a:gd name="connsiteX24" fmla="*/ 779489 w 1019331"/>
              <a:gd name="connsiteY24" fmla="*/ 596733 h 604228"/>
              <a:gd name="connsiteX25" fmla="*/ 734518 w 1019331"/>
              <a:gd name="connsiteY25" fmla="*/ 604228 h 604228"/>
              <a:gd name="connsiteX26" fmla="*/ 599607 w 1019331"/>
              <a:gd name="connsiteY26" fmla="*/ 596733 h 604228"/>
              <a:gd name="connsiteX27" fmla="*/ 577122 w 1019331"/>
              <a:gd name="connsiteY27" fmla="*/ 589238 h 604228"/>
              <a:gd name="connsiteX28" fmla="*/ 539646 w 1019331"/>
              <a:gd name="connsiteY28" fmla="*/ 581743 h 604228"/>
              <a:gd name="connsiteX29" fmla="*/ 217358 w 1019331"/>
              <a:gd name="connsiteY29" fmla="*/ 566752 h 604228"/>
              <a:gd name="connsiteX30" fmla="*/ 194872 w 1019331"/>
              <a:gd name="connsiteY30" fmla="*/ 559257 h 604228"/>
              <a:gd name="connsiteX31" fmla="*/ 134912 w 1019331"/>
              <a:gd name="connsiteY31" fmla="*/ 544267 h 604228"/>
              <a:gd name="connsiteX32" fmla="*/ 112426 w 1019331"/>
              <a:gd name="connsiteY32" fmla="*/ 529277 h 604228"/>
              <a:gd name="connsiteX33" fmla="*/ 97436 w 1019331"/>
              <a:gd name="connsiteY33" fmla="*/ 506792 h 604228"/>
              <a:gd name="connsiteX34" fmla="*/ 82446 w 1019331"/>
              <a:gd name="connsiteY34" fmla="*/ 446831 h 604228"/>
              <a:gd name="connsiteX35" fmla="*/ 67456 w 1019331"/>
              <a:gd name="connsiteY35" fmla="*/ 424346 h 604228"/>
              <a:gd name="connsiteX36" fmla="*/ 59961 w 1019331"/>
              <a:gd name="connsiteY36" fmla="*/ 401861 h 604228"/>
              <a:gd name="connsiteX37" fmla="*/ 37476 w 1019331"/>
              <a:gd name="connsiteY37" fmla="*/ 371880 h 604228"/>
              <a:gd name="connsiteX38" fmla="*/ 22485 w 1019331"/>
              <a:gd name="connsiteY38" fmla="*/ 349395 h 604228"/>
              <a:gd name="connsiteX39" fmla="*/ 7495 w 1019331"/>
              <a:gd name="connsiteY39" fmla="*/ 304425 h 604228"/>
              <a:gd name="connsiteX40" fmla="*/ 0 w 1019331"/>
              <a:gd name="connsiteY40" fmla="*/ 281939 h 604228"/>
              <a:gd name="connsiteX41" fmla="*/ 14990 w 1019331"/>
              <a:gd name="connsiteY41" fmla="*/ 221979 h 604228"/>
              <a:gd name="connsiteX42" fmla="*/ 44971 w 1019331"/>
              <a:gd name="connsiteY42" fmla="*/ 191998 h 604228"/>
              <a:gd name="connsiteX43" fmla="*/ 82446 w 1019331"/>
              <a:gd name="connsiteY43" fmla="*/ 147028 h 604228"/>
              <a:gd name="connsiteX44" fmla="*/ 89941 w 1019331"/>
              <a:gd name="connsiteY44" fmla="*/ 124543 h 604228"/>
              <a:gd name="connsiteX45" fmla="*/ 104931 w 1019331"/>
              <a:gd name="connsiteY45" fmla="*/ 109552 h 604228"/>
              <a:gd name="connsiteX46" fmla="*/ 74951 w 1019331"/>
              <a:gd name="connsiteY46" fmla="*/ 94562 h 6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19331" h="604228">
                <a:moveTo>
                  <a:pt x="74951" y="94562"/>
                </a:moveTo>
                <a:cubicBezTo>
                  <a:pt x="81197" y="85818"/>
                  <a:pt x="110746" y="65002"/>
                  <a:pt x="142407" y="57087"/>
                </a:cubicBezTo>
                <a:cubicBezTo>
                  <a:pt x="154766" y="53997"/>
                  <a:pt x="167390" y="52090"/>
                  <a:pt x="179882" y="49592"/>
                </a:cubicBezTo>
                <a:cubicBezTo>
                  <a:pt x="189876" y="44595"/>
                  <a:pt x="199489" y="38752"/>
                  <a:pt x="209863" y="34602"/>
                </a:cubicBezTo>
                <a:cubicBezTo>
                  <a:pt x="224534" y="28734"/>
                  <a:pt x="254833" y="19612"/>
                  <a:pt x="254833" y="19612"/>
                </a:cubicBezTo>
                <a:cubicBezTo>
                  <a:pt x="402855" y="22459"/>
                  <a:pt x="564694" y="0"/>
                  <a:pt x="712033" y="42097"/>
                </a:cubicBezTo>
                <a:cubicBezTo>
                  <a:pt x="755989" y="54656"/>
                  <a:pt x="713207" y="42684"/>
                  <a:pt x="757004" y="64582"/>
                </a:cubicBezTo>
                <a:cubicBezTo>
                  <a:pt x="764070" y="68115"/>
                  <a:pt x="771994" y="69579"/>
                  <a:pt x="779489" y="72077"/>
                </a:cubicBezTo>
                <a:cubicBezTo>
                  <a:pt x="837952" y="130540"/>
                  <a:pt x="762897" y="60225"/>
                  <a:pt x="831954" y="109552"/>
                </a:cubicBezTo>
                <a:cubicBezTo>
                  <a:pt x="840580" y="115713"/>
                  <a:pt x="847654" y="123895"/>
                  <a:pt x="854440" y="132038"/>
                </a:cubicBezTo>
                <a:cubicBezTo>
                  <a:pt x="860207" y="138958"/>
                  <a:pt x="862396" y="148896"/>
                  <a:pt x="869430" y="154523"/>
                </a:cubicBezTo>
                <a:cubicBezTo>
                  <a:pt x="875599" y="159458"/>
                  <a:pt x="884420" y="159520"/>
                  <a:pt x="891915" y="162018"/>
                </a:cubicBezTo>
                <a:cubicBezTo>
                  <a:pt x="906905" y="177008"/>
                  <a:pt x="919246" y="195230"/>
                  <a:pt x="936885" y="206989"/>
                </a:cubicBezTo>
                <a:cubicBezTo>
                  <a:pt x="968190" y="227858"/>
                  <a:pt x="953001" y="215609"/>
                  <a:pt x="981856" y="244464"/>
                </a:cubicBezTo>
                <a:cubicBezTo>
                  <a:pt x="1000696" y="300984"/>
                  <a:pt x="975281" y="231313"/>
                  <a:pt x="1004341" y="289434"/>
                </a:cubicBezTo>
                <a:cubicBezTo>
                  <a:pt x="1009717" y="300185"/>
                  <a:pt x="1016930" y="332296"/>
                  <a:pt x="1019331" y="341900"/>
                </a:cubicBezTo>
                <a:cubicBezTo>
                  <a:pt x="1017496" y="352909"/>
                  <a:pt x="1013024" y="394161"/>
                  <a:pt x="1004341" y="409356"/>
                </a:cubicBezTo>
                <a:cubicBezTo>
                  <a:pt x="998143" y="420202"/>
                  <a:pt x="989117" y="429171"/>
                  <a:pt x="981856" y="439336"/>
                </a:cubicBezTo>
                <a:cubicBezTo>
                  <a:pt x="958218" y="472429"/>
                  <a:pt x="976945" y="451742"/>
                  <a:pt x="951876" y="476812"/>
                </a:cubicBezTo>
                <a:cubicBezTo>
                  <a:pt x="946879" y="491802"/>
                  <a:pt x="950032" y="513017"/>
                  <a:pt x="936885" y="521782"/>
                </a:cubicBezTo>
                <a:cubicBezTo>
                  <a:pt x="929390" y="526779"/>
                  <a:pt x="921320" y="531005"/>
                  <a:pt x="914400" y="536772"/>
                </a:cubicBezTo>
                <a:cubicBezTo>
                  <a:pt x="906257" y="543558"/>
                  <a:pt x="900734" y="553377"/>
                  <a:pt x="891915" y="559257"/>
                </a:cubicBezTo>
                <a:cubicBezTo>
                  <a:pt x="885341" y="563639"/>
                  <a:pt x="876925" y="564254"/>
                  <a:pt x="869430" y="566752"/>
                </a:cubicBezTo>
                <a:cubicBezTo>
                  <a:pt x="842688" y="593496"/>
                  <a:pt x="863575" y="578417"/>
                  <a:pt x="809469" y="589238"/>
                </a:cubicBezTo>
                <a:cubicBezTo>
                  <a:pt x="799368" y="591258"/>
                  <a:pt x="789590" y="594713"/>
                  <a:pt x="779489" y="596733"/>
                </a:cubicBezTo>
                <a:cubicBezTo>
                  <a:pt x="764587" y="599713"/>
                  <a:pt x="749508" y="601730"/>
                  <a:pt x="734518" y="604228"/>
                </a:cubicBezTo>
                <a:cubicBezTo>
                  <a:pt x="689548" y="601730"/>
                  <a:pt x="644444" y="601003"/>
                  <a:pt x="599607" y="596733"/>
                </a:cubicBezTo>
                <a:cubicBezTo>
                  <a:pt x="591742" y="595984"/>
                  <a:pt x="584787" y="591154"/>
                  <a:pt x="577122" y="589238"/>
                </a:cubicBezTo>
                <a:cubicBezTo>
                  <a:pt x="564763" y="586148"/>
                  <a:pt x="552328" y="582951"/>
                  <a:pt x="539646" y="581743"/>
                </a:cubicBezTo>
                <a:cubicBezTo>
                  <a:pt x="457714" y="573940"/>
                  <a:pt x="282179" y="569153"/>
                  <a:pt x="217358" y="566752"/>
                </a:cubicBezTo>
                <a:cubicBezTo>
                  <a:pt x="209863" y="564254"/>
                  <a:pt x="202537" y="561173"/>
                  <a:pt x="194872" y="559257"/>
                </a:cubicBezTo>
                <a:cubicBezTo>
                  <a:pt x="177767" y="554981"/>
                  <a:pt x="152045" y="552833"/>
                  <a:pt x="134912" y="544267"/>
                </a:cubicBezTo>
                <a:cubicBezTo>
                  <a:pt x="126855" y="540239"/>
                  <a:pt x="119921" y="534274"/>
                  <a:pt x="112426" y="529277"/>
                </a:cubicBezTo>
                <a:cubicBezTo>
                  <a:pt x="107429" y="521782"/>
                  <a:pt x="100599" y="515226"/>
                  <a:pt x="97436" y="506792"/>
                </a:cubicBezTo>
                <a:cubicBezTo>
                  <a:pt x="84608" y="472583"/>
                  <a:pt x="96316" y="474571"/>
                  <a:pt x="82446" y="446831"/>
                </a:cubicBezTo>
                <a:cubicBezTo>
                  <a:pt x="78418" y="438774"/>
                  <a:pt x="71484" y="432403"/>
                  <a:pt x="67456" y="424346"/>
                </a:cubicBezTo>
                <a:cubicBezTo>
                  <a:pt x="63923" y="417280"/>
                  <a:pt x="63881" y="408721"/>
                  <a:pt x="59961" y="401861"/>
                </a:cubicBezTo>
                <a:cubicBezTo>
                  <a:pt x="53763" y="391015"/>
                  <a:pt x="44737" y="382045"/>
                  <a:pt x="37476" y="371880"/>
                </a:cubicBezTo>
                <a:cubicBezTo>
                  <a:pt x="32240" y="364550"/>
                  <a:pt x="27482" y="356890"/>
                  <a:pt x="22485" y="349395"/>
                </a:cubicBezTo>
                <a:lnTo>
                  <a:pt x="7495" y="304425"/>
                </a:lnTo>
                <a:lnTo>
                  <a:pt x="0" y="281939"/>
                </a:lnTo>
                <a:cubicBezTo>
                  <a:pt x="4997" y="261952"/>
                  <a:pt x="422" y="236547"/>
                  <a:pt x="14990" y="221979"/>
                </a:cubicBezTo>
                <a:lnTo>
                  <a:pt x="44971" y="191998"/>
                </a:lnTo>
                <a:cubicBezTo>
                  <a:pt x="61547" y="175422"/>
                  <a:pt x="72011" y="167898"/>
                  <a:pt x="82446" y="147028"/>
                </a:cubicBezTo>
                <a:cubicBezTo>
                  <a:pt x="85979" y="139962"/>
                  <a:pt x="85876" y="131318"/>
                  <a:pt x="89941" y="124543"/>
                </a:cubicBezTo>
                <a:cubicBezTo>
                  <a:pt x="93577" y="118483"/>
                  <a:pt x="102990" y="116347"/>
                  <a:pt x="104931" y="109552"/>
                </a:cubicBezTo>
                <a:cubicBezTo>
                  <a:pt x="108363" y="97541"/>
                  <a:pt x="68705" y="103306"/>
                  <a:pt x="74951" y="94562"/>
                </a:cubicBezTo>
                <a:close/>
              </a:path>
            </a:pathLst>
          </a:custGeom>
          <a:noFill/>
          <a:ln w="22225" cap="flat" cmpd="sng" algn="ctr">
            <a:solidFill>
              <a:srgbClr val="FF0000"/>
            </a:solid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Photometric rectification</a:t>
            </a:r>
            <a:endParaRPr lang="en-US" dirty="0"/>
          </a:p>
        </p:txBody>
      </p:sp>
      <p:pic>
        <p:nvPicPr>
          <p:cNvPr id="6146" name="Picture 2" descr="D:\figures\dog_vs_sq_amir.png"/>
          <p:cNvPicPr>
            <a:picLocks noChangeAspect="1" noChangeArrowheads="1"/>
          </p:cNvPicPr>
          <p:nvPr/>
        </p:nvPicPr>
        <p:blipFill>
          <a:blip r:embed="rId3"/>
          <a:srcRect/>
          <a:stretch>
            <a:fillRect/>
          </a:stretch>
        </p:blipFill>
        <p:spPr bwMode="auto">
          <a:xfrm>
            <a:off x="1219200" y="1447800"/>
            <a:ext cx="6361768" cy="4800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p:txBody>
          <a:bodyPr/>
          <a:lstStyle/>
          <a:p>
            <a:r>
              <a:rPr lang="en-US" dirty="0" smtClean="0"/>
              <a:t>Some important parameters</a:t>
            </a:r>
            <a:endParaRPr lang="en-US" dirty="0"/>
          </a:p>
        </p:txBody>
      </p:sp>
      <p:pic>
        <p:nvPicPr>
          <p:cNvPr id="65" name="Picture 6" descr="\\ll-netapp\hpcusers\amir\_face\data\amir\geomrect\0122613134_0526619400625617947_00_gr.bmp"/>
          <p:cNvPicPr>
            <a:picLocks noChangeAspect="1" noChangeArrowheads="1"/>
          </p:cNvPicPr>
          <p:nvPr/>
        </p:nvPicPr>
        <p:blipFill>
          <a:blip r:embed="rId3"/>
          <a:srcRect/>
          <a:stretch>
            <a:fillRect/>
          </a:stretch>
        </p:blipFill>
        <p:spPr bwMode="auto">
          <a:xfrm>
            <a:off x="645112" y="1878366"/>
            <a:ext cx="762000" cy="762000"/>
          </a:xfrm>
          <a:prstGeom prst="rect">
            <a:avLst/>
          </a:prstGeom>
          <a:noFill/>
        </p:spPr>
      </p:pic>
      <p:pic>
        <p:nvPicPr>
          <p:cNvPr id="66" name="Picture 7" descr="\\ll-netapp\hpcusers\amir\_face\data\amir\photorect\0122613134_0526619400625617947_00_pr.bmp"/>
          <p:cNvPicPr>
            <a:picLocks noChangeAspect="1" noChangeArrowheads="1"/>
          </p:cNvPicPr>
          <p:nvPr/>
        </p:nvPicPr>
        <p:blipFill>
          <a:blip r:embed="rId4"/>
          <a:srcRect/>
          <a:stretch>
            <a:fillRect/>
          </a:stretch>
        </p:blipFill>
        <p:spPr bwMode="auto">
          <a:xfrm>
            <a:off x="1518414" y="1905000"/>
            <a:ext cx="717610" cy="717610"/>
          </a:xfrm>
          <a:prstGeom prst="rect">
            <a:avLst/>
          </a:prstGeom>
          <a:noFill/>
        </p:spPr>
      </p:pic>
      <p:sp>
        <p:nvSpPr>
          <p:cNvPr id="77" name="Right Arrow 76"/>
          <p:cNvSpPr/>
          <p:nvPr/>
        </p:nvSpPr>
        <p:spPr>
          <a:xfrm>
            <a:off x="1421166"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12" descr="C:\MSR\private\research\private\Documentation\ICCV2009\figures\0122613134_0526619400625617947_00_dist.bmp"/>
          <p:cNvPicPr>
            <a:picLocks noChangeAspect="1" noChangeArrowheads="1"/>
          </p:cNvPicPr>
          <p:nvPr/>
        </p:nvPicPr>
        <p:blipFill>
          <a:blip r:embed="rId5" cstate="print"/>
          <a:srcRect/>
          <a:stretch>
            <a:fillRect/>
          </a:stretch>
        </p:blipFill>
        <p:spPr bwMode="auto">
          <a:xfrm>
            <a:off x="2370200" y="1600200"/>
            <a:ext cx="1295400" cy="1295400"/>
          </a:xfrm>
          <a:prstGeom prst="rect">
            <a:avLst/>
          </a:prstGeom>
          <a:noFill/>
        </p:spPr>
      </p:pic>
      <p:sp>
        <p:nvSpPr>
          <p:cNvPr id="79" name="Right Arrow 78"/>
          <p:cNvSpPr/>
          <p:nvPr/>
        </p:nvSpPr>
        <p:spPr>
          <a:xfrm>
            <a:off x="2247432"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685800" y="3657600"/>
            <a:ext cx="1177697" cy="1430046"/>
            <a:chOff x="366946" y="2590800"/>
            <a:chExt cx="1177697" cy="1430046"/>
          </a:xfrm>
        </p:grpSpPr>
        <p:grpSp>
          <p:nvGrpSpPr>
            <p:cNvPr id="3" name="Group 80"/>
            <p:cNvGrpSpPr/>
            <p:nvPr/>
          </p:nvGrpSpPr>
          <p:grpSpPr>
            <a:xfrm>
              <a:off x="366946" y="2590800"/>
              <a:ext cx="1177697" cy="1430041"/>
              <a:chOff x="366946" y="2608556"/>
              <a:chExt cx="1177697" cy="1430041"/>
            </a:xfrm>
          </p:grpSpPr>
          <p:grpSp>
            <p:nvGrpSpPr>
              <p:cNvPr id="6" name="Group 64"/>
              <p:cNvGrpSpPr>
                <a:grpSpLocks/>
              </p:cNvGrpSpPr>
              <p:nvPr/>
            </p:nvGrpSpPr>
            <p:grpSpPr>
              <a:xfrm>
                <a:off x="457200" y="3124197"/>
                <a:ext cx="914400" cy="914400"/>
                <a:chOff x="187912" y="2106963"/>
                <a:chExt cx="2286000" cy="2286797"/>
              </a:xfrm>
            </p:grpSpPr>
            <p:sp>
              <p:nvSpPr>
                <p:cNvPr id="85" name="Oval 84"/>
                <p:cNvSpPr/>
                <p:nvPr/>
              </p:nvSpPr>
              <p:spPr>
                <a:xfrm>
                  <a:off x="1143000" y="3056878"/>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45112" y="2560422"/>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6"/>
                </p:cNvCxnSpPr>
                <p:nvPr/>
              </p:nvCxnSpPr>
              <p:spPr>
                <a:xfrm flipV="1">
                  <a:off x="1524000" y="3246222"/>
                  <a:ext cx="492712"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6" idx="2"/>
                  <a:endCxn id="85" idx="2"/>
                </p:cNvCxnSpPr>
                <p:nvPr/>
              </p:nvCxnSpPr>
              <p:spPr>
                <a:xfrm rot="10800000" flipH="1" flipV="1">
                  <a:off x="645112" y="3246222"/>
                  <a:ext cx="497888"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5" idx="0"/>
                  <a:endCxn id="86" idx="0"/>
                </p:cNvCxnSpPr>
                <p:nvPr/>
              </p:nvCxnSpPr>
              <p:spPr>
                <a:xfrm rot="16200000" flipV="1">
                  <a:off x="1083978" y="2807356"/>
                  <a:ext cx="496456"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4"/>
                  <a:endCxn id="85" idx="4"/>
                </p:cNvCxnSpPr>
                <p:nvPr/>
              </p:nvCxnSpPr>
              <p:spPr>
                <a:xfrm rot="5400000" flipH="1" flipV="1">
                  <a:off x="1085134" y="3683656"/>
                  <a:ext cx="494144"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187912" y="2106963"/>
                  <a:ext cx="2286000" cy="22859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1" idx="0"/>
                  <a:endCxn id="86" idx="0"/>
                </p:cNvCxnSpPr>
                <p:nvPr/>
              </p:nvCxnSpPr>
              <p:spPr>
                <a:xfrm rot="16200000" flipH="1">
                  <a:off x="1104184" y="2333694"/>
                  <a:ext cx="4534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6" idx="6"/>
                  <a:endCxn id="91" idx="6"/>
                </p:cNvCxnSpPr>
                <p:nvPr/>
              </p:nvCxnSpPr>
              <p:spPr>
                <a:xfrm>
                  <a:off x="20167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1" idx="2"/>
                  <a:endCxn id="86" idx="2"/>
                </p:cNvCxnSpPr>
                <p:nvPr/>
              </p:nvCxnSpPr>
              <p:spPr>
                <a:xfrm rot="10800000" flipH="1">
                  <a:off x="1879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4"/>
                  <a:endCxn id="86" idx="4"/>
                </p:cNvCxnSpPr>
                <p:nvPr/>
              </p:nvCxnSpPr>
              <p:spPr>
                <a:xfrm rot="5400000" flipH="1">
                  <a:off x="1100440" y="4162494"/>
                  <a:ext cx="46094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595546" y="25197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922756" y="2541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41756" y="28460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963966" y="28549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263590" y="31685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550634" y="34696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913878" y="38011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72844" y="34733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91844" y="37693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4" name="Object 83"/>
              <p:cNvGraphicFramePr>
                <a:graphicFrameLocks noChangeAspect="1"/>
              </p:cNvGraphicFramePr>
              <p:nvPr/>
            </p:nvGraphicFramePr>
            <p:xfrm>
              <a:off x="366946" y="2608556"/>
              <a:ext cx="1177697" cy="457200"/>
            </p:xfrm>
            <a:graphic>
              <a:graphicData uri="http://schemas.openxmlformats.org/presentationml/2006/ole">
                <p:oleObj spid="_x0000_s58370" name="Equation" r:id="rId6" imgW="1307880" imgH="507960" progId="Equation.3">
                  <p:embed/>
                </p:oleObj>
              </a:graphicData>
            </a:graphic>
          </p:graphicFrame>
        </p:grpSp>
        <p:cxnSp>
          <p:nvCxnSpPr>
            <p:cNvPr id="82" name="Straight Connector 81"/>
            <p:cNvCxnSpPr/>
            <p:nvPr/>
          </p:nvCxnSpPr>
          <p:spPr>
            <a:xfrm>
              <a:off x="381000" y="3025068"/>
              <a:ext cx="11518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Straight Connector 104"/>
          <p:cNvCxnSpPr/>
          <p:nvPr/>
        </p:nvCxnSpPr>
        <p:spPr>
          <a:xfrm rot="16200000" flipH="1">
            <a:off x="683618" y="4113280"/>
            <a:ext cx="302207" cy="269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ight Arrow 105"/>
          <p:cNvSpPr/>
          <p:nvPr/>
        </p:nvSpPr>
        <p:spPr>
          <a:xfrm>
            <a:off x="1828800"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7" name="Object 106"/>
          <p:cNvGraphicFramePr>
            <a:graphicFrameLocks noChangeAspect="1"/>
          </p:cNvGraphicFramePr>
          <p:nvPr/>
        </p:nvGraphicFramePr>
        <p:xfrm>
          <a:off x="1926813" y="3760788"/>
          <a:ext cx="1717675" cy="1219200"/>
        </p:xfrm>
        <a:graphic>
          <a:graphicData uri="http://schemas.openxmlformats.org/presentationml/2006/ole">
            <p:oleObj spid="_x0000_s58371" name="Equation" r:id="rId7" imgW="1358640" imgH="965160" progId="Equation.3">
              <p:embed/>
            </p:oleObj>
          </a:graphicData>
        </a:graphic>
      </p:graphicFrame>
      <p:sp>
        <p:nvSpPr>
          <p:cNvPr id="108" name="Right Arrow 107"/>
          <p:cNvSpPr/>
          <p:nvPr/>
        </p:nvSpPr>
        <p:spPr>
          <a:xfrm>
            <a:off x="627414"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515644" y="2738735"/>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Geometric Rectification</a:t>
            </a:r>
          </a:p>
        </p:txBody>
      </p:sp>
      <p:sp>
        <p:nvSpPr>
          <p:cNvPr id="112" name="TextBox 111"/>
          <p:cNvSpPr txBox="1"/>
          <p:nvPr/>
        </p:nvSpPr>
        <p:spPr>
          <a:xfrm>
            <a:off x="1409700" y="2743200"/>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Photometric Rectification</a:t>
            </a:r>
          </a:p>
        </p:txBody>
      </p:sp>
      <p:sp>
        <p:nvSpPr>
          <p:cNvPr id="113" name="TextBox 112"/>
          <p:cNvSpPr txBox="1"/>
          <p:nvPr/>
        </p:nvSpPr>
        <p:spPr>
          <a:xfrm>
            <a:off x="2362200" y="2957513"/>
            <a:ext cx="1447800" cy="498598"/>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Dense Overlapping</a:t>
            </a:r>
          </a:p>
          <a:p>
            <a:pPr>
              <a:buNone/>
            </a:pPr>
            <a:r>
              <a:rPr lang="en-US" sz="1200" b="1" i="1" dirty="0" smtClean="0">
                <a:latin typeface="Times New Roman" pitchFamily="18" charset="0"/>
                <a:cs typeface="Times New Roman" pitchFamily="18" charset="0"/>
              </a:rPr>
              <a:t>Partitioning</a:t>
            </a:r>
          </a:p>
        </p:txBody>
      </p:sp>
      <p:sp>
        <p:nvSpPr>
          <p:cNvPr id="114" name="TextBox 113"/>
          <p:cNvSpPr txBox="1"/>
          <p:nvPr/>
        </p:nvSpPr>
        <p:spPr>
          <a:xfrm>
            <a:off x="947556" y="5091113"/>
            <a:ext cx="878888"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Descriptor Extraction</a:t>
            </a:r>
          </a:p>
        </p:txBody>
      </p:sp>
      <p:sp>
        <p:nvSpPr>
          <p:cNvPr id="115" name="TextBox 114"/>
          <p:cNvSpPr txBox="1"/>
          <p:nvPr/>
        </p:nvSpPr>
        <p:spPr>
          <a:xfrm>
            <a:off x="2128656" y="5091113"/>
            <a:ext cx="1524000" cy="276999"/>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Face Representation</a:t>
            </a:r>
          </a:p>
        </p:txBody>
      </p:sp>
      <p:pic>
        <p:nvPicPr>
          <p:cNvPr id="238" name="Picture 7" descr="\\ll-netapp\hpcusers\amir\_face\data\amir\photorect\0122613134_0526619400625617947_00_pr.bmp"/>
          <p:cNvPicPr>
            <a:picLocks noChangeAspect="1" noChangeArrowheads="1"/>
          </p:cNvPicPr>
          <p:nvPr/>
        </p:nvPicPr>
        <p:blipFill>
          <a:blip r:embed="rId4"/>
          <a:srcRect/>
          <a:stretch>
            <a:fillRect/>
          </a:stretch>
        </p:blipFill>
        <p:spPr bwMode="auto">
          <a:xfrm>
            <a:off x="4470461" y="1853933"/>
            <a:ext cx="1612129" cy="1612129"/>
          </a:xfrm>
          <a:prstGeom prst="rect">
            <a:avLst/>
          </a:prstGeom>
          <a:noFill/>
        </p:spPr>
      </p:pic>
      <p:sp>
        <p:nvSpPr>
          <p:cNvPr id="239" name="Rectangle 238"/>
          <p:cNvSpPr/>
          <p:nvPr/>
        </p:nvSpPr>
        <p:spPr>
          <a:xfrm>
            <a:off x="5400534" y="2163957"/>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grpSp>
        <p:nvGrpSpPr>
          <p:cNvPr id="7" name="Group 239"/>
          <p:cNvGrpSpPr/>
          <p:nvPr/>
        </p:nvGrpSpPr>
        <p:grpSpPr>
          <a:xfrm>
            <a:off x="7074671" y="1853933"/>
            <a:ext cx="1612129" cy="1612129"/>
            <a:chOff x="3657600" y="762000"/>
            <a:chExt cx="1981200" cy="1981200"/>
          </a:xfrm>
        </p:grpSpPr>
        <p:pic>
          <p:nvPicPr>
            <p:cNvPr id="241" name="Picture 2" descr="\\ll-netapp\hpcusers\amir\_face\data\amir\photorect\0122613134_0526619400625617934_01_pr.bmp"/>
            <p:cNvPicPr>
              <a:picLocks noChangeAspect="1" noChangeArrowheads="1"/>
            </p:cNvPicPr>
            <p:nvPr/>
          </p:nvPicPr>
          <p:blipFill>
            <a:blip r:embed="rId8"/>
            <a:srcRect/>
            <a:stretch>
              <a:fillRect/>
            </a:stretch>
          </p:blipFill>
          <p:spPr bwMode="auto">
            <a:xfrm>
              <a:off x="3657600" y="762000"/>
              <a:ext cx="1981200" cy="1981200"/>
            </a:xfrm>
            <a:prstGeom prst="rect">
              <a:avLst/>
            </a:prstGeom>
            <a:noFill/>
          </p:spPr>
        </p:pic>
        <p:sp>
          <p:nvSpPr>
            <p:cNvPr id="242" name="Rectangle 241"/>
            <p:cNvSpPr/>
            <p:nvPr/>
          </p:nvSpPr>
          <p:spPr>
            <a:xfrm>
              <a:off x="4490123" y="914400"/>
              <a:ext cx="914400" cy="914400"/>
            </a:xfrm>
            <a:prstGeom prst="rect">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eft Brace 242"/>
            <p:cNvSpPr/>
            <p:nvPr/>
          </p:nvSpPr>
          <p:spPr>
            <a:xfrm rot="16200000">
              <a:off x="5067300" y="1802525"/>
              <a:ext cx="228600" cy="457200"/>
            </a:xfrm>
            <a:prstGeom prst="leftBrace">
              <a:avLst>
                <a:gd name="adj1" fmla="val 8333"/>
                <a:gd name="adj2" fmla="val 49843"/>
              </a:avLst>
            </a:prstGeom>
            <a:ln w="127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TextBox 243"/>
            <p:cNvSpPr txBox="1"/>
            <p:nvPr/>
          </p:nvSpPr>
          <p:spPr>
            <a:xfrm>
              <a:off x="5063507" y="2057400"/>
              <a:ext cx="321501" cy="453885"/>
            </a:xfrm>
            <a:prstGeom prst="rect">
              <a:avLst/>
            </a:prstGeom>
            <a:noFill/>
          </p:spPr>
          <p:txBody>
            <a:bodyPr wrap="none" rtlCol="0">
              <a:spAutoFit/>
            </a:bodyPr>
            <a:lstStyle/>
            <a:p>
              <a:pPr>
                <a:buNone/>
              </a:pPr>
              <a:r>
                <a:rPr lang="en-US" dirty="0" smtClean="0">
                  <a:solidFill>
                    <a:srgbClr val="FFFF00"/>
                  </a:solidFill>
                  <a:latin typeface="Times New Roman" pitchFamily="18" charset="0"/>
                  <a:cs typeface="Times New Roman" pitchFamily="18" charset="0"/>
                </a:rPr>
                <a:t>r</a:t>
              </a:r>
              <a:endParaRPr lang="en-US" dirty="0">
                <a:solidFill>
                  <a:srgbClr val="FFFF00"/>
                </a:solidFill>
                <a:latin typeface="Times New Roman" pitchFamily="18" charset="0"/>
                <a:cs typeface="Times New Roman" pitchFamily="18" charset="0"/>
              </a:endParaRPr>
            </a:p>
          </p:txBody>
        </p:sp>
        <p:sp>
          <p:nvSpPr>
            <p:cNvPr id="245" name="Rectangle 244"/>
            <p:cNvSpPr/>
            <p:nvPr/>
          </p:nvSpPr>
          <p:spPr>
            <a:xfrm>
              <a:off x="4566323" y="9906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4718723" y="11430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871123" y="12954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Down Arrow 247"/>
          <p:cNvSpPr/>
          <p:nvPr/>
        </p:nvSpPr>
        <p:spPr>
          <a:xfrm>
            <a:off x="6277926" y="365207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49" name="TextBox 248"/>
          <p:cNvSpPr txBox="1"/>
          <p:nvPr/>
        </p:nvSpPr>
        <p:spPr>
          <a:xfrm>
            <a:off x="6914470" y="3771007"/>
            <a:ext cx="1487154"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each min distance</a:t>
            </a:r>
            <a:endParaRPr lang="en-US" sz="1400" b="1" i="1" baseline="-25000" dirty="0">
              <a:latin typeface="Times New Roman" pitchFamily="18" charset="0"/>
              <a:cs typeface="Times New Roman" pitchFamily="18" charset="0"/>
            </a:endParaRPr>
          </a:p>
        </p:txBody>
      </p:sp>
      <p:sp>
        <p:nvSpPr>
          <p:cNvPr id="250" name="Down Arrow 249"/>
          <p:cNvSpPr/>
          <p:nvPr/>
        </p:nvSpPr>
        <p:spPr>
          <a:xfrm rot="16200000">
            <a:off x="6324004" y="2008945"/>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1" name="TextBox 250"/>
          <p:cNvSpPr txBox="1"/>
          <p:nvPr/>
        </p:nvSpPr>
        <p:spPr>
          <a:xfrm>
            <a:off x="6082591" y="2865001"/>
            <a:ext cx="992080" cy="629124"/>
          </a:xfrm>
          <a:prstGeom prst="rect">
            <a:avLst/>
          </a:prstGeom>
          <a:noFill/>
        </p:spPr>
        <p:txBody>
          <a:bodyPr wrap="square" lIns="74398" tIns="37200" rIns="74398" bIns="37200" rtlCol="0">
            <a:spAutoFit/>
          </a:bodyPr>
          <a:lstStyle/>
          <a:p>
            <a:pPr>
              <a:buNone/>
            </a:pPr>
            <a:r>
              <a:rPr lang="en-US" sz="1200" b="1" i="1" dirty="0" smtClean="0">
                <a:latin typeface="Times New Roman" pitchFamily="18" charset="0"/>
                <a:cs typeface="Times New Roman" pitchFamily="18" charset="0"/>
              </a:rPr>
              <a:t>match each feature within region </a:t>
            </a:r>
          </a:p>
        </p:txBody>
      </p:sp>
      <p:sp>
        <p:nvSpPr>
          <p:cNvPr id="252" name="Rectangle 251"/>
          <p:cNvSpPr/>
          <p:nvPr/>
        </p:nvSpPr>
        <p:spPr>
          <a:xfrm>
            <a:off x="4600569" y="4269706"/>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3" name="TextBox 252"/>
          <p:cNvSpPr txBox="1"/>
          <p:nvPr/>
        </p:nvSpPr>
        <p:spPr>
          <a:xfrm>
            <a:off x="4600570" y="4269707"/>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11</a:t>
            </a:r>
            <a:r>
              <a:rPr lang="en-US" sz="1200" dirty="0" smtClean="0">
                <a:solidFill>
                  <a:schemeClr val="bg1"/>
                </a:solidFill>
              </a:rPr>
              <a:t>     d</a:t>
            </a:r>
            <a:r>
              <a:rPr lang="en-US" sz="1200" baseline="-25000" dirty="0" smtClean="0">
                <a:solidFill>
                  <a:schemeClr val="bg1"/>
                </a:solidFill>
              </a:rPr>
              <a:t>12</a:t>
            </a:r>
            <a:r>
              <a:rPr lang="en-US" sz="1200" dirty="0" smtClean="0">
                <a:solidFill>
                  <a:schemeClr val="bg1"/>
                </a:solidFill>
              </a:rPr>
              <a:t>         …              </a:t>
            </a:r>
            <a:r>
              <a:rPr lang="en-US" sz="1200" dirty="0" err="1" smtClean="0">
                <a:solidFill>
                  <a:schemeClr val="bg1"/>
                </a:solidFill>
              </a:rPr>
              <a:t>d</a:t>
            </a:r>
            <a:r>
              <a:rPr lang="en-US" sz="1200" baseline="-25000" dirty="0" err="1" smtClean="0">
                <a:solidFill>
                  <a:schemeClr val="bg1"/>
                </a:solidFill>
              </a:rPr>
              <a:t>ij</a:t>
            </a:r>
            <a:r>
              <a:rPr lang="en-US" sz="1200" dirty="0" smtClean="0">
                <a:solidFill>
                  <a:schemeClr val="bg1"/>
                </a:solidFill>
              </a:rPr>
              <a:t>             …                   d</a:t>
            </a:r>
            <a:r>
              <a:rPr lang="en-US" sz="1200" baseline="-25000" dirty="0" smtClean="0">
                <a:solidFill>
                  <a:schemeClr val="bg1"/>
                </a:solidFill>
              </a:rPr>
              <a:t>KK</a:t>
            </a:r>
          </a:p>
        </p:txBody>
      </p:sp>
      <p:sp>
        <p:nvSpPr>
          <p:cNvPr id="254" name="Down Arrow 253"/>
          <p:cNvSpPr/>
          <p:nvPr/>
        </p:nvSpPr>
        <p:spPr>
          <a:xfrm>
            <a:off x="6279787" y="461264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5" name="TextBox 254"/>
          <p:cNvSpPr txBox="1"/>
          <p:nvPr/>
        </p:nvSpPr>
        <p:spPr>
          <a:xfrm>
            <a:off x="6917868" y="4729154"/>
            <a:ext cx="1155332"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sort distances</a:t>
            </a:r>
            <a:endParaRPr lang="en-US" sz="1400" b="1" i="1" baseline="-25000" dirty="0">
              <a:latin typeface="Times New Roman" pitchFamily="18" charset="0"/>
              <a:cs typeface="Times New Roman" pitchFamily="18" charset="0"/>
            </a:endParaRPr>
          </a:p>
        </p:txBody>
      </p:sp>
      <p:sp>
        <p:nvSpPr>
          <p:cNvPr id="256" name="TextBox 255"/>
          <p:cNvSpPr txBox="1"/>
          <p:nvPr/>
        </p:nvSpPr>
        <p:spPr>
          <a:xfrm>
            <a:off x="6359269" y="5693162"/>
            <a:ext cx="2642919" cy="290570"/>
          </a:xfrm>
          <a:prstGeom prst="rect">
            <a:avLst/>
          </a:prstGeom>
          <a:noFill/>
        </p:spPr>
        <p:txBody>
          <a:bodyPr wrap="none" lIns="74398" tIns="37200" rIns="74398" bIns="37200" rtlCol="0">
            <a:spAutoFit/>
          </a:bodyPr>
          <a:lstStyle/>
          <a:p>
            <a:pPr>
              <a:buNone/>
            </a:pPr>
            <a:r>
              <a:rPr lang="el-GR" sz="1400" b="1" i="1" dirty="0" smtClean="0">
                <a:latin typeface="Gulim"/>
                <a:ea typeface="Gulim"/>
              </a:rPr>
              <a:t>α</a:t>
            </a:r>
            <a:r>
              <a:rPr lang="en-US" sz="1400" b="1" i="1" dirty="0" smtClean="0"/>
              <a:t> -</a:t>
            </a:r>
            <a:r>
              <a:rPr lang="en-US" sz="1400" dirty="0" err="1" smtClean="0"/>
              <a:t>th</a:t>
            </a:r>
            <a:r>
              <a:rPr lang="en-US" sz="1400" dirty="0" smtClean="0"/>
              <a:t>  </a:t>
            </a:r>
            <a:r>
              <a:rPr lang="en-US" sz="1400" b="1" i="1" dirty="0" smtClean="0">
                <a:latin typeface="Times New Roman" pitchFamily="18" charset="0"/>
                <a:cs typeface="Times New Roman" pitchFamily="18" charset="0"/>
              </a:rPr>
              <a:t>percentile as final distance</a:t>
            </a:r>
            <a:endParaRPr lang="en-US" sz="1400" b="1" i="1" baseline="-25000" dirty="0">
              <a:latin typeface="Times New Roman" pitchFamily="18" charset="0"/>
              <a:cs typeface="Times New Roman" pitchFamily="18" charset="0"/>
            </a:endParaRPr>
          </a:p>
        </p:txBody>
      </p:sp>
      <p:cxnSp>
        <p:nvCxnSpPr>
          <p:cNvPr id="257" name="Curved Connector 256"/>
          <p:cNvCxnSpPr>
            <a:stCxn id="256" idx="1"/>
          </p:cNvCxnSpPr>
          <p:nvPr/>
        </p:nvCxnSpPr>
        <p:spPr>
          <a:xfrm rot="10800000">
            <a:off x="5840673" y="5507153"/>
            <a:ext cx="518597" cy="331294"/>
          </a:xfrm>
          <a:prstGeom prst="curvedConnector3">
            <a:avLst>
              <a:gd name="adj1" fmla="val 101427"/>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5710560" y="3094032"/>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9" name="TextBox 258"/>
          <p:cNvSpPr txBox="1"/>
          <p:nvPr/>
        </p:nvSpPr>
        <p:spPr>
          <a:xfrm>
            <a:off x="5729874" y="3125543"/>
            <a:ext cx="448408"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KK</a:t>
            </a:r>
            <a:endParaRPr lang="en-US" baseline="-25000" dirty="0">
              <a:solidFill>
                <a:srgbClr val="FFFF00"/>
              </a:solidFill>
              <a:latin typeface="Times New Roman" pitchFamily="18" charset="0"/>
              <a:cs typeface="Times New Roman" pitchFamily="18" charset="0"/>
            </a:endParaRPr>
          </a:p>
        </p:txBody>
      </p:sp>
      <p:sp>
        <p:nvSpPr>
          <p:cNvPr id="260" name="Rectangle 259"/>
          <p:cNvSpPr/>
          <p:nvPr/>
        </p:nvSpPr>
        <p:spPr>
          <a:xfrm>
            <a:off x="4470459" y="1853931"/>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1" name="TextBox 260"/>
          <p:cNvSpPr txBox="1"/>
          <p:nvPr/>
        </p:nvSpPr>
        <p:spPr>
          <a:xfrm>
            <a:off x="4520268" y="1903740"/>
            <a:ext cx="37537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11</a:t>
            </a:r>
            <a:endParaRPr lang="en-US" baseline="-25000" dirty="0">
              <a:solidFill>
                <a:srgbClr val="FFFF00"/>
              </a:solidFill>
              <a:latin typeface="Times New Roman" pitchFamily="18" charset="0"/>
              <a:cs typeface="Times New Roman" pitchFamily="18" charset="0"/>
            </a:endParaRPr>
          </a:p>
        </p:txBody>
      </p:sp>
      <p:sp>
        <p:nvSpPr>
          <p:cNvPr id="262" name="TextBox 261"/>
          <p:cNvSpPr txBox="1"/>
          <p:nvPr/>
        </p:nvSpPr>
        <p:spPr>
          <a:xfrm>
            <a:off x="5450343" y="2195468"/>
            <a:ext cx="31375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ij</a:t>
            </a:r>
            <a:endParaRPr lang="en-US" baseline="-25000" dirty="0">
              <a:solidFill>
                <a:srgbClr val="FFFF00"/>
              </a:solidFill>
              <a:latin typeface="Times New Roman" pitchFamily="18" charset="0"/>
              <a:cs typeface="Times New Roman" pitchFamily="18" charset="0"/>
            </a:endParaRPr>
          </a:p>
        </p:txBody>
      </p:sp>
      <p:cxnSp>
        <p:nvCxnSpPr>
          <p:cNvPr id="263" name="Curved Connector 48"/>
          <p:cNvCxnSpPr>
            <a:stCxn id="239" idx="2"/>
          </p:cNvCxnSpPr>
          <p:nvPr/>
        </p:nvCxnSpPr>
        <p:spPr>
          <a:xfrm rot="5400000" flipH="1" flipV="1">
            <a:off x="6554975" y="1351056"/>
            <a:ext cx="216508" cy="2153358"/>
          </a:xfrm>
          <a:prstGeom prst="curvedConnector4">
            <a:avLst>
              <a:gd name="adj1" fmla="val -85916"/>
              <a:gd name="adj2" fmla="val 54319"/>
            </a:avLst>
          </a:prstGeom>
          <a:ln w="38100" cmpd="sng">
            <a:solidFill>
              <a:srgbClr val="FFC000"/>
            </a:solidFill>
            <a:tailEnd type="arrow"/>
          </a:ln>
          <a:effectLst>
            <a:innerShdw blurRad="635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4" name="Rectangle 263"/>
          <p:cNvSpPr/>
          <p:nvPr/>
        </p:nvSpPr>
        <p:spPr>
          <a:xfrm>
            <a:off x="4600569" y="5202204"/>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5" name="TextBox 264"/>
          <p:cNvSpPr txBox="1"/>
          <p:nvPr/>
        </p:nvSpPr>
        <p:spPr>
          <a:xfrm>
            <a:off x="4594471" y="5199780"/>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73</a:t>
            </a:r>
            <a:r>
              <a:rPr lang="en-US" sz="1200" dirty="0" smtClean="0">
                <a:solidFill>
                  <a:schemeClr val="bg1"/>
                </a:solidFill>
              </a:rPr>
              <a:t>     d</a:t>
            </a:r>
            <a:r>
              <a:rPr lang="en-US" sz="1200" baseline="-25000" dirty="0" smtClean="0">
                <a:solidFill>
                  <a:schemeClr val="bg1"/>
                </a:solidFill>
              </a:rPr>
              <a:t>82</a:t>
            </a:r>
            <a:r>
              <a:rPr lang="en-US" sz="1200" dirty="0" smtClean="0">
                <a:solidFill>
                  <a:schemeClr val="bg1"/>
                </a:solidFill>
              </a:rPr>
              <a:t>          …              d</a:t>
            </a:r>
            <a:r>
              <a:rPr lang="en-US" sz="1200" baseline="-25000" dirty="0" smtClean="0">
                <a:solidFill>
                  <a:schemeClr val="bg1"/>
                </a:solidFill>
              </a:rPr>
              <a:t>11</a:t>
            </a:r>
            <a:r>
              <a:rPr lang="en-US" sz="1200" dirty="0" smtClean="0">
                <a:solidFill>
                  <a:schemeClr val="bg1"/>
                </a:solidFill>
              </a:rPr>
              <a:t>            …                  d</a:t>
            </a:r>
            <a:r>
              <a:rPr lang="en-US" sz="1200" baseline="-25000" dirty="0" smtClean="0">
                <a:solidFill>
                  <a:schemeClr val="bg1"/>
                </a:solidFill>
              </a:rPr>
              <a:t>34</a:t>
            </a:r>
          </a:p>
        </p:txBody>
      </p:sp>
      <p:sp>
        <p:nvSpPr>
          <p:cNvPr id="266" name="Down Arrow 265"/>
          <p:cNvSpPr/>
          <p:nvPr/>
        </p:nvSpPr>
        <p:spPr>
          <a:xfrm rot="13376137">
            <a:off x="3772336" y="3126633"/>
            <a:ext cx="558045" cy="831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73" name="Freeform 72"/>
          <p:cNvSpPr/>
          <p:nvPr/>
        </p:nvSpPr>
        <p:spPr bwMode="auto">
          <a:xfrm>
            <a:off x="1431561" y="2705725"/>
            <a:ext cx="839449" cy="554636"/>
          </a:xfrm>
          <a:custGeom>
            <a:avLst/>
            <a:gdLst>
              <a:gd name="connsiteX0" fmla="*/ 0 w 839449"/>
              <a:gd name="connsiteY0" fmla="*/ 0 h 554636"/>
              <a:gd name="connsiteX1" fmla="*/ 44970 w 839449"/>
              <a:gd name="connsiteY1" fmla="*/ 29980 h 554636"/>
              <a:gd name="connsiteX2" fmla="*/ 89941 w 839449"/>
              <a:gd name="connsiteY2" fmla="*/ 82445 h 554636"/>
              <a:gd name="connsiteX3" fmla="*/ 112426 w 839449"/>
              <a:gd name="connsiteY3" fmla="*/ 97436 h 554636"/>
              <a:gd name="connsiteX4" fmla="*/ 142406 w 839449"/>
              <a:gd name="connsiteY4" fmla="*/ 119921 h 554636"/>
              <a:gd name="connsiteX5" fmla="*/ 194872 w 839449"/>
              <a:gd name="connsiteY5" fmla="*/ 157396 h 554636"/>
              <a:gd name="connsiteX6" fmla="*/ 269823 w 839449"/>
              <a:gd name="connsiteY6" fmla="*/ 217357 h 554636"/>
              <a:gd name="connsiteX7" fmla="*/ 292308 w 839449"/>
              <a:gd name="connsiteY7" fmla="*/ 224852 h 554636"/>
              <a:gd name="connsiteX8" fmla="*/ 329783 w 839449"/>
              <a:gd name="connsiteY8" fmla="*/ 247337 h 554636"/>
              <a:gd name="connsiteX9" fmla="*/ 359764 w 839449"/>
              <a:gd name="connsiteY9" fmla="*/ 269823 h 554636"/>
              <a:gd name="connsiteX10" fmla="*/ 382249 w 839449"/>
              <a:gd name="connsiteY10" fmla="*/ 284813 h 554636"/>
              <a:gd name="connsiteX11" fmla="*/ 404734 w 839449"/>
              <a:gd name="connsiteY11" fmla="*/ 307298 h 554636"/>
              <a:gd name="connsiteX12" fmla="*/ 442209 w 839449"/>
              <a:gd name="connsiteY12" fmla="*/ 314793 h 554636"/>
              <a:gd name="connsiteX13" fmla="*/ 509665 w 839449"/>
              <a:gd name="connsiteY13" fmla="*/ 367259 h 554636"/>
              <a:gd name="connsiteX14" fmla="*/ 554636 w 839449"/>
              <a:gd name="connsiteY14" fmla="*/ 389744 h 554636"/>
              <a:gd name="connsiteX15" fmla="*/ 569626 w 839449"/>
              <a:gd name="connsiteY15" fmla="*/ 412229 h 554636"/>
              <a:gd name="connsiteX16" fmla="*/ 599606 w 839449"/>
              <a:gd name="connsiteY16" fmla="*/ 419724 h 554636"/>
              <a:gd name="connsiteX17" fmla="*/ 629587 w 839449"/>
              <a:gd name="connsiteY17" fmla="*/ 434714 h 554636"/>
              <a:gd name="connsiteX18" fmla="*/ 659567 w 839449"/>
              <a:gd name="connsiteY18" fmla="*/ 457200 h 554636"/>
              <a:gd name="connsiteX19" fmla="*/ 682052 w 839449"/>
              <a:gd name="connsiteY19" fmla="*/ 464695 h 554636"/>
              <a:gd name="connsiteX20" fmla="*/ 727023 w 839449"/>
              <a:gd name="connsiteY20" fmla="*/ 494675 h 554636"/>
              <a:gd name="connsiteX21" fmla="*/ 749508 w 839449"/>
              <a:gd name="connsiteY21" fmla="*/ 502170 h 554636"/>
              <a:gd name="connsiteX22" fmla="*/ 794478 w 839449"/>
              <a:gd name="connsiteY22" fmla="*/ 532150 h 554636"/>
              <a:gd name="connsiteX23" fmla="*/ 816964 w 839449"/>
              <a:gd name="connsiteY23" fmla="*/ 547141 h 554636"/>
              <a:gd name="connsiteX24" fmla="*/ 839449 w 839449"/>
              <a:gd name="connsiteY24" fmla="*/ 554636 h 5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9449" h="554636">
                <a:moveTo>
                  <a:pt x="0" y="0"/>
                </a:moveTo>
                <a:cubicBezTo>
                  <a:pt x="14990" y="9993"/>
                  <a:pt x="34161" y="15567"/>
                  <a:pt x="44970" y="29980"/>
                </a:cubicBezTo>
                <a:cubicBezTo>
                  <a:pt x="61515" y="52040"/>
                  <a:pt x="69059" y="65043"/>
                  <a:pt x="89941" y="82445"/>
                </a:cubicBezTo>
                <a:cubicBezTo>
                  <a:pt x="96861" y="88212"/>
                  <a:pt x="105096" y="92200"/>
                  <a:pt x="112426" y="97436"/>
                </a:cubicBezTo>
                <a:cubicBezTo>
                  <a:pt x="122591" y="104697"/>
                  <a:pt x="132241" y="112660"/>
                  <a:pt x="142406" y="119921"/>
                </a:cubicBezTo>
                <a:cubicBezTo>
                  <a:pt x="164166" y="135464"/>
                  <a:pt x="173104" y="138349"/>
                  <a:pt x="194872" y="157396"/>
                </a:cubicBezTo>
                <a:cubicBezTo>
                  <a:pt x="238833" y="195862"/>
                  <a:pt x="211510" y="184961"/>
                  <a:pt x="269823" y="217357"/>
                </a:cubicBezTo>
                <a:cubicBezTo>
                  <a:pt x="276729" y="221194"/>
                  <a:pt x="285242" y="221319"/>
                  <a:pt x="292308" y="224852"/>
                </a:cubicBezTo>
                <a:cubicBezTo>
                  <a:pt x="305338" y="231367"/>
                  <a:pt x="317662" y="239256"/>
                  <a:pt x="329783" y="247337"/>
                </a:cubicBezTo>
                <a:cubicBezTo>
                  <a:pt x="340177" y="254266"/>
                  <a:pt x="349599" y="262562"/>
                  <a:pt x="359764" y="269823"/>
                </a:cubicBezTo>
                <a:cubicBezTo>
                  <a:pt x="367094" y="275059"/>
                  <a:pt x="375329" y="279046"/>
                  <a:pt x="382249" y="284813"/>
                </a:cubicBezTo>
                <a:cubicBezTo>
                  <a:pt x="390392" y="291599"/>
                  <a:pt x="395253" y="302558"/>
                  <a:pt x="404734" y="307298"/>
                </a:cubicBezTo>
                <a:cubicBezTo>
                  <a:pt x="416128" y="312995"/>
                  <a:pt x="429717" y="312295"/>
                  <a:pt x="442209" y="314793"/>
                </a:cubicBezTo>
                <a:cubicBezTo>
                  <a:pt x="477434" y="350016"/>
                  <a:pt x="455877" y="331399"/>
                  <a:pt x="509665" y="367259"/>
                </a:cubicBezTo>
                <a:cubicBezTo>
                  <a:pt x="538723" y="386631"/>
                  <a:pt x="523605" y="379401"/>
                  <a:pt x="554636" y="389744"/>
                </a:cubicBezTo>
                <a:cubicBezTo>
                  <a:pt x="559633" y="397239"/>
                  <a:pt x="562131" y="407232"/>
                  <a:pt x="569626" y="412229"/>
                </a:cubicBezTo>
                <a:cubicBezTo>
                  <a:pt x="578197" y="417943"/>
                  <a:pt x="589961" y="416107"/>
                  <a:pt x="599606" y="419724"/>
                </a:cubicBezTo>
                <a:cubicBezTo>
                  <a:pt x="610068" y="423647"/>
                  <a:pt x="620112" y="428792"/>
                  <a:pt x="629587" y="434714"/>
                </a:cubicBezTo>
                <a:cubicBezTo>
                  <a:pt x="640180" y="441335"/>
                  <a:pt x="648721" y="451002"/>
                  <a:pt x="659567" y="457200"/>
                </a:cubicBezTo>
                <a:cubicBezTo>
                  <a:pt x="666426" y="461120"/>
                  <a:pt x="675146" y="460858"/>
                  <a:pt x="682052" y="464695"/>
                </a:cubicBezTo>
                <a:cubicBezTo>
                  <a:pt x="697801" y="473444"/>
                  <a:pt x="709932" y="488978"/>
                  <a:pt x="727023" y="494675"/>
                </a:cubicBezTo>
                <a:cubicBezTo>
                  <a:pt x="734518" y="497173"/>
                  <a:pt x="742602" y="498333"/>
                  <a:pt x="749508" y="502170"/>
                </a:cubicBezTo>
                <a:cubicBezTo>
                  <a:pt x="765257" y="510919"/>
                  <a:pt x="779488" y="522157"/>
                  <a:pt x="794478" y="532150"/>
                </a:cubicBezTo>
                <a:cubicBezTo>
                  <a:pt x="801973" y="537147"/>
                  <a:pt x="808418" y="544292"/>
                  <a:pt x="816964" y="547141"/>
                </a:cubicBezTo>
                <a:lnTo>
                  <a:pt x="839449" y="554636"/>
                </a:lnTo>
              </a:path>
            </a:pathLst>
          </a:custGeom>
          <a:noFill/>
          <a:ln w="9525" cap="flat" cmpd="sng" algn="ctr">
            <a:no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ahoma" charset="0"/>
            </a:endParaRPr>
          </a:p>
        </p:txBody>
      </p:sp>
      <p:sp>
        <p:nvSpPr>
          <p:cNvPr id="75" name="Freeform 74"/>
          <p:cNvSpPr/>
          <p:nvPr/>
        </p:nvSpPr>
        <p:spPr bwMode="auto">
          <a:xfrm>
            <a:off x="2286000" y="2819400"/>
            <a:ext cx="1447800" cy="680428"/>
          </a:xfrm>
          <a:custGeom>
            <a:avLst/>
            <a:gdLst>
              <a:gd name="connsiteX0" fmla="*/ 74951 w 1019331"/>
              <a:gd name="connsiteY0" fmla="*/ 94562 h 604228"/>
              <a:gd name="connsiteX1" fmla="*/ 142407 w 1019331"/>
              <a:gd name="connsiteY1" fmla="*/ 57087 h 604228"/>
              <a:gd name="connsiteX2" fmla="*/ 179882 w 1019331"/>
              <a:gd name="connsiteY2" fmla="*/ 49592 h 604228"/>
              <a:gd name="connsiteX3" fmla="*/ 209863 w 1019331"/>
              <a:gd name="connsiteY3" fmla="*/ 34602 h 604228"/>
              <a:gd name="connsiteX4" fmla="*/ 254833 w 1019331"/>
              <a:gd name="connsiteY4" fmla="*/ 19612 h 604228"/>
              <a:gd name="connsiteX5" fmla="*/ 712033 w 1019331"/>
              <a:gd name="connsiteY5" fmla="*/ 42097 h 604228"/>
              <a:gd name="connsiteX6" fmla="*/ 757004 w 1019331"/>
              <a:gd name="connsiteY6" fmla="*/ 64582 h 604228"/>
              <a:gd name="connsiteX7" fmla="*/ 779489 w 1019331"/>
              <a:gd name="connsiteY7" fmla="*/ 72077 h 604228"/>
              <a:gd name="connsiteX8" fmla="*/ 831954 w 1019331"/>
              <a:gd name="connsiteY8" fmla="*/ 109552 h 604228"/>
              <a:gd name="connsiteX9" fmla="*/ 854440 w 1019331"/>
              <a:gd name="connsiteY9" fmla="*/ 132038 h 604228"/>
              <a:gd name="connsiteX10" fmla="*/ 869430 w 1019331"/>
              <a:gd name="connsiteY10" fmla="*/ 154523 h 604228"/>
              <a:gd name="connsiteX11" fmla="*/ 891915 w 1019331"/>
              <a:gd name="connsiteY11" fmla="*/ 162018 h 604228"/>
              <a:gd name="connsiteX12" fmla="*/ 936885 w 1019331"/>
              <a:gd name="connsiteY12" fmla="*/ 206989 h 604228"/>
              <a:gd name="connsiteX13" fmla="*/ 981856 w 1019331"/>
              <a:gd name="connsiteY13" fmla="*/ 244464 h 604228"/>
              <a:gd name="connsiteX14" fmla="*/ 1004341 w 1019331"/>
              <a:gd name="connsiteY14" fmla="*/ 289434 h 604228"/>
              <a:gd name="connsiteX15" fmla="*/ 1019331 w 1019331"/>
              <a:gd name="connsiteY15" fmla="*/ 341900 h 604228"/>
              <a:gd name="connsiteX16" fmla="*/ 1004341 w 1019331"/>
              <a:gd name="connsiteY16" fmla="*/ 409356 h 604228"/>
              <a:gd name="connsiteX17" fmla="*/ 981856 w 1019331"/>
              <a:gd name="connsiteY17" fmla="*/ 439336 h 604228"/>
              <a:gd name="connsiteX18" fmla="*/ 951876 w 1019331"/>
              <a:gd name="connsiteY18" fmla="*/ 476812 h 604228"/>
              <a:gd name="connsiteX19" fmla="*/ 936885 w 1019331"/>
              <a:gd name="connsiteY19" fmla="*/ 521782 h 604228"/>
              <a:gd name="connsiteX20" fmla="*/ 914400 w 1019331"/>
              <a:gd name="connsiteY20" fmla="*/ 536772 h 604228"/>
              <a:gd name="connsiteX21" fmla="*/ 891915 w 1019331"/>
              <a:gd name="connsiteY21" fmla="*/ 559257 h 604228"/>
              <a:gd name="connsiteX22" fmla="*/ 869430 w 1019331"/>
              <a:gd name="connsiteY22" fmla="*/ 566752 h 604228"/>
              <a:gd name="connsiteX23" fmla="*/ 809469 w 1019331"/>
              <a:gd name="connsiteY23" fmla="*/ 589238 h 604228"/>
              <a:gd name="connsiteX24" fmla="*/ 779489 w 1019331"/>
              <a:gd name="connsiteY24" fmla="*/ 596733 h 604228"/>
              <a:gd name="connsiteX25" fmla="*/ 734518 w 1019331"/>
              <a:gd name="connsiteY25" fmla="*/ 604228 h 604228"/>
              <a:gd name="connsiteX26" fmla="*/ 599607 w 1019331"/>
              <a:gd name="connsiteY26" fmla="*/ 596733 h 604228"/>
              <a:gd name="connsiteX27" fmla="*/ 577122 w 1019331"/>
              <a:gd name="connsiteY27" fmla="*/ 589238 h 604228"/>
              <a:gd name="connsiteX28" fmla="*/ 539646 w 1019331"/>
              <a:gd name="connsiteY28" fmla="*/ 581743 h 604228"/>
              <a:gd name="connsiteX29" fmla="*/ 217358 w 1019331"/>
              <a:gd name="connsiteY29" fmla="*/ 566752 h 604228"/>
              <a:gd name="connsiteX30" fmla="*/ 194872 w 1019331"/>
              <a:gd name="connsiteY30" fmla="*/ 559257 h 604228"/>
              <a:gd name="connsiteX31" fmla="*/ 134912 w 1019331"/>
              <a:gd name="connsiteY31" fmla="*/ 544267 h 604228"/>
              <a:gd name="connsiteX32" fmla="*/ 112426 w 1019331"/>
              <a:gd name="connsiteY32" fmla="*/ 529277 h 604228"/>
              <a:gd name="connsiteX33" fmla="*/ 97436 w 1019331"/>
              <a:gd name="connsiteY33" fmla="*/ 506792 h 604228"/>
              <a:gd name="connsiteX34" fmla="*/ 82446 w 1019331"/>
              <a:gd name="connsiteY34" fmla="*/ 446831 h 604228"/>
              <a:gd name="connsiteX35" fmla="*/ 67456 w 1019331"/>
              <a:gd name="connsiteY35" fmla="*/ 424346 h 604228"/>
              <a:gd name="connsiteX36" fmla="*/ 59961 w 1019331"/>
              <a:gd name="connsiteY36" fmla="*/ 401861 h 604228"/>
              <a:gd name="connsiteX37" fmla="*/ 37476 w 1019331"/>
              <a:gd name="connsiteY37" fmla="*/ 371880 h 604228"/>
              <a:gd name="connsiteX38" fmla="*/ 22485 w 1019331"/>
              <a:gd name="connsiteY38" fmla="*/ 349395 h 604228"/>
              <a:gd name="connsiteX39" fmla="*/ 7495 w 1019331"/>
              <a:gd name="connsiteY39" fmla="*/ 304425 h 604228"/>
              <a:gd name="connsiteX40" fmla="*/ 0 w 1019331"/>
              <a:gd name="connsiteY40" fmla="*/ 281939 h 604228"/>
              <a:gd name="connsiteX41" fmla="*/ 14990 w 1019331"/>
              <a:gd name="connsiteY41" fmla="*/ 221979 h 604228"/>
              <a:gd name="connsiteX42" fmla="*/ 44971 w 1019331"/>
              <a:gd name="connsiteY42" fmla="*/ 191998 h 604228"/>
              <a:gd name="connsiteX43" fmla="*/ 82446 w 1019331"/>
              <a:gd name="connsiteY43" fmla="*/ 147028 h 604228"/>
              <a:gd name="connsiteX44" fmla="*/ 89941 w 1019331"/>
              <a:gd name="connsiteY44" fmla="*/ 124543 h 604228"/>
              <a:gd name="connsiteX45" fmla="*/ 104931 w 1019331"/>
              <a:gd name="connsiteY45" fmla="*/ 109552 h 604228"/>
              <a:gd name="connsiteX46" fmla="*/ 74951 w 1019331"/>
              <a:gd name="connsiteY46" fmla="*/ 94562 h 6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19331" h="604228">
                <a:moveTo>
                  <a:pt x="74951" y="94562"/>
                </a:moveTo>
                <a:cubicBezTo>
                  <a:pt x="81197" y="85818"/>
                  <a:pt x="110746" y="65002"/>
                  <a:pt x="142407" y="57087"/>
                </a:cubicBezTo>
                <a:cubicBezTo>
                  <a:pt x="154766" y="53997"/>
                  <a:pt x="167390" y="52090"/>
                  <a:pt x="179882" y="49592"/>
                </a:cubicBezTo>
                <a:cubicBezTo>
                  <a:pt x="189876" y="44595"/>
                  <a:pt x="199489" y="38752"/>
                  <a:pt x="209863" y="34602"/>
                </a:cubicBezTo>
                <a:cubicBezTo>
                  <a:pt x="224534" y="28734"/>
                  <a:pt x="254833" y="19612"/>
                  <a:pt x="254833" y="19612"/>
                </a:cubicBezTo>
                <a:cubicBezTo>
                  <a:pt x="402855" y="22459"/>
                  <a:pt x="564694" y="0"/>
                  <a:pt x="712033" y="42097"/>
                </a:cubicBezTo>
                <a:cubicBezTo>
                  <a:pt x="755989" y="54656"/>
                  <a:pt x="713207" y="42684"/>
                  <a:pt x="757004" y="64582"/>
                </a:cubicBezTo>
                <a:cubicBezTo>
                  <a:pt x="764070" y="68115"/>
                  <a:pt x="771994" y="69579"/>
                  <a:pt x="779489" y="72077"/>
                </a:cubicBezTo>
                <a:cubicBezTo>
                  <a:pt x="837952" y="130540"/>
                  <a:pt x="762897" y="60225"/>
                  <a:pt x="831954" y="109552"/>
                </a:cubicBezTo>
                <a:cubicBezTo>
                  <a:pt x="840580" y="115713"/>
                  <a:pt x="847654" y="123895"/>
                  <a:pt x="854440" y="132038"/>
                </a:cubicBezTo>
                <a:cubicBezTo>
                  <a:pt x="860207" y="138958"/>
                  <a:pt x="862396" y="148896"/>
                  <a:pt x="869430" y="154523"/>
                </a:cubicBezTo>
                <a:cubicBezTo>
                  <a:pt x="875599" y="159458"/>
                  <a:pt x="884420" y="159520"/>
                  <a:pt x="891915" y="162018"/>
                </a:cubicBezTo>
                <a:cubicBezTo>
                  <a:pt x="906905" y="177008"/>
                  <a:pt x="919246" y="195230"/>
                  <a:pt x="936885" y="206989"/>
                </a:cubicBezTo>
                <a:cubicBezTo>
                  <a:pt x="968190" y="227858"/>
                  <a:pt x="953001" y="215609"/>
                  <a:pt x="981856" y="244464"/>
                </a:cubicBezTo>
                <a:cubicBezTo>
                  <a:pt x="1000696" y="300984"/>
                  <a:pt x="975281" y="231313"/>
                  <a:pt x="1004341" y="289434"/>
                </a:cubicBezTo>
                <a:cubicBezTo>
                  <a:pt x="1009717" y="300185"/>
                  <a:pt x="1016930" y="332296"/>
                  <a:pt x="1019331" y="341900"/>
                </a:cubicBezTo>
                <a:cubicBezTo>
                  <a:pt x="1017496" y="352909"/>
                  <a:pt x="1013024" y="394161"/>
                  <a:pt x="1004341" y="409356"/>
                </a:cubicBezTo>
                <a:cubicBezTo>
                  <a:pt x="998143" y="420202"/>
                  <a:pt x="989117" y="429171"/>
                  <a:pt x="981856" y="439336"/>
                </a:cubicBezTo>
                <a:cubicBezTo>
                  <a:pt x="958218" y="472429"/>
                  <a:pt x="976945" y="451742"/>
                  <a:pt x="951876" y="476812"/>
                </a:cubicBezTo>
                <a:cubicBezTo>
                  <a:pt x="946879" y="491802"/>
                  <a:pt x="950032" y="513017"/>
                  <a:pt x="936885" y="521782"/>
                </a:cubicBezTo>
                <a:cubicBezTo>
                  <a:pt x="929390" y="526779"/>
                  <a:pt x="921320" y="531005"/>
                  <a:pt x="914400" y="536772"/>
                </a:cubicBezTo>
                <a:cubicBezTo>
                  <a:pt x="906257" y="543558"/>
                  <a:pt x="900734" y="553377"/>
                  <a:pt x="891915" y="559257"/>
                </a:cubicBezTo>
                <a:cubicBezTo>
                  <a:pt x="885341" y="563639"/>
                  <a:pt x="876925" y="564254"/>
                  <a:pt x="869430" y="566752"/>
                </a:cubicBezTo>
                <a:cubicBezTo>
                  <a:pt x="842688" y="593496"/>
                  <a:pt x="863575" y="578417"/>
                  <a:pt x="809469" y="589238"/>
                </a:cubicBezTo>
                <a:cubicBezTo>
                  <a:pt x="799368" y="591258"/>
                  <a:pt x="789590" y="594713"/>
                  <a:pt x="779489" y="596733"/>
                </a:cubicBezTo>
                <a:cubicBezTo>
                  <a:pt x="764587" y="599713"/>
                  <a:pt x="749508" y="601730"/>
                  <a:pt x="734518" y="604228"/>
                </a:cubicBezTo>
                <a:cubicBezTo>
                  <a:pt x="689548" y="601730"/>
                  <a:pt x="644444" y="601003"/>
                  <a:pt x="599607" y="596733"/>
                </a:cubicBezTo>
                <a:cubicBezTo>
                  <a:pt x="591742" y="595984"/>
                  <a:pt x="584787" y="591154"/>
                  <a:pt x="577122" y="589238"/>
                </a:cubicBezTo>
                <a:cubicBezTo>
                  <a:pt x="564763" y="586148"/>
                  <a:pt x="552328" y="582951"/>
                  <a:pt x="539646" y="581743"/>
                </a:cubicBezTo>
                <a:cubicBezTo>
                  <a:pt x="457714" y="573940"/>
                  <a:pt x="282179" y="569153"/>
                  <a:pt x="217358" y="566752"/>
                </a:cubicBezTo>
                <a:cubicBezTo>
                  <a:pt x="209863" y="564254"/>
                  <a:pt x="202537" y="561173"/>
                  <a:pt x="194872" y="559257"/>
                </a:cubicBezTo>
                <a:cubicBezTo>
                  <a:pt x="177767" y="554981"/>
                  <a:pt x="152045" y="552833"/>
                  <a:pt x="134912" y="544267"/>
                </a:cubicBezTo>
                <a:cubicBezTo>
                  <a:pt x="126855" y="540239"/>
                  <a:pt x="119921" y="534274"/>
                  <a:pt x="112426" y="529277"/>
                </a:cubicBezTo>
                <a:cubicBezTo>
                  <a:pt x="107429" y="521782"/>
                  <a:pt x="100599" y="515226"/>
                  <a:pt x="97436" y="506792"/>
                </a:cubicBezTo>
                <a:cubicBezTo>
                  <a:pt x="84608" y="472583"/>
                  <a:pt x="96316" y="474571"/>
                  <a:pt x="82446" y="446831"/>
                </a:cubicBezTo>
                <a:cubicBezTo>
                  <a:pt x="78418" y="438774"/>
                  <a:pt x="71484" y="432403"/>
                  <a:pt x="67456" y="424346"/>
                </a:cubicBezTo>
                <a:cubicBezTo>
                  <a:pt x="63923" y="417280"/>
                  <a:pt x="63881" y="408721"/>
                  <a:pt x="59961" y="401861"/>
                </a:cubicBezTo>
                <a:cubicBezTo>
                  <a:pt x="53763" y="391015"/>
                  <a:pt x="44737" y="382045"/>
                  <a:pt x="37476" y="371880"/>
                </a:cubicBezTo>
                <a:cubicBezTo>
                  <a:pt x="32240" y="364550"/>
                  <a:pt x="27482" y="356890"/>
                  <a:pt x="22485" y="349395"/>
                </a:cubicBezTo>
                <a:lnTo>
                  <a:pt x="7495" y="304425"/>
                </a:lnTo>
                <a:lnTo>
                  <a:pt x="0" y="281939"/>
                </a:lnTo>
                <a:cubicBezTo>
                  <a:pt x="4997" y="261952"/>
                  <a:pt x="422" y="236547"/>
                  <a:pt x="14990" y="221979"/>
                </a:cubicBezTo>
                <a:lnTo>
                  <a:pt x="44971" y="191998"/>
                </a:lnTo>
                <a:cubicBezTo>
                  <a:pt x="61547" y="175422"/>
                  <a:pt x="72011" y="167898"/>
                  <a:pt x="82446" y="147028"/>
                </a:cubicBezTo>
                <a:cubicBezTo>
                  <a:pt x="85979" y="139962"/>
                  <a:pt x="85876" y="131318"/>
                  <a:pt x="89941" y="124543"/>
                </a:cubicBezTo>
                <a:cubicBezTo>
                  <a:pt x="93577" y="118483"/>
                  <a:pt x="102990" y="116347"/>
                  <a:pt x="104931" y="109552"/>
                </a:cubicBezTo>
                <a:cubicBezTo>
                  <a:pt x="108363" y="97541"/>
                  <a:pt x="68705" y="103306"/>
                  <a:pt x="74951" y="94562"/>
                </a:cubicBezTo>
                <a:close/>
              </a:path>
            </a:pathLst>
          </a:custGeom>
          <a:noFill/>
          <a:ln w="22225" cap="flat" cmpd="sng" algn="ctr">
            <a:solidFill>
              <a:srgbClr val="FF0000"/>
            </a:solid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parameter in dense partitioning</a:t>
            </a:r>
            <a:endParaRPr lang="en-US" dirty="0"/>
          </a:p>
        </p:txBody>
      </p:sp>
      <p:pic>
        <p:nvPicPr>
          <p:cNvPr id="7170" name="Picture 2" descr="D:\figures\step_amir.png"/>
          <p:cNvPicPr>
            <a:picLocks noChangeAspect="1" noChangeArrowheads="1"/>
          </p:cNvPicPr>
          <p:nvPr/>
        </p:nvPicPr>
        <p:blipFill>
          <a:blip r:embed="rId2"/>
          <a:srcRect/>
          <a:stretch>
            <a:fillRect/>
          </a:stretch>
        </p:blipFill>
        <p:spPr bwMode="auto">
          <a:xfrm>
            <a:off x="1219200" y="1500292"/>
            <a:ext cx="6393188" cy="482430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p:txBody>
          <a:bodyPr/>
          <a:lstStyle/>
          <a:p>
            <a:r>
              <a:rPr lang="en-US" dirty="0" smtClean="0"/>
              <a:t>Some important parameters</a:t>
            </a:r>
            <a:endParaRPr lang="en-US" dirty="0"/>
          </a:p>
        </p:txBody>
      </p:sp>
      <p:pic>
        <p:nvPicPr>
          <p:cNvPr id="65" name="Picture 6" descr="\\ll-netapp\hpcusers\amir\_face\data\amir\geomrect\0122613134_0526619400625617947_00_gr.bmp"/>
          <p:cNvPicPr>
            <a:picLocks noChangeAspect="1" noChangeArrowheads="1"/>
          </p:cNvPicPr>
          <p:nvPr/>
        </p:nvPicPr>
        <p:blipFill>
          <a:blip r:embed="rId3"/>
          <a:srcRect/>
          <a:stretch>
            <a:fillRect/>
          </a:stretch>
        </p:blipFill>
        <p:spPr bwMode="auto">
          <a:xfrm>
            <a:off x="645112" y="1878366"/>
            <a:ext cx="762000" cy="762000"/>
          </a:xfrm>
          <a:prstGeom prst="rect">
            <a:avLst/>
          </a:prstGeom>
          <a:noFill/>
        </p:spPr>
      </p:pic>
      <p:pic>
        <p:nvPicPr>
          <p:cNvPr id="66" name="Picture 7" descr="\\ll-netapp\hpcusers\amir\_face\data\amir\photorect\0122613134_0526619400625617947_00_pr.bmp"/>
          <p:cNvPicPr>
            <a:picLocks noChangeAspect="1" noChangeArrowheads="1"/>
          </p:cNvPicPr>
          <p:nvPr/>
        </p:nvPicPr>
        <p:blipFill>
          <a:blip r:embed="rId4"/>
          <a:srcRect/>
          <a:stretch>
            <a:fillRect/>
          </a:stretch>
        </p:blipFill>
        <p:spPr bwMode="auto">
          <a:xfrm>
            <a:off x="1518414" y="1905000"/>
            <a:ext cx="717610" cy="717610"/>
          </a:xfrm>
          <a:prstGeom prst="rect">
            <a:avLst/>
          </a:prstGeom>
          <a:noFill/>
        </p:spPr>
      </p:pic>
      <p:sp>
        <p:nvSpPr>
          <p:cNvPr id="77" name="Right Arrow 76"/>
          <p:cNvSpPr/>
          <p:nvPr/>
        </p:nvSpPr>
        <p:spPr>
          <a:xfrm>
            <a:off x="1421166"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12" descr="C:\MSR\private\research\private\Documentation\ICCV2009\figures\0122613134_0526619400625617947_00_dist.bmp"/>
          <p:cNvPicPr>
            <a:picLocks noChangeAspect="1" noChangeArrowheads="1"/>
          </p:cNvPicPr>
          <p:nvPr/>
        </p:nvPicPr>
        <p:blipFill>
          <a:blip r:embed="rId5" cstate="print"/>
          <a:srcRect/>
          <a:stretch>
            <a:fillRect/>
          </a:stretch>
        </p:blipFill>
        <p:spPr bwMode="auto">
          <a:xfrm>
            <a:off x="2370200" y="1600200"/>
            <a:ext cx="1295400" cy="1295400"/>
          </a:xfrm>
          <a:prstGeom prst="rect">
            <a:avLst/>
          </a:prstGeom>
          <a:noFill/>
        </p:spPr>
      </p:pic>
      <p:sp>
        <p:nvSpPr>
          <p:cNvPr id="79" name="Right Arrow 78"/>
          <p:cNvSpPr/>
          <p:nvPr/>
        </p:nvSpPr>
        <p:spPr>
          <a:xfrm>
            <a:off x="2247432"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685800" y="3657600"/>
            <a:ext cx="1177697" cy="1430046"/>
            <a:chOff x="366946" y="2590800"/>
            <a:chExt cx="1177697" cy="1430046"/>
          </a:xfrm>
        </p:grpSpPr>
        <p:grpSp>
          <p:nvGrpSpPr>
            <p:cNvPr id="3" name="Group 80"/>
            <p:cNvGrpSpPr/>
            <p:nvPr/>
          </p:nvGrpSpPr>
          <p:grpSpPr>
            <a:xfrm>
              <a:off x="366946" y="2590800"/>
              <a:ext cx="1177697" cy="1430041"/>
              <a:chOff x="366946" y="2608556"/>
              <a:chExt cx="1177697" cy="1430041"/>
            </a:xfrm>
          </p:grpSpPr>
          <p:grpSp>
            <p:nvGrpSpPr>
              <p:cNvPr id="6" name="Group 64"/>
              <p:cNvGrpSpPr>
                <a:grpSpLocks/>
              </p:cNvGrpSpPr>
              <p:nvPr/>
            </p:nvGrpSpPr>
            <p:grpSpPr>
              <a:xfrm>
                <a:off x="457200" y="3124197"/>
                <a:ext cx="914400" cy="914400"/>
                <a:chOff x="187912" y="2106963"/>
                <a:chExt cx="2286000" cy="2286797"/>
              </a:xfrm>
            </p:grpSpPr>
            <p:sp>
              <p:nvSpPr>
                <p:cNvPr id="85" name="Oval 84"/>
                <p:cNvSpPr/>
                <p:nvPr/>
              </p:nvSpPr>
              <p:spPr>
                <a:xfrm>
                  <a:off x="1143000" y="3056878"/>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45112" y="2560422"/>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6"/>
                </p:cNvCxnSpPr>
                <p:nvPr/>
              </p:nvCxnSpPr>
              <p:spPr>
                <a:xfrm flipV="1">
                  <a:off x="1524000" y="3246222"/>
                  <a:ext cx="492712"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6" idx="2"/>
                  <a:endCxn id="85" idx="2"/>
                </p:cNvCxnSpPr>
                <p:nvPr/>
              </p:nvCxnSpPr>
              <p:spPr>
                <a:xfrm rot="10800000" flipH="1" flipV="1">
                  <a:off x="645112" y="3246222"/>
                  <a:ext cx="497888"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5" idx="0"/>
                  <a:endCxn id="86" idx="0"/>
                </p:cNvCxnSpPr>
                <p:nvPr/>
              </p:nvCxnSpPr>
              <p:spPr>
                <a:xfrm rot="16200000" flipV="1">
                  <a:off x="1083978" y="2807356"/>
                  <a:ext cx="496456"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4"/>
                  <a:endCxn id="85" idx="4"/>
                </p:cNvCxnSpPr>
                <p:nvPr/>
              </p:nvCxnSpPr>
              <p:spPr>
                <a:xfrm rot="5400000" flipH="1" flipV="1">
                  <a:off x="1085134" y="3683656"/>
                  <a:ext cx="494144"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187912" y="2106963"/>
                  <a:ext cx="2286000" cy="22859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1" idx="0"/>
                  <a:endCxn id="86" idx="0"/>
                </p:cNvCxnSpPr>
                <p:nvPr/>
              </p:nvCxnSpPr>
              <p:spPr>
                <a:xfrm rot="16200000" flipH="1">
                  <a:off x="1104184" y="2333694"/>
                  <a:ext cx="4534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6" idx="6"/>
                  <a:endCxn id="91" idx="6"/>
                </p:cNvCxnSpPr>
                <p:nvPr/>
              </p:nvCxnSpPr>
              <p:spPr>
                <a:xfrm>
                  <a:off x="20167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1" idx="2"/>
                  <a:endCxn id="86" idx="2"/>
                </p:cNvCxnSpPr>
                <p:nvPr/>
              </p:nvCxnSpPr>
              <p:spPr>
                <a:xfrm rot="10800000" flipH="1">
                  <a:off x="1879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4"/>
                  <a:endCxn id="86" idx="4"/>
                </p:cNvCxnSpPr>
                <p:nvPr/>
              </p:nvCxnSpPr>
              <p:spPr>
                <a:xfrm rot="5400000" flipH="1">
                  <a:off x="1100440" y="4162494"/>
                  <a:ext cx="46094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595546" y="25197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922756" y="2541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41756" y="28460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963966" y="28549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263590" y="31685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550634" y="34696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913878" y="38011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72844" y="34733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91844" y="37693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4" name="Object 83"/>
              <p:cNvGraphicFramePr>
                <a:graphicFrameLocks noChangeAspect="1"/>
              </p:cNvGraphicFramePr>
              <p:nvPr/>
            </p:nvGraphicFramePr>
            <p:xfrm>
              <a:off x="366946" y="2608556"/>
              <a:ext cx="1177697" cy="457200"/>
            </p:xfrm>
            <a:graphic>
              <a:graphicData uri="http://schemas.openxmlformats.org/presentationml/2006/ole">
                <p:oleObj spid="_x0000_s59394" name="Equation" r:id="rId6" imgW="1307880" imgH="507960" progId="Equation.3">
                  <p:embed/>
                </p:oleObj>
              </a:graphicData>
            </a:graphic>
          </p:graphicFrame>
        </p:grpSp>
        <p:cxnSp>
          <p:nvCxnSpPr>
            <p:cNvPr id="82" name="Straight Connector 81"/>
            <p:cNvCxnSpPr/>
            <p:nvPr/>
          </p:nvCxnSpPr>
          <p:spPr>
            <a:xfrm>
              <a:off x="381000" y="3025068"/>
              <a:ext cx="11518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Straight Connector 104"/>
          <p:cNvCxnSpPr/>
          <p:nvPr/>
        </p:nvCxnSpPr>
        <p:spPr>
          <a:xfrm rot="16200000" flipH="1">
            <a:off x="683618" y="4113280"/>
            <a:ext cx="302207" cy="269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ight Arrow 105"/>
          <p:cNvSpPr/>
          <p:nvPr/>
        </p:nvSpPr>
        <p:spPr>
          <a:xfrm>
            <a:off x="1828800"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7" name="Object 106"/>
          <p:cNvGraphicFramePr>
            <a:graphicFrameLocks noChangeAspect="1"/>
          </p:cNvGraphicFramePr>
          <p:nvPr/>
        </p:nvGraphicFramePr>
        <p:xfrm>
          <a:off x="1926813" y="3760788"/>
          <a:ext cx="1717675" cy="1219200"/>
        </p:xfrm>
        <a:graphic>
          <a:graphicData uri="http://schemas.openxmlformats.org/presentationml/2006/ole">
            <p:oleObj spid="_x0000_s59395" name="Equation" r:id="rId7" imgW="1358640" imgH="965160" progId="Equation.3">
              <p:embed/>
            </p:oleObj>
          </a:graphicData>
        </a:graphic>
      </p:graphicFrame>
      <p:sp>
        <p:nvSpPr>
          <p:cNvPr id="108" name="Right Arrow 107"/>
          <p:cNvSpPr/>
          <p:nvPr/>
        </p:nvSpPr>
        <p:spPr>
          <a:xfrm>
            <a:off x="627414"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515644" y="2738735"/>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Geometric Rectification</a:t>
            </a:r>
          </a:p>
        </p:txBody>
      </p:sp>
      <p:sp>
        <p:nvSpPr>
          <p:cNvPr id="112" name="TextBox 111"/>
          <p:cNvSpPr txBox="1"/>
          <p:nvPr/>
        </p:nvSpPr>
        <p:spPr>
          <a:xfrm>
            <a:off x="1409700" y="2743200"/>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Photometric Rectification</a:t>
            </a:r>
          </a:p>
        </p:txBody>
      </p:sp>
      <p:sp>
        <p:nvSpPr>
          <p:cNvPr id="113" name="TextBox 112"/>
          <p:cNvSpPr txBox="1"/>
          <p:nvPr/>
        </p:nvSpPr>
        <p:spPr>
          <a:xfrm>
            <a:off x="2362200" y="2957513"/>
            <a:ext cx="1447800" cy="498598"/>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Dense Overlapping</a:t>
            </a:r>
          </a:p>
          <a:p>
            <a:pPr>
              <a:buNone/>
            </a:pPr>
            <a:r>
              <a:rPr lang="en-US" sz="1200" b="1" i="1" dirty="0" smtClean="0">
                <a:latin typeface="Times New Roman" pitchFamily="18" charset="0"/>
                <a:cs typeface="Times New Roman" pitchFamily="18" charset="0"/>
              </a:rPr>
              <a:t>Partitioning</a:t>
            </a:r>
          </a:p>
        </p:txBody>
      </p:sp>
      <p:sp>
        <p:nvSpPr>
          <p:cNvPr id="114" name="TextBox 113"/>
          <p:cNvSpPr txBox="1"/>
          <p:nvPr/>
        </p:nvSpPr>
        <p:spPr>
          <a:xfrm>
            <a:off x="947556" y="5091113"/>
            <a:ext cx="878888"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Descriptor Extraction</a:t>
            </a:r>
          </a:p>
        </p:txBody>
      </p:sp>
      <p:sp>
        <p:nvSpPr>
          <p:cNvPr id="115" name="TextBox 114"/>
          <p:cNvSpPr txBox="1"/>
          <p:nvPr/>
        </p:nvSpPr>
        <p:spPr>
          <a:xfrm>
            <a:off x="2128656" y="5091113"/>
            <a:ext cx="1524000" cy="276999"/>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Face Representation</a:t>
            </a:r>
          </a:p>
        </p:txBody>
      </p:sp>
      <p:pic>
        <p:nvPicPr>
          <p:cNvPr id="238" name="Picture 7" descr="\\ll-netapp\hpcusers\amir\_face\data\amir\photorect\0122613134_0526619400625617947_00_pr.bmp"/>
          <p:cNvPicPr>
            <a:picLocks noChangeAspect="1" noChangeArrowheads="1"/>
          </p:cNvPicPr>
          <p:nvPr/>
        </p:nvPicPr>
        <p:blipFill>
          <a:blip r:embed="rId4"/>
          <a:srcRect/>
          <a:stretch>
            <a:fillRect/>
          </a:stretch>
        </p:blipFill>
        <p:spPr bwMode="auto">
          <a:xfrm>
            <a:off x="4470461" y="1853933"/>
            <a:ext cx="1612129" cy="1612129"/>
          </a:xfrm>
          <a:prstGeom prst="rect">
            <a:avLst/>
          </a:prstGeom>
          <a:noFill/>
        </p:spPr>
      </p:pic>
      <p:sp>
        <p:nvSpPr>
          <p:cNvPr id="239" name="Rectangle 238"/>
          <p:cNvSpPr/>
          <p:nvPr/>
        </p:nvSpPr>
        <p:spPr>
          <a:xfrm>
            <a:off x="5400534" y="2163957"/>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grpSp>
        <p:nvGrpSpPr>
          <p:cNvPr id="7" name="Group 239"/>
          <p:cNvGrpSpPr/>
          <p:nvPr/>
        </p:nvGrpSpPr>
        <p:grpSpPr>
          <a:xfrm>
            <a:off x="7074671" y="1853933"/>
            <a:ext cx="1612129" cy="1612129"/>
            <a:chOff x="3657600" y="762000"/>
            <a:chExt cx="1981200" cy="1981200"/>
          </a:xfrm>
        </p:grpSpPr>
        <p:pic>
          <p:nvPicPr>
            <p:cNvPr id="241" name="Picture 2" descr="\\ll-netapp\hpcusers\amir\_face\data\amir\photorect\0122613134_0526619400625617934_01_pr.bmp"/>
            <p:cNvPicPr>
              <a:picLocks noChangeAspect="1" noChangeArrowheads="1"/>
            </p:cNvPicPr>
            <p:nvPr/>
          </p:nvPicPr>
          <p:blipFill>
            <a:blip r:embed="rId8"/>
            <a:srcRect/>
            <a:stretch>
              <a:fillRect/>
            </a:stretch>
          </p:blipFill>
          <p:spPr bwMode="auto">
            <a:xfrm>
              <a:off x="3657600" y="762000"/>
              <a:ext cx="1981200" cy="1981200"/>
            </a:xfrm>
            <a:prstGeom prst="rect">
              <a:avLst/>
            </a:prstGeom>
            <a:noFill/>
          </p:spPr>
        </p:pic>
        <p:sp>
          <p:nvSpPr>
            <p:cNvPr id="242" name="Rectangle 241"/>
            <p:cNvSpPr/>
            <p:nvPr/>
          </p:nvSpPr>
          <p:spPr>
            <a:xfrm>
              <a:off x="4490123" y="914400"/>
              <a:ext cx="914400" cy="914400"/>
            </a:xfrm>
            <a:prstGeom prst="rect">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eft Brace 242"/>
            <p:cNvSpPr/>
            <p:nvPr/>
          </p:nvSpPr>
          <p:spPr>
            <a:xfrm rot="16200000">
              <a:off x="5067300" y="1802525"/>
              <a:ext cx="228600" cy="457200"/>
            </a:xfrm>
            <a:prstGeom prst="leftBrace">
              <a:avLst>
                <a:gd name="adj1" fmla="val 8333"/>
                <a:gd name="adj2" fmla="val 49843"/>
              </a:avLst>
            </a:prstGeom>
            <a:ln w="127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TextBox 243"/>
            <p:cNvSpPr txBox="1"/>
            <p:nvPr/>
          </p:nvSpPr>
          <p:spPr>
            <a:xfrm>
              <a:off x="5063507" y="2057400"/>
              <a:ext cx="321501" cy="453885"/>
            </a:xfrm>
            <a:prstGeom prst="rect">
              <a:avLst/>
            </a:prstGeom>
            <a:noFill/>
          </p:spPr>
          <p:txBody>
            <a:bodyPr wrap="none" rtlCol="0">
              <a:spAutoFit/>
            </a:bodyPr>
            <a:lstStyle/>
            <a:p>
              <a:pPr>
                <a:buNone/>
              </a:pPr>
              <a:r>
                <a:rPr lang="en-US" dirty="0" smtClean="0">
                  <a:solidFill>
                    <a:srgbClr val="FFFF00"/>
                  </a:solidFill>
                  <a:latin typeface="Times New Roman" pitchFamily="18" charset="0"/>
                  <a:cs typeface="Times New Roman" pitchFamily="18" charset="0"/>
                </a:rPr>
                <a:t>r</a:t>
              </a:r>
              <a:endParaRPr lang="en-US" dirty="0">
                <a:solidFill>
                  <a:srgbClr val="FFFF00"/>
                </a:solidFill>
                <a:latin typeface="Times New Roman" pitchFamily="18" charset="0"/>
                <a:cs typeface="Times New Roman" pitchFamily="18" charset="0"/>
              </a:endParaRPr>
            </a:p>
          </p:txBody>
        </p:sp>
        <p:sp>
          <p:nvSpPr>
            <p:cNvPr id="245" name="Rectangle 244"/>
            <p:cNvSpPr/>
            <p:nvPr/>
          </p:nvSpPr>
          <p:spPr>
            <a:xfrm>
              <a:off x="4566323" y="9906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4718723" y="11430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871123" y="12954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Down Arrow 247"/>
          <p:cNvSpPr/>
          <p:nvPr/>
        </p:nvSpPr>
        <p:spPr>
          <a:xfrm>
            <a:off x="6277926" y="365207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49" name="TextBox 248"/>
          <p:cNvSpPr txBox="1"/>
          <p:nvPr/>
        </p:nvSpPr>
        <p:spPr>
          <a:xfrm>
            <a:off x="6914470" y="3771007"/>
            <a:ext cx="1487154"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each min distance</a:t>
            </a:r>
            <a:endParaRPr lang="en-US" sz="1400" b="1" i="1" baseline="-25000" dirty="0">
              <a:latin typeface="Times New Roman" pitchFamily="18" charset="0"/>
              <a:cs typeface="Times New Roman" pitchFamily="18" charset="0"/>
            </a:endParaRPr>
          </a:p>
        </p:txBody>
      </p:sp>
      <p:sp>
        <p:nvSpPr>
          <p:cNvPr id="250" name="Down Arrow 249"/>
          <p:cNvSpPr/>
          <p:nvPr/>
        </p:nvSpPr>
        <p:spPr>
          <a:xfrm rot="16200000">
            <a:off x="6324004" y="2008945"/>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1" name="TextBox 250"/>
          <p:cNvSpPr txBox="1"/>
          <p:nvPr/>
        </p:nvSpPr>
        <p:spPr>
          <a:xfrm>
            <a:off x="6082591" y="2865001"/>
            <a:ext cx="992080" cy="629124"/>
          </a:xfrm>
          <a:prstGeom prst="rect">
            <a:avLst/>
          </a:prstGeom>
          <a:noFill/>
        </p:spPr>
        <p:txBody>
          <a:bodyPr wrap="square" lIns="74398" tIns="37200" rIns="74398" bIns="37200" rtlCol="0">
            <a:spAutoFit/>
          </a:bodyPr>
          <a:lstStyle/>
          <a:p>
            <a:pPr>
              <a:buNone/>
            </a:pPr>
            <a:r>
              <a:rPr lang="en-US" sz="1200" b="1" i="1" dirty="0" smtClean="0">
                <a:latin typeface="Times New Roman" pitchFamily="18" charset="0"/>
                <a:cs typeface="Times New Roman" pitchFamily="18" charset="0"/>
              </a:rPr>
              <a:t>match each feature within region </a:t>
            </a:r>
          </a:p>
        </p:txBody>
      </p:sp>
      <p:sp>
        <p:nvSpPr>
          <p:cNvPr id="252" name="Rectangle 251"/>
          <p:cNvSpPr/>
          <p:nvPr/>
        </p:nvSpPr>
        <p:spPr>
          <a:xfrm>
            <a:off x="4600569" y="4269706"/>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3" name="TextBox 252"/>
          <p:cNvSpPr txBox="1"/>
          <p:nvPr/>
        </p:nvSpPr>
        <p:spPr>
          <a:xfrm>
            <a:off x="4600570" y="4269707"/>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11</a:t>
            </a:r>
            <a:r>
              <a:rPr lang="en-US" sz="1200" dirty="0" smtClean="0">
                <a:solidFill>
                  <a:schemeClr val="bg1"/>
                </a:solidFill>
              </a:rPr>
              <a:t>     d</a:t>
            </a:r>
            <a:r>
              <a:rPr lang="en-US" sz="1200" baseline="-25000" dirty="0" smtClean="0">
                <a:solidFill>
                  <a:schemeClr val="bg1"/>
                </a:solidFill>
              </a:rPr>
              <a:t>12</a:t>
            </a:r>
            <a:r>
              <a:rPr lang="en-US" sz="1200" dirty="0" smtClean="0">
                <a:solidFill>
                  <a:schemeClr val="bg1"/>
                </a:solidFill>
              </a:rPr>
              <a:t>         …              </a:t>
            </a:r>
            <a:r>
              <a:rPr lang="en-US" sz="1200" dirty="0" err="1" smtClean="0">
                <a:solidFill>
                  <a:schemeClr val="bg1"/>
                </a:solidFill>
              </a:rPr>
              <a:t>d</a:t>
            </a:r>
            <a:r>
              <a:rPr lang="en-US" sz="1200" baseline="-25000" dirty="0" err="1" smtClean="0">
                <a:solidFill>
                  <a:schemeClr val="bg1"/>
                </a:solidFill>
              </a:rPr>
              <a:t>ij</a:t>
            </a:r>
            <a:r>
              <a:rPr lang="en-US" sz="1200" dirty="0" smtClean="0">
                <a:solidFill>
                  <a:schemeClr val="bg1"/>
                </a:solidFill>
              </a:rPr>
              <a:t>             …                   d</a:t>
            </a:r>
            <a:r>
              <a:rPr lang="en-US" sz="1200" baseline="-25000" dirty="0" smtClean="0">
                <a:solidFill>
                  <a:schemeClr val="bg1"/>
                </a:solidFill>
              </a:rPr>
              <a:t>KK</a:t>
            </a:r>
          </a:p>
        </p:txBody>
      </p:sp>
      <p:sp>
        <p:nvSpPr>
          <p:cNvPr id="254" name="Down Arrow 253"/>
          <p:cNvSpPr/>
          <p:nvPr/>
        </p:nvSpPr>
        <p:spPr>
          <a:xfrm>
            <a:off x="6279787" y="461264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5" name="TextBox 254"/>
          <p:cNvSpPr txBox="1"/>
          <p:nvPr/>
        </p:nvSpPr>
        <p:spPr>
          <a:xfrm>
            <a:off x="6917868" y="4729154"/>
            <a:ext cx="1155332"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sort distances</a:t>
            </a:r>
            <a:endParaRPr lang="en-US" sz="1400" b="1" i="1" baseline="-25000" dirty="0">
              <a:latin typeface="Times New Roman" pitchFamily="18" charset="0"/>
              <a:cs typeface="Times New Roman" pitchFamily="18" charset="0"/>
            </a:endParaRPr>
          </a:p>
        </p:txBody>
      </p:sp>
      <p:sp>
        <p:nvSpPr>
          <p:cNvPr id="256" name="TextBox 255"/>
          <p:cNvSpPr txBox="1"/>
          <p:nvPr/>
        </p:nvSpPr>
        <p:spPr>
          <a:xfrm>
            <a:off x="6359269" y="5693162"/>
            <a:ext cx="2642919" cy="290570"/>
          </a:xfrm>
          <a:prstGeom prst="rect">
            <a:avLst/>
          </a:prstGeom>
          <a:noFill/>
        </p:spPr>
        <p:txBody>
          <a:bodyPr wrap="none" lIns="74398" tIns="37200" rIns="74398" bIns="37200" rtlCol="0">
            <a:spAutoFit/>
          </a:bodyPr>
          <a:lstStyle/>
          <a:p>
            <a:pPr>
              <a:buNone/>
            </a:pPr>
            <a:r>
              <a:rPr lang="el-GR" sz="1400" b="1" i="1" dirty="0" smtClean="0">
                <a:latin typeface="Gulim"/>
                <a:ea typeface="Gulim"/>
              </a:rPr>
              <a:t>α</a:t>
            </a:r>
            <a:r>
              <a:rPr lang="en-US" sz="1400" b="1" i="1" dirty="0" smtClean="0"/>
              <a:t> -</a:t>
            </a:r>
            <a:r>
              <a:rPr lang="en-US" sz="1400" dirty="0" err="1" smtClean="0"/>
              <a:t>th</a:t>
            </a:r>
            <a:r>
              <a:rPr lang="en-US" sz="1400" dirty="0" smtClean="0"/>
              <a:t>  </a:t>
            </a:r>
            <a:r>
              <a:rPr lang="en-US" sz="1400" b="1" i="1" dirty="0" smtClean="0">
                <a:latin typeface="Times New Roman" pitchFamily="18" charset="0"/>
                <a:cs typeface="Times New Roman" pitchFamily="18" charset="0"/>
              </a:rPr>
              <a:t>percentile as final distance</a:t>
            </a:r>
            <a:endParaRPr lang="en-US" sz="1400" b="1" i="1" baseline="-25000" dirty="0">
              <a:latin typeface="Times New Roman" pitchFamily="18" charset="0"/>
              <a:cs typeface="Times New Roman" pitchFamily="18" charset="0"/>
            </a:endParaRPr>
          </a:p>
        </p:txBody>
      </p:sp>
      <p:cxnSp>
        <p:nvCxnSpPr>
          <p:cNvPr id="257" name="Curved Connector 256"/>
          <p:cNvCxnSpPr>
            <a:stCxn id="256" idx="1"/>
          </p:cNvCxnSpPr>
          <p:nvPr/>
        </p:nvCxnSpPr>
        <p:spPr>
          <a:xfrm rot="10800000">
            <a:off x="5840673" y="5507153"/>
            <a:ext cx="518597" cy="331294"/>
          </a:xfrm>
          <a:prstGeom prst="curvedConnector3">
            <a:avLst>
              <a:gd name="adj1" fmla="val 101427"/>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5710560" y="3094032"/>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9" name="TextBox 258"/>
          <p:cNvSpPr txBox="1"/>
          <p:nvPr/>
        </p:nvSpPr>
        <p:spPr>
          <a:xfrm>
            <a:off x="5729874" y="3125543"/>
            <a:ext cx="448408"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KK</a:t>
            </a:r>
            <a:endParaRPr lang="en-US" baseline="-25000" dirty="0">
              <a:solidFill>
                <a:srgbClr val="FFFF00"/>
              </a:solidFill>
              <a:latin typeface="Times New Roman" pitchFamily="18" charset="0"/>
              <a:cs typeface="Times New Roman" pitchFamily="18" charset="0"/>
            </a:endParaRPr>
          </a:p>
        </p:txBody>
      </p:sp>
      <p:sp>
        <p:nvSpPr>
          <p:cNvPr id="260" name="Rectangle 259"/>
          <p:cNvSpPr/>
          <p:nvPr/>
        </p:nvSpPr>
        <p:spPr>
          <a:xfrm>
            <a:off x="4470459" y="1853931"/>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1" name="TextBox 260"/>
          <p:cNvSpPr txBox="1"/>
          <p:nvPr/>
        </p:nvSpPr>
        <p:spPr>
          <a:xfrm>
            <a:off x="4520268" y="1903740"/>
            <a:ext cx="37537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11</a:t>
            </a:r>
            <a:endParaRPr lang="en-US" baseline="-25000" dirty="0">
              <a:solidFill>
                <a:srgbClr val="FFFF00"/>
              </a:solidFill>
              <a:latin typeface="Times New Roman" pitchFamily="18" charset="0"/>
              <a:cs typeface="Times New Roman" pitchFamily="18" charset="0"/>
            </a:endParaRPr>
          </a:p>
        </p:txBody>
      </p:sp>
      <p:sp>
        <p:nvSpPr>
          <p:cNvPr id="262" name="TextBox 261"/>
          <p:cNvSpPr txBox="1"/>
          <p:nvPr/>
        </p:nvSpPr>
        <p:spPr>
          <a:xfrm>
            <a:off x="5450343" y="2195468"/>
            <a:ext cx="31375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ij</a:t>
            </a:r>
            <a:endParaRPr lang="en-US" baseline="-25000" dirty="0">
              <a:solidFill>
                <a:srgbClr val="FFFF00"/>
              </a:solidFill>
              <a:latin typeface="Times New Roman" pitchFamily="18" charset="0"/>
              <a:cs typeface="Times New Roman" pitchFamily="18" charset="0"/>
            </a:endParaRPr>
          </a:p>
        </p:txBody>
      </p:sp>
      <p:cxnSp>
        <p:nvCxnSpPr>
          <p:cNvPr id="263" name="Curved Connector 48"/>
          <p:cNvCxnSpPr>
            <a:stCxn id="239" idx="2"/>
          </p:cNvCxnSpPr>
          <p:nvPr/>
        </p:nvCxnSpPr>
        <p:spPr>
          <a:xfrm rot="5400000" flipH="1" flipV="1">
            <a:off x="6554975" y="1351056"/>
            <a:ext cx="216508" cy="2153358"/>
          </a:xfrm>
          <a:prstGeom prst="curvedConnector4">
            <a:avLst>
              <a:gd name="adj1" fmla="val -85916"/>
              <a:gd name="adj2" fmla="val 54319"/>
            </a:avLst>
          </a:prstGeom>
          <a:ln w="38100" cmpd="sng">
            <a:solidFill>
              <a:srgbClr val="FFC000"/>
            </a:solidFill>
            <a:tailEnd type="arrow"/>
          </a:ln>
          <a:effectLst>
            <a:innerShdw blurRad="635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4" name="Rectangle 263"/>
          <p:cNvSpPr/>
          <p:nvPr/>
        </p:nvSpPr>
        <p:spPr>
          <a:xfrm>
            <a:off x="4600569" y="5202204"/>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5" name="TextBox 264"/>
          <p:cNvSpPr txBox="1"/>
          <p:nvPr/>
        </p:nvSpPr>
        <p:spPr>
          <a:xfrm>
            <a:off x="4594471" y="5199780"/>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73</a:t>
            </a:r>
            <a:r>
              <a:rPr lang="en-US" sz="1200" dirty="0" smtClean="0">
                <a:solidFill>
                  <a:schemeClr val="bg1"/>
                </a:solidFill>
              </a:rPr>
              <a:t>     d</a:t>
            </a:r>
            <a:r>
              <a:rPr lang="en-US" sz="1200" baseline="-25000" dirty="0" smtClean="0">
                <a:solidFill>
                  <a:schemeClr val="bg1"/>
                </a:solidFill>
              </a:rPr>
              <a:t>82</a:t>
            </a:r>
            <a:r>
              <a:rPr lang="en-US" sz="1200" dirty="0" smtClean="0">
                <a:solidFill>
                  <a:schemeClr val="bg1"/>
                </a:solidFill>
              </a:rPr>
              <a:t>          …              d</a:t>
            </a:r>
            <a:r>
              <a:rPr lang="en-US" sz="1200" baseline="-25000" dirty="0" smtClean="0">
                <a:solidFill>
                  <a:schemeClr val="bg1"/>
                </a:solidFill>
              </a:rPr>
              <a:t>11</a:t>
            </a:r>
            <a:r>
              <a:rPr lang="en-US" sz="1200" dirty="0" smtClean="0">
                <a:solidFill>
                  <a:schemeClr val="bg1"/>
                </a:solidFill>
              </a:rPr>
              <a:t>            …                  d</a:t>
            </a:r>
            <a:r>
              <a:rPr lang="en-US" sz="1200" baseline="-25000" dirty="0" smtClean="0">
                <a:solidFill>
                  <a:schemeClr val="bg1"/>
                </a:solidFill>
              </a:rPr>
              <a:t>34</a:t>
            </a:r>
          </a:p>
        </p:txBody>
      </p:sp>
      <p:sp>
        <p:nvSpPr>
          <p:cNvPr id="266" name="Down Arrow 265"/>
          <p:cNvSpPr/>
          <p:nvPr/>
        </p:nvSpPr>
        <p:spPr>
          <a:xfrm rot="13376137">
            <a:off x="3772336" y="3126633"/>
            <a:ext cx="558045" cy="831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73" name="Freeform 72"/>
          <p:cNvSpPr/>
          <p:nvPr/>
        </p:nvSpPr>
        <p:spPr bwMode="auto">
          <a:xfrm>
            <a:off x="1431561" y="2705725"/>
            <a:ext cx="839449" cy="554636"/>
          </a:xfrm>
          <a:custGeom>
            <a:avLst/>
            <a:gdLst>
              <a:gd name="connsiteX0" fmla="*/ 0 w 839449"/>
              <a:gd name="connsiteY0" fmla="*/ 0 h 554636"/>
              <a:gd name="connsiteX1" fmla="*/ 44970 w 839449"/>
              <a:gd name="connsiteY1" fmla="*/ 29980 h 554636"/>
              <a:gd name="connsiteX2" fmla="*/ 89941 w 839449"/>
              <a:gd name="connsiteY2" fmla="*/ 82445 h 554636"/>
              <a:gd name="connsiteX3" fmla="*/ 112426 w 839449"/>
              <a:gd name="connsiteY3" fmla="*/ 97436 h 554636"/>
              <a:gd name="connsiteX4" fmla="*/ 142406 w 839449"/>
              <a:gd name="connsiteY4" fmla="*/ 119921 h 554636"/>
              <a:gd name="connsiteX5" fmla="*/ 194872 w 839449"/>
              <a:gd name="connsiteY5" fmla="*/ 157396 h 554636"/>
              <a:gd name="connsiteX6" fmla="*/ 269823 w 839449"/>
              <a:gd name="connsiteY6" fmla="*/ 217357 h 554636"/>
              <a:gd name="connsiteX7" fmla="*/ 292308 w 839449"/>
              <a:gd name="connsiteY7" fmla="*/ 224852 h 554636"/>
              <a:gd name="connsiteX8" fmla="*/ 329783 w 839449"/>
              <a:gd name="connsiteY8" fmla="*/ 247337 h 554636"/>
              <a:gd name="connsiteX9" fmla="*/ 359764 w 839449"/>
              <a:gd name="connsiteY9" fmla="*/ 269823 h 554636"/>
              <a:gd name="connsiteX10" fmla="*/ 382249 w 839449"/>
              <a:gd name="connsiteY10" fmla="*/ 284813 h 554636"/>
              <a:gd name="connsiteX11" fmla="*/ 404734 w 839449"/>
              <a:gd name="connsiteY11" fmla="*/ 307298 h 554636"/>
              <a:gd name="connsiteX12" fmla="*/ 442209 w 839449"/>
              <a:gd name="connsiteY12" fmla="*/ 314793 h 554636"/>
              <a:gd name="connsiteX13" fmla="*/ 509665 w 839449"/>
              <a:gd name="connsiteY13" fmla="*/ 367259 h 554636"/>
              <a:gd name="connsiteX14" fmla="*/ 554636 w 839449"/>
              <a:gd name="connsiteY14" fmla="*/ 389744 h 554636"/>
              <a:gd name="connsiteX15" fmla="*/ 569626 w 839449"/>
              <a:gd name="connsiteY15" fmla="*/ 412229 h 554636"/>
              <a:gd name="connsiteX16" fmla="*/ 599606 w 839449"/>
              <a:gd name="connsiteY16" fmla="*/ 419724 h 554636"/>
              <a:gd name="connsiteX17" fmla="*/ 629587 w 839449"/>
              <a:gd name="connsiteY17" fmla="*/ 434714 h 554636"/>
              <a:gd name="connsiteX18" fmla="*/ 659567 w 839449"/>
              <a:gd name="connsiteY18" fmla="*/ 457200 h 554636"/>
              <a:gd name="connsiteX19" fmla="*/ 682052 w 839449"/>
              <a:gd name="connsiteY19" fmla="*/ 464695 h 554636"/>
              <a:gd name="connsiteX20" fmla="*/ 727023 w 839449"/>
              <a:gd name="connsiteY20" fmla="*/ 494675 h 554636"/>
              <a:gd name="connsiteX21" fmla="*/ 749508 w 839449"/>
              <a:gd name="connsiteY21" fmla="*/ 502170 h 554636"/>
              <a:gd name="connsiteX22" fmla="*/ 794478 w 839449"/>
              <a:gd name="connsiteY22" fmla="*/ 532150 h 554636"/>
              <a:gd name="connsiteX23" fmla="*/ 816964 w 839449"/>
              <a:gd name="connsiteY23" fmla="*/ 547141 h 554636"/>
              <a:gd name="connsiteX24" fmla="*/ 839449 w 839449"/>
              <a:gd name="connsiteY24" fmla="*/ 554636 h 5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9449" h="554636">
                <a:moveTo>
                  <a:pt x="0" y="0"/>
                </a:moveTo>
                <a:cubicBezTo>
                  <a:pt x="14990" y="9993"/>
                  <a:pt x="34161" y="15567"/>
                  <a:pt x="44970" y="29980"/>
                </a:cubicBezTo>
                <a:cubicBezTo>
                  <a:pt x="61515" y="52040"/>
                  <a:pt x="69059" y="65043"/>
                  <a:pt x="89941" y="82445"/>
                </a:cubicBezTo>
                <a:cubicBezTo>
                  <a:pt x="96861" y="88212"/>
                  <a:pt x="105096" y="92200"/>
                  <a:pt x="112426" y="97436"/>
                </a:cubicBezTo>
                <a:cubicBezTo>
                  <a:pt x="122591" y="104697"/>
                  <a:pt x="132241" y="112660"/>
                  <a:pt x="142406" y="119921"/>
                </a:cubicBezTo>
                <a:cubicBezTo>
                  <a:pt x="164166" y="135464"/>
                  <a:pt x="173104" y="138349"/>
                  <a:pt x="194872" y="157396"/>
                </a:cubicBezTo>
                <a:cubicBezTo>
                  <a:pt x="238833" y="195862"/>
                  <a:pt x="211510" y="184961"/>
                  <a:pt x="269823" y="217357"/>
                </a:cubicBezTo>
                <a:cubicBezTo>
                  <a:pt x="276729" y="221194"/>
                  <a:pt x="285242" y="221319"/>
                  <a:pt x="292308" y="224852"/>
                </a:cubicBezTo>
                <a:cubicBezTo>
                  <a:pt x="305338" y="231367"/>
                  <a:pt x="317662" y="239256"/>
                  <a:pt x="329783" y="247337"/>
                </a:cubicBezTo>
                <a:cubicBezTo>
                  <a:pt x="340177" y="254266"/>
                  <a:pt x="349599" y="262562"/>
                  <a:pt x="359764" y="269823"/>
                </a:cubicBezTo>
                <a:cubicBezTo>
                  <a:pt x="367094" y="275059"/>
                  <a:pt x="375329" y="279046"/>
                  <a:pt x="382249" y="284813"/>
                </a:cubicBezTo>
                <a:cubicBezTo>
                  <a:pt x="390392" y="291599"/>
                  <a:pt x="395253" y="302558"/>
                  <a:pt x="404734" y="307298"/>
                </a:cubicBezTo>
                <a:cubicBezTo>
                  <a:pt x="416128" y="312995"/>
                  <a:pt x="429717" y="312295"/>
                  <a:pt x="442209" y="314793"/>
                </a:cubicBezTo>
                <a:cubicBezTo>
                  <a:pt x="477434" y="350016"/>
                  <a:pt x="455877" y="331399"/>
                  <a:pt x="509665" y="367259"/>
                </a:cubicBezTo>
                <a:cubicBezTo>
                  <a:pt x="538723" y="386631"/>
                  <a:pt x="523605" y="379401"/>
                  <a:pt x="554636" y="389744"/>
                </a:cubicBezTo>
                <a:cubicBezTo>
                  <a:pt x="559633" y="397239"/>
                  <a:pt x="562131" y="407232"/>
                  <a:pt x="569626" y="412229"/>
                </a:cubicBezTo>
                <a:cubicBezTo>
                  <a:pt x="578197" y="417943"/>
                  <a:pt x="589961" y="416107"/>
                  <a:pt x="599606" y="419724"/>
                </a:cubicBezTo>
                <a:cubicBezTo>
                  <a:pt x="610068" y="423647"/>
                  <a:pt x="620112" y="428792"/>
                  <a:pt x="629587" y="434714"/>
                </a:cubicBezTo>
                <a:cubicBezTo>
                  <a:pt x="640180" y="441335"/>
                  <a:pt x="648721" y="451002"/>
                  <a:pt x="659567" y="457200"/>
                </a:cubicBezTo>
                <a:cubicBezTo>
                  <a:pt x="666426" y="461120"/>
                  <a:pt x="675146" y="460858"/>
                  <a:pt x="682052" y="464695"/>
                </a:cubicBezTo>
                <a:cubicBezTo>
                  <a:pt x="697801" y="473444"/>
                  <a:pt x="709932" y="488978"/>
                  <a:pt x="727023" y="494675"/>
                </a:cubicBezTo>
                <a:cubicBezTo>
                  <a:pt x="734518" y="497173"/>
                  <a:pt x="742602" y="498333"/>
                  <a:pt x="749508" y="502170"/>
                </a:cubicBezTo>
                <a:cubicBezTo>
                  <a:pt x="765257" y="510919"/>
                  <a:pt x="779488" y="522157"/>
                  <a:pt x="794478" y="532150"/>
                </a:cubicBezTo>
                <a:cubicBezTo>
                  <a:pt x="801973" y="537147"/>
                  <a:pt x="808418" y="544292"/>
                  <a:pt x="816964" y="547141"/>
                </a:cubicBezTo>
                <a:lnTo>
                  <a:pt x="839449" y="554636"/>
                </a:lnTo>
              </a:path>
            </a:pathLst>
          </a:custGeom>
          <a:noFill/>
          <a:ln w="9525" cap="flat" cmpd="sng" algn="ctr">
            <a:no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ahoma" charset="0"/>
            </a:endParaRPr>
          </a:p>
        </p:txBody>
      </p:sp>
      <p:sp>
        <p:nvSpPr>
          <p:cNvPr id="76" name="Freeform 75"/>
          <p:cNvSpPr/>
          <p:nvPr/>
        </p:nvSpPr>
        <p:spPr bwMode="auto">
          <a:xfrm>
            <a:off x="8001000" y="2895600"/>
            <a:ext cx="685800" cy="381000"/>
          </a:xfrm>
          <a:custGeom>
            <a:avLst/>
            <a:gdLst>
              <a:gd name="connsiteX0" fmla="*/ 74951 w 1019331"/>
              <a:gd name="connsiteY0" fmla="*/ 94562 h 604228"/>
              <a:gd name="connsiteX1" fmla="*/ 142407 w 1019331"/>
              <a:gd name="connsiteY1" fmla="*/ 57087 h 604228"/>
              <a:gd name="connsiteX2" fmla="*/ 179882 w 1019331"/>
              <a:gd name="connsiteY2" fmla="*/ 49592 h 604228"/>
              <a:gd name="connsiteX3" fmla="*/ 209863 w 1019331"/>
              <a:gd name="connsiteY3" fmla="*/ 34602 h 604228"/>
              <a:gd name="connsiteX4" fmla="*/ 254833 w 1019331"/>
              <a:gd name="connsiteY4" fmla="*/ 19612 h 604228"/>
              <a:gd name="connsiteX5" fmla="*/ 712033 w 1019331"/>
              <a:gd name="connsiteY5" fmla="*/ 42097 h 604228"/>
              <a:gd name="connsiteX6" fmla="*/ 757004 w 1019331"/>
              <a:gd name="connsiteY6" fmla="*/ 64582 h 604228"/>
              <a:gd name="connsiteX7" fmla="*/ 779489 w 1019331"/>
              <a:gd name="connsiteY7" fmla="*/ 72077 h 604228"/>
              <a:gd name="connsiteX8" fmla="*/ 831954 w 1019331"/>
              <a:gd name="connsiteY8" fmla="*/ 109552 h 604228"/>
              <a:gd name="connsiteX9" fmla="*/ 854440 w 1019331"/>
              <a:gd name="connsiteY9" fmla="*/ 132038 h 604228"/>
              <a:gd name="connsiteX10" fmla="*/ 869430 w 1019331"/>
              <a:gd name="connsiteY10" fmla="*/ 154523 h 604228"/>
              <a:gd name="connsiteX11" fmla="*/ 891915 w 1019331"/>
              <a:gd name="connsiteY11" fmla="*/ 162018 h 604228"/>
              <a:gd name="connsiteX12" fmla="*/ 936885 w 1019331"/>
              <a:gd name="connsiteY12" fmla="*/ 206989 h 604228"/>
              <a:gd name="connsiteX13" fmla="*/ 981856 w 1019331"/>
              <a:gd name="connsiteY13" fmla="*/ 244464 h 604228"/>
              <a:gd name="connsiteX14" fmla="*/ 1004341 w 1019331"/>
              <a:gd name="connsiteY14" fmla="*/ 289434 h 604228"/>
              <a:gd name="connsiteX15" fmla="*/ 1019331 w 1019331"/>
              <a:gd name="connsiteY15" fmla="*/ 341900 h 604228"/>
              <a:gd name="connsiteX16" fmla="*/ 1004341 w 1019331"/>
              <a:gd name="connsiteY16" fmla="*/ 409356 h 604228"/>
              <a:gd name="connsiteX17" fmla="*/ 981856 w 1019331"/>
              <a:gd name="connsiteY17" fmla="*/ 439336 h 604228"/>
              <a:gd name="connsiteX18" fmla="*/ 951876 w 1019331"/>
              <a:gd name="connsiteY18" fmla="*/ 476812 h 604228"/>
              <a:gd name="connsiteX19" fmla="*/ 936885 w 1019331"/>
              <a:gd name="connsiteY19" fmla="*/ 521782 h 604228"/>
              <a:gd name="connsiteX20" fmla="*/ 914400 w 1019331"/>
              <a:gd name="connsiteY20" fmla="*/ 536772 h 604228"/>
              <a:gd name="connsiteX21" fmla="*/ 891915 w 1019331"/>
              <a:gd name="connsiteY21" fmla="*/ 559257 h 604228"/>
              <a:gd name="connsiteX22" fmla="*/ 869430 w 1019331"/>
              <a:gd name="connsiteY22" fmla="*/ 566752 h 604228"/>
              <a:gd name="connsiteX23" fmla="*/ 809469 w 1019331"/>
              <a:gd name="connsiteY23" fmla="*/ 589238 h 604228"/>
              <a:gd name="connsiteX24" fmla="*/ 779489 w 1019331"/>
              <a:gd name="connsiteY24" fmla="*/ 596733 h 604228"/>
              <a:gd name="connsiteX25" fmla="*/ 734518 w 1019331"/>
              <a:gd name="connsiteY25" fmla="*/ 604228 h 604228"/>
              <a:gd name="connsiteX26" fmla="*/ 599607 w 1019331"/>
              <a:gd name="connsiteY26" fmla="*/ 596733 h 604228"/>
              <a:gd name="connsiteX27" fmla="*/ 577122 w 1019331"/>
              <a:gd name="connsiteY27" fmla="*/ 589238 h 604228"/>
              <a:gd name="connsiteX28" fmla="*/ 539646 w 1019331"/>
              <a:gd name="connsiteY28" fmla="*/ 581743 h 604228"/>
              <a:gd name="connsiteX29" fmla="*/ 217358 w 1019331"/>
              <a:gd name="connsiteY29" fmla="*/ 566752 h 604228"/>
              <a:gd name="connsiteX30" fmla="*/ 194872 w 1019331"/>
              <a:gd name="connsiteY30" fmla="*/ 559257 h 604228"/>
              <a:gd name="connsiteX31" fmla="*/ 134912 w 1019331"/>
              <a:gd name="connsiteY31" fmla="*/ 544267 h 604228"/>
              <a:gd name="connsiteX32" fmla="*/ 112426 w 1019331"/>
              <a:gd name="connsiteY32" fmla="*/ 529277 h 604228"/>
              <a:gd name="connsiteX33" fmla="*/ 97436 w 1019331"/>
              <a:gd name="connsiteY33" fmla="*/ 506792 h 604228"/>
              <a:gd name="connsiteX34" fmla="*/ 82446 w 1019331"/>
              <a:gd name="connsiteY34" fmla="*/ 446831 h 604228"/>
              <a:gd name="connsiteX35" fmla="*/ 67456 w 1019331"/>
              <a:gd name="connsiteY35" fmla="*/ 424346 h 604228"/>
              <a:gd name="connsiteX36" fmla="*/ 59961 w 1019331"/>
              <a:gd name="connsiteY36" fmla="*/ 401861 h 604228"/>
              <a:gd name="connsiteX37" fmla="*/ 37476 w 1019331"/>
              <a:gd name="connsiteY37" fmla="*/ 371880 h 604228"/>
              <a:gd name="connsiteX38" fmla="*/ 22485 w 1019331"/>
              <a:gd name="connsiteY38" fmla="*/ 349395 h 604228"/>
              <a:gd name="connsiteX39" fmla="*/ 7495 w 1019331"/>
              <a:gd name="connsiteY39" fmla="*/ 304425 h 604228"/>
              <a:gd name="connsiteX40" fmla="*/ 0 w 1019331"/>
              <a:gd name="connsiteY40" fmla="*/ 281939 h 604228"/>
              <a:gd name="connsiteX41" fmla="*/ 14990 w 1019331"/>
              <a:gd name="connsiteY41" fmla="*/ 221979 h 604228"/>
              <a:gd name="connsiteX42" fmla="*/ 44971 w 1019331"/>
              <a:gd name="connsiteY42" fmla="*/ 191998 h 604228"/>
              <a:gd name="connsiteX43" fmla="*/ 82446 w 1019331"/>
              <a:gd name="connsiteY43" fmla="*/ 147028 h 604228"/>
              <a:gd name="connsiteX44" fmla="*/ 89941 w 1019331"/>
              <a:gd name="connsiteY44" fmla="*/ 124543 h 604228"/>
              <a:gd name="connsiteX45" fmla="*/ 104931 w 1019331"/>
              <a:gd name="connsiteY45" fmla="*/ 109552 h 604228"/>
              <a:gd name="connsiteX46" fmla="*/ 74951 w 1019331"/>
              <a:gd name="connsiteY46" fmla="*/ 94562 h 6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19331" h="604228">
                <a:moveTo>
                  <a:pt x="74951" y="94562"/>
                </a:moveTo>
                <a:cubicBezTo>
                  <a:pt x="81197" y="85818"/>
                  <a:pt x="110746" y="65002"/>
                  <a:pt x="142407" y="57087"/>
                </a:cubicBezTo>
                <a:cubicBezTo>
                  <a:pt x="154766" y="53997"/>
                  <a:pt x="167390" y="52090"/>
                  <a:pt x="179882" y="49592"/>
                </a:cubicBezTo>
                <a:cubicBezTo>
                  <a:pt x="189876" y="44595"/>
                  <a:pt x="199489" y="38752"/>
                  <a:pt x="209863" y="34602"/>
                </a:cubicBezTo>
                <a:cubicBezTo>
                  <a:pt x="224534" y="28734"/>
                  <a:pt x="254833" y="19612"/>
                  <a:pt x="254833" y="19612"/>
                </a:cubicBezTo>
                <a:cubicBezTo>
                  <a:pt x="402855" y="22459"/>
                  <a:pt x="564694" y="0"/>
                  <a:pt x="712033" y="42097"/>
                </a:cubicBezTo>
                <a:cubicBezTo>
                  <a:pt x="755989" y="54656"/>
                  <a:pt x="713207" y="42684"/>
                  <a:pt x="757004" y="64582"/>
                </a:cubicBezTo>
                <a:cubicBezTo>
                  <a:pt x="764070" y="68115"/>
                  <a:pt x="771994" y="69579"/>
                  <a:pt x="779489" y="72077"/>
                </a:cubicBezTo>
                <a:cubicBezTo>
                  <a:pt x="837952" y="130540"/>
                  <a:pt x="762897" y="60225"/>
                  <a:pt x="831954" y="109552"/>
                </a:cubicBezTo>
                <a:cubicBezTo>
                  <a:pt x="840580" y="115713"/>
                  <a:pt x="847654" y="123895"/>
                  <a:pt x="854440" y="132038"/>
                </a:cubicBezTo>
                <a:cubicBezTo>
                  <a:pt x="860207" y="138958"/>
                  <a:pt x="862396" y="148896"/>
                  <a:pt x="869430" y="154523"/>
                </a:cubicBezTo>
                <a:cubicBezTo>
                  <a:pt x="875599" y="159458"/>
                  <a:pt x="884420" y="159520"/>
                  <a:pt x="891915" y="162018"/>
                </a:cubicBezTo>
                <a:cubicBezTo>
                  <a:pt x="906905" y="177008"/>
                  <a:pt x="919246" y="195230"/>
                  <a:pt x="936885" y="206989"/>
                </a:cubicBezTo>
                <a:cubicBezTo>
                  <a:pt x="968190" y="227858"/>
                  <a:pt x="953001" y="215609"/>
                  <a:pt x="981856" y="244464"/>
                </a:cubicBezTo>
                <a:cubicBezTo>
                  <a:pt x="1000696" y="300984"/>
                  <a:pt x="975281" y="231313"/>
                  <a:pt x="1004341" y="289434"/>
                </a:cubicBezTo>
                <a:cubicBezTo>
                  <a:pt x="1009717" y="300185"/>
                  <a:pt x="1016930" y="332296"/>
                  <a:pt x="1019331" y="341900"/>
                </a:cubicBezTo>
                <a:cubicBezTo>
                  <a:pt x="1017496" y="352909"/>
                  <a:pt x="1013024" y="394161"/>
                  <a:pt x="1004341" y="409356"/>
                </a:cubicBezTo>
                <a:cubicBezTo>
                  <a:pt x="998143" y="420202"/>
                  <a:pt x="989117" y="429171"/>
                  <a:pt x="981856" y="439336"/>
                </a:cubicBezTo>
                <a:cubicBezTo>
                  <a:pt x="958218" y="472429"/>
                  <a:pt x="976945" y="451742"/>
                  <a:pt x="951876" y="476812"/>
                </a:cubicBezTo>
                <a:cubicBezTo>
                  <a:pt x="946879" y="491802"/>
                  <a:pt x="950032" y="513017"/>
                  <a:pt x="936885" y="521782"/>
                </a:cubicBezTo>
                <a:cubicBezTo>
                  <a:pt x="929390" y="526779"/>
                  <a:pt x="921320" y="531005"/>
                  <a:pt x="914400" y="536772"/>
                </a:cubicBezTo>
                <a:cubicBezTo>
                  <a:pt x="906257" y="543558"/>
                  <a:pt x="900734" y="553377"/>
                  <a:pt x="891915" y="559257"/>
                </a:cubicBezTo>
                <a:cubicBezTo>
                  <a:pt x="885341" y="563639"/>
                  <a:pt x="876925" y="564254"/>
                  <a:pt x="869430" y="566752"/>
                </a:cubicBezTo>
                <a:cubicBezTo>
                  <a:pt x="842688" y="593496"/>
                  <a:pt x="863575" y="578417"/>
                  <a:pt x="809469" y="589238"/>
                </a:cubicBezTo>
                <a:cubicBezTo>
                  <a:pt x="799368" y="591258"/>
                  <a:pt x="789590" y="594713"/>
                  <a:pt x="779489" y="596733"/>
                </a:cubicBezTo>
                <a:cubicBezTo>
                  <a:pt x="764587" y="599713"/>
                  <a:pt x="749508" y="601730"/>
                  <a:pt x="734518" y="604228"/>
                </a:cubicBezTo>
                <a:cubicBezTo>
                  <a:pt x="689548" y="601730"/>
                  <a:pt x="644444" y="601003"/>
                  <a:pt x="599607" y="596733"/>
                </a:cubicBezTo>
                <a:cubicBezTo>
                  <a:pt x="591742" y="595984"/>
                  <a:pt x="584787" y="591154"/>
                  <a:pt x="577122" y="589238"/>
                </a:cubicBezTo>
                <a:cubicBezTo>
                  <a:pt x="564763" y="586148"/>
                  <a:pt x="552328" y="582951"/>
                  <a:pt x="539646" y="581743"/>
                </a:cubicBezTo>
                <a:cubicBezTo>
                  <a:pt x="457714" y="573940"/>
                  <a:pt x="282179" y="569153"/>
                  <a:pt x="217358" y="566752"/>
                </a:cubicBezTo>
                <a:cubicBezTo>
                  <a:pt x="209863" y="564254"/>
                  <a:pt x="202537" y="561173"/>
                  <a:pt x="194872" y="559257"/>
                </a:cubicBezTo>
                <a:cubicBezTo>
                  <a:pt x="177767" y="554981"/>
                  <a:pt x="152045" y="552833"/>
                  <a:pt x="134912" y="544267"/>
                </a:cubicBezTo>
                <a:cubicBezTo>
                  <a:pt x="126855" y="540239"/>
                  <a:pt x="119921" y="534274"/>
                  <a:pt x="112426" y="529277"/>
                </a:cubicBezTo>
                <a:cubicBezTo>
                  <a:pt x="107429" y="521782"/>
                  <a:pt x="100599" y="515226"/>
                  <a:pt x="97436" y="506792"/>
                </a:cubicBezTo>
                <a:cubicBezTo>
                  <a:pt x="84608" y="472583"/>
                  <a:pt x="96316" y="474571"/>
                  <a:pt x="82446" y="446831"/>
                </a:cubicBezTo>
                <a:cubicBezTo>
                  <a:pt x="78418" y="438774"/>
                  <a:pt x="71484" y="432403"/>
                  <a:pt x="67456" y="424346"/>
                </a:cubicBezTo>
                <a:cubicBezTo>
                  <a:pt x="63923" y="417280"/>
                  <a:pt x="63881" y="408721"/>
                  <a:pt x="59961" y="401861"/>
                </a:cubicBezTo>
                <a:cubicBezTo>
                  <a:pt x="53763" y="391015"/>
                  <a:pt x="44737" y="382045"/>
                  <a:pt x="37476" y="371880"/>
                </a:cubicBezTo>
                <a:cubicBezTo>
                  <a:pt x="32240" y="364550"/>
                  <a:pt x="27482" y="356890"/>
                  <a:pt x="22485" y="349395"/>
                </a:cubicBezTo>
                <a:lnTo>
                  <a:pt x="7495" y="304425"/>
                </a:lnTo>
                <a:lnTo>
                  <a:pt x="0" y="281939"/>
                </a:lnTo>
                <a:cubicBezTo>
                  <a:pt x="4997" y="261952"/>
                  <a:pt x="422" y="236547"/>
                  <a:pt x="14990" y="221979"/>
                </a:cubicBezTo>
                <a:lnTo>
                  <a:pt x="44971" y="191998"/>
                </a:lnTo>
                <a:cubicBezTo>
                  <a:pt x="61547" y="175422"/>
                  <a:pt x="72011" y="167898"/>
                  <a:pt x="82446" y="147028"/>
                </a:cubicBezTo>
                <a:cubicBezTo>
                  <a:pt x="85979" y="139962"/>
                  <a:pt x="85876" y="131318"/>
                  <a:pt x="89941" y="124543"/>
                </a:cubicBezTo>
                <a:cubicBezTo>
                  <a:pt x="93577" y="118483"/>
                  <a:pt x="102990" y="116347"/>
                  <a:pt x="104931" y="109552"/>
                </a:cubicBezTo>
                <a:cubicBezTo>
                  <a:pt x="108363" y="97541"/>
                  <a:pt x="68705" y="103306"/>
                  <a:pt x="74951" y="94562"/>
                </a:cubicBezTo>
                <a:close/>
              </a:path>
            </a:pathLst>
          </a:custGeom>
          <a:noFill/>
          <a:ln w="22225" cap="flat" cmpd="sng" algn="ctr">
            <a:solidFill>
              <a:srgbClr val="FF0000"/>
            </a:solid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parameter</a:t>
            </a:r>
            <a:endParaRPr lang="en-US" dirty="0"/>
          </a:p>
        </p:txBody>
      </p:sp>
      <p:sp>
        <p:nvSpPr>
          <p:cNvPr id="4" name="Date Placeholder 3"/>
          <p:cNvSpPr>
            <a:spLocks noGrp="1"/>
          </p:cNvSpPr>
          <p:nvPr>
            <p:ph type="dt" sz="half" idx="4294967295"/>
          </p:nvPr>
        </p:nvSpPr>
        <p:spPr>
          <a:xfrm>
            <a:off x="457200" y="6545263"/>
            <a:ext cx="2133600" cy="268287"/>
          </a:xfrm>
          <a:prstGeom prst="rect">
            <a:avLst/>
          </a:prstGeom>
        </p:spPr>
        <p:txBody>
          <a:bodyPr/>
          <a:lstStyle/>
          <a:p>
            <a:pPr>
              <a:defRPr/>
            </a:pPr>
            <a:r>
              <a:rPr lang="en-US" smtClean="0"/>
              <a:t>April 30, 2009</a:t>
            </a:r>
            <a:endParaRPr lang="en-US" dirty="0"/>
          </a:p>
        </p:txBody>
      </p:sp>
      <p:sp>
        <p:nvSpPr>
          <p:cNvPr id="5" name="Footer Placeholder 4"/>
          <p:cNvSpPr>
            <a:spLocks noGrp="1"/>
          </p:cNvSpPr>
          <p:nvPr>
            <p:ph type="ftr" sz="quarter" idx="4294967295"/>
          </p:nvPr>
        </p:nvSpPr>
        <p:spPr>
          <a:xfrm>
            <a:off x="2232025" y="6545263"/>
            <a:ext cx="4716463" cy="268287"/>
          </a:xfrm>
          <a:prstGeom prst="rect">
            <a:avLst/>
          </a:prstGeom>
        </p:spPr>
        <p:txBody>
          <a:bodyPr/>
          <a:lstStyle/>
          <a:p>
            <a:pPr>
              <a:defRPr/>
            </a:pPr>
            <a:r>
              <a:rPr lang="en-US" smtClean="0"/>
              <a:t>MICROSOFT CONFIDENTIAL</a:t>
            </a:r>
            <a:endParaRPr lang="en-US"/>
          </a:p>
        </p:txBody>
      </p:sp>
      <p:pic>
        <p:nvPicPr>
          <p:cNvPr id="8194" name="Picture 2" descr="D:\figures\range_amir.png"/>
          <p:cNvPicPr>
            <a:picLocks noChangeAspect="1" noChangeArrowheads="1"/>
          </p:cNvPicPr>
          <p:nvPr/>
        </p:nvPicPr>
        <p:blipFill>
          <a:blip r:embed="rId2"/>
          <a:srcRect/>
          <a:stretch>
            <a:fillRect/>
          </a:stretch>
        </p:blipFill>
        <p:spPr bwMode="auto">
          <a:xfrm>
            <a:off x="1143000" y="1295400"/>
            <a:ext cx="6705599" cy="506005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p:txBody>
          <a:bodyPr/>
          <a:lstStyle/>
          <a:p>
            <a:r>
              <a:rPr lang="en-US" dirty="0" smtClean="0"/>
              <a:t>Some important parameters</a:t>
            </a:r>
            <a:endParaRPr lang="en-US" dirty="0"/>
          </a:p>
        </p:txBody>
      </p:sp>
      <p:pic>
        <p:nvPicPr>
          <p:cNvPr id="65" name="Picture 6" descr="\\ll-netapp\hpcusers\amir\_face\data\amir\geomrect\0122613134_0526619400625617947_00_gr.bmp"/>
          <p:cNvPicPr>
            <a:picLocks noChangeAspect="1" noChangeArrowheads="1"/>
          </p:cNvPicPr>
          <p:nvPr/>
        </p:nvPicPr>
        <p:blipFill>
          <a:blip r:embed="rId3"/>
          <a:srcRect/>
          <a:stretch>
            <a:fillRect/>
          </a:stretch>
        </p:blipFill>
        <p:spPr bwMode="auto">
          <a:xfrm>
            <a:off x="645112" y="1878366"/>
            <a:ext cx="762000" cy="762000"/>
          </a:xfrm>
          <a:prstGeom prst="rect">
            <a:avLst/>
          </a:prstGeom>
          <a:noFill/>
        </p:spPr>
      </p:pic>
      <p:pic>
        <p:nvPicPr>
          <p:cNvPr id="66" name="Picture 7" descr="\\ll-netapp\hpcusers\amir\_face\data\amir\photorect\0122613134_0526619400625617947_00_pr.bmp"/>
          <p:cNvPicPr>
            <a:picLocks noChangeAspect="1" noChangeArrowheads="1"/>
          </p:cNvPicPr>
          <p:nvPr/>
        </p:nvPicPr>
        <p:blipFill>
          <a:blip r:embed="rId4"/>
          <a:srcRect/>
          <a:stretch>
            <a:fillRect/>
          </a:stretch>
        </p:blipFill>
        <p:spPr bwMode="auto">
          <a:xfrm>
            <a:off x="1518414" y="1905000"/>
            <a:ext cx="717610" cy="717610"/>
          </a:xfrm>
          <a:prstGeom prst="rect">
            <a:avLst/>
          </a:prstGeom>
          <a:noFill/>
        </p:spPr>
      </p:pic>
      <p:sp>
        <p:nvSpPr>
          <p:cNvPr id="77" name="Right Arrow 76"/>
          <p:cNvSpPr/>
          <p:nvPr/>
        </p:nvSpPr>
        <p:spPr>
          <a:xfrm>
            <a:off x="1421166"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12" descr="C:\MSR\private\research\private\Documentation\ICCV2009\figures\0122613134_0526619400625617947_00_dist.bmp"/>
          <p:cNvPicPr>
            <a:picLocks noChangeAspect="1" noChangeArrowheads="1"/>
          </p:cNvPicPr>
          <p:nvPr/>
        </p:nvPicPr>
        <p:blipFill>
          <a:blip r:embed="rId5" cstate="print"/>
          <a:srcRect/>
          <a:stretch>
            <a:fillRect/>
          </a:stretch>
        </p:blipFill>
        <p:spPr bwMode="auto">
          <a:xfrm>
            <a:off x="2370200" y="1600200"/>
            <a:ext cx="1295400" cy="1295400"/>
          </a:xfrm>
          <a:prstGeom prst="rect">
            <a:avLst/>
          </a:prstGeom>
          <a:noFill/>
        </p:spPr>
      </p:pic>
      <p:sp>
        <p:nvSpPr>
          <p:cNvPr id="79" name="Right Arrow 78"/>
          <p:cNvSpPr/>
          <p:nvPr/>
        </p:nvSpPr>
        <p:spPr>
          <a:xfrm>
            <a:off x="2247432"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685800" y="3657600"/>
            <a:ext cx="1177697" cy="1430046"/>
            <a:chOff x="366946" y="2590800"/>
            <a:chExt cx="1177697" cy="1430046"/>
          </a:xfrm>
        </p:grpSpPr>
        <p:grpSp>
          <p:nvGrpSpPr>
            <p:cNvPr id="3" name="Group 80"/>
            <p:cNvGrpSpPr/>
            <p:nvPr/>
          </p:nvGrpSpPr>
          <p:grpSpPr>
            <a:xfrm>
              <a:off x="366946" y="2590800"/>
              <a:ext cx="1177697" cy="1430041"/>
              <a:chOff x="366946" y="2608556"/>
              <a:chExt cx="1177697" cy="1430041"/>
            </a:xfrm>
          </p:grpSpPr>
          <p:grpSp>
            <p:nvGrpSpPr>
              <p:cNvPr id="6" name="Group 64"/>
              <p:cNvGrpSpPr>
                <a:grpSpLocks/>
              </p:cNvGrpSpPr>
              <p:nvPr/>
            </p:nvGrpSpPr>
            <p:grpSpPr>
              <a:xfrm>
                <a:off x="457200" y="3124197"/>
                <a:ext cx="914400" cy="914400"/>
                <a:chOff x="187912" y="2106963"/>
                <a:chExt cx="2286000" cy="2286797"/>
              </a:xfrm>
            </p:grpSpPr>
            <p:sp>
              <p:nvSpPr>
                <p:cNvPr id="85" name="Oval 84"/>
                <p:cNvSpPr/>
                <p:nvPr/>
              </p:nvSpPr>
              <p:spPr>
                <a:xfrm>
                  <a:off x="1143000" y="3056878"/>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45112" y="2560422"/>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6"/>
                </p:cNvCxnSpPr>
                <p:nvPr/>
              </p:nvCxnSpPr>
              <p:spPr>
                <a:xfrm flipV="1">
                  <a:off x="1524000" y="3246222"/>
                  <a:ext cx="492712"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6" idx="2"/>
                  <a:endCxn id="85" idx="2"/>
                </p:cNvCxnSpPr>
                <p:nvPr/>
              </p:nvCxnSpPr>
              <p:spPr>
                <a:xfrm rot="10800000" flipH="1" flipV="1">
                  <a:off x="645112" y="3246222"/>
                  <a:ext cx="497888"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5" idx="0"/>
                  <a:endCxn id="86" idx="0"/>
                </p:cNvCxnSpPr>
                <p:nvPr/>
              </p:nvCxnSpPr>
              <p:spPr>
                <a:xfrm rot="16200000" flipV="1">
                  <a:off x="1083978" y="2807356"/>
                  <a:ext cx="496456"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4"/>
                  <a:endCxn id="85" idx="4"/>
                </p:cNvCxnSpPr>
                <p:nvPr/>
              </p:nvCxnSpPr>
              <p:spPr>
                <a:xfrm rot="5400000" flipH="1" flipV="1">
                  <a:off x="1085134" y="3683656"/>
                  <a:ext cx="494144"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187912" y="2106963"/>
                  <a:ext cx="2286000" cy="22859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1" idx="0"/>
                  <a:endCxn id="86" idx="0"/>
                </p:cNvCxnSpPr>
                <p:nvPr/>
              </p:nvCxnSpPr>
              <p:spPr>
                <a:xfrm rot="16200000" flipH="1">
                  <a:off x="1104184" y="2333694"/>
                  <a:ext cx="4534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6" idx="6"/>
                  <a:endCxn id="91" idx="6"/>
                </p:cNvCxnSpPr>
                <p:nvPr/>
              </p:nvCxnSpPr>
              <p:spPr>
                <a:xfrm>
                  <a:off x="20167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1" idx="2"/>
                  <a:endCxn id="86" idx="2"/>
                </p:cNvCxnSpPr>
                <p:nvPr/>
              </p:nvCxnSpPr>
              <p:spPr>
                <a:xfrm rot="10800000" flipH="1">
                  <a:off x="1879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4"/>
                  <a:endCxn id="86" idx="4"/>
                </p:cNvCxnSpPr>
                <p:nvPr/>
              </p:nvCxnSpPr>
              <p:spPr>
                <a:xfrm rot="5400000" flipH="1">
                  <a:off x="1100440" y="4162494"/>
                  <a:ext cx="46094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595546" y="25197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922756" y="2541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41756" y="28460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963966" y="28549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263590" y="31685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550634" y="34696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913878" y="38011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72844" y="34733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91844" y="37693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4" name="Object 83"/>
              <p:cNvGraphicFramePr>
                <a:graphicFrameLocks noChangeAspect="1"/>
              </p:cNvGraphicFramePr>
              <p:nvPr/>
            </p:nvGraphicFramePr>
            <p:xfrm>
              <a:off x="366946" y="2608556"/>
              <a:ext cx="1177697" cy="457200"/>
            </p:xfrm>
            <a:graphic>
              <a:graphicData uri="http://schemas.openxmlformats.org/presentationml/2006/ole">
                <p:oleObj spid="_x0000_s60418" name="Equation" r:id="rId6" imgW="1307880" imgH="507960" progId="Equation.3">
                  <p:embed/>
                </p:oleObj>
              </a:graphicData>
            </a:graphic>
          </p:graphicFrame>
        </p:grpSp>
        <p:cxnSp>
          <p:nvCxnSpPr>
            <p:cNvPr id="82" name="Straight Connector 81"/>
            <p:cNvCxnSpPr/>
            <p:nvPr/>
          </p:nvCxnSpPr>
          <p:spPr>
            <a:xfrm>
              <a:off x="381000" y="3025068"/>
              <a:ext cx="11518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Straight Connector 104"/>
          <p:cNvCxnSpPr/>
          <p:nvPr/>
        </p:nvCxnSpPr>
        <p:spPr>
          <a:xfrm rot="16200000" flipH="1">
            <a:off x="683618" y="4113280"/>
            <a:ext cx="302207" cy="269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ight Arrow 105"/>
          <p:cNvSpPr/>
          <p:nvPr/>
        </p:nvSpPr>
        <p:spPr>
          <a:xfrm>
            <a:off x="1828800"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7" name="Object 106"/>
          <p:cNvGraphicFramePr>
            <a:graphicFrameLocks noChangeAspect="1"/>
          </p:cNvGraphicFramePr>
          <p:nvPr/>
        </p:nvGraphicFramePr>
        <p:xfrm>
          <a:off x="1926813" y="3760788"/>
          <a:ext cx="1717675" cy="1219200"/>
        </p:xfrm>
        <a:graphic>
          <a:graphicData uri="http://schemas.openxmlformats.org/presentationml/2006/ole">
            <p:oleObj spid="_x0000_s60419" name="Equation" r:id="rId7" imgW="1358640" imgH="965160" progId="Equation.3">
              <p:embed/>
            </p:oleObj>
          </a:graphicData>
        </a:graphic>
      </p:graphicFrame>
      <p:sp>
        <p:nvSpPr>
          <p:cNvPr id="108" name="Right Arrow 107"/>
          <p:cNvSpPr/>
          <p:nvPr/>
        </p:nvSpPr>
        <p:spPr>
          <a:xfrm>
            <a:off x="627414"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515644" y="2738735"/>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Geometric Rectification</a:t>
            </a:r>
          </a:p>
        </p:txBody>
      </p:sp>
      <p:sp>
        <p:nvSpPr>
          <p:cNvPr id="112" name="TextBox 111"/>
          <p:cNvSpPr txBox="1"/>
          <p:nvPr/>
        </p:nvSpPr>
        <p:spPr>
          <a:xfrm>
            <a:off x="1409700" y="2743200"/>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Photometric Rectification</a:t>
            </a:r>
          </a:p>
        </p:txBody>
      </p:sp>
      <p:sp>
        <p:nvSpPr>
          <p:cNvPr id="113" name="TextBox 112"/>
          <p:cNvSpPr txBox="1"/>
          <p:nvPr/>
        </p:nvSpPr>
        <p:spPr>
          <a:xfrm>
            <a:off x="2362200" y="2957513"/>
            <a:ext cx="1447800" cy="498598"/>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Dense Overlapping</a:t>
            </a:r>
          </a:p>
          <a:p>
            <a:pPr>
              <a:buNone/>
            </a:pPr>
            <a:r>
              <a:rPr lang="en-US" sz="1200" b="1" i="1" dirty="0" smtClean="0">
                <a:latin typeface="Times New Roman" pitchFamily="18" charset="0"/>
                <a:cs typeface="Times New Roman" pitchFamily="18" charset="0"/>
              </a:rPr>
              <a:t>Partitioning</a:t>
            </a:r>
          </a:p>
        </p:txBody>
      </p:sp>
      <p:sp>
        <p:nvSpPr>
          <p:cNvPr id="114" name="TextBox 113"/>
          <p:cNvSpPr txBox="1"/>
          <p:nvPr/>
        </p:nvSpPr>
        <p:spPr>
          <a:xfrm>
            <a:off x="947556" y="5091113"/>
            <a:ext cx="878888"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Descriptor Extraction</a:t>
            </a:r>
          </a:p>
        </p:txBody>
      </p:sp>
      <p:sp>
        <p:nvSpPr>
          <p:cNvPr id="115" name="TextBox 114"/>
          <p:cNvSpPr txBox="1"/>
          <p:nvPr/>
        </p:nvSpPr>
        <p:spPr>
          <a:xfrm>
            <a:off x="2128656" y="5091113"/>
            <a:ext cx="1524000" cy="276999"/>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Face Representation</a:t>
            </a:r>
          </a:p>
        </p:txBody>
      </p:sp>
      <p:pic>
        <p:nvPicPr>
          <p:cNvPr id="238" name="Picture 7" descr="\\ll-netapp\hpcusers\amir\_face\data\amir\photorect\0122613134_0526619400625617947_00_pr.bmp"/>
          <p:cNvPicPr>
            <a:picLocks noChangeAspect="1" noChangeArrowheads="1"/>
          </p:cNvPicPr>
          <p:nvPr/>
        </p:nvPicPr>
        <p:blipFill>
          <a:blip r:embed="rId4"/>
          <a:srcRect/>
          <a:stretch>
            <a:fillRect/>
          </a:stretch>
        </p:blipFill>
        <p:spPr bwMode="auto">
          <a:xfrm>
            <a:off x="4470461" y="1853933"/>
            <a:ext cx="1612129" cy="1612129"/>
          </a:xfrm>
          <a:prstGeom prst="rect">
            <a:avLst/>
          </a:prstGeom>
          <a:noFill/>
        </p:spPr>
      </p:pic>
      <p:sp>
        <p:nvSpPr>
          <p:cNvPr id="239" name="Rectangle 238"/>
          <p:cNvSpPr/>
          <p:nvPr/>
        </p:nvSpPr>
        <p:spPr>
          <a:xfrm>
            <a:off x="5400534" y="2163957"/>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grpSp>
        <p:nvGrpSpPr>
          <p:cNvPr id="7" name="Group 239"/>
          <p:cNvGrpSpPr/>
          <p:nvPr/>
        </p:nvGrpSpPr>
        <p:grpSpPr>
          <a:xfrm>
            <a:off x="7074671" y="1853933"/>
            <a:ext cx="1612129" cy="1612129"/>
            <a:chOff x="3657600" y="762000"/>
            <a:chExt cx="1981200" cy="1981200"/>
          </a:xfrm>
        </p:grpSpPr>
        <p:pic>
          <p:nvPicPr>
            <p:cNvPr id="241" name="Picture 2" descr="\\ll-netapp\hpcusers\amir\_face\data\amir\photorect\0122613134_0526619400625617934_01_pr.bmp"/>
            <p:cNvPicPr>
              <a:picLocks noChangeAspect="1" noChangeArrowheads="1"/>
            </p:cNvPicPr>
            <p:nvPr/>
          </p:nvPicPr>
          <p:blipFill>
            <a:blip r:embed="rId8"/>
            <a:srcRect/>
            <a:stretch>
              <a:fillRect/>
            </a:stretch>
          </p:blipFill>
          <p:spPr bwMode="auto">
            <a:xfrm>
              <a:off x="3657600" y="762000"/>
              <a:ext cx="1981200" cy="1981200"/>
            </a:xfrm>
            <a:prstGeom prst="rect">
              <a:avLst/>
            </a:prstGeom>
            <a:noFill/>
          </p:spPr>
        </p:pic>
        <p:sp>
          <p:nvSpPr>
            <p:cNvPr id="242" name="Rectangle 241"/>
            <p:cNvSpPr/>
            <p:nvPr/>
          </p:nvSpPr>
          <p:spPr>
            <a:xfrm>
              <a:off x="4490123" y="914400"/>
              <a:ext cx="914400" cy="914400"/>
            </a:xfrm>
            <a:prstGeom prst="rect">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eft Brace 242"/>
            <p:cNvSpPr/>
            <p:nvPr/>
          </p:nvSpPr>
          <p:spPr>
            <a:xfrm rot="16200000">
              <a:off x="5067300" y="1802525"/>
              <a:ext cx="228600" cy="457200"/>
            </a:xfrm>
            <a:prstGeom prst="leftBrace">
              <a:avLst>
                <a:gd name="adj1" fmla="val 8333"/>
                <a:gd name="adj2" fmla="val 49843"/>
              </a:avLst>
            </a:prstGeom>
            <a:ln w="127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TextBox 243"/>
            <p:cNvSpPr txBox="1"/>
            <p:nvPr/>
          </p:nvSpPr>
          <p:spPr>
            <a:xfrm>
              <a:off x="5063507" y="2057400"/>
              <a:ext cx="321501" cy="453885"/>
            </a:xfrm>
            <a:prstGeom prst="rect">
              <a:avLst/>
            </a:prstGeom>
            <a:noFill/>
          </p:spPr>
          <p:txBody>
            <a:bodyPr wrap="none" rtlCol="0">
              <a:spAutoFit/>
            </a:bodyPr>
            <a:lstStyle/>
            <a:p>
              <a:pPr>
                <a:buNone/>
              </a:pPr>
              <a:r>
                <a:rPr lang="en-US" dirty="0" smtClean="0">
                  <a:solidFill>
                    <a:srgbClr val="FFFF00"/>
                  </a:solidFill>
                  <a:latin typeface="Times New Roman" pitchFamily="18" charset="0"/>
                  <a:cs typeface="Times New Roman" pitchFamily="18" charset="0"/>
                </a:rPr>
                <a:t>r</a:t>
              </a:r>
              <a:endParaRPr lang="en-US" dirty="0">
                <a:solidFill>
                  <a:srgbClr val="FFFF00"/>
                </a:solidFill>
                <a:latin typeface="Times New Roman" pitchFamily="18" charset="0"/>
                <a:cs typeface="Times New Roman" pitchFamily="18" charset="0"/>
              </a:endParaRPr>
            </a:p>
          </p:txBody>
        </p:sp>
        <p:sp>
          <p:nvSpPr>
            <p:cNvPr id="245" name="Rectangle 244"/>
            <p:cNvSpPr/>
            <p:nvPr/>
          </p:nvSpPr>
          <p:spPr>
            <a:xfrm>
              <a:off x="4566323" y="9906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4718723" y="11430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871123" y="12954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Down Arrow 247"/>
          <p:cNvSpPr/>
          <p:nvPr/>
        </p:nvSpPr>
        <p:spPr>
          <a:xfrm>
            <a:off x="6277926" y="365207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49" name="TextBox 248"/>
          <p:cNvSpPr txBox="1"/>
          <p:nvPr/>
        </p:nvSpPr>
        <p:spPr>
          <a:xfrm>
            <a:off x="6914470" y="3771007"/>
            <a:ext cx="1487154"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each min distance</a:t>
            </a:r>
            <a:endParaRPr lang="en-US" sz="1400" b="1" i="1" baseline="-25000" dirty="0">
              <a:latin typeface="Times New Roman" pitchFamily="18" charset="0"/>
              <a:cs typeface="Times New Roman" pitchFamily="18" charset="0"/>
            </a:endParaRPr>
          </a:p>
        </p:txBody>
      </p:sp>
      <p:sp>
        <p:nvSpPr>
          <p:cNvPr id="250" name="Down Arrow 249"/>
          <p:cNvSpPr/>
          <p:nvPr/>
        </p:nvSpPr>
        <p:spPr>
          <a:xfrm rot="16200000">
            <a:off x="6324004" y="2008945"/>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1" name="TextBox 250"/>
          <p:cNvSpPr txBox="1"/>
          <p:nvPr/>
        </p:nvSpPr>
        <p:spPr>
          <a:xfrm>
            <a:off x="6082591" y="2865001"/>
            <a:ext cx="992080" cy="629124"/>
          </a:xfrm>
          <a:prstGeom prst="rect">
            <a:avLst/>
          </a:prstGeom>
          <a:noFill/>
        </p:spPr>
        <p:txBody>
          <a:bodyPr wrap="square" lIns="74398" tIns="37200" rIns="74398" bIns="37200" rtlCol="0">
            <a:spAutoFit/>
          </a:bodyPr>
          <a:lstStyle/>
          <a:p>
            <a:pPr>
              <a:buNone/>
            </a:pPr>
            <a:r>
              <a:rPr lang="en-US" sz="1200" b="1" i="1" dirty="0" smtClean="0">
                <a:latin typeface="Times New Roman" pitchFamily="18" charset="0"/>
                <a:cs typeface="Times New Roman" pitchFamily="18" charset="0"/>
              </a:rPr>
              <a:t>match each feature within region </a:t>
            </a:r>
          </a:p>
        </p:txBody>
      </p:sp>
      <p:sp>
        <p:nvSpPr>
          <p:cNvPr id="252" name="Rectangle 251"/>
          <p:cNvSpPr/>
          <p:nvPr/>
        </p:nvSpPr>
        <p:spPr>
          <a:xfrm>
            <a:off x="4600569" y="4269706"/>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3" name="TextBox 252"/>
          <p:cNvSpPr txBox="1"/>
          <p:nvPr/>
        </p:nvSpPr>
        <p:spPr>
          <a:xfrm>
            <a:off x="4600570" y="4269707"/>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11</a:t>
            </a:r>
            <a:r>
              <a:rPr lang="en-US" sz="1200" dirty="0" smtClean="0">
                <a:solidFill>
                  <a:schemeClr val="bg1"/>
                </a:solidFill>
              </a:rPr>
              <a:t>     d</a:t>
            </a:r>
            <a:r>
              <a:rPr lang="en-US" sz="1200" baseline="-25000" dirty="0" smtClean="0">
                <a:solidFill>
                  <a:schemeClr val="bg1"/>
                </a:solidFill>
              </a:rPr>
              <a:t>12</a:t>
            </a:r>
            <a:r>
              <a:rPr lang="en-US" sz="1200" dirty="0" smtClean="0">
                <a:solidFill>
                  <a:schemeClr val="bg1"/>
                </a:solidFill>
              </a:rPr>
              <a:t>         …              </a:t>
            </a:r>
            <a:r>
              <a:rPr lang="en-US" sz="1200" dirty="0" err="1" smtClean="0">
                <a:solidFill>
                  <a:schemeClr val="bg1"/>
                </a:solidFill>
              </a:rPr>
              <a:t>d</a:t>
            </a:r>
            <a:r>
              <a:rPr lang="en-US" sz="1200" baseline="-25000" dirty="0" err="1" smtClean="0">
                <a:solidFill>
                  <a:schemeClr val="bg1"/>
                </a:solidFill>
              </a:rPr>
              <a:t>ij</a:t>
            </a:r>
            <a:r>
              <a:rPr lang="en-US" sz="1200" dirty="0" smtClean="0">
                <a:solidFill>
                  <a:schemeClr val="bg1"/>
                </a:solidFill>
              </a:rPr>
              <a:t>             …                   d</a:t>
            </a:r>
            <a:r>
              <a:rPr lang="en-US" sz="1200" baseline="-25000" dirty="0" smtClean="0">
                <a:solidFill>
                  <a:schemeClr val="bg1"/>
                </a:solidFill>
              </a:rPr>
              <a:t>KK</a:t>
            </a:r>
          </a:p>
        </p:txBody>
      </p:sp>
      <p:sp>
        <p:nvSpPr>
          <p:cNvPr id="254" name="Down Arrow 253"/>
          <p:cNvSpPr/>
          <p:nvPr/>
        </p:nvSpPr>
        <p:spPr>
          <a:xfrm>
            <a:off x="6279787" y="461264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5" name="TextBox 254"/>
          <p:cNvSpPr txBox="1"/>
          <p:nvPr/>
        </p:nvSpPr>
        <p:spPr>
          <a:xfrm>
            <a:off x="6917868" y="4729154"/>
            <a:ext cx="1155332"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sort distances</a:t>
            </a:r>
            <a:endParaRPr lang="en-US" sz="1400" b="1" i="1" baseline="-25000" dirty="0">
              <a:latin typeface="Times New Roman" pitchFamily="18" charset="0"/>
              <a:cs typeface="Times New Roman" pitchFamily="18" charset="0"/>
            </a:endParaRPr>
          </a:p>
        </p:txBody>
      </p:sp>
      <p:sp>
        <p:nvSpPr>
          <p:cNvPr id="256" name="TextBox 255"/>
          <p:cNvSpPr txBox="1"/>
          <p:nvPr/>
        </p:nvSpPr>
        <p:spPr>
          <a:xfrm>
            <a:off x="6359269" y="5693162"/>
            <a:ext cx="2642919" cy="290570"/>
          </a:xfrm>
          <a:prstGeom prst="rect">
            <a:avLst/>
          </a:prstGeom>
          <a:noFill/>
        </p:spPr>
        <p:txBody>
          <a:bodyPr wrap="none" lIns="74398" tIns="37200" rIns="74398" bIns="37200" rtlCol="0">
            <a:spAutoFit/>
          </a:bodyPr>
          <a:lstStyle/>
          <a:p>
            <a:pPr>
              <a:buNone/>
            </a:pPr>
            <a:r>
              <a:rPr lang="el-GR" sz="1400" b="1" i="1" dirty="0" smtClean="0">
                <a:latin typeface="Gulim"/>
                <a:ea typeface="Gulim"/>
              </a:rPr>
              <a:t>α</a:t>
            </a:r>
            <a:r>
              <a:rPr lang="en-US" sz="1400" b="1" i="1" dirty="0" smtClean="0"/>
              <a:t> -</a:t>
            </a:r>
            <a:r>
              <a:rPr lang="en-US" sz="1400" dirty="0" err="1" smtClean="0"/>
              <a:t>th</a:t>
            </a:r>
            <a:r>
              <a:rPr lang="en-US" sz="1400" dirty="0" smtClean="0"/>
              <a:t>  </a:t>
            </a:r>
            <a:r>
              <a:rPr lang="en-US" sz="1400" b="1" i="1" dirty="0" smtClean="0">
                <a:latin typeface="Times New Roman" pitchFamily="18" charset="0"/>
                <a:cs typeface="Times New Roman" pitchFamily="18" charset="0"/>
              </a:rPr>
              <a:t>percentile as final distance</a:t>
            </a:r>
            <a:endParaRPr lang="en-US" sz="1400" b="1" i="1" baseline="-25000" dirty="0">
              <a:latin typeface="Times New Roman" pitchFamily="18" charset="0"/>
              <a:cs typeface="Times New Roman" pitchFamily="18" charset="0"/>
            </a:endParaRPr>
          </a:p>
        </p:txBody>
      </p:sp>
      <p:cxnSp>
        <p:nvCxnSpPr>
          <p:cNvPr id="257" name="Curved Connector 256"/>
          <p:cNvCxnSpPr>
            <a:stCxn id="256" idx="1"/>
          </p:cNvCxnSpPr>
          <p:nvPr/>
        </p:nvCxnSpPr>
        <p:spPr>
          <a:xfrm rot="10800000">
            <a:off x="5840673" y="5507153"/>
            <a:ext cx="518597" cy="331294"/>
          </a:xfrm>
          <a:prstGeom prst="curvedConnector3">
            <a:avLst>
              <a:gd name="adj1" fmla="val 101427"/>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5710560" y="3094032"/>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9" name="TextBox 258"/>
          <p:cNvSpPr txBox="1"/>
          <p:nvPr/>
        </p:nvSpPr>
        <p:spPr>
          <a:xfrm>
            <a:off x="5729874" y="3125543"/>
            <a:ext cx="448408"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KK</a:t>
            </a:r>
            <a:endParaRPr lang="en-US" baseline="-25000" dirty="0">
              <a:solidFill>
                <a:srgbClr val="FFFF00"/>
              </a:solidFill>
              <a:latin typeface="Times New Roman" pitchFamily="18" charset="0"/>
              <a:cs typeface="Times New Roman" pitchFamily="18" charset="0"/>
            </a:endParaRPr>
          </a:p>
        </p:txBody>
      </p:sp>
      <p:sp>
        <p:nvSpPr>
          <p:cNvPr id="260" name="Rectangle 259"/>
          <p:cNvSpPr/>
          <p:nvPr/>
        </p:nvSpPr>
        <p:spPr>
          <a:xfrm>
            <a:off x="4470459" y="1853931"/>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1" name="TextBox 260"/>
          <p:cNvSpPr txBox="1"/>
          <p:nvPr/>
        </p:nvSpPr>
        <p:spPr>
          <a:xfrm>
            <a:off x="4520268" y="1903740"/>
            <a:ext cx="37537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11</a:t>
            </a:r>
            <a:endParaRPr lang="en-US" baseline="-25000" dirty="0">
              <a:solidFill>
                <a:srgbClr val="FFFF00"/>
              </a:solidFill>
              <a:latin typeface="Times New Roman" pitchFamily="18" charset="0"/>
              <a:cs typeface="Times New Roman" pitchFamily="18" charset="0"/>
            </a:endParaRPr>
          </a:p>
        </p:txBody>
      </p:sp>
      <p:sp>
        <p:nvSpPr>
          <p:cNvPr id="262" name="TextBox 261"/>
          <p:cNvSpPr txBox="1"/>
          <p:nvPr/>
        </p:nvSpPr>
        <p:spPr>
          <a:xfrm>
            <a:off x="5450343" y="2195468"/>
            <a:ext cx="31375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ij</a:t>
            </a:r>
            <a:endParaRPr lang="en-US" baseline="-25000" dirty="0">
              <a:solidFill>
                <a:srgbClr val="FFFF00"/>
              </a:solidFill>
              <a:latin typeface="Times New Roman" pitchFamily="18" charset="0"/>
              <a:cs typeface="Times New Roman" pitchFamily="18" charset="0"/>
            </a:endParaRPr>
          </a:p>
        </p:txBody>
      </p:sp>
      <p:cxnSp>
        <p:nvCxnSpPr>
          <p:cNvPr id="263" name="Curved Connector 48"/>
          <p:cNvCxnSpPr>
            <a:stCxn id="239" idx="2"/>
          </p:cNvCxnSpPr>
          <p:nvPr/>
        </p:nvCxnSpPr>
        <p:spPr>
          <a:xfrm rot="5400000" flipH="1" flipV="1">
            <a:off x="6554975" y="1351056"/>
            <a:ext cx="216508" cy="2153358"/>
          </a:xfrm>
          <a:prstGeom prst="curvedConnector4">
            <a:avLst>
              <a:gd name="adj1" fmla="val -85916"/>
              <a:gd name="adj2" fmla="val 54319"/>
            </a:avLst>
          </a:prstGeom>
          <a:ln w="38100" cmpd="sng">
            <a:solidFill>
              <a:srgbClr val="FFC000"/>
            </a:solidFill>
            <a:tailEnd type="arrow"/>
          </a:ln>
          <a:effectLst>
            <a:innerShdw blurRad="635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4" name="Rectangle 263"/>
          <p:cNvSpPr/>
          <p:nvPr/>
        </p:nvSpPr>
        <p:spPr>
          <a:xfrm>
            <a:off x="4600569" y="5202204"/>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5" name="TextBox 264"/>
          <p:cNvSpPr txBox="1"/>
          <p:nvPr/>
        </p:nvSpPr>
        <p:spPr>
          <a:xfrm>
            <a:off x="4594471" y="5199780"/>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73</a:t>
            </a:r>
            <a:r>
              <a:rPr lang="en-US" sz="1200" dirty="0" smtClean="0">
                <a:solidFill>
                  <a:schemeClr val="bg1"/>
                </a:solidFill>
              </a:rPr>
              <a:t>     d</a:t>
            </a:r>
            <a:r>
              <a:rPr lang="en-US" sz="1200" baseline="-25000" dirty="0" smtClean="0">
                <a:solidFill>
                  <a:schemeClr val="bg1"/>
                </a:solidFill>
              </a:rPr>
              <a:t>82</a:t>
            </a:r>
            <a:r>
              <a:rPr lang="en-US" sz="1200" dirty="0" smtClean="0">
                <a:solidFill>
                  <a:schemeClr val="bg1"/>
                </a:solidFill>
              </a:rPr>
              <a:t>          …              d</a:t>
            </a:r>
            <a:r>
              <a:rPr lang="en-US" sz="1200" baseline="-25000" dirty="0" smtClean="0">
                <a:solidFill>
                  <a:schemeClr val="bg1"/>
                </a:solidFill>
              </a:rPr>
              <a:t>11</a:t>
            </a:r>
            <a:r>
              <a:rPr lang="en-US" sz="1200" dirty="0" smtClean="0">
                <a:solidFill>
                  <a:schemeClr val="bg1"/>
                </a:solidFill>
              </a:rPr>
              <a:t>            …                  d</a:t>
            </a:r>
            <a:r>
              <a:rPr lang="en-US" sz="1200" baseline="-25000" dirty="0" smtClean="0">
                <a:solidFill>
                  <a:schemeClr val="bg1"/>
                </a:solidFill>
              </a:rPr>
              <a:t>34</a:t>
            </a:r>
          </a:p>
        </p:txBody>
      </p:sp>
      <p:sp>
        <p:nvSpPr>
          <p:cNvPr id="266" name="Down Arrow 265"/>
          <p:cNvSpPr/>
          <p:nvPr/>
        </p:nvSpPr>
        <p:spPr>
          <a:xfrm rot="13376137">
            <a:off x="3772336" y="3126633"/>
            <a:ext cx="558045" cy="831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73" name="Freeform 72"/>
          <p:cNvSpPr/>
          <p:nvPr/>
        </p:nvSpPr>
        <p:spPr bwMode="auto">
          <a:xfrm>
            <a:off x="1431561" y="2705725"/>
            <a:ext cx="839449" cy="554636"/>
          </a:xfrm>
          <a:custGeom>
            <a:avLst/>
            <a:gdLst>
              <a:gd name="connsiteX0" fmla="*/ 0 w 839449"/>
              <a:gd name="connsiteY0" fmla="*/ 0 h 554636"/>
              <a:gd name="connsiteX1" fmla="*/ 44970 w 839449"/>
              <a:gd name="connsiteY1" fmla="*/ 29980 h 554636"/>
              <a:gd name="connsiteX2" fmla="*/ 89941 w 839449"/>
              <a:gd name="connsiteY2" fmla="*/ 82445 h 554636"/>
              <a:gd name="connsiteX3" fmla="*/ 112426 w 839449"/>
              <a:gd name="connsiteY3" fmla="*/ 97436 h 554636"/>
              <a:gd name="connsiteX4" fmla="*/ 142406 w 839449"/>
              <a:gd name="connsiteY4" fmla="*/ 119921 h 554636"/>
              <a:gd name="connsiteX5" fmla="*/ 194872 w 839449"/>
              <a:gd name="connsiteY5" fmla="*/ 157396 h 554636"/>
              <a:gd name="connsiteX6" fmla="*/ 269823 w 839449"/>
              <a:gd name="connsiteY6" fmla="*/ 217357 h 554636"/>
              <a:gd name="connsiteX7" fmla="*/ 292308 w 839449"/>
              <a:gd name="connsiteY7" fmla="*/ 224852 h 554636"/>
              <a:gd name="connsiteX8" fmla="*/ 329783 w 839449"/>
              <a:gd name="connsiteY8" fmla="*/ 247337 h 554636"/>
              <a:gd name="connsiteX9" fmla="*/ 359764 w 839449"/>
              <a:gd name="connsiteY9" fmla="*/ 269823 h 554636"/>
              <a:gd name="connsiteX10" fmla="*/ 382249 w 839449"/>
              <a:gd name="connsiteY10" fmla="*/ 284813 h 554636"/>
              <a:gd name="connsiteX11" fmla="*/ 404734 w 839449"/>
              <a:gd name="connsiteY11" fmla="*/ 307298 h 554636"/>
              <a:gd name="connsiteX12" fmla="*/ 442209 w 839449"/>
              <a:gd name="connsiteY12" fmla="*/ 314793 h 554636"/>
              <a:gd name="connsiteX13" fmla="*/ 509665 w 839449"/>
              <a:gd name="connsiteY13" fmla="*/ 367259 h 554636"/>
              <a:gd name="connsiteX14" fmla="*/ 554636 w 839449"/>
              <a:gd name="connsiteY14" fmla="*/ 389744 h 554636"/>
              <a:gd name="connsiteX15" fmla="*/ 569626 w 839449"/>
              <a:gd name="connsiteY15" fmla="*/ 412229 h 554636"/>
              <a:gd name="connsiteX16" fmla="*/ 599606 w 839449"/>
              <a:gd name="connsiteY16" fmla="*/ 419724 h 554636"/>
              <a:gd name="connsiteX17" fmla="*/ 629587 w 839449"/>
              <a:gd name="connsiteY17" fmla="*/ 434714 h 554636"/>
              <a:gd name="connsiteX18" fmla="*/ 659567 w 839449"/>
              <a:gd name="connsiteY18" fmla="*/ 457200 h 554636"/>
              <a:gd name="connsiteX19" fmla="*/ 682052 w 839449"/>
              <a:gd name="connsiteY19" fmla="*/ 464695 h 554636"/>
              <a:gd name="connsiteX20" fmla="*/ 727023 w 839449"/>
              <a:gd name="connsiteY20" fmla="*/ 494675 h 554636"/>
              <a:gd name="connsiteX21" fmla="*/ 749508 w 839449"/>
              <a:gd name="connsiteY21" fmla="*/ 502170 h 554636"/>
              <a:gd name="connsiteX22" fmla="*/ 794478 w 839449"/>
              <a:gd name="connsiteY22" fmla="*/ 532150 h 554636"/>
              <a:gd name="connsiteX23" fmla="*/ 816964 w 839449"/>
              <a:gd name="connsiteY23" fmla="*/ 547141 h 554636"/>
              <a:gd name="connsiteX24" fmla="*/ 839449 w 839449"/>
              <a:gd name="connsiteY24" fmla="*/ 554636 h 5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9449" h="554636">
                <a:moveTo>
                  <a:pt x="0" y="0"/>
                </a:moveTo>
                <a:cubicBezTo>
                  <a:pt x="14990" y="9993"/>
                  <a:pt x="34161" y="15567"/>
                  <a:pt x="44970" y="29980"/>
                </a:cubicBezTo>
                <a:cubicBezTo>
                  <a:pt x="61515" y="52040"/>
                  <a:pt x="69059" y="65043"/>
                  <a:pt x="89941" y="82445"/>
                </a:cubicBezTo>
                <a:cubicBezTo>
                  <a:pt x="96861" y="88212"/>
                  <a:pt x="105096" y="92200"/>
                  <a:pt x="112426" y="97436"/>
                </a:cubicBezTo>
                <a:cubicBezTo>
                  <a:pt x="122591" y="104697"/>
                  <a:pt x="132241" y="112660"/>
                  <a:pt x="142406" y="119921"/>
                </a:cubicBezTo>
                <a:cubicBezTo>
                  <a:pt x="164166" y="135464"/>
                  <a:pt x="173104" y="138349"/>
                  <a:pt x="194872" y="157396"/>
                </a:cubicBezTo>
                <a:cubicBezTo>
                  <a:pt x="238833" y="195862"/>
                  <a:pt x="211510" y="184961"/>
                  <a:pt x="269823" y="217357"/>
                </a:cubicBezTo>
                <a:cubicBezTo>
                  <a:pt x="276729" y="221194"/>
                  <a:pt x="285242" y="221319"/>
                  <a:pt x="292308" y="224852"/>
                </a:cubicBezTo>
                <a:cubicBezTo>
                  <a:pt x="305338" y="231367"/>
                  <a:pt x="317662" y="239256"/>
                  <a:pt x="329783" y="247337"/>
                </a:cubicBezTo>
                <a:cubicBezTo>
                  <a:pt x="340177" y="254266"/>
                  <a:pt x="349599" y="262562"/>
                  <a:pt x="359764" y="269823"/>
                </a:cubicBezTo>
                <a:cubicBezTo>
                  <a:pt x="367094" y="275059"/>
                  <a:pt x="375329" y="279046"/>
                  <a:pt x="382249" y="284813"/>
                </a:cubicBezTo>
                <a:cubicBezTo>
                  <a:pt x="390392" y="291599"/>
                  <a:pt x="395253" y="302558"/>
                  <a:pt x="404734" y="307298"/>
                </a:cubicBezTo>
                <a:cubicBezTo>
                  <a:pt x="416128" y="312995"/>
                  <a:pt x="429717" y="312295"/>
                  <a:pt x="442209" y="314793"/>
                </a:cubicBezTo>
                <a:cubicBezTo>
                  <a:pt x="477434" y="350016"/>
                  <a:pt x="455877" y="331399"/>
                  <a:pt x="509665" y="367259"/>
                </a:cubicBezTo>
                <a:cubicBezTo>
                  <a:pt x="538723" y="386631"/>
                  <a:pt x="523605" y="379401"/>
                  <a:pt x="554636" y="389744"/>
                </a:cubicBezTo>
                <a:cubicBezTo>
                  <a:pt x="559633" y="397239"/>
                  <a:pt x="562131" y="407232"/>
                  <a:pt x="569626" y="412229"/>
                </a:cubicBezTo>
                <a:cubicBezTo>
                  <a:pt x="578197" y="417943"/>
                  <a:pt x="589961" y="416107"/>
                  <a:pt x="599606" y="419724"/>
                </a:cubicBezTo>
                <a:cubicBezTo>
                  <a:pt x="610068" y="423647"/>
                  <a:pt x="620112" y="428792"/>
                  <a:pt x="629587" y="434714"/>
                </a:cubicBezTo>
                <a:cubicBezTo>
                  <a:pt x="640180" y="441335"/>
                  <a:pt x="648721" y="451002"/>
                  <a:pt x="659567" y="457200"/>
                </a:cubicBezTo>
                <a:cubicBezTo>
                  <a:pt x="666426" y="461120"/>
                  <a:pt x="675146" y="460858"/>
                  <a:pt x="682052" y="464695"/>
                </a:cubicBezTo>
                <a:cubicBezTo>
                  <a:pt x="697801" y="473444"/>
                  <a:pt x="709932" y="488978"/>
                  <a:pt x="727023" y="494675"/>
                </a:cubicBezTo>
                <a:cubicBezTo>
                  <a:pt x="734518" y="497173"/>
                  <a:pt x="742602" y="498333"/>
                  <a:pt x="749508" y="502170"/>
                </a:cubicBezTo>
                <a:cubicBezTo>
                  <a:pt x="765257" y="510919"/>
                  <a:pt x="779488" y="522157"/>
                  <a:pt x="794478" y="532150"/>
                </a:cubicBezTo>
                <a:cubicBezTo>
                  <a:pt x="801973" y="537147"/>
                  <a:pt x="808418" y="544292"/>
                  <a:pt x="816964" y="547141"/>
                </a:cubicBezTo>
                <a:lnTo>
                  <a:pt x="839449" y="554636"/>
                </a:lnTo>
              </a:path>
            </a:pathLst>
          </a:custGeom>
          <a:noFill/>
          <a:ln w="9525" cap="flat" cmpd="sng" algn="ctr">
            <a:no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ahoma" charset="0"/>
            </a:endParaRPr>
          </a:p>
        </p:txBody>
      </p:sp>
      <p:sp>
        <p:nvSpPr>
          <p:cNvPr id="80" name="Freeform 79"/>
          <p:cNvSpPr/>
          <p:nvPr/>
        </p:nvSpPr>
        <p:spPr bwMode="auto">
          <a:xfrm>
            <a:off x="6287125" y="5638800"/>
            <a:ext cx="609600" cy="381000"/>
          </a:xfrm>
          <a:custGeom>
            <a:avLst/>
            <a:gdLst>
              <a:gd name="connsiteX0" fmla="*/ 74951 w 1019331"/>
              <a:gd name="connsiteY0" fmla="*/ 94562 h 604228"/>
              <a:gd name="connsiteX1" fmla="*/ 142407 w 1019331"/>
              <a:gd name="connsiteY1" fmla="*/ 57087 h 604228"/>
              <a:gd name="connsiteX2" fmla="*/ 179882 w 1019331"/>
              <a:gd name="connsiteY2" fmla="*/ 49592 h 604228"/>
              <a:gd name="connsiteX3" fmla="*/ 209863 w 1019331"/>
              <a:gd name="connsiteY3" fmla="*/ 34602 h 604228"/>
              <a:gd name="connsiteX4" fmla="*/ 254833 w 1019331"/>
              <a:gd name="connsiteY4" fmla="*/ 19612 h 604228"/>
              <a:gd name="connsiteX5" fmla="*/ 712033 w 1019331"/>
              <a:gd name="connsiteY5" fmla="*/ 42097 h 604228"/>
              <a:gd name="connsiteX6" fmla="*/ 757004 w 1019331"/>
              <a:gd name="connsiteY6" fmla="*/ 64582 h 604228"/>
              <a:gd name="connsiteX7" fmla="*/ 779489 w 1019331"/>
              <a:gd name="connsiteY7" fmla="*/ 72077 h 604228"/>
              <a:gd name="connsiteX8" fmla="*/ 831954 w 1019331"/>
              <a:gd name="connsiteY8" fmla="*/ 109552 h 604228"/>
              <a:gd name="connsiteX9" fmla="*/ 854440 w 1019331"/>
              <a:gd name="connsiteY9" fmla="*/ 132038 h 604228"/>
              <a:gd name="connsiteX10" fmla="*/ 869430 w 1019331"/>
              <a:gd name="connsiteY10" fmla="*/ 154523 h 604228"/>
              <a:gd name="connsiteX11" fmla="*/ 891915 w 1019331"/>
              <a:gd name="connsiteY11" fmla="*/ 162018 h 604228"/>
              <a:gd name="connsiteX12" fmla="*/ 936885 w 1019331"/>
              <a:gd name="connsiteY12" fmla="*/ 206989 h 604228"/>
              <a:gd name="connsiteX13" fmla="*/ 981856 w 1019331"/>
              <a:gd name="connsiteY13" fmla="*/ 244464 h 604228"/>
              <a:gd name="connsiteX14" fmla="*/ 1004341 w 1019331"/>
              <a:gd name="connsiteY14" fmla="*/ 289434 h 604228"/>
              <a:gd name="connsiteX15" fmla="*/ 1019331 w 1019331"/>
              <a:gd name="connsiteY15" fmla="*/ 341900 h 604228"/>
              <a:gd name="connsiteX16" fmla="*/ 1004341 w 1019331"/>
              <a:gd name="connsiteY16" fmla="*/ 409356 h 604228"/>
              <a:gd name="connsiteX17" fmla="*/ 981856 w 1019331"/>
              <a:gd name="connsiteY17" fmla="*/ 439336 h 604228"/>
              <a:gd name="connsiteX18" fmla="*/ 951876 w 1019331"/>
              <a:gd name="connsiteY18" fmla="*/ 476812 h 604228"/>
              <a:gd name="connsiteX19" fmla="*/ 936885 w 1019331"/>
              <a:gd name="connsiteY19" fmla="*/ 521782 h 604228"/>
              <a:gd name="connsiteX20" fmla="*/ 914400 w 1019331"/>
              <a:gd name="connsiteY20" fmla="*/ 536772 h 604228"/>
              <a:gd name="connsiteX21" fmla="*/ 891915 w 1019331"/>
              <a:gd name="connsiteY21" fmla="*/ 559257 h 604228"/>
              <a:gd name="connsiteX22" fmla="*/ 869430 w 1019331"/>
              <a:gd name="connsiteY22" fmla="*/ 566752 h 604228"/>
              <a:gd name="connsiteX23" fmla="*/ 809469 w 1019331"/>
              <a:gd name="connsiteY23" fmla="*/ 589238 h 604228"/>
              <a:gd name="connsiteX24" fmla="*/ 779489 w 1019331"/>
              <a:gd name="connsiteY24" fmla="*/ 596733 h 604228"/>
              <a:gd name="connsiteX25" fmla="*/ 734518 w 1019331"/>
              <a:gd name="connsiteY25" fmla="*/ 604228 h 604228"/>
              <a:gd name="connsiteX26" fmla="*/ 599607 w 1019331"/>
              <a:gd name="connsiteY26" fmla="*/ 596733 h 604228"/>
              <a:gd name="connsiteX27" fmla="*/ 577122 w 1019331"/>
              <a:gd name="connsiteY27" fmla="*/ 589238 h 604228"/>
              <a:gd name="connsiteX28" fmla="*/ 539646 w 1019331"/>
              <a:gd name="connsiteY28" fmla="*/ 581743 h 604228"/>
              <a:gd name="connsiteX29" fmla="*/ 217358 w 1019331"/>
              <a:gd name="connsiteY29" fmla="*/ 566752 h 604228"/>
              <a:gd name="connsiteX30" fmla="*/ 194872 w 1019331"/>
              <a:gd name="connsiteY30" fmla="*/ 559257 h 604228"/>
              <a:gd name="connsiteX31" fmla="*/ 134912 w 1019331"/>
              <a:gd name="connsiteY31" fmla="*/ 544267 h 604228"/>
              <a:gd name="connsiteX32" fmla="*/ 112426 w 1019331"/>
              <a:gd name="connsiteY32" fmla="*/ 529277 h 604228"/>
              <a:gd name="connsiteX33" fmla="*/ 97436 w 1019331"/>
              <a:gd name="connsiteY33" fmla="*/ 506792 h 604228"/>
              <a:gd name="connsiteX34" fmla="*/ 82446 w 1019331"/>
              <a:gd name="connsiteY34" fmla="*/ 446831 h 604228"/>
              <a:gd name="connsiteX35" fmla="*/ 67456 w 1019331"/>
              <a:gd name="connsiteY35" fmla="*/ 424346 h 604228"/>
              <a:gd name="connsiteX36" fmla="*/ 59961 w 1019331"/>
              <a:gd name="connsiteY36" fmla="*/ 401861 h 604228"/>
              <a:gd name="connsiteX37" fmla="*/ 37476 w 1019331"/>
              <a:gd name="connsiteY37" fmla="*/ 371880 h 604228"/>
              <a:gd name="connsiteX38" fmla="*/ 22485 w 1019331"/>
              <a:gd name="connsiteY38" fmla="*/ 349395 h 604228"/>
              <a:gd name="connsiteX39" fmla="*/ 7495 w 1019331"/>
              <a:gd name="connsiteY39" fmla="*/ 304425 h 604228"/>
              <a:gd name="connsiteX40" fmla="*/ 0 w 1019331"/>
              <a:gd name="connsiteY40" fmla="*/ 281939 h 604228"/>
              <a:gd name="connsiteX41" fmla="*/ 14990 w 1019331"/>
              <a:gd name="connsiteY41" fmla="*/ 221979 h 604228"/>
              <a:gd name="connsiteX42" fmla="*/ 44971 w 1019331"/>
              <a:gd name="connsiteY42" fmla="*/ 191998 h 604228"/>
              <a:gd name="connsiteX43" fmla="*/ 82446 w 1019331"/>
              <a:gd name="connsiteY43" fmla="*/ 147028 h 604228"/>
              <a:gd name="connsiteX44" fmla="*/ 89941 w 1019331"/>
              <a:gd name="connsiteY44" fmla="*/ 124543 h 604228"/>
              <a:gd name="connsiteX45" fmla="*/ 104931 w 1019331"/>
              <a:gd name="connsiteY45" fmla="*/ 109552 h 604228"/>
              <a:gd name="connsiteX46" fmla="*/ 74951 w 1019331"/>
              <a:gd name="connsiteY46" fmla="*/ 94562 h 6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19331" h="604228">
                <a:moveTo>
                  <a:pt x="74951" y="94562"/>
                </a:moveTo>
                <a:cubicBezTo>
                  <a:pt x="81197" y="85818"/>
                  <a:pt x="110746" y="65002"/>
                  <a:pt x="142407" y="57087"/>
                </a:cubicBezTo>
                <a:cubicBezTo>
                  <a:pt x="154766" y="53997"/>
                  <a:pt x="167390" y="52090"/>
                  <a:pt x="179882" y="49592"/>
                </a:cubicBezTo>
                <a:cubicBezTo>
                  <a:pt x="189876" y="44595"/>
                  <a:pt x="199489" y="38752"/>
                  <a:pt x="209863" y="34602"/>
                </a:cubicBezTo>
                <a:cubicBezTo>
                  <a:pt x="224534" y="28734"/>
                  <a:pt x="254833" y="19612"/>
                  <a:pt x="254833" y="19612"/>
                </a:cubicBezTo>
                <a:cubicBezTo>
                  <a:pt x="402855" y="22459"/>
                  <a:pt x="564694" y="0"/>
                  <a:pt x="712033" y="42097"/>
                </a:cubicBezTo>
                <a:cubicBezTo>
                  <a:pt x="755989" y="54656"/>
                  <a:pt x="713207" y="42684"/>
                  <a:pt x="757004" y="64582"/>
                </a:cubicBezTo>
                <a:cubicBezTo>
                  <a:pt x="764070" y="68115"/>
                  <a:pt x="771994" y="69579"/>
                  <a:pt x="779489" y="72077"/>
                </a:cubicBezTo>
                <a:cubicBezTo>
                  <a:pt x="837952" y="130540"/>
                  <a:pt x="762897" y="60225"/>
                  <a:pt x="831954" y="109552"/>
                </a:cubicBezTo>
                <a:cubicBezTo>
                  <a:pt x="840580" y="115713"/>
                  <a:pt x="847654" y="123895"/>
                  <a:pt x="854440" y="132038"/>
                </a:cubicBezTo>
                <a:cubicBezTo>
                  <a:pt x="860207" y="138958"/>
                  <a:pt x="862396" y="148896"/>
                  <a:pt x="869430" y="154523"/>
                </a:cubicBezTo>
                <a:cubicBezTo>
                  <a:pt x="875599" y="159458"/>
                  <a:pt x="884420" y="159520"/>
                  <a:pt x="891915" y="162018"/>
                </a:cubicBezTo>
                <a:cubicBezTo>
                  <a:pt x="906905" y="177008"/>
                  <a:pt x="919246" y="195230"/>
                  <a:pt x="936885" y="206989"/>
                </a:cubicBezTo>
                <a:cubicBezTo>
                  <a:pt x="968190" y="227858"/>
                  <a:pt x="953001" y="215609"/>
                  <a:pt x="981856" y="244464"/>
                </a:cubicBezTo>
                <a:cubicBezTo>
                  <a:pt x="1000696" y="300984"/>
                  <a:pt x="975281" y="231313"/>
                  <a:pt x="1004341" y="289434"/>
                </a:cubicBezTo>
                <a:cubicBezTo>
                  <a:pt x="1009717" y="300185"/>
                  <a:pt x="1016930" y="332296"/>
                  <a:pt x="1019331" y="341900"/>
                </a:cubicBezTo>
                <a:cubicBezTo>
                  <a:pt x="1017496" y="352909"/>
                  <a:pt x="1013024" y="394161"/>
                  <a:pt x="1004341" y="409356"/>
                </a:cubicBezTo>
                <a:cubicBezTo>
                  <a:pt x="998143" y="420202"/>
                  <a:pt x="989117" y="429171"/>
                  <a:pt x="981856" y="439336"/>
                </a:cubicBezTo>
                <a:cubicBezTo>
                  <a:pt x="958218" y="472429"/>
                  <a:pt x="976945" y="451742"/>
                  <a:pt x="951876" y="476812"/>
                </a:cubicBezTo>
                <a:cubicBezTo>
                  <a:pt x="946879" y="491802"/>
                  <a:pt x="950032" y="513017"/>
                  <a:pt x="936885" y="521782"/>
                </a:cubicBezTo>
                <a:cubicBezTo>
                  <a:pt x="929390" y="526779"/>
                  <a:pt x="921320" y="531005"/>
                  <a:pt x="914400" y="536772"/>
                </a:cubicBezTo>
                <a:cubicBezTo>
                  <a:pt x="906257" y="543558"/>
                  <a:pt x="900734" y="553377"/>
                  <a:pt x="891915" y="559257"/>
                </a:cubicBezTo>
                <a:cubicBezTo>
                  <a:pt x="885341" y="563639"/>
                  <a:pt x="876925" y="564254"/>
                  <a:pt x="869430" y="566752"/>
                </a:cubicBezTo>
                <a:cubicBezTo>
                  <a:pt x="842688" y="593496"/>
                  <a:pt x="863575" y="578417"/>
                  <a:pt x="809469" y="589238"/>
                </a:cubicBezTo>
                <a:cubicBezTo>
                  <a:pt x="799368" y="591258"/>
                  <a:pt x="789590" y="594713"/>
                  <a:pt x="779489" y="596733"/>
                </a:cubicBezTo>
                <a:cubicBezTo>
                  <a:pt x="764587" y="599713"/>
                  <a:pt x="749508" y="601730"/>
                  <a:pt x="734518" y="604228"/>
                </a:cubicBezTo>
                <a:cubicBezTo>
                  <a:pt x="689548" y="601730"/>
                  <a:pt x="644444" y="601003"/>
                  <a:pt x="599607" y="596733"/>
                </a:cubicBezTo>
                <a:cubicBezTo>
                  <a:pt x="591742" y="595984"/>
                  <a:pt x="584787" y="591154"/>
                  <a:pt x="577122" y="589238"/>
                </a:cubicBezTo>
                <a:cubicBezTo>
                  <a:pt x="564763" y="586148"/>
                  <a:pt x="552328" y="582951"/>
                  <a:pt x="539646" y="581743"/>
                </a:cubicBezTo>
                <a:cubicBezTo>
                  <a:pt x="457714" y="573940"/>
                  <a:pt x="282179" y="569153"/>
                  <a:pt x="217358" y="566752"/>
                </a:cubicBezTo>
                <a:cubicBezTo>
                  <a:pt x="209863" y="564254"/>
                  <a:pt x="202537" y="561173"/>
                  <a:pt x="194872" y="559257"/>
                </a:cubicBezTo>
                <a:cubicBezTo>
                  <a:pt x="177767" y="554981"/>
                  <a:pt x="152045" y="552833"/>
                  <a:pt x="134912" y="544267"/>
                </a:cubicBezTo>
                <a:cubicBezTo>
                  <a:pt x="126855" y="540239"/>
                  <a:pt x="119921" y="534274"/>
                  <a:pt x="112426" y="529277"/>
                </a:cubicBezTo>
                <a:cubicBezTo>
                  <a:pt x="107429" y="521782"/>
                  <a:pt x="100599" y="515226"/>
                  <a:pt x="97436" y="506792"/>
                </a:cubicBezTo>
                <a:cubicBezTo>
                  <a:pt x="84608" y="472583"/>
                  <a:pt x="96316" y="474571"/>
                  <a:pt x="82446" y="446831"/>
                </a:cubicBezTo>
                <a:cubicBezTo>
                  <a:pt x="78418" y="438774"/>
                  <a:pt x="71484" y="432403"/>
                  <a:pt x="67456" y="424346"/>
                </a:cubicBezTo>
                <a:cubicBezTo>
                  <a:pt x="63923" y="417280"/>
                  <a:pt x="63881" y="408721"/>
                  <a:pt x="59961" y="401861"/>
                </a:cubicBezTo>
                <a:cubicBezTo>
                  <a:pt x="53763" y="391015"/>
                  <a:pt x="44737" y="382045"/>
                  <a:pt x="37476" y="371880"/>
                </a:cubicBezTo>
                <a:cubicBezTo>
                  <a:pt x="32240" y="364550"/>
                  <a:pt x="27482" y="356890"/>
                  <a:pt x="22485" y="349395"/>
                </a:cubicBezTo>
                <a:lnTo>
                  <a:pt x="7495" y="304425"/>
                </a:lnTo>
                <a:lnTo>
                  <a:pt x="0" y="281939"/>
                </a:lnTo>
                <a:cubicBezTo>
                  <a:pt x="4997" y="261952"/>
                  <a:pt x="422" y="236547"/>
                  <a:pt x="14990" y="221979"/>
                </a:cubicBezTo>
                <a:lnTo>
                  <a:pt x="44971" y="191998"/>
                </a:lnTo>
                <a:cubicBezTo>
                  <a:pt x="61547" y="175422"/>
                  <a:pt x="72011" y="167898"/>
                  <a:pt x="82446" y="147028"/>
                </a:cubicBezTo>
                <a:cubicBezTo>
                  <a:pt x="85979" y="139962"/>
                  <a:pt x="85876" y="131318"/>
                  <a:pt x="89941" y="124543"/>
                </a:cubicBezTo>
                <a:cubicBezTo>
                  <a:pt x="93577" y="118483"/>
                  <a:pt x="102990" y="116347"/>
                  <a:pt x="104931" y="109552"/>
                </a:cubicBezTo>
                <a:cubicBezTo>
                  <a:pt x="108363" y="97541"/>
                  <a:pt x="68705" y="103306"/>
                  <a:pt x="74951" y="94562"/>
                </a:cubicBezTo>
                <a:close/>
              </a:path>
            </a:pathLst>
          </a:custGeom>
          <a:noFill/>
          <a:ln w="22225" cap="flat" cmpd="sng" algn="ctr">
            <a:solidFill>
              <a:srgbClr val="FF0000"/>
            </a:solidFill>
            <a:prstDash val="solid"/>
            <a:round/>
            <a:headEnd type="none" w="sm" len="sm"/>
            <a:tailEnd type="none" w="sm" len="sm"/>
          </a:ln>
          <a:effectLst/>
        </p:spPr>
        <p:txBody>
          <a:bodyPr vert="horz" wrap="square" lIns="92075" tIns="46038" rIns="92075" bIns="46038"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 parameter</a:t>
            </a:r>
            <a:endParaRPr lang="en-US" dirty="0"/>
          </a:p>
        </p:txBody>
      </p:sp>
      <p:pic>
        <p:nvPicPr>
          <p:cNvPr id="9218" name="Picture 2" descr="D:\figures\percentile_amir.png"/>
          <p:cNvPicPr>
            <a:picLocks noChangeAspect="1" noChangeArrowheads="1"/>
          </p:cNvPicPr>
          <p:nvPr/>
        </p:nvPicPr>
        <p:blipFill>
          <a:blip r:embed="rId2"/>
          <a:srcRect/>
          <a:stretch>
            <a:fillRect/>
          </a:stretch>
        </p:blipFill>
        <p:spPr bwMode="auto">
          <a:xfrm>
            <a:off x="1447800" y="1524000"/>
            <a:ext cx="6240788" cy="470930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991600" cy="5029200"/>
          </a:xfrm>
        </p:spPr>
        <p:txBody>
          <a:bodyPr>
            <a:normAutofit/>
          </a:bodyPr>
          <a:lstStyle/>
          <a:p>
            <a:r>
              <a:rPr lang="en-US" dirty="0" smtClean="0"/>
              <a:t>Photo sharing has become a main online social activity</a:t>
            </a:r>
          </a:p>
          <a:p>
            <a:pPr lvl="1"/>
            <a:r>
              <a:rPr lang="en-US" dirty="0" err="1" smtClean="0"/>
              <a:t>FaceBook</a:t>
            </a:r>
            <a:r>
              <a:rPr lang="en-US" dirty="0" smtClean="0"/>
              <a:t> receives 850 million photo uploads/month</a:t>
            </a:r>
          </a:p>
          <a:p>
            <a:endParaRPr lang="en-US" sz="800" dirty="0" smtClean="0"/>
          </a:p>
          <a:p>
            <a:endParaRPr lang="en-US" dirty="0" smtClean="0"/>
          </a:p>
          <a:p>
            <a:endParaRPr lang="en-US" dirty="0" smtClean="0"/>
          </a:p>
          <a:p>
            <a:endParaRPr lang="en-US" dirty="0" smtClean="0"/>
          </a:p>
          <a:p>
            <a:r>
              <a:rPr lang="en-US" dirty="0" smtClean="0"/>
              <a:t>Users care about who are in which photos</a:t>
            </a:r>
          </a:p>
          <a:p>
            <a:pPr lvl="1"/>
            <a:r>
              <a:rPr lang="en-US" dirty="0" smtClean="0"/>
              <a:t>Tagging faces  is common in Picasa, </a:t>
            </a:r>
            <a:r>
              <a:rPr lang="en-US" dirty="0" err="1" smtClean="0"/>
              <a:t>iPhoto</a:t>
            </a:r>
            <a:r>
              <a:rPr lang="en-US" dirty="0" smtClean="0"/>
              <a:t>, WLPG, </a:t>
            </a:r>
            <a:r>
              <a:rPr lang="en-US" dirty="0" err="1" smtClean="0"/>
              <a:t>FaceBook</a:t>
            </a:r>
            <a:r>
              <a:rPr lang="en-US" dirty="0" smtClean="0"/>
              <a:t>.</a:t>
            </a:r>
          </a:p>
          <a:p>
            <a:endParaRPr lang="en-US" sz="400" dirty="0" smtClean="0"/>
          </a:p>
          <a:p>
            <a:r>
              <a:rPr lang="en-US" dirty="0" smtClean="0"/>
              <a:t>Face recognition in real life photos is challenging</a:t>
            </a:r>
          </a:p>
          <a:p>
            <a:pPr lvl="1"/>
            <a:r>
              <a:rPr lang="en-US" dirty="0" smtClean="0"/>
              <a:t>FRGC (controlled): &gt;99.99% accuracy with FAR&lt;0.01%</a:t>
            </a:r>
          </a:p>
          <a:p>
            <a:pPr lvl="1"/>
            <a:r>
              <a:rPr lang="en-US" dirty="0" smtClean="0"/>
              <a:t>LFW </a:t>
            </a:r>
            <a:r>
              <a:rPr lang="en-US" sz="2000" dirty="0" smtClean="0"/>
              <a:t>[Huang et al. 2007]</a:t>
            </a:r>
            <a:r>
              <a:rPr lang="en-US" dirty="0" smtClean="0"/>
              <a:t>: ~75% recognition accuracy</a:t>
            </a:r>
          </a:p>
          <a:p>
            <a:pPr>
              <a:buNone/>
            </a:pPr>
            <a:endParaRPr lang="en-US" dirty="0"/>
          </a:p>
        </p:txBody>
      </p:sp>
      <p:sp>
        <p:nvSpPr>
          <p:cNvPr id="3" name="Title 2"/>
          <p:cNvSpPr>
            <a:spLocks noGrp="1"/>
          </p:cNvSpPr>
          <p:nvPr>
            <p:ph type="title"/>
          </p:nvPr>
        </p:nvSpPr>
        <p:spPr/>
        <p:txBody>
          <a:bodyPr>
            <a:normAutofit/>
          </a:bodyPr>
          <a:lstStyle/>
          <a:p>
            <a:r>
              <a:rPr smtClean="0"/>
              <a:t>Photos-&gt;People-&gt;Tags-&gt;Social</a:t>
            </a:r>
            <a:endParaRPr lang="en-US" dirty="0"/>
          </a:p>
        </p:txBody>
      </p:sp>
      <p:pic>
        <p:nvPicPr>
          <p:cNvPr id="4" name="Picture 4" descr="C:\Users\t-jowrig\Desktop\Face dataset\origImages\AlPacino\AlPacino000010.jpg"/>
          <p:cNvPicPr>
            <a:picLocks noChangeAspect="1" noChangeArrowheads="1"/>
          </p:cNvPicPr>
          <p:nvPr/>
        </p:nvPicPr>
        <p:blipFill>
          <a:blip r:embed="rId3"/>
          <a:srcRect/>
          <a:stretch>
            <a:fillRect/>
          </a:stretch>
        </p:blipFill>
        <p:spPr bwMode="auto">
          <a:xfrm>
            <a:off x="457200" y="2447172"/>
            <a:ext cx="1219200" cy="1219200"/>
          </a:xfrm>
          <a:prstGeom prst="rect">
            <a:avLst/>
          </a:prstGeom>
          <a:noFill/>
        </p:spPr>
      </p:pic>
      <p:pic>
        <p:nvPicPr>
          <p:cNvPr id="5" name="Picture 5" descr="C:\Users\t-jowrig\Desktop\Face dataset\origImages\CameronDiaz\CameronDiaz000024.jpg"/>
          <p:cNvPicPr>
            <a:picLocks noChangeAspect="1" noChangeArrowheads="1"/>
          </p:cNvPicPr>
          <p:nvPr/>
        </p:nvPicPr>
        <p:blipFill>
          <a:blip r:embed="rId4" cstate="print"/>
          <a:srcRect/>
          <a:stretch>
            <a:fillRect/>
          </a:stretch>
        </p:blipFill>
        <p:spPr bwMode="auto">
          <a:xfrm>
            <a:off x="1828800" y="2447171"/>
            <a:ext cx="894081" cy="1219201"/>
          </a:xfrm>
          <a:prstGeom prst="rect">
            <a:avLst/>
          </a:prstGeom>
          <a:noFill/>
        </p:spPr>
      </p:pic>
      <p:pic>
        <p:nvPicPr>
          <p:cNvPr id="6" name="Picture 6" descr="C:\Users\t-jowrig\Desktop\Face dataset\origImages\MorganFreeman\MorganFreeman000027.jpg"/>
          <p:cNvPicPr>
            <a:picLocks noChangeAspect="1" noChangeArrowheads="1"/>
          </p:cNvPicPr>
          <p:nvPr/>
        </p:nvPicPr>
        <p:blipFill>
          <a:blip r:embed="rId5" cstate="print"/>
          <a:srcRect/>
          <a:stretch>
            <a:fillRect/>
          </a:stretch>
        </p:blipFill>
        <p:spPr bwMode="auto">
          <a:xfrm>
            <a:off x="2895600" y="2447172"/>
            <a:ext cx="1828800" cy="1228184"/>
          </a:xfrm>
          <a:prstGeom prst="rect">
            <a:avLst/>
          </a:prstGeom>
          <a:noFill/>
        </p:spPr>
      </p:pic>
      <p:pic>
        <p:nvPicPr>
          <p:cNvPr id="7" name="Picture 7" descr="C:\Users\t-jowrig\Desktop\lfw\lfw\Hillary_Clinton\Hillary_Clinton_0012.jpg"/>
          <p:cNvPicPr>
            <a:picLocks noChangeAspect="1" noChangeArrowheads="1"/>
          </p:cNvPicPr>
          <p:nvPr/>
        </p:nvPicPr>
        <p:blipFill>
          <a:blip r:embed="rId6"/>
          <a:srcRect/>
          <a:stretch>
            <a:fillRect/>
          </a:stretch>
        </p:blipFill>
        <p:spPr bwMode="auto">
          <a:xfrm>
            <a:off x="4893326" y="2447172"/>
            <a:ext cx="1219200" cy="1219200"/>
          </a:xfrm>
          <a:prstGeom prst="rect">
            <a:avLst/>
          </a:prstGeom>
          <a:noFill/>
        </p:spPr>
      </p:pic>
      <p:pic>
        <p:nvPicPr>
          <p:cNvPr id="8" name="Picture 2" descr="C:\Users\t-jowrig\Desktop\Face dataset\origImages\MichaelJackson\MichaelJackson000066.jpg"/>
          <p:cNvPicPr>
            <a:picLocks noChangeAspect="1" noChangeArrowheads="1"/>
          </p:cNvPicPr>
          <p:nvPr/>
        </p:nvPicPr>
        <p:blipFill>
          <a:blip r:embed="rId7"/>
          <a:srcRect/>
          <a:stretch>
            <a:fillRect/>
          </a:stretch>
        </p:blipFill>
        <p:spPr bwMode="auto">
          <a:xfrm>
            <a:off x="6264926" y="2438400"/>
            <a:ext cx="1371600" cy="1257300"/>
          </a:xfrm>
          <a:prstGeom prst="rect">
            <a:avLst/>
          </a:prstGeom>
          <a:noFill/>
        </p:spPr>
      </p:pic>
      <p:pic>
        <p:nvPicPr>
          <p:cNvPr id="9" name="Picture 3" descr="C:\Users\t-jowrig\Desktop\Face dataset\origImages\MichaelJackson\MichaelJackson000064.jpg"/>
          <p:cNvPicPr>
            <a:picLocks noChangeAspect="1" noChangeArrowheads="1"/>
          </p:cNvPicPr>
          <p:nvPr/>
        </p:nvPicPr>
        <p:blipFill>
          <a:blip r:embed="rId8"/>
          <a:srcRect/>
          <a:stretch>
            <a:fillRect/>
          </a:stretch>
        </p:blipFill>
        <p:spPr bwMode="auto">
          <a:xfrm>
            <a:off x="7780663" y="2438400"/>
            <a:ext cx="998863" cy="1295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Comparisons on academic benchmarks</a:t>
            </a:r>
            <a:endParaRPr lang="en-US" dirty="0"/>
          </a:p>
        </p:txBody>
      </p:sp>
      <p:sp>
        <p:nvSpPr>
          <p:cNvPr id="3" name="Content Placeholder 2"/>
          <p:cNvSpPr>
            <a:spLocks noGrp="1"/>
          </p:cNvSpPr>
          <p:nvPr>
            <p:ph idx="1"/>
          </p:nvPr>
        </p:nvSpPr>
        <p:spPr>
          <a:xfrm>
            <a:off x="533400" y="3810000"/>
            <a:ext cx="8153400" cy="2286000"/>
          </a:xfrm>
        </p:spPr>
        <p:txBody>
          <a:bodyPr/>
          <a:lstStyle/>
          <a:p>
            <a:r>
              <a:rPr lang="en-US" sz="1800" dirty="0" smtClean="0"/>
              <a:t>Low resolution face image (32x32)</a:t>
            </a:r>
          </a:p>
          <a:p>
            <a:r>
              <a:rPr lang="en-US" sz="1800" dirty="0" smtClean="0"/>
              <a:t>Yale: 11 faces/subject x 15 subjects = 165 faces. 5 faces from each subject are selected as gallery faces.</a:t>
            </a:r>
          </a:p>
          <a:p>
            <a:r>
              <a:rPr lang="en-US" sz="1800" dirty="0" smtClean="0"/>
              <a:t>ORL: 10 faces/subject x 40 subjects = 400 faces. 5 faces from each subject are selected as gallery faces.</a:t>
            </a:r>
          </a:p>
          <a:p>
            <a:r>
              <a:rPr lang="en-US" sz="1800" dirty="0" smtClean="0"/>
              <a:t>PIE: 170 faces/subject x 68 subjects = 11560 faces. 30 faces from each subject are selected as gallery faces.</a:t>
            </a:r>
            <a:endParaRPr lang="en-US" sz="1800" dirty="0"/>
          </a:p>
        </p:txBody>
      </p:sp>
      <p:pic>
        <p:nvPicPr>
          <p:cNvPr id="6" name="Picture 2"/>
          <p:cNvPicPr>
            <a:picLocks noChangeAspect="1" noChangeArrowheads="1"/>
          </p:cNvPicPr>
          <p:nvPr/>
        </p:nvPicPr>
        <p:blipFill>
          <a:blip r:embed="rId2"/>
          <a:srcRect/>
          <a:stretch>
            <a:fillRect/>
          </a:stretch>
        </p:blipFill>
        <p:spPr bwMode="auto">
          <a:xfrm>
            <a:off x="2057400" y="1528463"/>
            <a:ext cx="5105400" cy="2129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smtClean="0"/>
              <a:t>More comparisons and qualitative results</a:t>
            </a:r>
            <a:endParaRPr lang="en-US" dirty="0"/>
          </a:p>
        </p:txBody>
      </p:sp>
      <p:pic>
        <p:nvPicPr>
          <p:cNvPr id="7" name="Picture 4"/>
          <p:cNvPicPr>
            <a:picLocks noChangeAspect="1" noChangeArrowheads="1"/>
          </p:cNvPicPr>
          <p:nvPr/>
        </p:nvPicPr>
        <p:blipFill>
          <a:blip r:embed="rId3"/>
          <a:srcRect/>
          <a:stretch>
            <a:fillRect/>
          </a:stretch>
        </p:blipFill>
        <p:spPr bwMode="auto">
          <a:xfrm>
            <a:off x="6270522" y="2620892"/>
            <a:ext cx="808108" cy="808108"/>
          </a:xfrm>
          <a:prstGeom prst="rect">
            <a:avLst/>
          </a:prstGeom>
          <a:noFill/>
          <a:ln w="9525">
            <a:noFill/>
            <a:miter lim="800000"/>
            <a:headEnd/>
            <a:tailEnd/>
          </a:ln>
          <a:effectLst/>
        </p:spPr>
      </p:pic>
      <p:pic>
        <p:nvPicPr>
          <p:cNvPr id="8" name="Picture 5"/>
          <p:cNvPicPr>
            <a:picLocks noChangeAspect="1" noChangeArrowheads="1"/>
          </p:cNvPicPr>
          <p:nvPr/>
        </p:nvPicPr>
        <p:blipFill>
          <a:blip r:embed="rId4"/>
          <a:srcRect/>
          <a:stretch>
            <a:fillRect/>
          </a:stretch>
        </p:blipFill>
        <p:spPr bwMode="auto">
          <a:xfrm>
            <a:off x="6270522" y="3459092"/>
            <a:ext cx="808108" cy="808108"/>
          </a:xfrm>
          <a:prstGeom prst="rect">
            <a:avLst/>
          </a:prstGeom>
          <a:noFill/>
          <a:ln w="9525">
            <a:noFill/>
            <a:miter lim="800000"/>
            <a:headEnd/>
            <a:tailEnd/>
          </a:ln>
          <a:effectLst/>
        </p:spPr>
      </p:pic>
      <p:pic>
        <p:nvPicPr>
          <p:cNvPr id="13" name="Picture 13"/>
          <p:cNvPicPr>
            <a:picLocks noChangeAspect="1" noChangeArrowheads="1"/>
          </p:cNvPicPr>
          <p:nvPr/>
        </p:nvPicPr>
        <p:blipFill>
          <a:blip r:embed="rId5"/>
          <a:srcRect/>
          <a:stretch>
            <a:fillRect/>
          </a:stretch>
        </p:blipFill>
        <p:spPr bwMode="auto">
          <a:xfrm>
            <a:off x="5432322" y="2620892"/>
            <a:ext cx="808108" cy="797188"/>
          </a:xfrm>
          <a:prstGeom prst="rect">
            <a:avLst/>
          </a:prstGeom>
          <a:noFill/>
          <a:ln w="9525">
            <a:noFill/>
            <a:miter lim="800000"/>
            <a:headEnd/>
            <a:tailEnd/>
          </a:ln>
          <a:effectLst/>
        </p:spPr>
      </p:pic>
      <p:pic>
        <p:nvPicPr>
          <p:cNvPr id="14" name="Picture 14"/>
          <p:cNvPicPr>
            <a:picLocks noChangeAspect="1" noChangeArrowheads="1"/>
          </p:cNvPicPr>
          <p:nvPr/>
        </p:nvPicPr>
        <p:blipFill>
          <a:blip r:embed="rId6"/>
          <a:srcRect/>
          <a:stretch>
            <a:fillRect/>
          </a:stretch>
        </p:blipFill>
        <p:spPr bwMode="auto">
          <a:xfrm>
            <a:off x="5432322" y="3459092"/>
            <a:ext cx="808108" cy="797188"/>
          </a:xfrm>
          <a:prstGeom prst="rect">
            <a:avLst/>
          </a:prstGeom>
          <a:noFill/>
          <a:ln w="9525">
            <a:noFill/>
            <a:miter lim="800000"/>
            <a:headEnd/>
            <a:tailEnd/>
          </a:ln>
          <a:effectLst/>
        </p:spPr>
      </p:pic>
      <p:pic>
        <p:nvPicPr>
          <p:cNvPr id="21" name="Picture 4"/>
          <p:cNvPicPr>
            <a:picLocks noChangeAspect="1" noChangeArrowheads="1"/>
          </p:cNvPicPr>
          <p:nvPr/>
        </p:nvPicPr>
        <p:blipFill>
          <a:blip r:embed="rId7"/>
          <a:srcRect/>
          <a:stretch>
            <a:fillRect/>
          </a:stretch>
        </p:blipFill>
        <p:spPr bwMode="auto">
          <a:xfrm>
            <a:off x="7116096" y="2650388"/>
            <a:ext cx="762000" cy="772437"/>
          </a:xfrm>
          <a:prstGeom prst="rect">
            <a:avLst/>
          </a:prstGeom>
          <a:noFill/>
          <a:ln w="9525">
            <a:noFill/>
            <a:miter lim="800000"/>
            <a:headEnd/>
            <a:tailEnd/>
          </a:ln>
          <a:effectLst/>
        </p:spPr>
      </p:pic>
      <p:pic>
        <p:nvPicPr>
          <p:cNvPr id="22" name="Picture 5"/>
          <p:cNvPicPr>
            <a:picLocks noChangeAspect="1" noChangeArrowheads="1"/>
          </p:cNvPicPr>
          <p:nvPr/>
        </p:nvPicPr>
        <p:blipFill>
          <a:blip r:embed="rId8"/>
          <a:srcRect/>
          <a:stretch>
            <a:fillRect/>
          </a:stretch>
        </p:blipFill>
        <p:spPr bwMode="auto">
          <a:xfrm>
            <a:off x="7116096" y="3473840"/>
            <a:ext cx="762000" cy="762000"/>
          </a:xfrm>
          <a:prstGeom prst="rect">
            <a:avLst/>
          </a:prstGeom>
          <a:noFill/>
          <a:ln w="9525">
            <a:noFill/>
            <a:miter lim="800000"/>
            <a:headEnd/>
            <a:tailEnd/>
          </a:ln>
          <a:effectLst/>
        </p:spPr>
      </p:pic>
      <p:pic>
        <p:nvPicPr>
          <p:cNvPr id="23" name="Picture 8"/>
          <p:cNvPicPr>
            <a:picLocks noChangeAspect="1" noChangeArrowheads="1"/>
          </p:cNvPicPr>
          <p:nvPr/>
        </p:nvPicPr>
        <p:blipFill>
          <a:blip r:embed="rId9"/>
          <a:srcRect/>
          <a:stretch>
            <a:fillRect/>
          </a:stretch>
        </p:blipFill>
        <p:spPr bwMode="auto">
          <a:xfrm>
            <a:off x="7924800" y="3466466"/>
            <a:ext cx="751703" cy="762000"/>
          </a:xfrm>
          <a:prstGeom prst="rect">
            <a:avLst/>
          </a:prstGeom>
          <a:noFill/>
          <a:ln w="9525">
            <a:noFill/>
            <a:miter lim="800000"/>
            <a:headEnd/>
            <a:tailEnd/>
          </a:ln>
          <a:effectLst/>
        </p:spPr>
      </p:pic>
      <p:pic>
        <p:nvPicPr>
          <p:cNvPr id="24" name="Picture 9"/>
          <p:cNvPicPr>
            <a:picLocks noChangeAspect="1" noChangeArrowheads="1"/>
          </p:cNvPicPr>
          <p:nvPr/>
        </p:nvPicPr>
        <p:blipFill>
          <a:blip r:embed="rId10"/>
          <a:srcRect/>
          <a:stretch>
            <a:fillRect/>
          </a:stretch>
        </p:blipFill>
        <p:spPr bwMode="auto">
          <a:xfrm>
            <a:off x="7924800" y="2643014"/>
            <a:ext cx="762000" cy="762000"/>
          </a:xfrm>
          <a:prstGeom prst="rect">
            <a:avLst/>
          </a:prstGeom>
          <a:noFill/>
          <a:ln w="9525">
            <a:noFill/>
            <a:miter lim="800000"/>
            <a:headEnd/>
            <a:tailEnd/>
          </a:ln>
          <a:effectLst/>
        </p:spPr>
      </p:pic>
      <p:pic>
        <p:nvPicPr>
          <p:cNvPr id="61442" name="Picture 2"/>
          <p:cNvPicPr>
            <a:picLocks noChangeAspect="1" noChangeArrowheads="1"/>
          </p:cNvPicPr>
          <p:nvPr/>
        </p:nvPicPr>
        <p:blipFill>
          <a:blip r:embed="rId11"/>
          <a:srcRect/>
          <a:stretch>
            <a:fillRect/>
          </a:stretch>
        </p:blipFill>
        <p:spPr bwMode="auto">
          <a:xfrm>
            <a:off x="457200" y="1676400"/>
            <a:ext cx="4495800" cy="3519778"/>
          </a:xfrm>
          <a:prstGeom prst="rect">
            <a:avLst/>
          </a:prstGeom>
          <a:noFill/>
          <a:ln w="9525">
            <a:noFill/>
            <a:miter lim="800000"/>
            <a:headEnd/>
            <a:tailEnd/>
          </a:ln>
        </p:spPr>
      </p:pic>
      <p:sp>
        <p:nvSpPr>
          <p:cNvPr id="16" name="TextBox 15"/>
          <p:cNvSpPr txBox="1"/>
          <p:nvPr/>
        </p:nvSpPr>
        <p:spPr>
          <a:xfrm>
            <a:off x="1447800" y="5257800"/>
            <a:ext cx="2256515" cy="369332"/>
          </a:xfrm>
          <a:prstGeom prst="rect">
            <a:avLst/>
          </a:prstGeom>
          <a:noFill/>
        </p:spPr>
        <p:txBody>
          <a:bodyPr wrap="none" rtlCol="0">
            <a:spAutoFit/>
          </a:bodyPr>
          <a:lstStyle/>
          <a:p>
            <a:r>
              <a:rPr lang="en-US" dirty="0" smtClean="0"/>
              <a:t>Comparison on LFW</a:t>
            </a:r>
            <a:endParaRPr lang="en-US" dirty="0"/>
          </a:p>
        </p:txBody>
      </p:sp>
      <p:sp>
        <p:nvSpPr>
          <p:cNvPr id="17" name="TextBox 16"/>
          <p:cNvSpPr txBox="1"/>
          <p:nvPr/>
        </p:nvSpPr>
        <p:spPr>
          <a:xfrm>
            <a:off x="5289574" y="4202668"/>
            <a:ext cx="3549626" cy="369332"/>
          </a:xfrm>
          <a:prstGeom prst="rect">
            <a:avLst/>
          </a:prstGeom>
          <a:noFill/>
        </p:spPr>
        <p:txBody>
          <a:bodyPr wrap="none" rtlCol="0">
            <a:spAutoFit/>
          </a:bodyPr>
          <a:lstStyle/>
          <a:p>
            <a:r>
              <a:rPr lang="en-US" dirty="0" smtClean="0"/>
              <a:t>Some qualitative matching results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 parameter</a:t>
            </a:r>
            <a:endParaRPr lang="en-US" dirty="0"/>
          </a:p>
        </p:txBody>
      </p:sp>
      <p:pic>
        <p:nvPicPr>
          <p:cNvPr id="9218" name="Picture 2" descr="D:\figures\percentile_amir.png"/>
          <p:cNvPicPr>
            <a:picLocks noChangeAspect="1" noChangeArrowheads="1"/>
          </p:cNvPicPr>
          <p:nvPr/>
        </p:nvPicPr>
        <p:blipFill>
          <a:blip r:embed="rId2"/>
          <a:srcRect/>
          <a:stretch>
            <a:fillRect/>
          </a:stretch>
        </p:blipFill>
        <p:spPr bwMode="auto">
          <a:xfrm>
            <a:off x="1447800" y="1524000"/>
            <a:ext cx="6240788" cy="470930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0"/>
            <a:ext cx="7924800" cy="1066800"/>
          </a:xfrm>
        </p:spPr>
        <p:txBody>
          <a:bodyPr/>
          <a:lstStyle/>
          <a:p>
            <a:r>
              <a:rPr lang="en-US" dirty="0" smtClean="0"/>
              <a:t>Part II   </a:t>
            </a:r>
            <a:r>
              <a:rPr lang="en-US" sz="2000" dirty="0" smtClean="0"/>
              <a:t>[Kapoor &amp; Hua &amp; Akbarzadeh </a:t>
            </a:r>
            <a:r>
              <a:rPr lang="en-US" sz="2000" smtClean="0"/>
              <a:t>&amp; Baker, </a:t>
            </a:r>
            <a:r>
              <a:rPr lang="en-US" sz="2000" dirty="0" smtClean="0"/>
              <a:t>ICCV09]</a:t>
            </a:r>
            <a:r>
              <a:rPr lang="en-US" dirty="0" smtClean="0"/>
              <a:t>           </a:t>
            </a:r>
            <a:endParaRPr lang="en-US" dirty="0"/>
          </a:p>
        </p:txBody>
      </p:sp>
      <p:sp>
        <p:nvSpPr>
          <p:cNvPr id="3" name="Text Placeholder 2"/>
          <p:cNvSpPr>
            <a:spLocks noGrp="1"/>
          </p:cNvSpPr>
          <p:nvPr>
            <p:ph type="body" idx="1"/>
          </p:nvPr>
        </p:nvSpPr>
        <p:spPr/>
        <p:txBody>
          <a:bodyPr>
            <a:normAutofit fontScale="92500" lnSpcReduction="20000"/>
          </a:bodyPr>
          <a:lstStyle/>
          <a:p>
            <a:r>
              <a:rPr lang="en-US" sz="3900" dirty="0" smtClean="0"/>
              <a:t>Scalability issues in large scale face recognition applications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2667000"/>
          </a:xfrm>
        </p:spPr>
        <p:txBody>
          <a:bodyPr>
            <a:normAutofit lnSpcReduction="10000"/>
          </a:bodyPr>
          <a:lstStyle/>
          <a:p>
            <a:r>
              <a:rPr lang="en-US" dirty="0" smtClean="0"/>
              <a:t>How to build the gallery face dataset to achieve the best recognition accuracy?</a:t>
            </a:r>
          </a:p>
          <a:p>
            <a:endParaRPr lang="en-US" dirty="0" smtClean="0"/>
          </a:p>
          <a:p>
            <a:endParaRPr lang="en-US" dirty="0" smtClean="0"/>
          </a:p>
          <a:p>
            <a:r>
              <a:rPr lang="en-US" dirty="0" smtClean="0"/>
              <a:t>How to handle the problem of recognizing large number of subjects in a social network?</a:t>
            </a:r>
            <a:endParaRPr lang="en-US" dirty="0"/>
          </a:p>
        </p:txBody>
      </p:sp>
      <p:sp>
        <p:nvSpPr>
          <p:cNvPr id="3" name="Title 2"/>
          <p:cNvSpPr>
            <a:spLocks noGrp="1"/>
          </p:cNvSpPr>
          <p:nvPr>
            <p:ph type="title"/>
          </p:nvPr>
        </p:nvSpPr>
        <p:spPr/>
        <p:txBody>
          <a:bodyPr/>
          <a:lstStyle/>
          <a:p>
            <a:r>
              <a:rPr lang="en-US" dirty="0" smtClean="0"/>
              <a:t>Scalability challenges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181600"/>
            <a:ext cx="8229600" cy="1143000"/>
          </a:xfrm>
        </p:spPr>
        <p:txBody>
          <a:bodyPr>
            <a:normAutofit fontScale="92500" lnSpcReduction="10000"/>
          </a:bodyPr>
          <a:lstStyle/>
          <a:p>
            <a:r>
              <a:rPr lang="en-US" dirty="0" smtClean="0"/>
              <a:t>Given N labeled faces, how to choose a maximum M out of the N to form the gallery faces such that the recognition accuracy is maximized?</a:t>
            </a:r>
            <a:endParaRPr lang="en-US" dirty="0"/>
          </a:p>
        </p:txBody>
      </p:sp>
      <p:sp>
        <p:nvSpPr>
          <p:cNvPr id="3" name="Title 2"/>
          <p:cNvSpPr>
            <a:spLocks noGrp="1"/>
          </p:cNvSpPr>
          <p:nvPr>
            <p:ph type="title"/>
          </p:nvPr>
        </p:nvSpPr>
        <p:spPr/>
        <p:txBody>
          <a:bodyPr/>
          <a:lstStyle/>
          <a:p>
            <a:r>
              <a:rPr lang="en-US" dirty="0" smtClean="0"/>
              <a:t>Space scalability</a:t>
            </a:r>
            <a:endParaRPr lang="en-US" dirty="0"/>
          </a:p>
        </p:txBody>
      </p:sp>
      <p:pic>
        <p:nvPicPr>
          <p:cNvPr id="30" name="Picture 2" descr="\\ganghua1\publication\conference\ToBeMarshedUp\WhatFacesToTag\figures\illustration.png"/>
          <p:cNvPicPr>
            <a:picLocks noChangeAspect="1" noChangeArrowheads="1"/>
          </p:cNvPicPr>
          <p:nvPr/>
        </p:nvPicPr>
        <p:blipFill>
          <a:blip r:embed="rId2"/>
          <a:srcRect/>
          <a:stretch>
            <a:fillRect/>
          </a:stretch>
        </p:blipFill>
        <p:spPr bwMode="auto">
          <a:xfrm>
            <a:off x="2895600" y="1676400"/>
            <a:ext cx="3152602" cy="3124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876800"/>
            <a:ext cx="3886200" cy="381000"/>
          </a:xfrm>
        </p:spPr>
        <p:txBody>
          <a:bodyPr>
            <a:normAutofit/>
          </a:bodyPr>
          <a:lstStyle/>
          <a:p>
            <a:pPr>
              <a:buNone/>
            </a:pPr>
            <a:r>
              <a:rPr lang="en-US" sz="1800" dirty="0" smtClean="0"/>
              <a:t>A discriminative model (GP+MRF)</a:t>
            </a:r>
            <a:endParaRPr lang="en-US" dirty="0"/>
          </a:p>
        </p:txBody>
      </p:sp>
      <p:sp>
        <p:nvSpPr>
          <p:cNvPr id="3" name="Title 2"/>
          <p:cNvSpPr>
            <a:spLocks noGrp="1"/>
          </p:cNvSpPr>
          <p:nvPr>
            <p:ph type="title"/>
          </p:nvPr>
        </p:nvSpPr>
        <p:spPr/>
        <p:txBody>
          <a:bodyPr/>
          <a:lstStyle/>
          <a:p>
            <a:r>
              <a:rPr lang="en-US" dirty="0" smtClean="0"/>
              <a:t>An active learning framework </a:t>
            </a:r>
            <a:endParaRPr lang="en-US" dirty="0"/>
          </a:p>
        </p:txBody>
      </p:sp>
      <p:pic>
        <p:nvPicPr>
          <p:cNvPr id="2051" name="Picture 3"/>
          <p:cNvPicPr>
            <a:picLocks noChangeAspect="1" noChangeArrowheads="1"/>
          </p:cNvPicPr>
          <p:nvPr/>
        </p:nvPicPr>
        <p:blipFill>
          <a:blip r:embed="rId3"/>
          <a:srcRect/>
          <a:stretch>
            <a:fillRect/>
          </a:stretch>
        </p:blipFill>
        <p:spPr bwMode="auto">
          <a:xfrm>
            <a:off x="457200" y="1447800"/>
            <a:ext cx="4176872" cy="3424237"/>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4800600" y="1440603"/>
          <a:ext cx="3403062" cy="1912197"/>
        </p:xfrm>
        <a:graphic>
          <a:graphicData uri="http://schemas.openxmlformats.org/presentationml/2006/ole">
            <p:oleObj spid="_x0000_s2052" name="Equation" r:id="rId4" imgW="2666880" imgH="1498320" progId="Equation.3">
              <p:embed/>
            </p:oleObj>
          </a:graphicData>
        </a:graphic>
      </p:graphicFrame>
      <p:sp>
        <p:nvSpPr>
          <p:cNvPr id="7" name="TextBox 6"/>
          <p:cNvSpPr txBox="1"/>
          <p:nvPr/>
        </p:nvSpPr>
        <p:spPr>
          <a:xfrm>
            <a:off x="4724400" y="3440668"/>
            <a:ext cx="3018775" cy="369332"/>
          </a:xfrm>
          <a:prstGeom prst="rect">
            <a:avLst/>
          </a:prstGeom>
          <a:noFill/>
        </p:spPr>
        <p:txBody>
          <a:bodyPr wrap="none" rtlCol="0">
            <a:spAutoFit/>
          </a:bodyPr>
          <a:lstStyle/>
          <a:p>
            <a:r>
              <a:rPr lang="en-US" dirty="0" err="1" smtClean="0"/>
              <a:t>Variational</a:t>
            </a:r>
            <a:r>
              <a:rPr lang="en-US" dirty="0" smtClean="0"/>
              <a:t> message passing </a:t>
            </a:r>
            <a:endParaRPr lang="en-US" dirty="0"/>
          </a:p>
        </p:txBody>
      </p:sp>
      <p:graphicFrame>
        <p:nvGraphicFramePr>
          <p:cNvPr id="8" name="Object 7"/>
          <p:cNvGraphicFramePr>
            <a:graphicFrameLocks noChangeAspect="1"/>
          </p:cNvGraphicFramePr>
          <p:nvPr/>
        </p:nvGraphicFramePr>
        <p:xfrm>
          <a:off x="4800600" y="3868738"/>
          <a:ext cx="4038600" cy="1827212"/>
        </p:xfrm>
        <a:graphic>
          <a:graphicData uri="http://schemas.openxmlformats.org/presentationml/2006/ole">
            <p:oleObj spid="_x0000_s2053" name="Equation" r:id="rId5" imgW="3390840" imgH="1612800" progId="Equation.3">
              <p:embed/>
            </p:oleObj>
          </a:graphicData>
        </a:graphic>
      </p:graphicFrame>
      <p:graphicFrame>
        <p:nvGraphicFramePr>
          <p:cNvPr id="2054" name="Object 6"/>
          <p:cNvGraphicFramePr>
            <a:graphicFrameLocks noChangeAspect="1"/>
          </p:cNvGraphicFramePr>
          <p:nvPr/>
        </p:nvGraphicFramePr>
        <p:xfrm>
          <a:off x="2286000" y="5943600"/>
          <a:ext cx="6457950" cy="609600"/>
        </p:xfrm>
        <a:graphic>
          <a:graphicData uri="http://schemas.openxmlformats.org/presentationml/2006/ole">
            <p:oleObj spid="_x0000_s2054" name="Equation" r:id="rId6" imgW="3632040" imgH="342720" progId="Equation.3">
              <p:embed/>
            </p:oleObj>
          </a:graphicData>
        </a:graphic>
      </p:graphicFrame>
      <p:sp>
        <p:nvSpPr>
          <p:cNvPr id="10" name="Rectangle 9"/>
          <p:cNvSpPr/>
          <p:nvPr/>
        </p:nvSpPr>
        <p:spPr>
          <a:xfrm>
            <a:off x="533400" y="6019800"/>
            <a:ext cx="1745286" cy="369332"/>
          </a:xfrm>
          <a:prstGeom prst="rect">
            <a:avLst/>
          </a:prstGeom>
        </p:spPr>
        <p:txBody>
          <a:bodyPr wrap="none">
            <a:spAutoFit/>
          </a:bodyPr>
          <a:lstStyle/>
          <a:p>
            <a:r>
              <a:rPr lang="en-US" dirty="0" smtClean="0"/>
              <a:t>Active learning: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4419600"/>
            <a:ext cx="4191000" cy="1752600"/>
          </a:xfrm>
        </p:spPr>
        <p:txBody>
          <a:bodyPr>
            <a:normAutofit fontScale="85000" lnSpcReduction="10000"/>
          </a:bodyPr>
          <a:lstStyle/>
          <a:p>
            <a:r>
              <a:rPr lang="en-US" dirty="0" smtClean="0"/>
              <a:t>74 people</a:t>
            </a:r>
          </a:p>
          <a:p>
            <a:r>
              <a:rPr lang="en-US" dirty="0" smtClean="0"/>
              <a:t>349 faces</a:t>
            </a:r>
          </a:p>
          <a:p>
            <a:r>
              <a:rPr lang="en-US" dirty="0" smtClean="0"/>
              <a:t>1 person appeared ~170 times</a:t>
            </a:r>
          </a:p>
          <a:p>
            <a:r>
              <a:rPr lang="en-US" dirty="0" smtClean="0"/>
              <a:t>42 persons appeared only once</a:t>
            </a:r>
          </a:p>
          <a:p>
            <a:endParaRPr lang="en-US" dirty="0"/>
          </a:p>
        </p:txBody>
      </p:sp>
      <p:sp>
        <p:nvSpPr>
          <p:cNvPr id="3" name="Title 2"/>
          <p:cNvSpPr>
            <a:spLocks noGrp="1"/>
          </p:cNvSpPr>
          <p:nvPr>
            <p:ph type="title"/>
          </p:nvPr>
        </p:nvSpPr>
        <p:spPr/>
        <p:txBody>
          <a:bodyPr/>
          <a:lstStyle/>
          <a:p>
            <a:r>
              <a:rPr lang="en-US" dirty="0" smtClean="0"/>
              <a:t>Experiments (1)</a:t>
            </a:r>
            <a:endParaRPr lang="en-US" dirty="0"/>
          </a:p>
        </p:txBody>
      </p:sp>
      <p:pic>
        <p:nvPicPr>
          <p:cNvPr id="71682" name="Picture 2"/>
          <p:cNvPicPr>
            <a:picLocks noChangeAspect="1" noChangeArrowheads="1"/>
          </p:cNvPicPr>
          <p:nvPr/>
        </p:nvPicPr>
        <p:blipFill>
          <a:blip r:embed="rId2"/>
          <a:srcRect/>
          <a:stretch>
            <a:fillRect/>
          </a:stretch>
        </p:blipFill>
        <p:spPr bwMode="auto">
          <a:xfrm>
            <a:off x="381000" y="4324350"/>
            <a:ext cx="2152650" cy="1771650"/>
          </a:xfrm>
          <a:prstGeom prst="rect">
            <a:avLst/>
          </a:prstGeom>
          <a:noFill/>
          <a:ln w="9525">
            <a:noFill/>
            <a:miter lim="800000"/>
            <a:headEnd/>
            <a:tailEnd/>
          </a:ln>
        </p:spPr>
      </p:pic>
      <p:pic>
        <p:nvPicPr>
          <p:cNvPr id="71683" name="Picture 3"/>
          <p:cNvPicPr>
            <a:picLocks noChangeAspect="1" noChangeArrowheads="1"/>
          </p:cNvPicPr>
          <p:nvPr/>
        </p:nvPicPr>
        <p:blipFill>
          <a:blip r:embed="rId3"/>
          <a:srcRect/>
          <a:stretch>
            <a:fillRect/>
          </a:stretch>
        </p:blipFill>
        <p:spPr bwMode="auto">
          <a:xfrm>
            <a:off x="2667000" y="4324350"/>
            <a:ext cx="2181225" cy="1771650"/>
          </a:xfrm>
          <a:prstGeom prst="rect">
            <a:avLst/>
          </a:prstGeom>
          <a:noFill/>
          <a:ln w="9525">
            <a:noFill/>
            <a:miter lim="800000"/>
            <a:headEnd/>
            <a:tailEnd/>
          </a:ln>
        </p:spPr>
      </p:pic>
      <p:pic>
        <p:nvPicPr>
          <p:cNvPr id="71684" name="Picture 4"/>
          <p:cNvPicPr>
            <a:picLocks noChangeAspect="1" noChangeArrowheads="1"/>
          </p:cNvPicPr>
          <p:nvPr/>
        </p:nvPicPr>
        <p:blipFill>
          <a:blip r:embed="rId4"/>
          <a:srcRect/>
          <a:stretch>
            <a:fillRect/>
          </a:stretch>
        </p:blipFill>
        <p:spPr bwMode="auto">
          <a:xfrm>
            <a:off x="3657600" y="1447800"/>
            <a:ext cx="3114675" cy="2714625"/>
          </a:xfrm>
          <a:prstGeom prst="rect">
            <a:avLst/>
          </a:prstGeom>
          <a:noFill/>
          <a:ln w="9525">
            <a:noFill/>
            <a:miter lim="800000"/>
            <a:headEnd/>
            <a:tailEnd/>
          </a:ln>
        </p:spPr>
      </p:pic>
      <p:pic>
        <p:nvPicPr>
          <p:cNvPr id="71685" name="Picture 5"/>
          <p:cNvPicPr>
            <a:picLocks noChangeAspect="1" noChangeArrowheads="1"/>
          </p:cNvPicPr>
          <p:nvPr/>
        </p:nvPicPr>
        <p:blipFill>
          <a:blip r:embed="rId5"/>
          <a:srcRect/>
          <a:stretch>
            <a:fillRect/>
          </a:stretch>
        </p:blipFill>
        <p:spPr bwMode="auto">
          <a:xfrm>
            <a:off x="381000" y="1485900"/>
            <a:ext cx="31242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0" y="4648200"/>
            <a:ext cx="4343400" cy="1447800"/>
          </a:xfrm>
        </p:spPr>
        <p:txBody>
          <a:bodyPr>
            <a:normAutofit fontScale="85000" lnSpcReduction="20000"/>
          </a:bodyPr>
          <a:lstStyle/>
          <a:p>
            <a:r>
              <a:rPr lang="en-US" dirty="0" smtClean="0"/>
              <a:t>80 minutes “friends” video</a:t>
            </a:r>
          </a:p>
          <a:p>
            <a:r>
              <a:rPr lang="en-US" dirty="0" smtClean="0"/>
              <a:t>6 characters</a:t>
            </a:r>
          </a:p>
          <a:p>
            <a:r>
              <a:rPr lang="en-US" dirty="0" smtClean="0"/>
              <a:t>1282 tracks, 16720 faces</a:t>
            </a:r>
          </a:p>
          <a:p>
            <a:r>
              <a:rPr lang="en-US" dirty="0" smtClean="0"/>
              <a:t>500 samples are used for testing</a:t>
            </a:r>
            <a:endParaRPr lang="en-US" dirty="0"/>
          </a:p>
        </p:txBody>
      </p:sp>
      <p:sp>
        <p:nvSpPr>
          <p:cNvPr id="3" name="Title 2"/>
          <p:cNvSpPr>
            <a:spLocks noGrp="1"/>
          </p:cNvSpPr>
          <p:nvPr>
            <p:ph type="title"/>
          </p:nvPr>
        </p:nvSpPr>
        <p:spPr/>
        <p:txBody>
          <a:bodyPr/>
          <a:lstStyle/>
          <a:p>
            <a:r>
              <a:rPr lang="en-US" dirty="0" smtClean="0"/>
              <a:t>Experiments (2)</a:t>
            </a:r>
            <a:endParaRPr lang="en-US" dirty="0"/>
          </a:p>
        </p:txBody>
      </p:sp>
      <p:pic>
        <p:nvPicPr>
          <p:cNvPr id="72706" name="Picture 2"/>
          <p:cNvPicPr>
            <a:picLocks noChangeAspect="1" noChangeArrowheads="1"/>
          </p:cNvPicPr>
          <p:nvPr/>
        </p:nvPicPr>
        <p:blipFill>
          <a:blip r:embed="rId2"/>
          <a:srcRect/>
          <a:stretch>
            <a:fillRect/>
          </a:stretch>
        </p:blipFill>
        <p:spPr bwMode="auto">
          <a:xfrm>
            <a:off x="457200" y="4495800"/>
            <a:ext cx="2085975" cy="1800225"/>
          </a:xfrm>
          <a:prstGeom prst="rect">
            <a:avLst/>
          </a:prstGeom>
          <a:noFill/>
          <a:ln w="9525">
            <a:noFill/>
            <a:miter lim="800000"/>
            <a:headEnd/>
            <a:tailEnd/>
          </a:ln>
        </p:spPr>
      </p:pic>
      <p:pic>
        <p:nvPicPr>
          <p:cNvPr id="72707" name="Picture 3"/>
          <p:cNvPicPr>
            <a:picLocks noChangeAspect="1" noChangeArrowheads="1"/>
          </p:cNvPicPr>
          <p:nvPr/>
        </p:nvPicPr>
        <p:blipFill>
          <a:blip r:embed="rId3"/>
          <a:srcRect/>
          <a:stretch>
            <a:fillRect/>
          </a:stretch>
        </p:blipFill>
        <p:spPr bwMode="auto">
          <a:xfrm>
            <a:off x="2647950" y="4514850"/>
            <a:ext cx="2124075" cy="1752600"/>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3733800" y="1447800"/>
            <a:ext cx="3086100" cy="2647950"/>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457200" y="1438275"/>
            <a:ext cx="30861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5638800"/>
            <a:ext cx="7848600" cy="914400"/>
          </a:xfrm>
        </p:spPr>
        <p:txBody>
          <a:bodyPr>
            <a:normAutofit fontScale="85000" lnSpcReduction="10000"/>
          </a:bodyPr>
          <a:lstStyle/>
          <a:p>
            <a:r>
              <a:rPr lang="en-US" dirty="0" smtClean="0"/>
              <a:t>Scope the recognition by social network</a:t>
            </a:r>
          </a:p>
          <a:p>
            <a:r>
              <a:rPr lang="en-US" dirty="0" smtClean="0"/>
              <a:t>Build the prior probability of whom Rachel would like to tag</a:t>
            </a:r>
            <a:endParaRPr lang="en-US" dirty="0"/>
          </a:p>
        </p:txBody>
      </p:sp>
      <p:sp>
        <p:nvSpPr>
          <p:cNvPr id="3" name="Title 2"/>
          <p:cNvSpPr>
            <a:spLocks noGrp="1"/>
          </p:cNvSpPr>
          <p:nvPr>
            <p:ph type="title"/>
          </p:nvPr>
        </p:nvSpPr>
        <p:spPr/>
        <p:txBody>
          <a:bodyPr/>
          <a:lstStyle/>
          <a:p>
            <a:r>
              <a:rPr lang="en-US" dirty="0" smtClean="0"/>
              <a:t>Social network scope and priors</a:t>
            </a:r>
            <a:endParaRPr lang="en-US" dirty="0"/>
          </a:p>
        </p:txBody>
      </p:sp>
      <p:pic>
        <p:nvPicPr>
          <p:cNvPr id="4" name="Picture 2" descr="\\ganghua5\c$\GangHua\DataBackupLLNetApp\_face\data\friends_full_LLFormat\patches\0000012624_0000000000000000311_00.bmp"/>
          <p:cNvPicPr>
            <a:picLocks noChangeAspect="1" noChangeArrowheads="1"/>
          </p:cNvPicPr>
          <p:nvPr/>
        </p:nvPicPr>
        <p:blipFill>
          <a:blip r:embed="rId2"/>
          <a:srcRect/>
          <a:stretch>
            <a:fillRect/>
          </a:stretch>
        </p:blipFill>
        <p:spPr bwMode="auto">
          <a:xfrm>
            <a:off x="1409700" y="2171700"/>
            <a:ext cx="533400" cy="533400"/>
          </a:xfrm>
          <a:prstGeom prst="rect">
            <a:avLst/>
          </a:prstGeom>
          <a:noFill/>
        </p:spPr>
      </p:pic>
      <p:pic>
        <p:nvPicPr>
          <p:cNvPr id="5" name="Picture 3" descr="\\ganghua5\c$\GangHua\DataBackupLLNetApp\_face\data\friends_full_LLFormat\patches\0000012893_0000000000000000314_00.bmp"/>
          <p:cNvPicPr>
            <a:picLocks noChangeAspect="1" noChangeArrowheads="1"/>
          </p:cNvPicPr>
          <p:nvPr/>
        </p:nvPicPr>
        <p:blipFill>
          <a:blip r:embed="rId3"/>
          <a:srcRect/>
          <a:stretch>
            <a:fillRect/>
          </a:stretch>
        </p:blipFill>
        <p:spPr bwMode="auto">
          <a:xfrm>
            <a:off x="5905500" y="2624949"/>
            <a:ext cx="533400" cy="511776"/>
          </a:xfrm>
          <a:prstGeom prst="rect">
            <a:avLst/>
          </a:prstGeom>
          <a:noFill/>
        </p:spPr>
      </p:pic>
      <p:pic>
        <p:nvPicPr>
          <p:cNvPr id="6" name="Picture 4" descr="\\ganghua5\c$\GangHua\DataBackupLLNetApp\_face\data\friends_full_LLFormat\patches\0000011938_0000000000000000004_00.bmp"/>
          <p:cNvPicPr>
            <a:picLocks noChangeAspect="1" noChangeArrowheads="1"/>
          </p:cNvPicPr>
          <p:nvPr/>
        </p:nvPicPr>
        <p:blipFill>
          <a:blip r:embed="rId4" cstate="print"/>
          <a:srcRect/>
          <a:stretch>
            <a:fillRect/>
          </a:stretch>
        </p:blipFill>
        <p:spPr bwMode="auto">
          <a:xfrm>
            <a:off x="5295900" y="2624949"/>
            <a:ext cx="533400" cy="537351"/>
          </a:xfrm>
          <a:prstGeom prst="rect">
            <a:avLst/>
          </a:prstGeom>
          <a:noFill/>
        </p:spPr>
      </p:pic>
      <p:pic>
        <p:nvPicPr>
          <p:cNvPr id="7" name="Picture 5" descr="\\ganghua5\c$\GangHua\DataBackupLLNetApp\_face\data\friends_full_LLFormat\patches\0000001299_0000000000000000308_00.bmp"/>
          <p:cNvPicPr>
            <a:picLocks noChangeAspect="1" noChangeArrowheads="1"/>
          </p:cNvPicPr>
          <p:nvPr/>
        </p:nvPicPr>
        <p:blipFill>
          <a:blip r:embed="rId5"/>
          <a:srcRect/>
          <a:stretch>
            <a:fillRect/>
          </a:stretch>
        </p:blipFill>
        <p:spPr bwMode="auto">
          <a:xfrm>
            <a:off x="5600700" y="2015349"/>
            <a:ext cx="533400" cy="533400"/>
          </a:xfrm>
          <a:prstGeom prst="rect">
            <a:avLst/>
          </a:prstGeom>
          <a:noFill/>
        </p:spPr>
      </p:pic>
      <p:pic>
        <p:nvPicPr>
          <p:cNvPr id="8" name="Picture 6" descr="\\ganghua5\c$\GangHua\DataBackupLLNetApp\_face\data\friends_full_LLFormat\patches\0000011667_0000000000000000003_00.bmp"/>
          <p:cNvPicPr>
            <a:picLocks noChangeAspect="1" noChangeArrowheads="1"/>
          </p:cNvPicPr>
          <p:nvPr/>
        </p:nvPicPr>
        <p:blipFill>
          <a:blip r:embed="rId6" cstate="print"/>
          <a:srcRect/>
          <a:stretch>
            <a:fillRect/>
          </a:stretch>
        </p:blipFill>
        <p:spPr bwMode="auto">
          <a:xfrm>
            <a:off x="7124700" y="3009900"/>
            <a:ext cx="529914" cy="533400"/>
          </a:xfrm>
          <a:prstGeom prst="rect">
            <a:avLst/>
          </a:prstGeom>
          <a:noFill/>
        </p:spPr>
      </p:pic>
      <p:pic>
        <p:nvPicPr>
          <p:cNvPr id="9" name="Picture 7" descr="\\ganghua5\c$\GangHua\DataBackupLLNetApp\_face\data\friends_full_LLFormat\patches\0000013763_0000000000000000586_00.bmp"/>
          <p:cNvPicPr>
            <a:picLocks noChangeAspect="1" noChangeArrowheads="1"/>
          </p:cNvPicPr>
          <p:nvPr/>
        </p:nvPicPr>
        <p:blipFill>
          <a:blip r:embed="rId7"/>
          <a:srcRect/>
          <a:stretch>
            <a:fillRect/>
          </a:stretch>
        </p:blipFill>
        <p:spPr bwMode="auto">
          <a:xfrm>
            <a:off x="7689250" y="3009899"/>
            <a:ext cx="511775" cy="533400"/>
          </a:xfrm>
          <a:prstGeom prst="rect">
            <a:avLst/>
          </a:prstGeom>
          <a:noFill/>
        </p:spPr>
      </p:pic>
      <p:pic>
        <p:nvPicPr>
          <p:cNvPr id="10" name="Picture 8" descr="\\ganghua5\c$\GangHua\DataBackupLLNetApp\_face\data\friends_full_LLFormat\patches\0000014749_0000000000000000984_00.bmp"/>
          <p:cNvPicPr>
            <a:picLocks noChangeAspect="1" noChangeArrowheads="1"/>
          </p:cNvPicPr>
          <p:nvPr/>
        </p:nvPicPr>
        <p:blipFill>
          <a:blip r:embed="rId8"/>
          <a:srcRect/>
          <a:stretch>
            <a:fillRect/>
          </a:stretch>
        </p:blipFill>
        <p:spPr bwMode="auto">
          <a:xfrm>
            <a:off x="1314450" y="4152900"/>
            <a:ext cx="533400" cy="533400"/>
          </a:xfrm>
          <a:prstGeom prst="rect">
            <a:avLst/>
          </a:prstGeom>
          <a:noFill/>
        </p:spPr>
      </p:pic>
      <p:pic>
        <p:nvPicPr>
          <p:cNvPr id="11" name="Picture 9" descr="\\ganghua5\c$\GangHua\DataBackupLLNetApp\_face\data\friends_full_LLFormat\patches\0000014311_0000000000000000982_00.bmp"/>
          <p:cNvPicPr>
            <a:picLocks noChangeAspect="1" noChangeArrowheads="1"/>
          </p:cNvPicPr>
          <p:nvPr/>
        </p:nvPicPr>
        <p:blipFill>
          <a:blip r:embed="rId9"/>
          <a:srcRect/>
          <a:stretch>
            <a:fillRect/>
          </a:stretch>
        </p:blipFill>
        <p:spPr bwMode="auto">
          <a:xfrm>
            <a:off x="1885950" y="4143375"/>
            <a:ext cx="533400" cy="533400"/>
          </a:xfrm>
          <a:prstGeom prst="rect">
            <a:avLst/>
          </a:prstGeom>
          <a:noFill/>
        </p:spPr>
      </p:pic>
      <p:pic>
        <p:nvPicPr>
          <p:cNvPr id="12" name="Picture 10" descr="\\ganghua5\c$\GangHua\DataBackupLLNetApp\_face\data\friends_full_LLFormat\patches\0000014595_0000000000000000983_00.bmp"/>
          <p:cNvPicPr>
            <a:picLocks noChangeAspect="1" noChangeArrowheads="1"/>
          </p:cNvPicPr>
          <p:nvPr/>
        </p:nvPicPr>
        <p:blipFill>
          <a:blip r:embed="rId10"/>
          <a:srcRect/>
          <a:stretch>
            <a:fillRect/>
          </a:stretch>
        </p:blipFill>
        <p:spPr bwMode="auto">
          <a:xfrm>
            <a:off x="4686300" y="2624949"/>
            <a:ext cx="533400" cy="533400"/>
          </a:xfrm>
          <a:prstGeom prst="rect">
            <a:avLst/>
          </a:prstGeom>
          <a:noFill/>
        </p:spPr>
      </p:pic>
      <p:pic>
        <p:nvPicPr>
          <p:cNvPr id="13" name="Picture 11" descr="\\ganghua5\c$\GangHua\DataBackupLLNetApp\_face\data\friends_full_LLFormat\patches\0000131124_0000000000000000589_00.bmp"/>
          <p:cNvPicPr>
            <a:picLocks noChangeAspect="1" noChangeArrowheads="1"/>
          </p:cNvPicPr>
          <p:nvPr/>
        </p:nvPicPr>
        <p:blipFill>
          <a:blip r:embed="rId11"/>
          <a:srcRect/>
          <a:stretch>
            <a:fillRect/>
          </a:stretch>
        </p:blipFill>
        <p:spPr bwMode="auto">
          <a:xfrm>
            <a:off x="7134225" y="3550681"/>
            <a:ext cx="533400" cy="533400"/>
          </a:xfrm>
          <a:prstGeom prst="rect">
            <a:avLst/>
          </a:prstGeom>
          <a:noFill/>
        </p:spPr>
      </p:pic>
      <p:pic>
        <p:nvPicPr>
          <p:cNvPr id="14" name="Picture 12" descr="\\ganghua5\c$\GangHua\DataBackupLLNetApp\_face\data\friends_full_LLFormat\patches\0001115210_0000000000000000010_00.bmp"/>
          <p:cNvPicPr>
            <a:picLocks noChangeAspect="1" noChangeArrowheads="1"/>
          </p:cNvPicPr>
          <p:nvPr/>
        </p:nvPicPr>
        <p:blipFill>
          <a:blip r:embed="rId12"/>
          <a:srcRect/>
          <a:stretch>
            <a:fillRect/>
          </a:stretch>
        </p:blipFill>
        <p:spPr bwMode="auto">
          <a:xfrm>
            <a:off x="1314450" y="4695825"/>
            <a:ext cx="533400" cy="533400"/>
          </a:xfrm>
          <a:prstGeom prst="rect">
            <a:avLst/>
          </a:prstGeom>
          <a:noFill/>
        </p:spPr>
      </p:pic>
      <p:pic>
        <p:nvPicPr>
          <p:cNvPr id="15" name="Picture 13" descr="\\ganghua5\c$\GangHua\DataBackupLLNetApp\_face\data\friends_full_LLFormat\patches\0001217184_0000000000000000322_00.bmp"/>
          <p:cNvPicPr>
            <a:picLocks noChangeAspect="1" noChangeArrowheads="1"/>
          </p:cNvPicPr>
          <p:nvPr/>
        </p:nvPicPr>
        <p:blipFill>
          <a:blip r:embed="rId13" cstate="print"/>
          <a:srcRect/>
          <a:stretch>
            <a:fillRect/>
          </a:stretch>
        </p:blipFill>
        <p:spPr bwMode="auto">
          <a:xfrm>
            <a:off x="1981200" y="2170486"/>
            <a:ext cx="533400" cy="544139"/>
          </a:xfrm>
          <a:prstGeom prst="rect">
            <a:avLst/>
          </a:prstGeom>
          <a:noFill/>
        </p:spPr>
      </p:pic>
      <p:pic>
        <p:nvPicPr>
          <p:cNvPr id="16" name="Picture 14" descr="\\ganghua5\c$\GangHua\DataBackupLLNetApp\_face\data\friends_full_LLFormat\patches\0001319152_0000000000000000596_00.bmp"/>
          <p:cNvPicPr>
            <a:picLocks noChangeAspect="1" noChangeArrowheads="1"/>
          </p:cNvPicPr>
          <p:nvPr/>
        </p:nvPicPr>
        <p:blipFill>
          <a:blip r:embed="rId14"/>
          <a:srcRect/>
          <a:stretch>
            <a:fillRect/>
          </a:stretch>
        </p:blipFill>
        <p:spPr bwMode="auto">
          <a:xfrm>
            <a:off x="1866900" y="4686300"/>
            <a:ext cx="550244" cy="533400"/>
          </a:xfrm>
          <a:prstGeom prst="rect">
            <a:avLst/>
          </a:prstGeom>
          <a:noFill/>
        </p:spPr>
      </p:pic>
      <p:pic>
        <p:nvPicPr>
          <p:cNvPr id="17" name="Picture 15" descr="\\ganghua5\c$\GangHua\DataBackupLLNetApp\_face\data\friends_full_LLFormat\patches\0011382833_0000000000000000021_00.bmp"/>
          <p:cNvPicPr>
            <a:picLocks noChangeAspect="1" noChangeArrowheads="1"/>
          </p:cNvPicPr>
          <p:nvPr/>
        </p:nvPicPr>
        <p:blipFill>
          <a:blip r:embed="rId15"/>
          <a:srcRect/>
          <a:stretch>
            <a:fillRect/>
          </a:stretch>
        </p:blipFill>
        <p:spPr bwMode="auto">
          <a:xfrm>
            <a:off x="2247900" y="1562100"/>
            <a:ext cx="533399" cy="533399"/>
          </a:xfrm>
          <a:prstGeom prst="rect">
            <a:avLst/>
          </a:prstGeom>
          <a:noFill/>
        </p:spPr>
      </p:pic>
      <p:pic>
        <p:nvPicPr>
          <p:cNvPr id="18" name="Picture 16" descr="\\ganghua5\c$\GangHua\DataBackupLLNetApp\_face\data\friends_full_LLFormat\patches\0011623786_0000000000000000034_00.bmp"/>
          <p:cNvPicPr>
            <a:picLocks noChangeAspect="1" noChangeArrowheads="1"/>
          </p:cNvPicPr>
          <p:nvPr/>
        </p:nvPicPr>
        <p:blipFill>
          <a:blip r:embed="rId16" cstate="print"/>
          <a:srcRect/>
          <a:stretch>
            <a:fillRect/>
          </a:stretch>
        </p:blipFill>
        <p:spPr bwMode="auto">
          <a:xfrm>
            <a:off x="1638300" y="1562100"/>
            <a:ext cx="533400" cy="533400"/>
          </a:xfrm>
          <a:prstGeom prst="rect">
            <a:avLst/>
          </a:prstGeom>
          <a:noFill/>
        </p:spPr>
      </p:pic>
      <p:pic>
        <p:nvPicPr>
          <p:cNvPr id="19" name="Picture 17" descr="\\ganghua5\c$\GangHua\DataBackupLLNetApp\_face\data\friends_full_LLFormat\patches\0011864869_0000000000000000049_00.bmp"/>
          <p:cNvPicPr>
            <a:picLocks noChangeAspect="1" noChangeArrowheads="1"/>
          </p:cNvPicPr>
          <p:nvPr/>
        </p:nvPicPr>
        <p:blipFill>
          <a:blip r:embed="rId17"/>
          <a:srcRect/>
          <a:stretch>
            <a:fillRect/>
          </a:stretch>
        </p:blipFill>
        <p:spPr bwMode="auto">
          <a:xfrm>
            <a:off x="2552700" y="2171700"/>
            <a:ext cx="533400" cy="533400"/>
          </a:xfrm>
          <a:prstGeom prst="rect">
            <a:avLst/>
          </a:prstGeom>
          <a:noFill/>
        </p:spPr>
      </p:pic>
      <p:pic>
        <p:nvPicPr>
          <p:cNvPr id="20" name="Picture 18" descr="\\ganghua5\c$\GangHua\DataBackupLLNetApp\_face\data\friends_full_LLFormat\patches\0011874869_0000000000000000050_00.bmp"/>
          <p:cNvPicPr>
            <a:picLocks noChangeAspect="1" noChangeArrowheads="1"/>
          </p:cNvPicPr>
          <p:nvPr/>
        </p:nvPicPr>
        <p:blipFill>
          <a:blip r:embed="rId18"/>
          <a:srcRect/>
          <a:stretch>
            <a:fillRect/>
          </a:stretch>
        </p:blipFill>
        <p:spPr bwMode="auto">
          <a:xfrm>
            <a:off x="4914900" y="2015349"/>
            <a:ext cx="533401" cy="533401"/>
          </a:xfrm>
          <a:prstGeom prst="rect">
            <a:avLst/>
          </a:prstGeom>
          <a:noFill/>
        </p:spPr>
      </p:pic>
      <p:pic>
        <p:nvPicPr>
          <p:cNvPr id="24" name="Picture 20" descr="\\ganghua5\c$\GangHua\DataBackupLLNetApp\_face\data\friends_full_LLFormat\patches\0013966875_0000000000000000653_00.bmp"/>
          <p:cNvPicPr>
            <a:picLocks noChangeAspect="1" noChangeArrowheads="1"/>
          </p:cNvPicPr>
          <p:nvPr/>
        </p:nvPicPr>
        <p:blipFill>
          <a:blip r:embed="rId19" cstate="print"/>
          <a:srcRect/>
          <a:stretch>
            <a:fillRect/>
          </a:stretch>
        </p:blipFill>
        <p:spPr bwMode="auto">
          <a:xfrm>
            <a:off x="7699781" y="3579256"/>
            <a:ext cx="529819" cy="533399"/>
          </a:xfrm>
          <a:prstGeom prst="rect">
            <a:avLst/>
          </a:prstGeom>
          <a:noFill/>
        </p:spPr>
      </p:pic>
      <p:pic>
        <p:nvPicPr>
          <p:cNvPr id="25" name="Picture 19" descr="\\ganghua5\c$\GangHua\DataBackupLLNetApp\_face\data\friends_full_LLFormat\patches\0013664442_0000000000000000635_00.bmp"/>
          <p:cNvPicPr>
            <a:picLocks noChangeAspect="1" noChangeArrowheads="1"/>
          </p:cNvPicPr>
          <p:nvPr/>
        </p:nvPicPr>
        <p:blipFill>
          <a:blip r:embed="rId20"/>
          <a:srcRect/>
          <a:stretch>
            <a:fillRect/>
          </a:stretch>
        </p:blipFill>
        <p:spPr bwMode="auto">
          <a:xfrm>
            <a:off x="4762500" y="4381500"/>
            <a:ext cx="533400" cy="548355"/>
          </a:xfrm>
          <a:prstGeom prst="rect">
            <a:avLst/>
          </a:prstGeom>
          <a:noFill/>
        </p:spPr>
      </p:pic>
      <p:pic>
        <p:nvPicPr>
          <p:cNvPr id="74754" name="Picture 2" descr="\\ganghua5\c$\GangHua\DataBackupLLNetApp\_face\data\friends_full_LLFormat\patches\0013402494_0000000000000000612_00.bmp"/>
          <p:cNvPicPr>
            <a:picLocks noChangeAspect="1" noChangeArrowheads="1"/>
          </p:cNvPicPr>
          <p:nvPr/>
        </p:nvPicPr>
        <p:blipFill>
          <a:blip r:embed="rId21" cstate="print"/>
          <a:srcRect/>
          <a:stretch>
            <a:fillRect/>
          </a:stretch>
        </p:blipFill>
        <p:spPr bwMode="auto">
          <a:xfrm>
            <a:off x="5314950" y="4391025"/>
            <a:ext cx="533400" cy="533400"/>
          </a:xfrm>
          <a:prstGeom prst="rect">
            <a:avLst/>
          </a:prstGeom>
          <a:noFill/>
        </p:spPr>
      </p:pic>
      <p:pic>
        <p:nvPicPr>
          <p:cNvPr id="74755" name="Picture 3" descr="\\ganghua5\c$\GangHua\DataBackupLLNetApp\_face\data\friends_full_LLFormat\patches\0013836047_0000000000000000644_00.bmp"/>
          <p:cNvPicPr>
            <a:picLocks noChangeAspect="1" noChangeArrowheads="1"/>
          </p:cNvPicPr>
          <p:nvPr/>
        </p:nvPicPr>
        <p:blipFill>
          <a:blip r:embed="rId22" cstate="print"/>
          <a:srcRect/>
          <a:stretch>
            <a:fillRect/>
          </a:stretch>
        </p:blipFill>
        <p:spPr bwMode="auto">
          <a:xfrm>
            <a:off x="4762500" y="4943475"/>
            <a:ext cx="533400" cy="533400"/>
          </a:xfrm>
          <a:prstGeom prst="rect">
            <a:avLst/>
          </a:prstGeom>
          <a:noFill/>
        </p:spPr>
      </p:pic>
      <p:pic>
        <p:nvPicPr>
          <p:cNvPr id="74756" name="Picture 4" descr="\\ganghua5\c$\GangHua\DataBackupLLNetApp\_face\data\friends_full_LLFormat\patches\0013856330_0000000000000000646_00.bmp"/>
          <p:cNvPicPr>
            <a:picLocks noChangeAspect="1" noChangeArrowheads="1"/>
          </p:cNvPicPr>
          <p:nvPr/>
        </p:nvPicPr>
        <p:blipFill>
          <a:blip r:embed="rId23"/>
          <a:srcRect/>
          <a:stretch>
            <a:fillRect/>
          </a:stretch>
        </p:blipFill>
        <p:spPr bwMode="auto">
          <a:xfrm>
            <a:off x="5314950" y="4933950"/>
            <a:ext cx="533400" cy="533400"/>
          </a:xfrm>
          <a:prstGeom prst="rect">
            <a:avLst/>
          </a:prstGeom>
          <a:noFill/>
        </p:spPr>
      </p:pic>
      <p:pic>
        <p:nvPicPr>
          <p:cNvPr id="74757" name="Picture 5" descr="\\ganghua5\c$\GangHua\DataBackupLLNetApp\_face\data\friends_full_LLFormat\patches\0013956775_0000000000000000652_00.bmp"/>
          <p:cNvPicPr>
            <a:picLocks noChangeAspect="1" noChangeArrowheads="1"/>
          </p:cNvPicPr>
          <p:nvPr/>
        </p:nvPicPr>
        <p:blipFill>
          <a:blip r:embed="rId24" cstate="print"/>
          <a:srcRect/>
          <a:stretch>
            <a:fillRect/>
          </a:stretch>
        </p:blipFill>
        <p:spPr bwMode="auto">
          <a:xfrm>
            <a:off x="5857875" y="4381500"/>
            <a:ext cx="530066" cy="533400"/>
          </a:xfrm>
          <a:prstGeom prst="rect">
            <a:avLst/>
          </a:prstGeom>
          <a:noFill/>
        </p:spPr>
      </p:pic>
      <p:pic>
        <p:nvPicPr>
          <p:cNvPr id="74758" name="Picture 6" descr="\\ganghua5\c$\GangHua\DataBackupLLNetApp\_face\data\friends_full_LLFormat\patches\0013977023_0000000000000000654_00.bmp"/>
          <p:cNvPicPr>
            <a:picLocks noChangeAspect="1" noChangeArrowheads="1"/>
          </p:cNvPicPr>
          <p:nvPr/>
        </p:nvPicPr>
        <p:blipFill>
          <a:blip r:embed="rId25"/>
          <a:srcRect/>
          <a:stretch>
            <a:fillRect/>
          </a:stretch>
        </p:blipFill>
        <p:spPr bwMode="auto">
          <a:xfrm>
            <a:off x="5867400" y="4933950"/>
            <a:ext cx="533400" cy="533400"/>
          </a:xfrm>
          <a:prstGeom prst="rect">
            <a:avLst/>
          </a:prstGeom>
          <a:noFill/>
        </p:spPr>
      </p:pic>
      <p:pic>
        <p:nvPicPr>
          <p:cNvPr id="74759" name="Picture 7" descr="\\ganghua5\c$\GangHua\DataBackupLLNetApp\_face\data\friends_full_LLFormat\patches\0014694561_0000000000000001027_00.bmp"/>
          <p:cNvPicPr>
            <a:picLocks noChangeAspect="1" noChangeArrowheads="1"/>
          </p:cNvPicPr>
          <p:nvPr/>
        </p:nvPicPr>
        <p:blipFill>
          <a:blip r:embed="rId26"/>
          <a:srcRect/>
          <a:stretch>
            <a:fillRect/>
          </a:stretch>
        </p:blipFill>
        <p:spPr bwMode="auto">
          <a:xfrm>
            <a:off x="3009900" y="3467100"/>
            <a:ext cx="614082" cy="609600"/>
          </a:xfrm>
          <a:prstGeom prst="rect">
            <a:avLst/>
          </a:prstGeom>
          <a:noFill/>
        </p:spPr>
      </p:pic>
      <p:pic>
        <p:nvPicPr>
          <p:cNvPr id="74760" name="Picture 8" descr="\\ganghua5\c$\GangHua\DataBackupLLNetApp\_face\data\friends_full_LLFormat\patches\0014775045_0000000000000001035_00.bmp"/>
          <p:cNvPicPr>
            <a:picLocks noChangeAspect="1" noChangeArrowheads="1"/>
          </p:cNvPicPr>
          <p:nvPr/>
        </p:nvPicPr>
        <p:blipFill>
          <a:blip r:embed="rId27"/>
          <a:srcRect/>
          <a:stretch>
            <a:fillRect/>
          </a:stretch>
        </p:blipFill>
        <p:spPr bwMode="auto">
          <a:xfrm>
            <a:off x="3648075" y="3457575"/>
            <a:ext cx="609600" cy="609600"/>
          </a:xfrm>
          <a:prstGeom prst="rect">
            <a:avLst/>
          </a:prstGeom>
          <a:noFill/>
        </p:spPr>
      </p:pic>
      <p:sp>
        <p:nvSpPr>
          <p:cNvPr id="33" name="Left-Right Arrow 32"/>
          <p:cNvSpPr/>
          <p:nvPr/>
        </p:nvSpPr>
        <p:spPr>
          <a:xfrm rot="19486417">
            <a:off x="3912366" y="2982881"/>
            <a:ext cx="822908" cy="3556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rot="13875305">
            <a:off x="2313850" y="2871014"/>
            <a:ext cx="790051" cy="3527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 Arrow 34"/>
          <p:cNvSpPr/>
          <p:nvPr/>
        </p:nvSpPr>
        <p:spPr>
          <a:xfrm rot="9225623">
            <a:off x="2433120" y="4158015"/>
            <a:ext cx="790051" cy="3326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rot="11440362">
            <a:off x="3059839" y="2016770"/>
            <a:ext cx="1671301" cy="3295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rot="11440362">
            <a:off x="2576868" y="4751569"/>
            <a:ext cx="2092371" cy="3136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rot="1543703">
            <a:off x="6467481" y="2601495"/>
            <a:ext cx="822908" cy="3196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rot="19486417">
            <a:off x="6392948" y="4204308"/>
            <a:ext cx="822908" cy="3661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628900" y="3238500"/>
            <a:ext cx="19812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465263" y="2114550"/>
            <a:ext cx="4141787" cy="3297237"/>
          </a:xfrm>
          <a:custGeom>
            <a:avLst/>
            <a:gdLst>
              <a:gd name="connsiteX0" fmla="*/ 1173162 w 4141787"/>
              <a:gd name="connsiteY0" fmla="*/ 3057525 h 3297237"/>
              <a:gd name="connsiteX1" fmla="*/ 77787 w 4141787"/>
              <a:gd name="connsiteY1" fmla="*/ 1962150 h 3297237"/>
              <a:gd name="connsiteX2" fmla="*/ 706437 w 4141787"/>
              <a:gd name="connsiteY2" fmla="*/ 295275 h 3297237"/>
              <a:gd name="connsiteX3" fmla="*/ 3735387 w 4141787"/>
              <a:gd name="connsiteY3" fmla="*/ 333375 h 3297237"/>
              <a:gd name="connsiteX4" fmla="*/ 3144837 w 4141787"/>
              <a:gd name="connsiteY4" fmla="*/ 2295525 h 3297237"/>
              <a:gd name="connsiteX5" fmla="*/ 2173287 w 4141787"/>
              <a:gd name="connsiteY5" fmla="*/ 3171825 h 3297237"/>
              <a:gd name="connsiteX6" fmla="*/ 1173162 w 4141787"/>
              <a:gd name="connsiteY6" fmla="*/ 3057525 h 32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1787" h="3297237">
                <a:moveTo>
                  <a:pt x="1173162" y="3057525"/>
                </a:moveTo>
                <a:cubicBezTo>
                  <a:pt x="823912" y="2855913"/>
                  <a:pt x="155574" y="2422525"/>
                  <a:pt x="77787" y="1962150"/>
                </a:cubicBezTo>
                <a:cubicBezTo>
                  <a:pt x="0" y="1501775"/>
                  <a:pt x="96837" y="566737"/>
                  <a:pt x="706437" y="295275"/>
                </a:cubicBezTo>
                <a:cubicBezTo>
                  <a:pt x="1316037" y="23813"/>
                  <a:pt x="3328987" y="0"/>
                  <a:pt x="3735387" y="333375"/>
                </a:cubicBezTo>
                <a:cubicBezTo>
                  <a:pt x="4141787" y="666750"/>
                  <a:pt x="3405187" y="1822450"/>
                  <a:pt x="3144837" y="2295525"/>
                </a:cubicBezTo>
                <a:cubicBezTo>
                  <a:pt x="2884487" y="2768600"/>
                  <a:pt x="2503487" y="3046413"/>
                  <a:pt x="2173287" y="3171825"/>
                </a:cubicBezTo>
                <a:cubicBezTo>
                  <a:pt x="1843087" y="3297237"/>
                  <a:pt x="1522412" y="3259138"/>
                  <a:pt x="1173162" y="3057525"/>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90675" y="1524000"/>
            <a:ext cx="6096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19325" y="1524000"/>
            <a:ext cx="6096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352550" y="2114550"/>
            <a:ext cx="6096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914525" y="2105025"/>
            <a:ext cx="6096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533650" y="2105025"/>
            <a:ext cx="6096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866900" y="4648200"/>
            <a:ext cx="6096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657725" y="2581275"/>
            <a:ext cx="6096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562600" y="1971675"/>
            <a:ext cx="6096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amond(in)">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heckerboard(across)">
                                      <p:cBhvr>
                                        <p:cTn id="20" dur="500"/>
                                        <p:tgtEl>
                                          <p:spTgt spid="4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heckerboard(across)">
                                      <p:cBhvr>
                                        <p:cTn id="23" dur="500"/>
                                        <p:tgtEl>
                                          <p:spTgt spid="4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checkerboard(across)">
                                      <p:cBhvr>
                                        <p:cTn id="26" dur="500"/>
                                        <p:tgtEl>
                                          <p:spTgt spid="4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checkerboard(across)">
                                      <p:cBhvr>
                                        <p:cTn id="29" dur="500"/>
                                        <p:tgtEl>
                                          <p:spTgt spid="4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heckerboard(across)">
                                      <p:cBhvr>
                                        <p:cTn id="32" dur="500"/>
                                        <p:tgtEl>
                                          <p:spTgt spid="48"/>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checkerboard(across)">
                                      <p:cBhvr>
                                        <p:cTn id="35" dur="500"/>
                                        <p:tgtEl>
                                          <p:spTgt spid="49"/>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checkerboard(across)">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419600"/>
            <a:ext cx="8839200" cy="2057400"/>
          </a:xfrm>
        </p:spPr>
        <p:txBody>
          <a:bodyPr>
            <a:noAutofit/>
          </a:bodyPr>
          <a:lstStyle/>
          <a:p>
            <a:r>
              <a:rPr lang="en-US" sz="2400" dirty="0" smtClean="0"/>
              <a:t>Poses, lighting, facial expression, and partial occlusions, etc.</a:t>
            </a:r>
          </a:p>
          <a:p>
            <a:r>
              <a:rPr lang="en-US" sz="2400" dirty="0" smtClean="0"/>
              <a:t>Recognizing large number of subjects is still challenging</a:t>
            </a:r>
          </a:p>
          <a:p>
            <a:pPr lvl="1"/>
            <a:r>
              <a:rPr lang="en-US" sz="2000" dirty="0" smtClean="0"/>
              <a:t>Recognition accuracy drops with increasing number of subjects</a:t>
            </a:r>
          </a:p>
          <a:p>
            <a:pPr lvl="1"/>
            <a:r>
              <a:rPr lang="en-US" sz="2000" dirty="0" smtClean="0"/>
              <a:t>Efficiently matching against large gallery dataset is nontrivial</a:t>
            </a:r>
          </a:p>
          <a:p>
            <a:pPr lvl="1"/>
            <a:r>
              <a:rPr lang="en-US" sz="2000" dirty="0" smtClean="0"/>
              <a:t>Memory storage of gallery faces is limited</a:t>
            </a:r>
          </a:p>
        </p:txBody>
      </p:sp>
      <p:sp>
        <p:nvSpPr>
          <p:cNvPr id="3" name="Title 2"/>
          <p:cNvSpPr>
            <a:spLocks noGrp="1"/>
          </p:cNvSpPr>
          <p:nvPr>
            <p:ph type="title"/>
          </p:nvPr>
        </p:nvSpPr>
        <p:spPr>
          <a:xfrm>
            <a:off x="457200" y="457200"/>
            <a:ext cx="8229600" cy="914400"/>
          </a:xfrm>
        </p:spPr>
        <p:txBody>
          <a:bodyPr/>
          <a:lstStyle/>
          <a:p>
            <a:r>
              <a:rPr smtClean="0"/>
              <a:t>Challenges</a:t>
            </a:r>
            <a:endParaRPr lang="en-US" dirty="0"/>
          </a:p>
        </p:txBody>
      </p:sp>
      <p:pic>
        <p:nvPicPr>
          <p:cNvPr id="10" name="Picture 2" descr="\\ganghua5\c$\GangHua\DataBackupLLNetApp\_face\data\friends_full_LLFormat\patches\0000012624_0000000000000000311_00.bmp"/>
          <p:cNvPicPr>
            <a:picLocks noChangeAspect="1" noChangeArrowheads="1"/>
          </p:cNvPicPr>
          <p:nvPr/>
        </p:nvPicPr>
        <p:blipFill>
          <a:blip r:embed="rId2"/>
          <a:srcRect/>
          <a:stretch>
            <a:fillRect/>
          </a:stretch>
        </p:blipFill>
        <p:spPr bwMode="auto">
          <a:xfrm>
            <a:off x="5229225" y="1049893"/>
            <a:ext cx="533400" cy="533400"/>
          </a:xfrm>
          <a:prstGeom prst="rect">
            <a:avLst/>
          </a:prstGeom>
          <a:noFill/>
        </p:spPr>
      </p:pic>
      <p:pic>
        <p:nvPicPr>
          <p:cNvPr id="11" name="Picture 3" descr="\\ganghua5\c$\GangHua\DataBackupLLNetApp\_face\data\friends_full_LLFormat\patches\0000012893_0000000000000000314_00.bmp"/>
          <p:cNvPicPr>
            <a:picLocks noChangeAspect="1" noChangeArrowheads="1"/>
          </p:cNvPicPr>
          <p:nvPr/>
        </p:nvPicPr>
        <p:blipFill>
          <a:blip r:embed="rId3"/>
          <a:srcRect/>
          <a:stretch>
            <a:fillRect/>
          </a:stretch>
        </p:blipFill>
        <p:spPr bwMode="auto">
          <a:xfrm>
            <a:off x="6915150" y="1659494"/>
            <a:ext cx="533400" cy="511776"/>
          </a:xfrm>
          <a:prstGeom prst="rect">
            <a:avLst/>
          </a:prstGeom>
          <a:noFill/>
        </p:spPr>
      </p:pic>
      <p:pic>
        <p:nvPicPr>
          <p:cNvPr id="12" name="Picture 4" descr="\\ganghua5\c$\GangHua\DataBackupLLNetApp\_face\data\friends_full_LLFormat\patches\0000011938_0000000000000000004_00.bmp"/>
          <p:cNvPicPr>
            <a:picLocks noChangeAspect="1" noChangeArrowheads="1"/>
          </p:cNvPicPr>
          <p:nvPr/>
        </p:nvPicPr>
        <p:blipFill>
          <a:blip r:embed="rId4" cstate="print"/>
          <a:srcRect/>
          <a:stretch>
            <a:fillRect/>
          </a:stretch>
        </p:blipFill>
        <p:spPr bwMode="auto">
          <a:xfrm>
            <a:off x="6353175" y="1659493"/>
            <a:ext cx="533400" cy="537351"/>
          </a:xfrm>
          <a:prstGeom prst="rect">
            <a:avLst/>
          </a:prstGeom>
          <a:noFill/>
        </p:spPr>
      </p:pic>
      <p:pic>
        <p:nvPicPr>
          <p:cNvPr id="13" name="Picture 5" descr="\\ganghua5\c$\GangHua\DataBackupLLNetApp\_face\data\friends_full_LLFormat\patches\0000001299_0000000000000000308_00.bmp"/>
          <p:cNvPicPr>
            <a:picLocks noChangeAspect="1" noChangeArrowheads="1"/>
          </p:cNvPicPr>
          <p:nvPr/>
        </p:nvPicPr>
        <p:blipFill>
          <a:blip r:embed="rId5"/>
          <a:srcRect/>
          <a:stretch>
            <a:fillRect/>
          </a:stretch>
        </p:blipFill>
        <p:spPr bwMode="auto">
          <a:xfrm>
            <a:off x="5791200" y="1659493"/>
            <a:ext cx="533400" cy="533400"/>
          </a:xfrm>
          <a:prstGeom prst="rect">
            <a:avLst/>
          </a:prstGeom>
          <a:noFill/>
        </p:spPr>
      </p:pic>
      <p:pic>
        <p:nvPicPr>
          <p:cNvPr id="14" name="Picture 6" descr="\\ganghua5\c$\GangHua\DataBackupLLNetApp\_face\data\friends_full_LLFormat\patches\0000011667_0000000000000000003_00.bmp"/>
          <p:cNvPicPr>
            <a:picLocks noChangeAspect="1" noChangeArrowheads="1"/>
          </p:cNvPicPr>
          <p:nvPr/>
        </p:nvPicPr>
        <p:blipFill>
          <a:blip r:embed="rId6" cstate="print"/>
          <a:srcRect/>
          <a:stretch>
            <a:fillRect/>
          </a:stretch>
        </p:blipFill>
        <p:spPr bwMode="auto">
          <a:xfrm>
            <a:off x="4648200" y="3183494"/>
            <a:ext cx="529914" cy="533400"/>
          </a:xfrm>
          <a:prstGeom prst="rect">
            <a:avLst/>
          </a:prstGeom>
          <a:noFill/>
        </p:spPr>
      </p:pic>
      <p:pic>
        <p:nvPicPr>
          <p:cNvPr id="15" name="Picture 7" descr="\\ganghua5\c$\GangHua\DataBackupLLNetApp\_face\data\friends_full_LLFormat\patches\0000013763_0000000000000000586_00.bmp"/>
          <p:cNvPicPr>
            <a:picLocks noChangeAspect="1" noChangeArrowheads="1"/>
          </p:cNvPicPr>
          <p:nvPr/>
        </p:nvPicPr>
        <p:blipFill>
          <a:blip r:embed="rId7"/>
          <a:srcRect/>
          <a:stretch>
            <a:fillRect/>
          </a:stretch>
        </p:blipFill>
        <p:spPr bwMode="auto">
          <a:xfrm>
            <a:off x="5241325" y="3183493"/>
            <a:ext cx="511775" cy="533400"/>
          </a:xfrm>
          <a:prstGeom prst="rect">
            <a:avLst/>
          </a:prstGeom>
          <a:noFill/>
        </p:spPr>
      </p:pic>
      <p:pic>
        <p:nvPicPr>
          <p:cNvPr id="16" name="Picture 8" descr="\\ganghua5\c$\GangHua\DataBackupLLNetApp\_face\data\friends_full_LLFormat\patches\0000014749_0000000000000000984_00.bmp"/>
          <p:cNvPicPr>
            <a:picLocks noChangeAspect="1" noChangeArrowheads="1"/>
          </p:cNvPicPr>
          <p:nvPr/>
        </p:nvPicPr>
        <p:blipFill>
          <a:blip r:embed="rId8"/>
          <a:srcRect/>
          <a:stretch>
            <a:fillRect/>
          </a:stretch>
        </p:blipFill>
        <p:spPr bwMode="auto">
          <a:xfrm>
            <a:off x="4648200" y="2564368"/>
            <a:ext cx="533400" cy="533400"/>
          </a:xfrm>
          <a:prstGeom prst="rect">
            <a:avLst/>
          </a:prstGeom>
          <a:noFill/>
        </p:spPr>
      </p:pic>
      <p:pic>
        <p:nvPicPr>
          <p:cNvPr id="17" name="Picture 9" descr="\\ganghua5\c$\GangHua\DataBackupLLNetApp\_face\data\friends_full_LLFormat\patches\0000014311_0000000000000000982_00.bmp"/>
          <p:cNvPicPr>
            <a:picLocks noChangeAspect="1" noChangeArrowheads="1"/>
          </p:cNvPicPr>
          <p:nvPr/>
        </p:nvPicPr>
        <p:blipFill>
          <a:blip r:embed="rId9"/>
          <a:srcRect/>
          <a:stretch>
            <a:fillRect/>
          </a:stretch>
        </p:blipFill>
        <p:spPr bwMode="auto">
          <a:xfrm>
            <a:off x="5219700" y="2554843"/>
            <a:ext cx="533400" cy="533400"/>
          </a:xfrm>
          <a:prstGeom prst="rect">
            <a:avLst/>
          </a:prstGeom>
          <a:noFill/>
        </p:spPr>
      </p:pic>
      <p:pic>
        <p:nvPicPr>
          <p:cNvPr id="18" name="Picture 10" descr="\\ganghua5\c$\GangHua\DataBackupLLNetApp\_face\data\friends_full_LLFormat\patches\0000014595_0000000000000000983_00.bmp"/>
          <p:cNvPicPr>
            <a:picLocks noChangeAspect="1" noChangeArrowheads="1"/>
          </p:cNvPicPr>
          <p:nvPr/>
        </p:nvPicPr>
        <p:blipFill>
          <a:blip r:embed="rId10"/>
          <a:srcRect/>
          <a:stretch>
            <a:fillRect/>
          </a:stretch>
        </p:blipFill>
        <p:spPr bwMode="auto">
          <a:xfrm>
            <a:off x="5219700" y="1659493"/>
            <a:ext cx="533400" cy="533400"/>
          </a:xfrm>
          <a:prstGeom prst="rect">
            <a:avLst/>
          </a:prstGeom>
          <a:noFill/>
        </p:spPr>
      </p:pic>
      <p:pic>
        <p:nvPicPr>
          <p:cNvPr id="19" name="Picture 11" descr="\\ganghua5\c$\GangHua\DataBackupLLNetApp\_face\data\friends_full_LLFormat\patches\0000131124_0000000000000000589_00.bmp"/>
          <p:cNvPicPr>
            <a:picLocks noChangeAspect="1" noChangeArrowheads="1"/>
          </p:cNvPicPr>
          <p:nvPr/>
        </p:nvPicPr>
        <p:blipFill>
          <a:blip r:embed="rId11"/>
          <a:srcRect/>
          <a:stretch>
            <a:fillRect/>
          </a:stretch>
        </p:blipFill>
        <p:spPr bwMode="auto">
          <a:xfrm>
            <a:off x="5810250" y="3183493"/>
            <a:ext cx="533400" cy="533400"/>
          </a:xfrm>
          <a:prstGeom prst="rect">
            <a:avLst/>
          </a:prstGeom>
          <a:noFill/>
        </p:spPr>
      </p:pic>
      <p:pic>
        <p:nvPicPr>
          <p:cNvPr id="20" name="Picture 12" descr="\\ganghua5\c$\GangHua\DataBackupLLNetApp\_face\data\friends_full_LLFormat\patches\0001115210_0000000000000000010_00.bmp"/>
          <p:cNvPicPr>
            <a:picLocks noChangeAspect="1" noChangeArrowheads="1"/>
          </p:cNvPicPr>
          <p:nvPr/>
        </p:nvPicPr>
        <p:blipFill>
          <a:blip r:embed="rId12"/>
          <a:srcRect/>
          <a:stretch>
            <a:fillRect/>
          </a:stretch>
        </p:blipFill>
        <p:spPr bwMode="auto">
          <a:xfrm>
            <a:off x="5800725" y="2535793"/>
            <a:ext cx="533400" cy="533400"/>
          </a:xfrm>
          <a:prstGeom prst="rect">
            <a:avLst/>
          </a:prstGeom>
          <a:noFill/>
        </p:spPr>
      </p:pic>
      <p:pic>
        <p:nvPicPr>
          <p:cNvPr id="21" name="Picture 13" descr="\\ganghua5\c$\GangHua\DataBackupLLNetApp\_face\data\friends_full_LLFormat\patches\0001217184_0000000000000000322_00.bmp"/>
          <p:cNvPicPr>
            <a:picLocks noChangeAspect="1" noChangeArrowheads="1"/>
          </p:cNvPicPr>
          <p:nvPr/>
        </p:nvPicPr>
        <p:blipFill>
          <a:blip r:embed="rId13" cstate="print"/>
          <a:srcRect/>
          <a:stretch>
            <a:fillRect/>
          </a:stretch>
        </p:blipFill>
        <p:spPr bwMode="auto">
          <a:xfrm>
            <a:off x="6353175" y="1049893"/>
            <a:ext cx="533400" cy="544139"/>
          </a:xfrm>
          <a:prstGeom prst="rect">
            <a:avLst/>
          </a:prstGeom>
          <a:noFill/>
        </p:spPr>
      </p:pic>
      <p:pic>
        <p:nvPicPr>
          <p:cNvPr id="22" name="Picture 14" descr="\\ganghua5\c$\GangHua\DataBackupLLNetApp\_face\data\friends_full_LLFormat\patches\0001319152_0000000000000000596_00.bmp"/>
          <p:cNvPicPr>
            <a:picLocks noChangeAspect="1" noChangeArrowheads="1"/>
          </p:cNvPicPr>
          <p:nvPr/>
        </p:nvPicPr>
        <p:blipFill>
          <a:blip r:embed="rId14"/>
          <a:srcRect/>
          <a:stretch>
            <a:fillRect/>
          </a:stretch>
        </p:blipFill>
        <p:spPr bwMode="auto">
          <a:xfrm>
            <a:off x="6905625" y="2526268"/>
            <a:ext cx="550244" cy="533400"/>
          </a:xfrm>
          <a:prstGeom prst="rect">
            <a:avLst/>
          </a:prstGeom>
          <a:noFill/>
        </p:spPr>
      </p:pic>
      <p:pic>
        <p:nvPicPr>
          <p:cNvPr id="23" name="Picture 15" descr="\\ganghua5\c$\GangHua\DataBackupLLNetApp\_face\data\friends_full_LLFormat\patches\0011382833_0000000000000000021_00.bmp"/>
          <p:cNvPicPr>
            <a:picLocks noChangeAspect="1" noChangeArrowheads="1"/>
          </p:cNvPicPr>
          <p:nvPr/>
        </p:nvPicPr>
        <p:blipFill>
          <a:blip r:embed="rId15"/>
          <a:srcRect/>
          <a:stretch>
            <a:fillRect/>
          </a:stretch>
        </p:blipFill>
        <p:spPr bwMode="auto">
          <a:xfrm>
            <a:off x="5791201" y="1049894"/>
            <a:ext cx="533399" cy="533399"/>
          </a:xfrm>
          <a:prstGeom prst="rect">
            <a:avLst/>
          </a:prstGeom>
          <a:noFill/>
        </p:spPr>
      </p:pic>
      <p:pic>
        <p:nvPicPr>
          <p:cNvPr id="24" name="Picture 16" descr="\\ganghua5\c$\GangHua\DataBackupLLNetApp\_face\data\friends_full_LLFormat\patches\0011623786_0000000000000000034_00.bmp"/>
          <p:cNvPicPr>
            <a:picLocks noChangeAspect="1" noChangeArrowheads="1"/>
          </p:cNvPicPr>
          <p:nvPr/>
        </p:nvPicPr>
        <p:blipFill>
          <a:blip r:embed="rId16" cstate="print"/>
          <a:srcRect/>
          <a:stretch>
            <a:fillRect/>
          </a:stretch>
        </p:blipFill>
        <p:spPr bwMode="auto">
          <a:xfrm>
            <a:off x="4667250" y="1049893"/>
            <a:ext cx="533400" cy="533400"/>
          </a:xfrm>
          <a:prstGeom prst="rect">
            <a:avLst/>
          </a:prstGeom>
          <a:noFill/>
        </p:spPr>
      </p:pic>
      <p:pic>
        <p:nvPicPr>
          <p:cNvPr id="25" name="Picture 17" descr="\\ganghua5\c$\GangHua\DataBackupLLNetApp\_face\data\friends_full_LLFormat\patches\0011864869_0000000000000000049_00.bmp"/>
          <p:cNvPicPr>
            <a:picLocks noChangeAspect="1" noChangeArrowheads="1"/>
          </p:cNvPicPr>
          <p:nvPr/>
        </p:nvPicPr>
        <p:blipFill>
          <a:blip r:embed="rId17"/>
          <a:srcRect/>
          <a:stretch>
            <a:fillRect/>
          </a:stretch>
        </p:blipFill>
        <p:spPr bwMode="auto">
          <a:xfrm>
            <a:off x="6915150" y="1049894"/>
            <a:ext cx="533400" cy="533400"/>
          </a:xfrm>
          <a:prstGeom prst="rect">
            <a:avLst/>
          </a:prstGeom>
          <a:noFill/>
        </p:spPr>
      </p:pic>
      <p:pic>
        <p:nvPicPr>
          <p:cNvPr id="26" name="Picture 18" descr="\\ganghua5\c$\GangHua\DataBackupLLNetApp\_face\data\friends_full_LLFormat\patches\0011874869_0000000000000000050_00.bmp"/>
          <p:cNvPicPr>
            <a:picLocks noChangeAspect="1" noChangeArrowheads="1"/>
          </p:cNvPicPr>
          <p:nvPr/>
        </p:nvPicPr>
        <p:blipFill>
          <a:blip r:embed="rId18"/>
          <a:srcRect/>
          <a:stretch>
            <a:fillRect/>
          </a:stretch>
        </p:blipFill>
        <p:spPr bwMode="auto">
          <a:xfrm>
            <a:off x="4657724" y="1659492"/>
            <a:ext cx="533401" cy="533401"/>
          </a:xfrm>
          <a:prstGeom prst="rect">
            <a:avLst/>
          </a:prstGeom>
          <a:noFill/>
        </p:spPr>
      </p:pic>
      <p:sp>
        <p:nvSpPr>
          <p:cNvPr id="27" name="TextBox 26"/>
          <p:cNvSpPr txBox="1"/>
          <p:nvPr/>
        </p:nvSpPr>
        <p:spPr>
          <a:xfrm>
            <a:off x="6315075" y="2659618"/>
            <a:ext cx="587020" cy="369332"/>
          </a:xfrm>
          <a:prstGeom prst="rect">
            <a:avLst/>
          </a:prstGeom>
          <a:noFill/>
        </p:spPr>
        <p:txBody>
          <a:bodyPr wrap="none" rtlCol="0">
            <a:spAutoFit/>
          </a:bodyPr>
          <a:lstStyle/>
          <a:p>
            <a:r>
              <a:rPr lang="en-US" dirty="0" smtClean="0"/>
              <a:t>… …</a:t>
            </a:r>
            <a:endParaRPr lang="en-US" dirty="0"/>
          </a:p>
        </p:txBody>
      </p:sp>
      <p:sp>
        <p:nvSpPr>
          <p:cNvPr id="28" name="TextBox 27"/>
          <p:cNvSpPr txBox="1"/>
          <p:nvPr/>
        </p:nvSpPr>
        <p:spPr>
          <a:xfrm>
            <a:off x="5772150" y="2116693"/>
            <a:ext cx="587020" cy="369332"/>
          </a:xfrm>
          <a:prstGeom prst="rect">
            <a:avLst/>
          </a:prstGeom>
          <a:noFill/>
        </p:spPr>
        <p:txBody>
          <a:bodyPr wrap="none" rtlCol="0">
            <a:spAutoFit/>
          </a:bodyPr>
          <a:lstStyle/>
          <a:p>
            <a:r>
              <a:rPr lang="en-US" dirty="0" smtClean="0"/>
              <a:t>… …</a:t>
            </a:r>
            <a:endParaRPr lang="en-US" dirty="0"/>
          </a:p>
        </p:txBody>
      </p:sp>
      <p:sp>
        <p:nvSpPr>
          <p:cNvPr id="29" name="TextBox 28"/>
          <p:cNvSpPr txBox="1"/>
          <p:nvPr/>
        </p:nvSpPr>
        <p:spPr>
          <a:xfrm>
            <a:off x="6305550" y="3364468"/>
            <a:ext cx="587020" cy="369332"/>
          </a:xfrm>
          <a:prstGeom prst="rect">
            <a:avLst/>
          </a:prstGeom>
          <a:noFill/>
        </p:spPr>
        <p:txBody>
          <a:bodyPr wrap="none" rtlCol="0">
            <a:spAutoFit/>
          </a:bodyPr>
          <a:lstStyle/>
          <a:p>
            <a:r>
              <a:rPr lang="en-US" dirty="0" smtClean="0"/>
              <a:t>… …</a:t>
            </a:r>
            <a:endParaRPr lang="en-US" dirty="0"/>
          </a:p>
        </p:txBody>
      </p:sp>
      <p:pic>
        <p:nvPicPr>
          <p:cNvPr id="31" name="Picture 20" descr="\\ganghua5\c$\GangHua\DataBackupLLNetApp\_face\data\friends_full_LLFormat\patches\0013966875_0000000000000000653_00.bmp"/>
          <p:cNvPicPr>
            <a:picLocks noChangeAspect="1" noChangeArrowheads="1"/>
          </p:cNvPicPr>
          <p:nvPr/>
        </p:nvPicPr>
        <p:blipFill>
          <a:blip r:embed="rId19" cstate="print"/>
          <a:srcRect/>
          <a:stretch>
            <a:fillRect/>
          </a:stretch>
        </p:blipFill>
        <p:spPr bwMode="auto">
          <a:xfrm>
            <a:off x="6915150" y="3183494"/>
            <a:ext cx="529819" cy="533399"/>
          </a:xfrm>
          <a:prstGeom prst="rect">
            <a:avLst/>
          </a:prstGeom>
          <a:noFill/>
        </p:spPr>
      </p:pic>
      <p:sp>
        <p:nvSpPr>
          <p:cNvPr id="32" name="Rectangle 31"/>
          <p:cNvSpPr/>
          <p:nvPr/>
        </p:nvSpPr>
        <p:spPr>
          <a:xfrm>
            <a:off x="4419600" y="838200"/>
            <a:ext cx="33528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Gallery faces</a:t>
            </a:r>
            <a:endParaRPr lang="en-US" dirty="0"/>
          </a:p>
        </p:txBody>
      </p:sp>
      <p:pic>
        <p:nvPicPr>
          <p:cNvPr id="36" name="Picture 19" descr="\\ganghua5\c$\GangHua\DataBackupLLNetApp\_face\data\friends_full_LLFormat\patches\0013664442_0000000000000000635_00.bmp"/>
          <p:cNvPicPr>
            <a:picLocks noChangeAspect="1" noChangeArrowheads="1"/>
          </p:cNvPicPr>
          <p:nvPr/>
        </p:nvPicPr>
        <p:blipFill>
          <a:blip r:embed="rId20"/>
          <a:srcRect/>
          <a:stretch>
            <a:fillRect/>
          </a:stretch>
        </p:blipFill>
        <p:spPr bwMode="auto">
          <a:xfrm>
            <a:off x="1974090" y="1981200"/>
            <a:ext cx="533400" cy="548355"/>
          </a:xfrm>
          <a:prstGeom prst="rect">
            <a:avLst/>
          </a:prstGeom>
          <a:noFill/>
        </p:spPr>
      </p:pic>
      <p:sp>
        <p:nvSpPr>
          <p:cNvPr id="37" name="Rectangle 36"/>
          <p:cNvSpPr/>
          <p:nvPr/>
        </p:nvSpPr>
        <p:spPr>
          <a:xfrm>
            <a:off x="2625345" y="2057400"/>
            <a:ext cx="498855"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8" name="Picture 21" descr="\\ganghua5\c$\GangHua\DataBackupLLNetApp\_face\data\friends_full_LLFormat\patches\0014171233_0000000000000000990_00.bmp"/>
          <p:cNvPicPr>
            <a:picLocks noChangeAspect="1" noChangeArrowheads="1"/>
          </p:cNvPicPr>
          <p:nvPr/>
        </p:nvPicPr>
        <p:blipFill>
          <a:blip r:embed="rId21" cstate="print"/>
          <a:srcRect/>
          <a:stretch>
            <a:fillRect/>
          </a:stretch>
        </p:blipFill>
        <p:spPr bwMode="auto">
          <a:xfrm>
            <a:off x="1974090" y="2590800"/>
            <a:ext cx="533400" cy="533400"/>
          </a:xfrm>
          <a:prstGeom prst="rect">
            <a:avLst/>
          </a:prstGeom>
          <a:noFill/>
        </p:spPr>
      </p:pic>
      <p:cxnSp>
        <p:nvCxnSpPr>
          <p:cNvPr id="42" name="Straight Connector 41"/>
          <p:cNvCxnSpPr>
            <a:stCxn id="36" idx="0"/>
          </p:cNvCxnSpPr>
          <p:nvPr/>
        </p:nvCxnSpPr>
        <p:spPr>
          <a:xfrm rot="5400000" flipH="1" flipV="1">
            <a:off x="2758695" y="320295"/>
            <a:ext cx="1143000" cy="2178810"/>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a:stCxn id="38" idx="2"/>
          </p:cNvCxnSpPr>
          <p:nvPr/>
        </p:nvCxnSpPr>
        <p:spPr>
          <a:xfrm rot="16200000" flipH="1">
            <a:off x="2758695" y="2606295"/>
            <a:ext cx="1143000" cy="2178810"/>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social priors</a:t>
            </a:r>
            <a:endParaRPr lang="en-US" dirty="0"/>
          </a:p>
        </p:txBody>
      </p:sp>
      <p:pic>
        <p:nvPicPr>
          <p:cNvPr id="75778" name="Picture 2"/>
          <p:cNvPicPr>
            <a:picLocks noChangeAspect="1" noChangeArrowheads="1"/>
          </p:cNvPicPr>
          <p:nvPr/>
        </p:nvPicPr>
        <p:blipFill>
          <a:blip r:embed="rId3"/>
          <a:srcRect/>
          <a:stretch>
            <a:fillRect/>
          </a:stretch>
        </p:blipFill>
        <p:spPr bwMode="auto">
          <a:xfrm>
            <a:off x="457200" y="1524000"/>
            <a:ext cx="6019800" cy="4953229"/>
          </a:xfrm>
          <a:prstGeom prst="rect">
            <a:avLst/>
          </a:prstGeom>
          <a:noFill/>
          <a:ln w="9525">
            <a:noFill/>
            <a:miter lim="800000"/>
            <a:headEnd/>
            <a:tailEnd/>
          </a:ln>
        </p:spPr>
      </p:pic>
      <p:sp>
        <p:nvSpPr>
          <p:cNvPr id="18" name="Freeform 17"/>
          <p:cNvSpPr/>
          <p:nvPr/>
        </p:nvSpPr>
        <p:spPr>
          <a:xfrm>
            <a:off x="1809750" y="2247900"/>
            <a:ext cx="5353050" cy="1181100"/>
          </a:xfrm>
          <a:custGeom>
            <a:avLst/>
            <a:gdLst>
              <a:gd name="connsiteX0" fmla="*/ 0 w 5353050"/>
              <a:gd name="connsiteY0" fmla="*/ 0 h 1181100"/>
              <a:gd name="connsiteX1" fmla="*/ 1857375 w 5353050"/>
              <a:gd name="connsiteY1" fmla="*/ 142875 h 1181100"/>
              <a:gd name="connsiteX2" fmla="*/ 2495550 w 5353050"/>
              <a:gd name="connsiteY2" fmla="*/ 809625 h 1181100"/>
              <a:gd name="connsiteX3" fmla="*/ 4514850 w 5353050"/>
              <a:gd name="connsiteY3" fmla="*/ 1114425 h 1181100"/>
              <a:gd name="connsiteX4" fmla="*/ 5353050 w 5353050"/>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050" h="1181100">
                <a:moveTo>
                  <a:pt x="0" y="0"/>
                </a:moveTo>
                <a:cubicBezTo>
                  <a:pt x="720725" y="3969"/>
                  <a:pt x="1441450" y="7938"/>
                  <a:pt x="1857375" y="142875"/>
                </a:cubicBezTo>
                <a:cubicBezTo>
                  <a:pt x="2273300" y="277813"/>
                  <a:pt x="2052638" y="647700"/>
                  <a:pt x="2495550" y="809625"/>
                </a:cubicBezTo>
                <a:cubicBezTo>
                  <a:pt x="2938462" y="971550"/>
                  <a:pt x="4038600" y="1052513"/>
                  <a:pt x="4514850" y="1114425"/>
                </a:cubicBezTo>
                <a:cubicBezTo>
                  <a:pt x="4991100" y="1176337"/>
                  <a:pt x="5172075" y="1178718"/>
                  <a:pt x="5353050" y="1181100"/>
                </a:cubicBezTo>
              </a:path>
            </a:pathLst>
          </a:custGeom>
          <a:ln w="19050">
            <a:solidFill>
              <a:srgbClr val="00206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543175" y="3086100"/>
            <a:ext cx="4695825" cy="1104900"/>
          </a:xfrm>
          <a:custGeom>
            <a:avLst/>
            <a:gdLst>
              <a:gd name="connsiteX0" fmla="*/ 0 w 4752975"/>
              <a:gd name="connsiteY0" fmla="*/ 0 h 933450"/>
              <a:gd name="connsiteX1" fmla="*/ 1857375 w 4752975"/>
              <a:gd name="connsiteY1" fmla="*/ 295275 h 933450"/>
              <a:gd name="connsiteX2" fmla="*/ 2533650 w 4752975"/>
              <a:gd name="connsiteY2" fmla="*/ 647700 h 933450"/>
              <a:gd name="connsiteX3" fmla="*/ 4572000 w 4752975"/>
              <a:gd name="connsiteY3" fmla="*/ 914400 h 933450"/>
              <a:gd name="connsiteX4" fmla="*/ 4572000 w 4752975"/>
              <a:gd name="connsiteY4" fmla="*/ 914400 h 933450"/>
              <a:gd name="connsiteX5" fmla="*/ 4752975 w 4752975"/>
              <a:gd name="connsiteY5" fmla="*/ 9334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975" h="933450">
                <a:moveTo>
                  <a:pt x="0" y="0"/>
                </a:moveTo>
                <a:cubicBezTo>
                  <a:pt x="717550" y="93662"/>
                  <a:pt x="1435100" y="187325"/>
                  <a:pt x="1857375" y="295275"/>
                </a:cubicBezTo>
                <a:cubicBezTo>
                  <a:pt x="2279650" y="403225"/>
                  <a:pt x="2081212" y="544512"/>
                  <a:pt x="2533650" y="647700"/>
                </a:cubicBezTo>
                <a:cubicBezTo>
                  <a:pt x="2986088" y="750888"/>
                  <a:pt x="4572000" y="914400"/>
                  <a:pt x="4572000" y="914400"/>
                </a:cubicBezTo>
                <a:lnTo>
                  <a:pt x="4572000" y="914400"/>
                </a:lnTo>
                <a:lnTo>
                  <a:pt x="4752975" y="933450"/>
                </a:lnTo>
              </a:path>
            </a:pathLst>
          </a:custGeom>
          <a:ln w="19050">
            <a:solidFill>
              <a:srgbClr val="92D05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524125" y="3629025"/>
            <a:ext cx="4648200" cy="1581150"/>
          </a:xfrm>
          <a:custGeom>
            <a:avLst/>
            <a:gdLst>
              <a:gd name="connsiteX0" fmla="*/ 0 w 4648200"/>
              <a:gd name="connsiteY0" fmla="*/ 0 h 1581150"/>
              <a:gd name="connsiteX1" fmla="*/ 2200275 w 4648200"/>
              <a:gd name="connsiteY1" fmla="*/ 409575 h 1581150"/>
              <a:gd name="connsiteX2" fmla="*/ 3257550 w 4648200"/>
              <a:gd name="connsiteY2" fmla="*/ 1085850 h 1581150"/>
              <a:gd name="connsiteX3" fmla="*/ 4648200 w 4648200"/>
              <a:gd name="connsiteY3" fmla="*/ 1581150 h 1581150"/>
            </a:gdLst>
            <a:ahLst/>
            <a:cxnLst>
              <a:cxn ang="0">
                <a:pos x="connsiteX0" y="connsiteY0"/>
              </a:cxn>
              <a:cxn ang="0">
                <a:pos x="connsiteX1" y="connsiteY1"/>
              </a:cxn>
              <a:cxn ang="0">
                <a:pos x="connsiteX2" y="connsiteY2"/>
              </a:cxn>
              <a:cxn ang="0">
                <a:pos x="connsiteX3" y="connsiteY3"/>
              </a:cxn>
            </a:cxnLst>
            <a:rect l="l" t="t" r="r" b="b"/>
            <a:pathLst>
              <a:path w="4648200" h="1581150">
                <a:moveTo>
                  <a:pt x="0" y="0"/>
                </a:moveTo>
                <a:cubicBezTo>
                  <a:pt x="828675" y="114300"/>
                  <a:pt x="1657350" y="228600"/>
                  <a:pt x="2200275" y="409575"/>
                </a:cubicBezTo>
                <a:cubicBezTo>
                  <a:pt x="2743200" y="590550"/>
                  <a:pt x="2849563" y="890588"/>
                  <a:pt x="3257550" y="1085850"/>
                </a:cubicBezTo>
                <a:cubicBezTo>
                  <a:pt x="3665537" y="1281112"/>
                  <a:pt x="4156868" y="1431131"/>
                  <a:pt x="4648200" y="1581150"/>
                </a:cubicBezTo>
              </a:path>
            </a:pathLst>
          </a:custGeom>
          <a:ln w="19050">
            <a:solidFill>
              <a:srgbClr val="FF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535673" y="3429000"/>
            <a:ext cx="2074927" cy="369332"/>
          </a:xfrm>
          <a:prstGeom prst="rect">
            <a:avLst/>
          </a:prstGeom>
          <a:noFill/>
        </p:spPr>
        <p:txBody>
          <a:bodyPr wrap="none" rtlCol="0">
            <a:spAutoFit/>
          </a:bodyPr>
          <a:lstStyle/>
          <a:p>
            <a:r>
              <a:rPr lang="en-US" dirty="0" smtClean="0">
                <a:solidFill>
                  <a:srgbClr val="002060"/>
                </a:solidFill>
              </a:rPr>
              <a:t>Perfect recognition</a:t>
            </a:r>
            <a:endParaRPr lang="en-US" dirty="0">
              <a:solidFill>
                <a:srgbClr val="002060"/>
              </a:solidFill>
            </a:endParaRPr>
          </a:p>
        </p:txBody>
      </p:sp>
      <p:sp>
        <p:nvSpPr>
          <p:cNvPr id="22" name="TextBox 21"/>
          <p:cNvSpPr txBox="1"/>
          <p:nvPr/>
        </p:nvSpPr>
        <p:spPr>
          <a:xfrm>
            <a:off x="6553200" y="4191000"/>
            <a:ext cx="2351028" cy="369332"/>
          </a:xfrm>
          <a:prstGeom prst="rect">
            <a:avLst/>
          </a:prstGeom>
          <a:noFill/>
        </p:spPr>
        <p:txBody>
          <a:bodyPr wrap="none" rtlCol="0">
            <a:spAutoFit/>
          </a:bodyPr>
          <a:lstStyle/>
          <a:p>
            <a:r>
              <a:rPr lang="en-US" dirty="0" smtClean="0">
                <a:solidFill>
                  <a:srgbClr val="92D050"/>
                </a:solidFill>
              </a:rPr>
              <a:t>Recognition w/ Priors</a:t>
            </a:r>
            <a:endParaRPr lang="en-US" dirty="0">
              <a:solidFill>
                <a:srgbClr val="92D050"/>
              </a:solidFill>
            </a:endParaRPr>
          </a:p>
        </p:txBody>
      </p:sp>
      <p:sp>
        <p:nvSpPr>
          <p:cNvPr id="24" name="TextBox 23"/>
          <p:cNvSpPr txBox="1"/>
          <p:nvPr/>
        </p:nvSpPr>
        <p:spPr>
          <a:xfrm>
            <a:off x="6553200" y="5193268"/>
            <a:ext cx="2470420" cy="369332"/>
          </a:xfrm>
          <a:prstGeom prst="rect">
            <a:avLst/>
          </a:prstGeom>
          <a:noFill/>
        </p:spPr>
        <p:txBody>
          <a:bodyPr wrap="none" rtlCol="0">
            <a:spAutoFit/>
          </a:bodyPr>
          <a:lstStyle/>
          <a:p>
            <a:r>
              <a:rPr lang="en-US" dirty="0" smtClean="0">
                <a:solidFill>
                  <a:srgbClr val="FF0000"/>
                </a:solidFill>
              </a:rPr>
              <a:t>Recognition w/o Priors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amond(in)">
                                      <p:cBhvr>
                                        <p:cTn id="15" dur="2000"/>
                                        <p:tgtEl>
                                          <p:spTgt spid="20"/>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amond(in)">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amond(in)">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P spid="22"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7825"/>
            <a:ext cx="8229600" cy="4572000"/>
          </a:xfrm>
        </p:spPr>
        <p:txBody>
          <a:bodyPr>
            <a:normAutofit/>
          </a:bodyPr>
          <a:lstStyle/>
          <a:p>
            <a:r>
              <a:rPr lang="en-US" dirty="0" smtClean="0"/>
              <a:t>Leverage three levels of context for face recognition</a:t>
            </a:r>
          </a:p>
          <a:p>
            <a:pPr lvl="1">
              <a:lnSpc>
                <a:spcPct val="150000"/>
              </a:lnSpc>
            </a:pPr>
            <a:r>
              <a:rPr lang="en-US" dirty="0" smtClean="0"/>
              <a:t>A robust </a:t>
            </a:r>
            <a:r>
              <a:rPr lang="en-US" dirty="0" smtClean="0"/>
              <a:t>face </a:t>
            </a:r>
            <a:r>
              <a:rPr lang="en-US" dirty="0" smtClean="0"/>
              <a:t>recognition algorithm</a:t>
            </a:r>
          </a:p>
          <a:p>
            <a:pPr lvl="1">
              <a:lnSpc>
                <a:spcPct val="150000"/>
              </a:lnSpc>
            </a:pPr>
            <a:r>
              <a:rPr lang="en-US" dirty="0" smtClean="0"/>
              <a:t>Feature context: matching with local image descriptors</a:t>
            </a:r>
          </a:p>
          <a:p>
            <a:pPr lvl="1">
              <a:lnSpc>
                <a:spcPct val="150000"/>
              </a:lnSpc>
            </a:pPr>
            <a:r>
              <a:rPr lang="en-US" dirty="0" smtClean="0"/>
              <a:t>Image context: active learning with constraints</a:t>
            </a:r>
          </a:p>
          <a:p>
            <a:pPr lvl="1">
              <a:lnSpc>
                <a:spcPct val="150000"/>
              </a:lnSpc>
            </a:pPr>
            <a:r>
              <a:rPr lang="en-US" dirty="0" smtClean="0"/>
              <a:t>Social context: scope task and induce priors</a:t>
            </a:r>
          </a:p>
          <a:p>
            <a:r>
              <a:rPr lang="en-US" dirty="0" smtClean="0"/>
              <a:t>Future work</a:t>
            </a:r>
          </a:p>
          <a:p>
            <a:pPr lvl="1">
              <a:lnSpc>
                <a:spcPct val="160000"/>
              </a:lnSpc>
            </a:pPr>
            <a:r>
              <a:rPr lang="en-US" dirty="0" smtClean="0"/>
              <a:t>Further explore different UI/UX for visual tagging tasks</a:t>
            </a:r>
            <a:endParaRPr lang="en-US" dirty="0"/>
          </a:p>
        </p:txBody>
      </p:sp>
      <p:sp>
        <p:nvSpPr>
          <p:cNvPr id="3" name="Title 2"/>
          <p:cNvSpPr>
            <a:spLocks noGrp="1"/>
          </p:cNvSpPr>
          <p:nvPr>
            <p:ph type="title"/>
          </p:nvPr>
        </p:nvSpPr>
        <p:spPr/>
        <p:txBody>
          <a:bodyPr/>
          <a:lstStyle/>
          <a:p>
            <a:r>
              <a:rPr lang="en-US" dirty="0" smtClean="0"/>
              <a:t>Conclusion and future work</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FaceSort</a:t>
            </a:r>
            <a:endParaRPr lang="en-US" dirty="0"/>
          </a:p>
        </p:txBody>
      </p:sp>
      <p:pic>
        <p:nvPicPr>
          <p:cNvPr id="4" name="Picture 90"/>
          <p:cNvPicPr>
            <a:picLocks noChangeAspect="1" noChangeArrowheads="1"/>
          </p:cNvPicPr>
          <p:nvPr/>
        </p:nvPicPr>
        <p:blipFill>
          <a:blip r:embed="rId2"/>
          <a:srcRect/>
          <a:stretch>
            <a:fillRect/>
          </a:stretch>
        </p:blipFill>
        <p:spPr bwMode="auto">
          <a:xfrm>
            <a:off x="1295400" y="1524000"/>
            <a:ext cx="6781800" cy="482983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Text Placeholder 2"/>
          <p:cNvSpPr>
            <a:spLocks noGrp="1"/>
          </p:cNvSpPr>
          <p:nvPr>
            <p:ph type="body" idx="1"/>
          </p:nvPr>
        </p:nvSpPr>
        <p:spPr/>
        <p:txBody>
          <a:bodyPr>
            <a:normAutofit/>
          </a:bodyPr>
          <a:lstStyle/>
          <a:p>
            <a:r>
              <a:rPr lang="en-US" sz="3600" dirty="0" smtClean="0"/>
              <a:t>Thank you for your attention!</a:t>
            </a:r>
            <a:endParaRPr lang="en-US" sz="3600" dirty="0"/>
          </a:p>
        </p:txBody>
      </p:sp>
      <p:sp>
        <p:nvSpPr>
          <p:cNvPr id="4" name="TextBox 3"/>
          <p:cNvSpPr txBox="1"/>
          <p:nvPr/>
        </p:nvSpPr>
        <p:spPr>
          <a:xfrm>
            <a:off x="838200" y="1371600"/>
            <a:ext cx="7620000" cy="1938992"/>
          </a:xfrm>
          <a:prstGeom prst="rect">
            <a:avLst/>
          </a:prstGeom>
          <a:noFill/>
        </p:spPr>
        <p:txBody>
          <a:bodyPr wrap="square" rtlCol="0">
            <a:spAutoFit/>
          </a:bodyPr>
          <a:lstStyle/>
          <a:p>
            <a:pPr>
              <a:buFont typeface="Arial" pitchFamily="34" charset="0"/>
              <a:buChar char="•"/>
            </a:pPr>
            <a:r>
              <a:rPr lang="en-US" dirty="0" smtClean="0"/>
              <a:t>  </a:t>
            </a:r>
            <a:r>
              <a:rPr lang="en-US" sz="2000" dirty="0" smtClean="0"/>
              <a:t>John Wright and Gang Hua, “Implicit Elastic Matching for Pose Variant Face Recognition”, CVPR’09 (Oral session on Tuesday)</a:t>
            </a:r>
          </a:p>
          <a:p>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 Simon Winder, Gang Hua, and Matthew Brown, “Picking the best Daisy”, CVPR’09</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610600" cy="4419600"/>
          </a:xfrm>
        </p:spPr>
        <p:txBody>
          <a:bodyPr>
            <a:noAutofit/>
          </a:bodyPr>
          <a:lstStyle/>
          <a:p>
            <a:pPr>
              <a:lnSpc>
                <a:spcPct val="150000"/>
              </a:lnSpc>
            </a:pPr>
            <a:r>
              <a:rPr lang="en-US" sz="2800" dirty="0" smtClean="0"/>
              <a:t>Design robust face similarity metric</a:t>
            </a:r>
          </a:p>
          <a:p>
            <a:pPr lvl="1">
              <a:lnSpc>
                <a:spcPct val="150000"/>
              </a:lnSpc>
            </a:pPr>
            <a:r>
              <a:rPr lang="en-US" dirty="0" smtClean="0"/>
              <a:t>Leverage </a:t>
            </a:r>
            <a:r>
              <a:rPr lang="en-US" i="1" dirty="0" smtClean="0"/>
              <a:t>local feature context </a:t>
            </a:r>
            <a:r>
              <a:rPr lang="en-US" dirty="0" smtClean="0"/>
              <a:t>to deal with visual variations</a:t>
            </a:r>
          </a:p>
          <a:p>
            <a:pPr>
              <a:lnSpc>
                <a:spcPct val="150000"/>
              </a:lnSpc>
            </a:pPr>
            <a:r>
              <a:rPr lang="en-US" sz="2800" dirty="0" smtClean="0"/>
              <a:t>Power large-scale face recognition tasks</a:t>
            </a:r>
          </a:p>
          <a:p>
            <a:pPr lvl="1">
              <a:lnSpc>
                <a:spcPct val="150000"/>
              </a:lnSpc>
            </a:pPr>
            <a:r>
              <a:rPr lang="en-US" dirty="0" smtClean="0"/>
              <a:t>Design efficient matching </a:t>
            </a:r>
            <a:r>
              <a:rPr lang="en-US" dirty="0" smtClean="0"/>
              <a:t>metric</a:t>
            </a:r>
            <a:endParaRPr lang="en-US" dirty="0" smtClean="0"/>
          </a:p>
          <a:p>
            <a:pPr lvl="1">
              <a:lnSpc>
                <a:spcPct val="150000"/>
              </a:lnSpc>
            </a:pPr>
            <a:r>
              <a:rPr lang="en-US" dirty="0" smtClean="0"/>
              <a:t>Employ </a:t>
            </a:r>
            <a:r>
              <a:rPr lang="en-US" i="1" dirty="0" smtClean="0"/>
              <a:t>image level context </a:t>
            </a:r>
            <a:r>
              <a:rPr lang="en-US" dirty="0" smtClean="0"/>
              <a:t>and active learning</a:t>
            </a:r>
          </a:p>
          <a:p>
            <a:pPr lvl="1">
              <a:lnSpc>
                <a:spcPct val="150000"/>
              </a:lnSpc>
            </a:pPr>
            <a:r>
              <a:rPr lang="en-US" dirty="0" smtClean="0"/>
              <a:t>Utilize </a:t>
            </a:r>
            <a:r>
              <a:rPr lang="en-US" i="1" dirty="0" smtClean="0"/>
              <a:t>social level context </a:t>
            </a:r>
            <a:r>
              <a:rPr lang="en-US" dirty="0" smtClean="0"/>
              <a:t>to scope recognition </a:t>
            </a:r>
          </a:p>
          <a:p>
            <a:pPr lvl="1">
              <a:lnSpc>
                <a:spcPct val="150000"/>
              </a:lnSpc>
            </a:pPr>
            <a:r>
              <a:rPr lang="en-US" dirty="0" smtClean="0"/>
              <a:t>Design </a:t>
            </a:r>
            <a:r>
              <a:rPr lang="en-US" i="1" dirty="0" smtClean="0"/>
              <a:t>social network priors </a:t>
            </a:r>
            <a:r>
              <a:rPr lang="en-US" dirty="0" smtClean="0"/>
              <a:t>to improve recognition</a:t>
            </a:r>
          </a:p>
        </p:txBody>
      </p:sp>
      <p:sp>
        <p:nvSpPr>
          <p:cNvPr id="3" name="Title 2"/>
          <p:cNvSpPr>
            <a:spLocks noGrp="1"/>
          </p:cNvSpPr>
          <p:nvPr>
            <p:ph type="title"/>
          </p:nvPr>
        </p:nvSpPr>
        <p:spPr/>
        <p:txBody>
          <a:bodyPr/>
          <a:lstStyle/>
          <a:p>
            <a:r>
              <a:rPr smtClean="0"/>
              <a:t>Contextual face recognition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534400" cy="4876800"/>
          </a:xfrm>
        </p:spPr>
        <p:txBody>
          <a:bodyPr>
            <a:normAutofit/>
          </a:bodyPr>
          <a:lstStyle/>
          <a:p>
            <a:r>
              <a:rPr lang="en-US" dirty="0" smtClean="0"/>
              <a:t>Face recognition: an </a:t>
            </a:r>
            <a:r>
              <a:rPr lang="en-US" dirty="0" smtClean="0"/>
              <a:t>elastic and partial </a:t>
            </a:r>
            <a:r>
              <a:rPr lang="en-US" dirty="0" smtClean="0"/>
              <a:t>matching metric</a:t>
            </a:r>
          </a:p>
          <a:p>
            <a:pPr lvl="1"/>
            <a:r>
              <a:rPr lang="en-US" dirty="0" smtClean="0"/>
              <a:t>Feature: dense local image descriptors, i.e., feature context</a:t>
            </a:r>
          </a:p>
          <a:p>
            <a:pPr lvl="1"/>
            <a:r>
              <a:rPr lang="en-US" dirty="0" smtClean="0"/>
              <a:t>Robust elastic and partial matching metric</a:t>
            </a:r>
          </a:p>
          <a:p>
            <a:r>
              <a:rPr lang="en-US" dirty="0" smtClean="0"/>
              <a:t>Scalability issues in large scale face recognition</a:t>
            </a:r>
          </a:p>
          <a:p>
            <a:pPr lvl="1"/>
            <a:r>
              <a:rPr lang="en-US" dirty="0" smtClean="0"/>
              <a:t>Gallery face selection by active learning</a:t>
            </a:r>
          </a:p>
          <a:p>
            <a:pPr lvl="2"/>
            <a:r>
              <a:rPr lang="en-US" dirty="0" smtClean="0"/>
              <a:t>A discriminative model incorporating image context</a:t>
            </a:r>
          </a:p>
          <a:p>
            <a:pPr lvl="1"/>
            <a:r>
              <a:rPr lang="en-US" dirty="0" smtClean="0"/>
              <a:t>Leverage social network context</a:t>
            </a:r>
          </a:p>
          <a:p>
            <a:pPr lvl="2"/>
            <a:r>
              <a:rPr lang="en-US" dirty="0" smtClean="0"/>
              <a:t>Scope the face recognition task</a:t>
            </a:r>
          </a:p>
          <a:p>
            <a:pPr lvl="2"/>
            <a:r>
              <a:rPr lang="en-US" dirty="0" smtClean="0"/>
              <a:t>Leverage social network priors</a:t>
            </a:r>
          </a:p>
          <a:p>
            <a:r>
              <a:rPr lang="en-US" dirty="0" smtClean="0"/>
              <a:t>Conclusion and future work</a:t>
            </a:r>
          </a:p>
          <a:p>
            <a:endParaRPr lang="en-US" dirty="0" smtClean="0"/>
          </a:p>
          <a:p>
            <a:endParaRPr lang="en-US" dirty="0"/>
          </a:p>
        </p:txBody>
      </p:sp>
      <p:sp>
        <p:nvSpPr>
          <p:cNvPr id="3" name="Title 2"/>
          <p:cNvSpPr>
            <a:spLocks noGrp="1"/>
          </p:cNvSpPr>
          <p:nvPr>
            <p:ph type="title"/>
          </p:nvPr>
        </p:nvSpPr>
        <p:spPr>
          <a:xfrm>
            <a:off x="400050" y="609600"/>
            <a:ext cx="8229600" cy="762000"/>
          </a:xfrm>
        </p:spPr>
        <p:txBody>
          <a:bodyPr/>
          <a:lstStyle/>
          <a:p>
            <a:r>
              <a:rPr smtClean="0"/>
              <a:t>Syllabus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Part I:       </a:t>
            </a:r>
            <a:r>
              <a:rPr lang="en-US" sz="1800" dirty="0" smtClean="0"/>
              <a:t>[Hua &amp; Akbarzadeh, ICCV09]</a:t>
            </a:r>
            <a:r>
              <a:rPr lang="en-US" sz="4000" dirty="0" smtClean="0"/>
              <a:t>      	</a:t>
            </a:r>
            <a:endParaRPr lang="en-US" sz="2800" dirty="0"/>
          </a:p>
        </p:txBody>
      </p:sp>
      <p:sp>
        <p:nvSpPr>
          <p:cNvPr id="3" name="Text Placeholder 2"/>
          <p:cNvSpPr>
            <a:spLocks noGrp="1"/>
          </p:cNvSpPr>
          <p:nvPr>
            <p:ph type="body" idx="1"/>
          </p:nvPr>
        </p:nvSpPr>
        <p:spPr>
          <a:xfrm>
            <a:off x="685800" y="4958864"/>
            <a:ext cx="7924800" cy="1213336"/>
          </a:xfrm>
        </p:spPr>
        <p:txBody>
          <a:bodyPr>
            <a:noAutofit/>
          </a:bodyPr>
          <a:lstStyle/>
          <a:p>
            <a:r>
              <a:rPr lang="en-US" sz="3600" dirty="0" smtClean="0"/>
              <a:t>A robust elastic and partial matching metric for face recognition</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57201"/>
            <a:ext cx="8458200" cy="852488"/>
          </a:xfrm>
        </p:spPr>
        <p:txBody>
          <a:bodyPr>
            <a:noAutofit/>
          </a:bodyPr>
          <a:lstStyle/>
          <a:p>
            <a:r>
              <a:rPr sz="4400" smtClean="0"/>
              <a:t>A </a:t>
            </a:r>
            <a:r>
              <a:rPr lang="en-US" sz="4400" dirty="0" smtClean="0"/>
              <a:t>f</a:t>
            </a:r>
            <a:r>
              <a:rPr sz="4400" smtClean="0"/>
              <a:t>ace recognition pipeline</a:t>
            </a:r>
            <a:endParaRPr lang="en-US" sz="4400" dirty="0"/>
          </a:p>
        </p:txBody>
      </p:sp>
      <p:sp>
        <p:nvSpPr>
          <p:cNvPr id="6" name="Rounded Rectangle 5"/>
          <p:cNvSpPr/>
          <p:nvPr/>
        </p:nvSpPr>
        <p:spPr>
          <a:xfrm>
            <a:off x="685800" y="2133600"/>
            <a:ext cx="1295400" cy="762000"/>
          </a:xfrm>
          <a:prstGeom prst="roundRect">
            <a:avLst/>
          </a:prstGeom>
          <a:solidFill>
            <a:schemeClr val="bg1">
              <a:lumMod val="50000"/>
              <a:lumOff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smtClean="0">
                <a:solidFill>
                  <a:schemeClr val="tx1"/>
                </a:solidFill>
              </a:rPr>
              <a:t>Face Detection</a:t>
            </a:r>
            <a:endParaRPr lang="en-US" dirty="0">
              <a:solidFill>
                <a:schemeClr val="tx1"/>
              </a:solidFill>
            </a:endParaRPr>
          </a:p>
        </p:txBody>
      </p:sp>
      <p:cxnSp>
        <p:nvCxnSpPr>
          <p:cNvPr id="14" name="Straight Arrow Connector 13"/>
          <p:cNvCxnSpPr>
            <a:stCxn id="6" idx="3"/>
          </p:cNvCxnSpPr>
          <p:nvPr/>
        </p:nvCxnSpPr>
        <p:spPr>
          <a:xfrm>
            <a:off x="1981200" y="2514600"/>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0" idx="1"/>
          </p:cNvCxnSpPr>
          <p:nvPr/>
        </p:nvCxnSpPr>
        <p:spPr>
          <a:xfrm>
            <a:off x="5410200" y="2514600"/>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a:endCxn id="11" idx="0"/>
          </p:cNvCxnSpPr>
          <p:nvPr/>
        </p:nvCxnSpPr>
        <p:spPr>
          <a:xfrm rot="5400000">
            <a:off x="6798818" y="3394202"/>
            <a:ext cx="1014985" cy="1778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685800" y="4419600"/>
            <a:ext cx="4724400" cy="990600"/>
          </a:xfrm>
          <a:prstGeom prst="roundRect">
            <a:avLst/>
          </a:prstGeom>
          <a:solidFill>
            <a:schemeClr val="bg1">
              <a:lumMod val="50000"/>
              <a:lumOff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smtClean="0">
                <a:solidFill>
                  <a:schemeClr val="tx1"/>
                </a:solidFill>
              </a:rPr>
              <a:t>Face recognition tasks: face verification, face matching, and face tagging, etc..</a:t>
            </a:r>
          </a:p>
        </p:txBody>
      </p:sp>
      <p:sp>
        <p:nvSpPr>
          <p:cNvPr id="11" name="Rounded Rectangle 10"/>
          <p:cNvSpPr/>
          <p:nvPr/>
        </p:nvSpPr>
        <p:spPr>
          <a:xfrm>
            <a:off x="5943600" y="3910585"/>
            <a:ext cx="2707640" cy="736600"/>
          </a:xfrm>
          <a:prstGeom prst="roundRect">
            <a:avLst/>
          </a:prstGeom>
          <a:solidFill>
            <a:schemeClr val="bg1">
              <a:lumMod val="50000"/>
              <a:lumOff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Face feature extraction </a:t>
            </a:r>
          </a:p>
          <a:p>
            <a:pPr algn="ctr"/>
            <a:r>
              <a:rPr lang="en-US" dirty="0" smtClean="0">
                <a:solidFill>
                  <a:schemeClr val="tx1"/>
                </a:solidFill>
              </a:rPr>
              <a:t>&amp; Face representation</a:t>
            </a:r>
            <a:endParaRPr lang="en-US" dirty="0">
              <a:solidFill>
                <a:schemeClr val="tx1"/>
              </a:solidFill>
            </a:endParaRPr>
          </a:p>
        </p:txBody>
      </p:sp>
      <p:sp>
        <p:nvSpPr>
          <p:cNvPr id="12" name="Rounded Rectangle 11"/>
          <p:cNvSpPr/>
          <p:nvPr/>
        </p:nvSpPr>
        <p:spPr>
          <a:xfrm>
            <a:off x="5943600" y="4973321"/>
            <a:ext cx="2707640" cy="589280"/>
          </a:xfrm>
          <a:prstGeom prst="roundRect">
            <a:avLst/>
          </a:prstGeom>
          <a:solidFill>
            <a:schemeClr val="bg1">
              <a:lumMod val="50000"/>
              <a:lumOff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smtClean="0">
                <a:solidFill>
                  <a:schemeClr val="tx1"/>
                </a:solidFill>
              </a:rPr>
              <a:t>Similarity metric </a:t>
            </a:r>
            <a:endParaRPr lang="en-US" dirty="0">
              <a:solidFill>
                <a:schemeClr val="tx1"/>
              </a:solidFill>
            </a:endParaRPr>
          </a:p>
        </p:txBody>
      </p:sp>
      <p:sp>
        <p:nvSpPr>
          <p:cNvPr id="45" name="Rectangle 44"/>
          <p:cNvSpPr/>
          <p:nvPr/>
        </p:nvSpPr>
        <p:spPr>
          <a:xfrm>
            <a:off x="5791200" y="3733800"/>
            <a:ext cx="3124200" cy="2362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r>
              <a:rPr lang="en-US" dirty="0" smtClean="0">
                <a:solidFill>
                  <a:schemeClr val="tx1"/>
                </a:solidFill>
              </a:rPr>
              <a:t>Face recognizer</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a:p>
        </p:txBody>
      </p:sp>
      <p:cxnSp>
        <p:nvCxnSpPr>
          <p:cNvPr id="48" name="Straight Arrow Connector 47"/>
          <p:cNvCxnSpPr>
            <a:stCxn id="45" idx="1"/>
            <a:endCxn id="47" idx="3"/>
          </p:cNvCxnSpPr>
          <p:nvPr/>
        </p:nvCxnSpPr>
        <p:spPr>
          <a:xfrm rot="10800000">
            <a:off x="5410200" y="4914900"/>
            <a:ext cx="3810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038600" y="2133600"/>
            <a:ext cx="1371600" cy="762000"/>
          </a:xfrm>
          <a:prstGeom prst="roundRect">
            <a:avLst/>
          </a:prstGeom>
          <a:solidFill>
            <a:schemeClr val="bg1">
              <a:lumMod val="50000"/>
              <a:lumOff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Face pose alignment</a:t>
            </a:r>
          </a:p>
        </p:txBody>
      </p:sp>
      <p:sp>
        <p:nvSpPr>
          <p:cNvPr id="9" name="Rounded Rectangle 8"/>
          <p:cNvSpPr/>
          <p:nvPr/>
        </p:nvSpPr>
        <p:spPr>
          <a:xfrm>
            <a:off x="2438400" y="2133600"/>
            <a:ext cx="1295400" cy="762000"/>
          </a:xfrm>
          <a:prstGeom prst="roundRect">
            <a:avLst/>
          </a:prstGeom>
          <a:solidFill>
            <a:schemeClr val="bg1">
              <a:lumMod val="50000"/>
              <a:lumOff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Face part detection</a:t>
            </a:r>
            <a:endParaRPr lang="en-US" dirty="0">
              <a:solidFill>
                <a:schemeClr val="tx1"/>
              </a:solidFill>
            </a:endParaRPr>
          </a:p>
        </p:txBody>
      </p:sp>
      <p:cxnSp>
        <p:nvCxnSpPr>
          <p:cNvPr id="15" name="Straight Arrow Connector 14"/>
          <p:cNvCxnSpPr>
            <a:stCxn id="9" idx="3"/>
            <a:endCxn id="8" idx="1"/>
          </p:cNvCxnSpPr>
          <p:nvPr/>
        </p:nvCxnSpPr>
        <p:spPr>
          <a:xfrm>
            <a:off x="3733800" y="2514600"/>
            <a:ext cx="3048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286000" y="1600200"/>
            <a:ext cx="3276600" cy="1371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Reducing pose variation</a:t>
            </a:r>
          </a:p>
          <a:p>
            <a:pPr algn="ctr">
              <a:buNone/>
            </a:pPr>
            <a:endParaRPr lang="en-US" dirty="0" smtClean="0"/>
          </a:p>
          <a:p>
            <a:pPr algn="ctr">
              <a:buNone/>
            </a:pPr>
            <a:endParaRPr lang="en-US" dirty="0" smtClean="0"/>
          </a:p>
          <a:p>
            <a:pPr algn="ctr">
              <a:buNone/>
            </a:pPr>
            <a:endParaRPr lang="en-US" dirty="0"/>
          </a:p>
        </p:txBody>
      </p:sp>
      <p:sp>
        <p:nvSpPr>
          <p:cNvPr id="10" name="Rounded Rectangle 9"/>
          <p:cNvSpPr/>
          <p:nvPr/>
        </p:nvSpPr>
        <p:spPr>
          <a:xfrm>
            <a:off x="5867400" y="2133600"/>
            <a:ext cx="2895600" cy="762000"/>
          </a:xfrm>
          <a:prstGeom prst="roundRect">
            <a:avLst/>
          </a:prstGeom>
          <a:solidFill>
            <a:schemeClr val="bg1">
              <a:lumMod val="50000"/>
              <a:lumOff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smtClean="0">
                <a:solidFill>
                  <a:schemeClr val="tx1"/>
                </a:solidFill>
              </a:rPr>
              <a:t>Face photometric rectification</a:t>
            </a:r>
            <a:endParaRPr lang="en-US" dirty="0">
              <a:solidFill>
                <a:schemeClr val="tx1"/>
              </a:solidFill>
            </a:endParaRPr>
          </a:p>
        </p:txBody>
      </p:sp>
      <p:sp>
        <p:nvSpPr>
          <p:cNvPr id="56" name="Rectangle 55"/>
          <p:cNvSpPr/>
          <p:nvPr/>
        </p:nvSpPr>
        <p:spPr>
          <a:xfrm>
            <a:off x="5715000" y="1600200"/>
            <a:ext cx="3200400" cy="1371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smtClean="0">
                <a:solidFill>
                  <a:schemeClr val="tx1"/>
                </a:solidFill>
              </a:rPr>
              <a:t>Reducing lighting variation</a:t>
            </a:r>
          </a:p>
          <a:p>
            <a:pPr algn="ctr">
              <a:buNone/>
            </a:pPr>
            <a:endParaRPr lang="en-US" dirty="0" smtClean="0"/>
          </a:p>
          <a:p>
            <a:pPr algn="ctr">
              <a:buNone/>
            </a:pPr>
            <a:endParaRPr lang="en-US" dirty="0" smtClean="0"/>
          </a:p>
          <a:p>
            <a:pPr algn="ctr">
              <a:buNone/>
            </a:pPr>
            <a:endParaRPr lang="en-US" dirty="0"/>
          </a:p>
        </p:txBody>
      </p:sp>
      <p:sp>
        <p:nvSpPr>
          <p:cNvPr id="63" name="TextBox 62"/>
          <p:cNvSpPr txBox="1"/>
          <p:nvPr/>
        </p:nvSpPr>
        <p:spPr>
          <a:xfrm>
            <a:off x="609600" y="5462826"/>
            <a:ext cx="4800600" cy="861774"/>
          </a:xfrm>
          <a:prstGeom prst="rect">
            <a:avLst/>
          </a:prstGeom>
          <a:noFill/>
        </p:spPr>
        <p:txBody>
          <a:bodyPr wrap="square" rtlCol="0">
            <a:spAutoFit/>
          </a:bodyPr>
          <a:lstStyle/>
          <a:p>
            <a:pPr>
              <a:buFont typeface="Arial" pitchFamily="34" charset="0"/>
              <a:buChar char="•"/>
            </a:pPr>
            <a:r>
              <a:rPr lang="en-US" dirty="0" smtClean="0"/>
              <a:t> </a:t>
            </a:r>
            <a:r>
              <a:rPr lang="en-US" sz="1600" dirty="0" smtClean="0"/>
              <a:t>Each step in the preprocessing is not perfect</a:t>
            </a:r>
          </a:p>
          <a:p>
            <a:pPr>
              <a:buFont typeface="Arial" pitchFamily="34" charset="0"/>
              <a:buChar char="•"/>
            </a:pPr>
            <a:r>
              <a:rPr lang="en-US" sz="1600" dirty="0" smtClean="0"/>
              <a:t> The feature extraction and metric need to be robust</a:t>
            </a:r>
          </a:p>
          <a:p>
            <a:pPr>
              <a:buFont typeface="Arial" pitchFamily="34" charset="0"/>
              <a:buChar char="•"/>
            </a:pPr>
            <a:r>
              <a:rPr lang="en-US" sz="1600" dirty="0" smtClean="0"/>
              <a:t> Elastic and partial matching is required</a:t>
            </a:r>
            <a:endParaRPr lang="en-US" sz="1600" dirty="0"/>
          </a:p>
        </p:txBody>
      </p:sp>
      <p:cxnSp>
        <p:nvCxnSpPr>
          <p:cNvPr id="67" name="Straight Connector 66"/>
          <p:cNvCxnSpPr/>
          <p:nvPr/>
        </p:nvCxnSpPr>
        <p:spPr>
          <a:xfrm>
            <a:off x="381000" y="3581400"/>
            <a:ext cx="8534400" cy="1588"/>
          </a:xfrm>
          <a:prstGeom prst="line">
            <a:avLst/>
          </a:prstGeom>
          <a:ln w="635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305991" y="2666603"/>
            <a:ext cx="1829594" cy="1588"/>
          </a:xfrm>
          <a:prstGeom prst="straightConnector1">
            <a:avLst/>
          </a:prstGeom>
          <a:ln w="317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22363" y="3109234"/>
            <a:ext cx="2120837" cy="369332"/>
          </a:xfrm>
          <a:prstGeom prst="rect">
            <a:avLst/>
          </a:prstGeom>
          <a:noFill/>
        </p:spPr>
        <p:txBody>
          <a:bodyPr wrap="none" rtlCol="0">
            <a:spAutoFit/>
          </a:bodyPr>
          <a:lstStyle/>
          <a:p>
            <a:pPr>
              <a:buNone/>
            </a:pPr>
            <a:r>
              <a:rPr lang="en-US" dirty="0" smtClean="0"/>
              <a:t>Pre-processing unit</a:t>
            </a:r>
            <a:endParaRPr lang="en-US" dirty="0"/>
          </a:p>
        </p:txBody>
      </p:sp>
      <p:cxnSp>
        <p:nvCxnSpPr>
          <p:cNvPr id="80" name="Straight Arrow Connector 79"/>
          <p:cNvCxnSpPr>
            <a:stCxn id="12" idx="0"/>
            <a:endCxn id="11" idx="2"/>
          </p:cNvCxnSpPr>
          <p:nvPr/>
        </p:nvCxnSpPr>
        <p:spPr>
          <a:xfrm rot="5400000" flipH="1" flipV="1">
            <a:off x="7134352" y="4810253"/>
            <a:ext cx="326136"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Preprocessing</a:t>
            </a:r>
            <a:endParaRPr lang="en-US" dirty="0"/>
          </a:p>
        </p:txBody>
      </p:sp>
      <p:sp>
        <p:nvSpPr>
          <p:cNvPr id="4" name="TextBox 3"/>
          <p:cNvSpPr txBox="1"/>
          <p:nvPr/>
        </p:nvSpPr>
        <p:spPr>
          <a:xfrm>
            <a:off x="284589" y="4238625"/>
            <a:ext cx="2163336" cy="677108"/>
          </a:xfrm>
          <a:prstGeom prst="rect">
            <a:avLst/>
          </a:prstGeom>
          <a:noFill/>
        </p:spPr>
        <p:txBody>
          <a:bodyPr wrap="square" rtlCol="0">
            <a:spAutoFit/>
          </a:bodyPr>
          <a:lstStyle/>
          <a:p>
            <a:r>
              <a:rPr lang="en-US" sz="2000" b="1" dirty="0" smtClean="0"/>
              <a:t>Face Detection</a:t>
            </a:r>
          </a:p>
          <a:p>
            <a:r>
              <a:rPr lang="en-US" dirty="0" smtClean="0"/>
              <a:t>Boosted cascade</a:t>
            </a:r>
          </a:p>
        </p:txBody>
      </p:sp>
      <p:sp>
        <p:nvSpPr>
          <p:cNvPr id="5" name="TextBox 4"/>
          <p:cNvSpPr txBox="1"/>
          <p:nvPr/>
        </p:nvSpPr>
        <p:spPr>
          <a:xfrm>
            <a:off x="2823857" y="4248150"/>
            <a:ext cx="1900543" cy="677108"/>
          </a:xfrm>
          <a:prstGeom prst="rect">
            <a:avLst/>
          </a:prstGeom>
          <a:noFill/>
        </p:spPr>
        <p:txBody>
          <a:bodyPr wrap="square" rtlCol="0">
            <a:spAutoFit/>
          </a:bodyPr>
          <a:lstStyle/>
          <a:p>
            <a:r>
              <a:rPr lang="en-US" sz="2000" b="1" dirty="0" smtClean="0"/>
              <a:t>Eye Detection</a:t>
            </a:r>
          </a:p>
          <a:p>
            <a:r>
              <a:rPr lang="en-US" dirty="0" smtClean="0"/>
              <a:t>Neural network</a:t>
            </a:r>
            <a:endParaRPr lang="en-US" dirty="0"/>
          </a:p>
        </p:txBody>
      </p:sp>
      <p:sp>
        <p:nvSpPr>
          <p:cNvPr id="6" name="TextBox 5"/>
          <p:cNvSpPr txBox="1"/>
          <p:nvPr/>
        </p:nvSpPr>
        <p:spPr>
          <a:xfrm>
            <a:off x="4706941" y="4259754"/>
            <a:ext cx="2227259" cy="954107"/>
          </a:xfrm>
          <a:prstGeom prst="rect">
            <a:avLst/>
          </a:prstGeom>
          <a:noFill/>
        </p:spPr>
        <p:txBody>
          <a:bodyPr wrap="square" rtlCol="0">
            <a:spAutoFit/>
          </a:bodyPr>
          <a:lstStyle/>
          <a:p>
            <a:r>
              <a:rPr lang="en-US" sz="2000" b="1" dirty="0" smtClean="0"/>
              <a:t>Face alignment</a:t>
            </a:r>
          </a:p>
          <a:p>
            <a:r>
              <a:rPr lang="en-US" dirty="0" smtClean="0"/>
              <a:t>Similarity transform  to canonical frame</a:t>
            </a:r>
            <a:endParaRPr lang="en-US" dirty="0"/>
          </a:p>
        </p:txBody>
      </p:sp>
      <p:sp>
        <p:nvSpPr>
          <p:cNvPr id="7" name="TextBox 6"/>
          <p:cNvSpPr txBox="1"/>
          <p:nvPr/>
        </p:nvSpPr>
        <p:spPr>
          <a:xfrm>
            <a:off x="6943502" y="4286802"/>
            <a:ext cx="2124298" cy="707886"/>
          </a:xfrm>
          <a:prstGeom prst="rect">
            <a:avLst/>
          </a:prstGeom>
          <a:noFill/>
        </p:spPr>
        <p:txBody>
          <a:bodyPr wrap="square" rtlCol="0">
            <a:spAutoFit/>
          </a:bodyPr>
          <a:lstStyle/>
          <a:p>
            <a:r>
              <a:rPr lang="en-US" sz="2000" b="1" dirty="0" smtClean="0"/>
              <a:t>Illumination </a:t>
            </a:r>
          </a:p>
          <a:p>
            <a:r>
              <a:rPr lang="en-US" sz="2000" b="1" dirty="0" smtClean="0"/>
              <a:t>normalization</a:t>
            </a:r>
          </a:p>
        </p:txBody>
      </p:sp>
      <p:sp>
        <p:nvSpPr>
          <p:cNvPr id="12" name="Rectangle 11"/>
          <p:cNvSpPr/>
          <p:nvPr/>
        </p:nvSpPr>
        <p:spPr>
          <a:xfrm>
            <a:off x="278283" y="4833372"/>
            <a:ext cx="1560042" cy="338554"/>
          </a:xfrm>
          <a:prstGeom prst="rect">
            <a:avLst/>
          </a:prstGeom>
        </p:spPr>
        <p:txBody>
          <a:bodyPr wrap="none">
            <a:spAutoFit/>
          </a:bodyPr>
          <a:lstStyle/>
          <a:p>
            <a:r>
              <a:rPr lang="en-US" sz="1600" dirty="0" smtClean="0"/>
              <a:t>[Viola-Jones ‘01]</a:t>
            </a:r>
            <a:endParaRPr lang="en-US" sz="1600" dirty="0"/>
          </a:p>
        </p:txBody>
      </p:sp>
      <p:pic>
        <p:nvPicPr>
          <p:cNvPr id="4098" name="Picture 2" descr="C:\ll\private\research\private\user\ganghua\JohnWright\Faces\Faces\TestWithFace.bmp"/>
          <p:cNvPicPr>
            <a:picLocks noChangeAspect="1" noChangeArrowheads="1"/>
          </p:cNvPicPr>
          <p:nvPr/>
        </p:nvPicPr>
        <p:blipFill>
          <a:blip r:embed="rId2"/>
          <a:srcRect/>
          <a:stretch>
            <a:fillRect/>
          </a:stretch>
        </p:blipFill>
        <p:spPr bwMode="auto">
          <a:xfrm>
            <a:off x="2895600" y="2121827"/>
            <a:ext cx="1691640" cy="1691640"/>
          </a:xfrm>
          <a:prstGeom prst="rect">
            <a:avLst/>
          </a:prstGeom>
          <a:noFill/>
        </p:spPr>
      </p:pic>
      <p:pic>
        <p:nvPicPr>
          <p:cNvPr id="4099" name="Picture 3" descr="C:\ll\private\research\private\user\ganghua\JohnWright\Faces\Faces\TestWithFace.bmp"/>
          <p:cNvPicPr>
            <a:picLocks noChangeAspect="1" noChangeArrowheads="1"/>
          </p:cNvPicPr>
          <p:nvPr/>
        </p:nvPicPr>
        <p:blipFill>
          <a:blip r:embed="rId3"/>
          <a:srcRect/>
          <a:stretch>
            <a:fillRect/>
          </a:stretch>
        </p:blipFill>
        <p:spPr bwMode="auto">
          <a:xfrm>
            <a:off x="381659" y="2121827"/>
            <a:ext cx="1692120" cy="1692120"/>
          </a:xfrm>
          <a:prstGeom prst="rect">
            <a:avLst/>
          </a:prstGeom>
          <a:noFill/>
        </p:spPr>
      </p:pic>
      <p:pic>
        <p:nvPicPr>
          <p:cNvPr id="4100" name="Picture 4" descr="C:\ll\private\research\private\user\ganghua\JohnWright\Faces\Faces\DetectedFace.bmp"/>
          <p:cNvPicPr>
            <a:picLocks noChangeAspect="1" noChangeArrowheads="1"/>
          </p:cNvPicPr>
          <p:nvPr/>
        </p:nvPicPr>
        <p:blipFill>
          <a:blip r:embed="rId4"/>
          <a:srcRect/>
          <a:stretch>
            <a:fillRect/>
          </a:stretch>
        </p:blipFill>
        <p:spPr bwMode="auto">
          <a:xfrm>
            <a:off x="5486400" y="2624176"/>
            <a:ext cx="704850" cy="704850"/>
          </a:xfrm>
          <a:prstGeom prst="rect">
            <a:avLst/>
          </a:prstGeom>
          <a:noFill/>
        </p:spPr>
      </p:pic>
      <p:pic>
        <p:nvPicPr>
          <p:cNvPr id="4101" name="Picture 5" descr="C:\ll\private\research\private\user\ganghua\JohnWright\Faces\Faces\SQI.bmp"/>
          <p:cNvPicPr>
            <a:picLocks noChangeAspect="1" noChangeArrowheads="1"/>
          </p:cNvPicPr>
          <p:nvPr/>
        </p:nvPicPr>
        <p:blipFill>
          <a:blip r:embed="rId5"/>
          <a:srcRect/>
          <a:stretch>
            <a:fillRect/>
          </a:stretch>
        </p:blipFill>
        <p:spPr bwMode="auto">
          <a:xfrm>
            <a:off x="7315200" y="2678150"/>
            <a:ext cx="609600" cy="609600"/>
          </a:xfrm>
          <a:prstGeom prst="rect">
            <a:avLst/>
          </a:prstGeom>
          <a:noFill/>
        </p:spPr>
      </p:pic>
      <p:cxnSp>
        <p:nvCxnSpPr>
          <p:cNvPr id="18" name="Straight Arrow Connector 17"/>
          <p:cNvCxnSpPr/>
          <p:nvPr/>
        </p:nvCxnSpPr>
        <p:spPr>
          <a:xfrm>
            <a:off x="4800600" y="29718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553200" y="2971800"/>
            <a:ext cx="47950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2971800"/>
            <a:ext cx="3810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71733" y="3289610"/>
            <a:ext cx="1234067" cy="520390"/>
          </a:xfrm>
          <a:prstGeom prst="rect">
            <a:avLst/>
          </a:prstGeom>
          <a:noFill/>
        </p:spPr>
        <p:txBody>
          <a:bodyPr wrap="square" rtlCol="0">
            <a:spAutoFit/>
          </a:bodyPr>
          <a:lstStyle/>
          <a:p>
            <a:r>
              <a:rPr lang="en-US" sz="1400" b="1" dirty="0" smtClean="0"/>
              <a:t>Input to our algorithm</a:t>
            </a:r>
            <a:endParaRPr lang="en-US"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p:txBody>
          <a:bodyPr>
            <a:normAutofit fontScale="90000"/>
          </a:bodyPr>
          <a:lstStyle/>
          <a:p>
            <a:r>
              <a:rPr lang="en-US" dirty="0" smtClean="0"/>
              <a:t>An elastic and partial matching metric</a:t>
            </a:r>
            <a:endParaRPr lang="en-US" dirty="0"/>
          </a:p>
        </p:txBody>
      </p:sp>
      <p:pic>
        <p:nvPicPr>
          <p:cNvPr id="65" name="Picture 6" descr="\\ll-netapp\hpcusers\amir\_face\data\amir\geomrect\0122613134_0526619400625617947_00_gr.bmp"/>
          <p:cNvPicPr>
            <a:picLocks noChangeAspect="1" noChangeArrowheads="1"/>
          </p:cNvPicPr>
          <p:nvPr/>
        </p:nvPicPr>
        <p:blipFill>
          <a:blip r:embed="rId4"/>
          <a:srcRect/>
          <a:stretch>
            <a:fillRect/>
          </a:stretch>
        </p:blipFill>
        <p:spPr bwMode="auto">
          <a:xfrm>
            <a:off x="645112" y="1878366"/>
            <a:ext cx="762000" cy="762000"/>
          </a:xfrm>
          <a:prstGeom prst="rect">
            <a:avLst/>
          </a:prstGeom>
          <a:noFill/>
        </p:spPr>
      </p:pic>
      <p:pic>
        <p:nvPicPr>
          <p:cNvPr id="66" name="Picture 7" descr="\\ll-netapp\hpcusers\amir\_face\data\amir\photorect\0122613134_0526619400625617947_00_pr.bmp"/>
          <p:cNvPicPr>
            <a:picLocks noChangeAspect="1" noChangeArrowheads="1"/>
          </p:cNvPicPr>
          <p:nvPr/>
        </p:nvPicPr>
        <p:blipFill>
          <a:blip r:embed="rId5"/>
          <a:srcRect/>
          <a:stretch>
            <a:fillRect/>
          </a:stretch>
        </p:blipFill>
        <p:spPr bwMode="auto">
          <a:xfrm>
            <a:off x="1518414" y="1905000"/>
            <a:ext cx="717610" cy="717610"/>
          </a:xfrm>
          <a:prstGeom prst="rect">
            <a:avLst/>
          </a:prstGeom>
          <a:noFill/>
        </p:spPr>
      </p:pic>
      <p:sp>
        <p:nvSpPr>
          <p:cNvPr id="77" name="Right Arrow 76"/>
          <p:cNvSpPr/>
          <p:nvPr/>
        </p:nvSpPr>
        <p:spPr>
          <a:xfrm>
            <a:off x="1421166"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12" descr="C:\MSR\private\research\private\Documentation\ICCV2009\figures\0122613134_0526619400625617947_00_dist.bmp"/>
          <p:cNvPicPr>
            <a:picLocks noChangeAspect="1" noChangeArrowheads="1"/>
          </p:cNvPicPr>
          <p:nvPr/>
        </p:nvPicPr>
        <p:blipFill>
          <a:blip r:embed="rId6" cstate="print"/>
          <a:srcRect/>
          <a:stretch>
            <a:fillRect/>
          </a:stretch>
        </p:blipFill>
        <p:spPr bwMode="auto">
          <a:xfrm>
            <a:off x="2370200" y="1600200"/>
            <a:ext cx="1295400" cy="1295400"/>
          </a:xfrm>
          <a:prstGeom prst="rect">
            <a:avLst/>
          </a:prstGeom>
          <a:noFill/>
        </p:spPr>
      </p:pic>
      <p:sp>
        <p:nvSpPr>
          <p:cNvPr id="79" name="Right Arrow 78"/>
          <p:cNvSpPr/>
          <p:nvPr/>
        </p:nvSpPr>
        <p:spPr>
          <a:xfrm>
            <a:off x="2247432" y="2209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685800" y="3657600"/>
            <a:ext cx="1177697" cy="1430046"/>
            <a:chOff x="366946" y="2590800"/>
            <a:chExt cx="1177697" cy="1430046"/>
          </a:xfrm>
        </p:grpSpPr>
        <p:grpSp>
          <p:nvGrpSpPr>
            <p:cNvPr id="3" name="Group 80"/>
            <p:cNvGrpSpPr/>
            <p:nvPr/>
          </p:nvGrpSpPr>
          <p:grpSpPr>
            <a:xfrm>
              <a:off x="366946" y="2590800"/>
              <a:ext cx="1177697" cy="1430041"/>
              <a:chOff x="366946" y="2608556"/>
              <a:chExt cx="1177697" cy="1430041"/>
            </a:xfrm>
          </p:grpSpPr>
          <p:grpSp>
            <p:nvGrpSpPr>
              <p:cNvPr id="6" name="Group 64"/>
              <p:cNvGrpSpPr>
                <a:grpSpLocks/>
              </p:cNvGrpSpPr>
              <p:nvPr/>
            </p:nvGrpSpPr>
            <p:grpSpPr>
              <a:xfrm>
                <a:off x="457200" y="3124197"/>
                <a:ext cx="914400" cy="914400"/>
                <a:chOff x="187912" y="2106963"/>
                <a:chExt cx="2286000" cy="2286797"/>
              </a:xfrm>
            </p:grpSpPr>
            <p:sp>
              <p:nvSpPr>
                <p:cNvPr id="85" name="Oval 84"/>
                <p:cNvSpPr/>
                <p:nvPr/>
              </p:nvSpPr>
              <p:spPr>
                <a:xfrm>
                  <a:off x="1143000" y="3056878"/>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45112" y="2560422"/>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6"/>
                </p:cNvCxnSpPr>
                <p:nvPr/>
              </p:nvCxnSpPr>
              <p:spPr>
                <a:xfrm flipV="1">
                  <a:off x="1524000" y="3246222"/>
                  <a:ext cx="492712"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6" idx="2"/>
                  <a:endCxn id="85" idx="2"/>
                </p:cNvCxnSpPr>
                <p:nvPr/>
              </p:nvCxnSpPr>
              <p:spPr>
                <a:xfrm rot="10800000" flipH="1" flipV="1">
                  <a:off x="645112" y="3246222"/>
                  <a:ext cx="497888" cy="11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5" idx="0"/>
                  <a:endCxn id="86" idx="0"/>
                </p:cNvCxnSpPr>
                <p:nvPr/>
              </p:nvCxnSpPr>
              <p:spPr>
                <a:xfrm rot="16200000" flipV="1">
                  <a:off x="1083978" y="2807356"/>
                  <a:ext cx="496456"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4"/>
                  <a:endCxn id="85" idx="4"/>
                </p:cNvCxnSpPr>
                <p:nvPr/>
              </p:nvCxnSpPr>
              <p:spPr>
                <a:xfrm rot="5400000" flipH="1" flipV="1">
                  <a:off x="1085134" y="3683656"/>
                  <a:ext cx="494144" cy="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187912" y="2106963"/>
                  <a:ext cx="2286000" cy="22859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1" idx="0"/>
                  <a:endCxn id="86" idx="0"/>
                </p:cNvCxnSpPr>
                <p:nvPr/>
              </p:nvCxnSpPr>
              <p:spPr>
                <a:xfrm rot="16200000" flipH="1">
                  <a:off x="1104184" y="2333694"/>
                  <a:ext cx="4534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6" idx="6"/>
                  <a:endCxn id="91" idx="6"/>
                </p:cNvCxnSpPr>
                <p:nvPr/>
              </p:nvCxnSpPr>
              <p:spPr>
                <a:xfrm>
                  <a:off x="20167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1" idx="2"/>
                  <a:endCxn id="86" idx="2"/>
                </p:cNvCxnSpPr>
                <p:nvPr/>
              </p:nvCxnSpPr>
              <p:spPr>
                <a:xfrm rot="10800000" flipH="1">
                  <a:off x="187912" y="3246222"/>
                  <a:ext cx="457200" cy="3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4"/>
                  <a:endCxn id="86" idx="4"/>
                </p:cNvCxnSpPr>
                <p:nvPr/>
              </p:nvCxnSpPr>
              <p:spPr>
                <a:xfrm rot="5400000" flipH="1">
                  <a:off x="1100440" y="4162494"/>
                  <a:ext cx="46094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595546" y="25197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922756" y="2541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41756" y="28460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963966" y="28549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263590" y="31685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550634" y="34696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913878" y="38011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72844" y="34733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91844" y="376931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4" name="Object 83"/>
              <p:cNvGraphicFramePr>
                <a:graphicFrameLocks noChangeAspect="1"/>
              </p:cNvGraphicFramePr>
              <p:nvPr/>
            </p:nvGraphicFramePr>
            <p:xfrm>
              <a:off x="366946" y="2608556"/>
              <a:ext cx="1177697" cy="457200"/>
            </p:xfrm>
            <a:graphic>
              <a:graphicData uri="http://schemas.openxmlformats.org/presentationml/2006/ole">
                <p:oleObj spid="_x0000_s56322" name="Equation" r:id="rId7" imgW="1307880" imgH="507960" progId="Equation.3">
                  <p:embed/>
                </p:oleObj>
              </a:graphicData>
            </a:graphic>
          </p:graphicFrame>
        </p:grpSp>
        <p:cxnSp>
          <p:nvCxnSpPr>
            <p:cNvPr id="82" name="Straight Connector 81"/>
            <p:cNvCxnSpPr/>
            <p:nvPr/>
          </p:nvCxnSpPr>
          <p:spPr>
            <a:xfrm>
              <a:off x="381000" y="3025068"/>
              <a:ext cx="11518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Straight Connector 104"/>
          <p:cNvCxnSpPr/>
          <p:nvPr/>
        </p:nvCxnSpPr>
        <p:spPr>
          <a:xfrm rot="16200000" flipH="1">
            <a:off x="683618" y="4113280"/>
            <a:ext cx="302207" cy="269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ight Arrow 105"/>
          <p:cNvSpPr/>
          <p:nvPr/>
        </p:nvSpPr>
        <p:spPr>
          <a:xfrm>
            <a:off x="1828800"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7" name="Object 106"/>
          <p:cNvGraphicFramePr>
            <a:graphicFrameLocks noChangeAspect="1"/>
          </p:cNvGraphicFramePr>
          <p:nvPr/>
        </p:nvGraphicFramePr>
        <p:xfrm>
          <a:off x="1926813" y="3760788"/>
          <a:ext cx="1717675" cy="1219200"/>
        </p:xfrm>
        <a:graphic>
          <a:graphicData uri="http://schemas.openxmlformats.org/presentationml/2006/ole">
            <p:oleObj spid="_x0000_s56323" name="Equation" r:id="rId8" imgW="1358640" imgH="965160" progId="Equation.3">
              <p:embed/>
            </p:oleObj>
          </a:graphicData>
        </a:graphic>
      </p:graphicFrame>
      <p:sp>
        <p:nvSpPr>
          <p:cNvPr id="108" name="Right Arrow 107"/>
          <p:cNvSpPr/>
          <p:nvPr/>
        </p:nvSpPr>
        <p:spPr>
          <a:xfrm>
            <a:off x="627414" y="43434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515644" y="2738735"/>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Geometric Rectification</a:t>
            </a:r>
          </a:p>
        </p:txBody>
      </p:sp>
      <p:sp>
        <p:nvSpPr>
          <p:cNvPr id="112" name="TextBox 111"/>
          <p:cNvSpPr txBox="1"/>
          <p:nvPr/>
        </p:nvSpPr>
        <p:spPr>
          <a:xfrm>
            <a:off x="1409700" y="2743200"/>
            <a:ext cx="1066800" cy="461665"/>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Photometric Rectification</a:t>
            </a:r>
          </a:p>
        </p:txBody>
      </p:sp>
      <p:sp>
        <p:nvSpPr>
          <p:cNvPr id="113" name="TextBox 112"/>
          <p:cNvSpPr txBox="1"/>
          <p:nvPr/>
        </p:nvSpPr>
        <p:spPr>
          <a:xfrm>
            <a:off x="2362200" y="2957513"/>
            <a:ext cx="1447800" cy="498598"/>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Dense Overlapping</a:t>
            </a:r>
          </a:p>
          <a:p>
            <a:pPr>
              <a:buNone/>
            </a:pPr>
            <a:r>
              <a:rPr lang="en-US" sz="1200" b="1" i="1" dirty="0" smtClean="0">
                <a:latin typeface="Times New Roman" pitchFamily="18" charset="0"/>
                <a:cs typeface="Times New Roman" pitchFamily="18" charset="0"/>
              </a:rPr>
              <a:t>Partitioning</a:t>
            </a:r>
          </a:p>
        </p:txBody>
      </p:sp>
      <p:sp>
        <p:nvSpPr>
          <p:cNvPr id="114" name="TextBox 113"/>
          <p:cNvSpPr txBox="1"/>
          <p:nvPr/>
        </p:nvSpPr>
        <p:spPr>
          <a:xfrm>
            <a:off x="495300" y="5084028"/>
            <a:ext cx="2133600" cy="830997"/>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Descriptor </a:t>
            </a:r>
            <a:r>
              <a:rPr lang="en-US" sz="1200" b="1" i="1" dirty="0" smtClean="0">
                <a:latin typeface="Times New Roman" pitchFamily="18" charset="0"/>
                <a:cs typeface="Times New Roman" pitchFamily="18" charset="0"/>
              </a:rPr>
              <a:t>Extraction</a:t>
            </a:r>
          </a:p>
          <a:p>
            <a:pPr>
              <a:buNone/>
            </a:pPr>
            <a:endParaRPr lang="en-US" sz="1200" b="1" i="1" dirty="0" smtClean="0">
              <a:latin typeface="Times New Roman" pitchFamily="18" charset="0"/>
              <a:cs typeface="Times New Roman" pitchFamily="18" charset="0"/>
            </a:endParaRPr>
          </a:p>
          <a:p>
            <a:pPr>
              <a:buNone/>
            </a:pPr>
            <a:r>
              <a:rPr lang="en-US" sz="1200" b="1" i="1" dirty="0" smtClean="0">
                <a:latin typeface="Times New Roman" pitchFamily="18" charset="0"/>
                <a:cs typeface="Times New Roman" pitchFamily="18" charset="0"/>
              </a:rPr>
              <a:t>A variant of the T2S2 in [Winder &amp;Brown, CVPR’07]</a:t>
            </a:r>
            <a:endParaRPr lang="en-US" sz="1200" b="1" i="1" dirty="0" smtClean="0">
              <a:latin typeface="Times New Roman" pitchFamily="18" charset="0"/>
              <a:cs typeface="Times New Roman" pitchFamily="18" charset="0"/>
            </a:endParaRPr>
          </a:p>
        </p:txBody>
      </p:sp>
      <p:sp>
        <p:nvSpPr>
          <p:cNvPr id="115" name="TextBox 114"/>
          <p:cNvSpPr txBox="1"/>
          <p:nvPr/>
        </p:nvSpPr>
        <p:spPr>
          <a:xfrm>
            <a:off x="2128656" y="5091113"/>
            <a:ext cx="1524000" cy="276999"/>
          </a:xfrm>
          <a:prstGeom prst="rect">
            <a:avLst/>
          </a:prstGeom>
          <a:noFill/>
        </p:spPr>
        <p:txBody>
          <a:bodyPr wrap="square" rtlCol="0">
            <a:spAutoFit/>
          </a:bodyPr>
          <a:lstStyle/>
          <a:p>
            <a:pPr>
              <a:buNone/>
            </a:pPr>
            <a:r>
              <a:rPr lang="en-US" sz="1200" b="1" i="1" dirty="0" smtClean="0">
                <a:latin typeface="Times New Roman" pitchFamily="18" charset="0"/>
                <a:cs typeface="Times New Roman" pitchFamily="18" charset="0"/>
              </a:rPr>
              <a:t>Face Representation</a:t>
            </a:r>
          </a:p>
        </p:txBody>
      </p:sp>
      <p:pic>
        <p:nvPicPr>
          <p:cNvPr id="238" name="Picture 7" descr="\\ll-netapp\hpcusers\amir\_face\data\amir\photorect\0122613134_0526619400625617947_00_pr.bmp"/>
          <p:cNvPicPr>
            <a:picLocks noChangeAspect="1" noChangeArrowheads="1"/>
          </p:cNvPicPr>
          <p:nvPr/>
        </p:nvPicPr>
        <p:blipFill>
          <a:blip r:embed="rId5"/>
          <a:srcRect/>
          <a:stretch>
            <a:fillRect/>
          </a:stretch>
        </p:blipFill>
        <p:spPr bwMode="auto">
          <a:xfrm>
            <a:off x="4470461" y="1853933"/>
            <a:ext cx="1612129" cy="1612129"/>
          </a:xfrm>
          <a:prstGeom prst="rect">
            <a:avLst/>
          </a:prstGeom>
          <a:noFill/>
        </p:spPr>
      </p:pic>
      <p:sp>
        <p:nvSpPr>
          <p:cNvPr id="239" name="Rectangle 238"/>
          <p:cNvSpPr/>
          <p:nvPr/>
        </p:nvSpPr>
        <p:spPr>
          <a:xfrm>
            <a:off x="5400534" y="2163957"/>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grpSp>
        <p:nvGrpSpPr>
          <p:cNvPr id="7" name="Group 239"/>
          <p:cNvGrpSpPr/>
          <p:nvPr/>
        </p:nvGrpSpPr>
        <p:grpSpPr>
          <a:xfrm>
            <a:off x="7074671" y="1853933"/>
            <a:ext cx="1612129" cy="1612129"/>
            <a:chOff x="3657600" y="762000"/>
            <a:chExt cx="1981200" cy="1981200"/>
          </a:xfrm>
        </p:grpSpPr>
        <p:pic>
          <p:nvPicPr>
            <p:cNvPr id="241" name="Picture 2" descr="\\ll-netapp\hpcusers\amir\_face\data\amir\photorect\0122613134_0526619400625617934_01_pr.bmp"/>
            <p:cNvPicPr>
              <a:picLocks noChangeAspect="1" noChangeArrowheads="1"/>
            </p:cNvPicPr>
            <p:nvPr/>
          </p:nvPicPr>
          <p:blipFill>
            <a:blip r:embed="rId9"/>
            <a:srcRect/>
            <a:stretch>
              <a:fillRect/>
            </a:stretch>
          </p:blipFill>
          <p:spPr bwMode="auto">
            <a:xfrm>
              <a:off x="3657600" y="762000"/>
              <a:ext cx="1981200" cy="1981200"/>
            </a:xfrm>
            <a:prstGeom prst="rect">
              <a:avLst/>
            </a:prstGeom>
            <a:noFill/>
          </p:spPr>
        </p:pic>
        <p:sp>
          <p:nvSpPr>
            <p:cNvPr id="242" name="Rectangle 241"/>
            <p:cNvSpPr/>
            <p:nvPr/>
          </p:nvSpPr>
          <p:spPr>
            <a:xfrm>
              <a:off x="4490123" y="914400"/>
              <a:ext cx="914400" cy="914400"/>
            </a:xfrm>
            <a:prstGeom prst="rect">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eft Brace 242"/>
            <p:cNvSpPr/>
            <p:nvPr/>
          </p:nvSpPr>
          <p:spPr>
            <a:xfrm rot="16200000">
              <a:off x="5067300" y="1802525"/>
              <a:ext cx="228600" cy="457200"/>
            </a:xfrm>
            <a:prstGeom prst="leftBrace">
              <a:avLst>
                <a:gd name="adj1" fmla="val 8333"/>
                <a:gd name="adj2" fmla="val 49843"/>
              </a:avLst>
            </a:prstGeom>
            <a:ln w="127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TextBox 243"/>
            <p:cNvSpPr txBox="1"/>
            <p:nvPr/>
          </p:nvSpPr>
          <p:spPr>
            <a:xfrm>
              <a:off x="5063507" y="2057400"/>
              <a:ext cx="321501" cy="453885"/>
            </a:xfrm>
            <a:prstGeom prst="rect">
              <a:avLst/>
            </a:prstGeom>
            <a:noFill/>
          </p:spPr>
          <p:txBody>
            <a:bodyPr wrap="none" rtlCol="0">
              <a:spAutoFit/>
            </a:bodyPr>
            <a:lstStyle/>
            <a:p>
              <a:pPr>
                <a:buNone/>
              </a:pPr>
              <a:r>
                <a:rPr lang="en-US" dirty="0" smtClean="0">
                  <a:solidFill>
                    <a:srgbClr val="FFFF00"/>
                  </a:solidFill>
                  <a:latin typeface="Times New Roman" pitchFamily="18" charset="0"/>
                  <a:cs typeface="Times New Roman" pitchFamily="18" charset="0"/>
                </a:rPr>
                <a:t>r</a:t>
              </a:r>
              <a:endParaRPr lang="en-US" dirty="0">
                <a:solidFill>
                  <a:srgbClr val="FFFF00"/>
                </a:solidFill>
                <a:latin typeface="Times New Roman" pitchFamily="18" charset="0"/>
                <a:cs typeface="Times New Roman" pitchFamily="18" charset="0"/>
              </a:endParaRPr>
            </a:p>
          </p:txBody>
        </p:sp>
        <p:sp>
          <p:nvSpPr>
            <p:cNvPr id="245" name="Rectangle 244"/>
            <p:cNvSpPr/>
            <p:nvPr/>
          </p:nvSpPr>
          <p:spPr>
            <a:xfrm>
              <a:off x="4566323" y="9906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4718723" y="11430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871123" y="1295400"/>
              <a:ext cx="457200" cy="457200"/>
            </a:xfrm>
            <a:prstGeom prst="rect">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Down Arrow 247"/>
          <p:cNvSpPr/>
          <p:nvPr/>
        </p:nvSpPr>
        <p:spPr>
          <a:xfrm>
            <a:off x="6277926" y="365207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49" name="TextBox 248"/>
          <p:cNvSpPr txBox="1"/>
          <p:nvPr/>
        </p:nvSpPr>
        <p:spPr>
          <a:xfrm>
            <a:off x="6914470" y="3771007"/>
            <a:ext cx="1487154"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each min distance</a:t>
            </a:r>
            <a:endParaRPr lang="en-US" sz="1400" b="1" i="1" baseline="-25000" dirty="0">
              <a:latin typeface="Times New Roman" pitchFamily="18" charset="0"/>
              <a:cs typeface="Times New Roman" pitchFamily="18" charset="0"/>
            </a:endParaRPr>
          </a:p>
        </p:txBody>
      </p:sp>
      <p:sp>
        <p:nvSpPr>
          <p:cNvPr id="250" name="Down Arrow 249"/>
          <p:cNvSpPr/>
          <p:nvPr/>
        </p:nvSpPr>
        <p:spPr>
          <a:xfrm rot="16200000">
            <a:off x="6324004" y="2008945"/>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1" name="TextBox 250"/>
          <p:cNvSpPr txBox="1"/>
          <p:nvPr/>
        </p:nvSpPr>
        <p:spPr>
          <a:xfrm>
            <a:off x="6082591" y="2865001"/>
            <a:ext cx="992080" cy="629124"/>
          </a:xfrm>
          <a:prstGeom prst="rect">
            <a:avLst/>
          </a:prstGeom>
          <a:noFill/>
        </p:spPr>
        <p:txBody>
          <a:bodyPr wrap="square" lIns="74398" tIns="37200" rIns="74398" bIns="37200" rtlCol="0">
            <a:spAutoFit/>
          </a:bodyPr>
          <a:lstStyle/>
          <a:p>
            <a:pPr>
              <a:buNone/>
            </a:pPr>
            <a:r>
              <a:rPr lang="en-US" sz="1200" b="1" i="1" dirty="0" smtClean="0">
                <a:latin typeface="Times New Roman" pitchFamily="18" charset="0"/>
                <a:cs typeface="Times New Roman" pitchFamily="18" charset="0"/>
              </a:rPr>
              <a:t>match each feature within region </a:t>
            </a:r>
          </a:p>
        </p:txBody>
      </p:sp>
      <p:sp>
        <p:nvSpPr>
          <p:cNvPr id="252" name="Rectangle 251"/>
          <p:cNvSpPr/>
          <p:nvPr/>
        </p:nvSpPr>
        <p:spPr>
          <a:xfrm>
            <a:off x="4600569" y="4269706"/>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3" name="TextBox 252"/>
          <p:cNvSpPr txBox="1"/>
          <p:nvPr/>
        </p:nvSpPr>
        <p:spPr>
          <a:xfrm>
            <a:off x="4600570" y="4269707"/>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11</a:t>
            </a:r>
            <a:r>
              <a:rPr lang="en-US" sz="1200" dirty="0" smtClean="0">
                <a:solidFill>
                  <a:schemeClr val="bg1"/>
                </a:solidFill>
              </a:rPr>
              <a:t>     d</a:t>
            </a:r>
            <a:r>
              <a:rPr lang="en-US" sz="1200" baseline="-25000" dirty="0" smtClean="0">
                <a:solidFill>
                  <a:schemeClr val="bg1"/>
                </a:solidFill>
              </a:rPr>
              <a:t>12</a:t>
            </a:r>
            <a:r>
              <a:rPr lang="en-US" sz="1200" dirty="0" smtClean="0">
                <a:solidFill>
                  <a:schemeClr val="bg1"/>
                </a:solidFill>
              </a:rPr>
              <a:t>         …              </a:t>
            </a:r>
            <a:r>
              <a:rPr lang="en-US" sz="1200" dirty="0" err="1" smtClean="0">
                <a:solidFill>
                  <a:schemeClr val="bg1"/>
                </a:solidFill>
              </a:rPr>
              <a:t>d</a:t>
            </a:r>
            <a:r>
              <a:rPr lang="en-US" sz="1200" baseline="-25000" dirty="0" err="1" smtClean="0">
                <a:solidFill>
                  <a:schemeClr val="bg1"/>
                </a:solidFill>
              </a:rPr>
              <a:t>ij</a:t>
            </a:r>
            <a:r>
              <a:rPr lang="en-US" sz="1200" dirty="0" smtClean="0">
                <a:solidFill>
                  <a:schemeClr val="bg1"/>
                </a:solidFill>
              </a:rPr>
              <a:t>             …                   d</a:t>
            </a:r>
            <a:r>
              <a:rPr lang="en-US" sz="1200" baseline="-25000" dirty="0" smtClean="0">
                <a:solidFill>
                  <a:schemeClr val="bg1"/>
                </a:solidFill>
              </a:rPr>
              <a:t>KK</a:t>
            </a:r>
          </a:p>
        </p:txBody>
      </p:sp>
      <p:sp>
        <p:nvSpPr>
          <p:cNvPr id="254" name="Down Arrow 253"/>
          <p:cNvSpPr/>
          <p:nvPr/>
        </p:nvSpPr>
        <p:spPr>
          <a:xfrm>
            <a:off x="6279787" y="4612648"/>
            <a:ext cx="558045" cy="496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5" name="TextBox 254"/>
          <p:cNvSpPr txBox="1"/>
          <p:nvPr/>
        </p:nvSpPr>
        <p:spPr>
          <a:xfrm>
            <a:off x="6917868" y="4729154"/>
            <a:ext cx="1155332" cy="290570"/>
          </a:xfrm>
          <a:prstGeom prst="rect">
            <a:avLst/>
          </a:prstGeom>
          <a:noFill/>
        </p:spPr>
        <p:txBody>
          <a:bodyPr wrap="none" lIns="74398" tIns="37200" rIns="74398" bIns="37200" rtlCol="0">
            <a:spAutoFit/>
          </a:bodyPr>
          <a:lstStyle/>
          <a:p>
            <a:pPr>
              <a:buNone/>
            </a:pPr>
            <a:r>
              <a:rPr lang="en-US" sz="1400" b="1" i="1" dirty="0" smtClean="0">
                <a:latin typeface="Times New Roman" pitchFamily="18" charset="0"/>
                <a:cs typeface="Times New Roman" pitchFamily="18" charset="0"/>
              </a:rPr>
              <a:t>sort distances</a:t>
            </a:r>
            <a:endParaRPr lang="en-US" sz="1400" b="1" i="1" baseline="-25000" dirty="0">
              <a:latin typeface="Times New Roman" pitchFamily="18" charset="0"/>
              <a:cs typeface="Times New Roman" pitchFamily="18" charset="0"/>
            </a:endParaRPr>
          </a:p>
        </p:txBody>
      </p:sp>
      <p:sp>
        <p:nvSpPr>
          <p:cNvPr id="256" name="TextBox 255"/>
          <p:cNvSpPr txBox="1"/>
          <p:nvPr/>
        </p:nvSpPr>
        <p:spPr>
          <a:xfrm>
            <a:off x="6359269" y="5693162"/>
            <a:ext cx="2642919" cy="290570"/>
          </a:xfrm>
          <a:prstGeom prst="rect">
            <a:avLst/>
          </a:prstGeom>
          <a:noFill/>
        </p:spPr>
        <p:txBody>
          <a:bodyPr wrap="none" lIns="74398" tIns="37200" rIns="74398" bIns="37200" rtlCol="0">
            <a:spAutoFit/>
          </a:bodyPr>
          <a:lstStyle/>
          <a:p>
            <a:pPr>
              <a:buNone/>
            </a:pPr>
            <a:r>
              <a:rPr lang="el-GR" sz="1400" b="1" i="1" dirty="0" smtClean="0">
                <a:latin typeface="Gulim"/>
                <a:ea typeface="Gulim"/>
              </a:rPr>
              <a:t>α</a:t>
            </a:r>
            <a:r>
              <a:rPr lang="en-US" sz="1400" b="1" i="1" dirty="0" smtClean="0"/>
              <a:t> -</a:t>
            </a:r>
            <a:r>
              <a:rPr lang="en-US" sz="1400" dirty="0" err="1" smtClean="0"/>
              <a:t>th</a:t>
            </a:r>
            <a:r>
              <a:rPr lang="en-US" sz="1400" dirty="0" smtClean="0"/>
              <a:t>  </a:t>
            </a:r>
            <a:r>
              <a:rPr lang="en-US" sz="1400" b="1" i="1" dirty="0" smtClean="0">
                <a:latin typeface="Times New Roman" pitchFamily="18" charset="0"/>
                <a:cs typeface="Times New Roman" pitchFamily="18" charset="0"/>
              </a:rPr>
              <a:t>percentile as final distance</a:t>
            </a:r>
            <a:endParaRPr lang="en-US" sz="1400" b="1" i="1" baseline="-25000" dirty="0">
              <a:latin typeface="Times New Roman" pitchFamily="18" charset="0"/>
              <a:cs typeface="Times New Roman" pitchFamily="18" charset="0"/>
            </a:endParaRPr>
          </a:p>
        </p:txBody>
      </p:sp>
      <p:cxnSp>
        <p:nvCxnSpPr>
          <p:cNvPr id="257" name="Curved Connector 256"/>
          <p:cNvCxnSpPr>
            <a:stCxn id="256" idx="1"/>
          </p:cNvCxnSpPr>
          <p:nvPr/>
        </p:nvCxnSpPr>
        <p:spPr>
          <a:xfrm rot="10800000">
            <a:off x="5840673" y="5507153"/>
            <a:ext cx="518597" cy="331294"/>
          </a:xfrm>
          <a:prstGeom prst="curvedConnector3">
            <a:avLst>
              <a:gd name="adj1" fmla="val 101427"/>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5710560" y="3094032"/>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59" name="TextBox 258"/>
          <p:cNvSpPr txBox="1"/>
          <p:nvPr/>
        </p:nvSpPr>
        <p:spPr>
          <a:xfrm>
            <a:off x="5729874" y="3125543"/>
            <a:ext cx="448408"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KK</a:t>
            </a:r>
            <a:endParaRPr lang="en-US" baseline="-25000" dirty="0">
              <a:solidFill>
                <a:srgbClr val="FFFF00"/>
              </a:solidFill>
              <a:latin typeface="Times New Roman" pitchFamily="18" charset="0"/>
              <a:cs typeface="Times New Roman" pitchFamily="18" charset="0"/>
            </a:endParaRPr>
          </a:p>
        </p:txBody>
      </p:sp>
      <p:sp>
        <p:nvSpPr>
          <p:cNvPr id="260" name="Rectangle 259"/>
          <p:cNvSpPr/>
          <p:nvPr/>
        </p:nvSpPr>
        <p:spPr>
          <a:xfrm>
            <a:off x="4470459" y="1853931"/>
            <a:ext cx="372030" cy="3720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1" name="TextBox 260"/>
          <p:cNvSpPr txBox="1"/>
          <p:nvPr/>
        </p:nvSpPr>
        <p:spPr>
          <a:xfrm>
            <a:off x="4520268" y="1903740"/>
            <a:ext cx="37537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11</a:t>
            </a:r>
            <a:endParaRPr lang="en-US" baseline="-25000" dirty="0">
              <a:solidFill>
                <a:srgbClr val="FFFF00"/>
              </a:solidFill>
              <a:latin typeface="Times New Roman" pitchFamily="18" charset="0"/>
              <a:cs typeface="Times New Roman" pitchFamily="18" charset="0"/>
            </a:endParaRPr>
          </a:p>
        </p:txBody>
      </p:sp>
      <p:sp>
        <p:nvSpPr>
          <p:cNvPr id="262" name="TextBox 261"/>
          <p:cNvSpPr txBox="1"/>
          <p:nvPr/>
        </p:nvSpPr>
        <p:spPr>
          <a:xfrm>
            <a:off x="5450343" y="2195468"/>
            <a:ext cx="313755" cy="352125"/>
          </a:xfrm>
          <a:prstGeom prst="rect">
            <a:avLst/>
          </a:prstGeom>
          <a:noFill/>
        </p:spPr>
        <p:txBody>
          <a:bodyPr wrap="none" lIns="74398" tIns="37200" rIns="74398" bIns="37200" rtlCol="0">
            <a:spAutoFit/>
          </a:bodyPr>
          <a:lstStyle/>
          <a:p>
            <a:pPr>
              <a:buNone/>
            </a:pPr>
            <a:r>
              <a:rPr lang="en-US" dirty="0" smtClean="0">
                <a:solidFill>
                  <a:srgbClr val="FFFF00"/>
                </a:solidFill>
                <a:latin typeface="Times New Roman" pitchFamily="18" charset="0"/>
                <a:cs typeface="Times New Roman" pitchFamily="18" charset="0"/>
              </a:rPr>
              <a:t>f</a:t>
            </a:r>
            <a:r>
              <a:rPr lang="en-US" baseline="-25000" dirty="0" smtClean="0">
                <a:solidFill>
                  <a:srgbClr val="FFFF00"/>
                </a:solidFill>
                <a:latin typeface="Times New Roman" pitchFamily="18" charset="0"/>
                <a:cs typeface="Times New Roman" pitchFamily="18" charset="0"/>
              </a:rPr>
              <a:t>ij</a:t>
            </a:r>
            <a:endParaRPr lang="en-US" baseline="-25000" dirty="0">
              <a:solidFill>
                <a:srgbClr val="FFFF00"/>
              </a:solidFill>
              <a:latin typeface="Times New Roman" pitchFamily="18" charset="0"/>
              <a:cs typeface="Times New Roman" pitchFamily="18" charset="0"/>
            </a:endParaRPr>
          </a:p>
        </p:txBody>
      </p:sp>
      <p:cxnSp>
        <p:nvCxnSpPr>
          <p:cNvPr id="263" name="Curved Connector 48"/>
          <p:cNvCxnSpPr>
            <a:stCxn id="239" idx="2"/>
          </p:cNvCxnSpPr>
          <p:nvPr/>
        </p:nvCxnSpPr>
        <p:spPr>
          <a:xfrm rot="5400000" flipH="1" flipV="1">
            <a:off x="6554975" y="1351056"/>
            <a:ext cx="216508" cy="2153358"/>
          </a:xfrm>
          <a:prstGeom prst="curvedConnector4">
            <a:avLst>
              <a:gd name="adj1" fmla="val -85916"/>
              <a:gd name="adj2" fmla="val 54319"/>
            </a:avLst>
          </a:prstGeom>
          <a:ln w="38100" cmpd="sng">
            <a:solidFill>
              <a:srgbClr val="FFC000"/>
            </a:solidFill>
            <a:tailEnd type="arrow"/>
          </a:ln>
          <a:effectLst>
            <a:innerShdw blurRad="635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4" name="Rectangle 263"/>
          <p:cNvSpPr/>
          <p:nvPr/>
        </p:nvSpPr>
        <p:spPr>
          <a:xfrm>
            <a:off x="4600569" y="5202204"/>
            <a:ext cx="3968321" cy="2480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
        <p:nvSpPr>
          <p:cNvPr id="265" name="TextBox 264"/>
          <p:cNvSpPr txBox="1"/>
          <p:nvPr/>
        </p:nvSpPr>
        <p:spPr>
          <a:xfrm>
            <a:off x="4594471" y="5199780"/>
            <a:ext cx="4030326" cy="259793"/>
          </a:xfrm>
          <a:prstGeom prst="rect">
            <a:avLst/>
          </a:prstGeom>
          <a:noFill/>
        </p:spPr>
        <p:txBody>
          <a:bodyPr wrap="square" lIns="74398" tIns="37200" rIns="74398" bIns="37200" rtlCol="0">
            <a:spAutoFit/>
          </a:bodyPr>
          <a:lstStyle/>
          <a:p>
            <a:pPr>
              <a:buNone/>
            </a:pPr>
            <a:r>
              <a:rPr lang="en-US" sz="1200" dirty="0" smtClean="0">
                <a:solidFill>
                  <a:schemeClr val="bg1"/>
                </a:solidFill>
              </a:rPr>
              <a:t>d</a:t>
            </a:r>
            <a:r>
              <a:rPr lang="en-US" sz="1200" baseline="-25000" dirty="0" smtClean="0">
                <a:solidFill>
                  <a:schemeClr val="bg1"/>
                </a:solidFill>
              </a:rPr>
              <a:t>73</a:t>
            </a:r>
            <a:r>
              <a:rPr lang="en-US" sz="1200" dirty="0" smtClean="0">
                <a:solidFill>
                  <a:schemeClr val="bg1"/>
                </a:solidFill>
              </a:rPr>
              <a:t>     d</a:t>
            </a:r>
            <a:r>
              <a:rPr lang="en-US" sz="1200" baseline="-25000" dirty="0" smtClean="0">
                <a:solidFill>
                  <a:schemeClr val="bg1"/>
                </a:solidFill>
              </a:rPr>
              <a:t>82</a:t>
            </a:r>
            <a:r>
              <a:rPr lang="en-US" sz="1200" dirty="0" smtClean="0">
                <a:solidFill>
                  <a:schemeClr val="bg1"/>
                </a:solidFill>
              </a:rPr>
              <a:t>          …              d</a:t>
            </a:r>
            <a:r>
              <a:rPr lang="en-US" sz="1200" baseline="-25000" dirty="0" smtClean="0">
                <a:solidFill>
                  <a:schemeClr val="bg1"/>
                </a:solidFill>
              </a:rPr>
              <a:t>11</a:t>
            </a:r>
            <a:r>
              <a:rPr lang="en-US" sz="1200" dirty="0" smtClean="0">
                <a:solidFill>
                  <a:schemeClr val="bg1"/>
                </a:solidFill>
              </a:rPr>
              <a:t>            …                  d</a:t>
            </a:r>
            <a:r>
              <a:rPr lang="en-US" sz="1200" baseline="-25000" dirty="0" smtClean="0">
                <a:solidFill>
                  <a:schemeClr val="bg1"/>
                </a:solidFill>
              </a:rPr>
              <a:t>34</a:t>
            </a:r>
          </a:p>
        </p:txBody>
      </p:sp>
      <p:sp>
        <p:nvSpPr>
          <p:cNvPr id="266" name="Down Arrow 265"/>
          <p:cNvSpPr/>
          <p:nvPr/>
        </p:nvSpPr>
        <p:spPr>
          <a:xfrm rot="13376137">
            <a:off x="3772336" y="3126633"/>
            <a:ext cx="558045" cy="831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4398" tIns="37200" rIns="74398" bIns="37200"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5663</TotalTime>
  <Words>1333</Words>
  <Application>Microsoft Office PowerPoint</Application>
  <PresentationFormat>On-screen Show (4:3)</PresentationFormat>
  <Paragraphs>283</Paragraphs>
  <Slides>33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Paper</vt:lpstr>
      <vt:lpstr>Equation</vt:lpstr>
      <vt:lpstr>Online Contextual Face Recognition:  Towards Large Scale Photo Tagging for Sharing</vt:lpstr>
      <vt:lpstr>Photos-&gt;People-&gt;Tags-&gt;Social</vt:lpstr>
      <vt:lpstr>Challenges</vt:lpstr>
      <vt:lpstr>Contextual face recognition</vt:lpstr>
      <vt:lpstr>Syllabus</vt:lpstr>
      <vt:lpstr>Part I:       [Hua &amp; Akbarzadeh, ICCV09]       </vt:lpstr>
      <vt:lpstr>A face recognition pipeline</vt:lpstr>
      <vt:lpstr>Preprocessing</vt:lpstr>
      <vt:lpstr>An elastic and partial matching metric</vt:lpstr>
      <vt:lpstr>Evaluation method</vt:lpstr>
      <vt:lpstr>Evaluation method - continued</vt:lpstr>
      <vt:lpstr>Some important setting and parameters</vt:lpstr>
      <vt:lpstr>Photometric rectification</vt:lpstr>
      <vt:lpstr>Some important parameters</vt:lpstr>
      <vt:lpstr>Step parameter in dense partitioning</vt:lpstr>
      <vt:lpstr>Some important parameters</vt:lpstr>
      <vt:lpstr>Range parameter</vt:lpstr>
      <vt:lpstr>Some important parameters</vt:lpstr>
      <vt:lpstr>Percentile parameter</vt:lpstr>
      <vt:lpstr>Comparisons on academic benchmarks</vt:lpstr>
      <vt:lpstr>More comparisons and qualitative results</vt:lpstr>
      <vt:lpstr>Percentile parameter</vt:lpstr>
      <vt:lpstr>Part II   [Kapoor &amp; Hua &amp; Akbarzadeh &amp; Baker, ICCV09]           </vt:lpstr>
      <vt:lpstr>Scalability challenges</vt:lpstr>
      <vt:lpstr>Space scalability</vt:lpstr>
      <vt:lpstr>An active learning framework </vt:lpstr>
      <vt:lpstr>Experiments (1)</vt:lpstr>
      <vt:lpstr>Experiments (2)</vt:lpstr>
      <vt:lpstr>Social network scope and priors</vt:lpstr>
      <vt:lpstr>Effects of social priors</vt:lpstr>
      <vt:lpstr>Conclusion and future work</vt:lpstr>
      <vt:lpstr>FaceSort</vt:lpstr>
      <vt:lpstr>Q &amp; 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Aware Face Recognition</dc:title>
  <dc:creator>Gang Hua</dc:creator>
  <cp:lastModifiedBy>Gang Hua</cp:lastModifiedBy>
  <cp:revision>765</cp:revision>
  <dcterms:created xsi:type="dcterms:W3CDTF">2009-05-13T06:16:48Z</dcterms:created>
  <dcterms:modified xsi:type="dcterms:W3CDTF">2009-06-21T17:24:42Z</dcterms:modified>
</cp:coreProperties>
</file>