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70" r:id="rId7"/>
    <p:sldId id="27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E13DC9C2-C426-40A1-99A1-009956BACC54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5701AE1-66C3-4C89-BC00-FFA849B5D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E922-2CB6-4444-A598-F5278AE754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6DFF-18F4-4ACF-BF85-5DF77D6BDA4C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upload.wikimedia.org/wikipedia/en/1/12/Server.jpg&amp;imgrefurl=http://en.wikipedia.org/wiki/Server&amp;h=190&amp;w=170&amp;sz=25&amp;tbnid=b5vyLQ8igW0J:&amp;tbnh=97&amp;tbnw=86&amp;hl=en&amp;start=6&amp;prev=/images?q=server&amp;svnum=10&amp;hl=en&amp;lr=" TargetMode="External"/><Relationship Id="rId13" Type="http://schemas.openxmlformats.org/officeDocument/2006/relationships/image" Target="../media/image20.wmf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5.wmf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slide" Target="slide1.xml"/><Relationship Id="rId16" Type="http://schemas.openxmlformats.org/officeDocument/2006/relationships/image" Target="../media/image23.jpeg"/><Relationship Id="rId20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gif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267200"/>
            <a:ext cx="6324600" cy="2209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943600"/>
            <a:ext cx="1899922" cy="3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4332982"/>
            <a:ext cx="5667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Building a Strong Foundation: Communications</a:t>
            </a:r>
          </a:p>
          <a:p>
            <a:pPr algn="ctr"/>
            <a:r>
              <a:rPr lang="en-US" sz="2800" b="1" dirty="0" smtClean="0"/>
              <a:t>SECURE, INTEGRATE, TRANSFORM</a:t>
            </a:r>
            <a:endParaRPr lang="en-US" sz="2800" b="1" i="1" dirty="0" smtClean="0"/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5676781"/>
            <a:ext cx="4038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37" lvl="0" indent="-373037" defTabSz="993705" fontAlgn="base">
              <a:spcBef>
                <a:spcPct val="20000"/>
              </a:spcBef>
              <a:spcAft>
                <a:spcPct val="0"/>
              </a:spcAft>
              <a:buClr>
                <a:srgbClr val="F0AB00"/>
              </a:buClr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Calibri" pitchFamily="34" charset="0"/>
              </a:rPr>
              <a:t>Tom Mazzone</a:t>
            </a:r>
            <a:endParaRPr lang="en-US" b="1" kern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73037" lvl="0" indent="-373037" defTabSz="993705" fontAlgn="base">
              <a:spcAft>
                <a:spcPct val="0"/>
              </a:spcAft>
              <a:buClr>
                <a:srgbClr val="F0AB00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latin typeface="Calibri" pitchFamily="34" charset="0"/>
              </a:rPr>
              <a:t>Principal Solution Architect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418" y="615305"/>
            <a:ext cx="832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Commonly Deployed Operations Model for a Strong Foundation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86168"/>
            <a:ext cx="2578100" cy="2364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u="sng" dirty="0" smtClean="0"/>
              <a:t>Building Strong Foundation - Communications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AMI, Smart Grid &amp; IP Security – integrate with T&amp;D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Smart Grid Equipment Testing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Network Operations / NOC Processes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Communications Network &amp; Technology Planning, Design &amp; Integration</a:t>
            </a:r>
          </a:p>
          <a:p>
            <a:pPr algn="ctr"/>
            <a:endParaRPr lang="en-US" sz="1400" dirty="0" smtClean="0"/>
          </a:p>
        </p:txBody>
      </p:sp>
      <p:grpSp>
        <p:nvGrpSpPr>
          <p:cNvPr id="48" name="Group 47"/>
          <p:cNvGrpSpPr/>
          <p:nvPr/>
        </p:nvGrpSpPr>
        <p:grpSpPr>
          <a:xfrm>
            <a:off x="609600" y="1219200"/>
            <a:ext cx="8267699" cy="5392886"/>
            <a:chOff x="609600" y="1219200"/>
            <a:chExt cx="8267699" cy="5392886"/>
          </a:xfrm>
        </p:grpSpPr>
        <p:grpSp>
          <p:nvGrpSpPr>
            <p:cNvPr id="6" name="Group 12"/>
            <p:cNvGrpSpPr/>
            <p:nvPr/>
          </p:nvGrpSpPr>
          <p:grpSpPr>
            <a:xfrm>
              <a:off x="3080596" y="2728209"/>
              <a:ext cx="2706173" cy="1005522"/>
              <a:chOff x="3357506" y="2478412"/>
              <a:chExt cx="2735961" cy="1183169"/>
            </a:xfrm>
            <a:solidFill>
              <a:srgbClr val="0070C0"/>
            </a:solidFill>
          </p:grpSpPr>
          <p:sp>
            <p:nvSpPr>
              <p:cNvPr id="46" name="Rectangle 45"/>
              <p:cNvSpPr/>
              <p:nvPr/>
            </p:nvSpPr>
            <p:spPr>
              <a:xfrm>
                <a:off x="3357506" y="2478412"/>
                <a:ext cx="2735961" cy="118316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980794" y="2948062"/>
                <a:ext cx="1446578" cy="218891"/>
              </a:xfrm>
              <a:prstGeom prst="rect">
                <a:avLst/>
              </a:prstGeom>
              <a:grpFill/>
              <a:ln>
                <a:noFill/>
                <a:prstDash val="solid"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GB" sz="1600" dirty="0" smtClean="0">
                    <a:solidFill>
                      <a:schemeClr val="bg1"/>
                    </a:solidFill>
                  </a:rPr>
                  <a:t>Centralized</a:t>
                </a:r>
              </a:p>
              <a:p>
                <a:pPr algn="ctr"/>
                <a:r>
                  <a:rPr lang="en-GB" sz="1600" dirty="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GB" sz="1600" dirty="0" smtClean="0">
                    <a:solidFill>
                      <a:schemeClr val="bg1"/>
                    </a:solidFill>
                  </a:rPr>
                  <a:t>Inventory</a:t>
                </a:r>
              </a:p>
              <a:p>
                <a:pPr algn="ctr"/>
                <a:r>
                  <a:rPr lang="en-GB" sz="1600" dirty="0" smtClean="0">
                    <a:solidFill>
                      <a:schemeClr val="bg1"/>
                    </a:solidFill>
                  </a:rPr>
                  <a:t>Management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084455" y="1219200"/>
              <a:ext cx="1408808" cy="48810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CRM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24807" y="1219200"/>
              <a:ext cx="1408808" cy="61896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ERP/Asset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Management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77188" y="2332202"/>
              <a:ext cx="1523042" cy="67035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Holistic Operational</a:t>
              </a:r>
            </a:p>
            <a:p>
              <a:pPr algn="ctr"/>
              <a:r>
                <a:rPr lang="en-US" sz="1600" dirty="0" smtClean="0"/>
                <a:t>Visibility</a:t>
              </a:r>
              <a:endParaRPr lang="en-US" sz="1600" dirty="0"/>
            </a:p>
          </p:txBody>
        </p:sp>
        <p:grpSp>
          <p:nvGrpSpPr>
            <p:cNvPr id="10" name="Group 13"/>
            <p:cNvGrpSpPr/>
            <p:nvPr/>
          </p:nvGrpSpPr>
          <p:grpSpPr>
            <a:xfrm>
              <a:off x="609600" y="5535223"/>
              <a:ext cx="8055689" cy="1076863"/>
              <a:chOff x="1910386" y="5281472"/>
              <a:chExt cx="5317957" cy="1267114"/>
            </a:xfrm>
          </p:grpSpPr>
          <p:grpSp>
            <p:nvGrpSpPr>
              <p:cNvPr id="38" name="Group 41"/>
              <p:cNvGrpSpPr/>
              <p:nvPr/>
            </p:nvGrpSpPr>
            <p:grpSpPr>
              <a:xfrm>
                <a:off x="1910386" y="5281472"/>
                <a:ext cx="5317957" cy="1267114"/>
                <a:chOff x="4090737" y="5284760"/>
                <a:chExt cx="5317957" cy="1267114"/>
              </a:xfrm>
            </p:grpSpPr>
            <p:pic>
              <p:nvPicPr>
                <p:cNvPr id="40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090737" y="5284760"/>
                  <a:ext cx="5317957" cy="1267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29" descr="core_rou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480704" y="5722590"/>
                  <a:ext cx="276151" cy="2597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8" descr="Switch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922517" y="5600863"/>
                  <a:ext cx="286488" cy="294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9" descr="core_rou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84146" y="5709603"/>
                  <a:ext cx="274674" cy="2597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8" descr="Switch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519533" y="5665639"/>
                  <a:ext cx="287966" cy="294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9" descr="core_rout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622186" y="5734927"/>
                  <a:ext cx="274674" cy="261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" name="TextBox 38"/>
              <p:cNvSpPr txBox="1"/>
              <p:nvPr/>
            </p:nvSpPr>
            <p:spPr>
              <a:xfrm>
                <a:off x="2967337" y="5979413"/>
                <a:ext cx="3804853" cy="42110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dirty="0" smtClean="0"/>
                  <a:t>Smart Grid –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Dx</a:t>
                </a:r>
                <a:r>
                  <a:rPr lang="en-US" dirty="0" smtClean="0"/>
                  <a:t> &amp; Communications Network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446339" y="4232879"/>
              <a:ext cx="1314513" cy="62714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Network</a:t>
              </a:r>
            </a:p>
            <a:p>
              <a:pPr algn="ctr"/>
              <a:r>
                <a:rPr lang="en-US" sz="1400" dirty="0" smtClean="0"/>
                <a:t>Discovery &amp; </a:t>
              </a:r>
            </a:p>
            <a:p>
              <a:pPr algn="ctr"/>
              <a:r>
                <a:rPr lang="en-US" sz="1400" dirty="0" smtClean="0"/>
                <a:t>Reconciliation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4104" y="4229177"/>
              <a:ext cx="1423246" cy="63134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Network</a:t>
              </a:r>
            </a:p>
            <a:p>
              <a:pPr algn="ctr"/>
              <a:r>
                <a:rPr lang="en-US" sz="1400" dirty="0" smtClean="0"/>
                <a:t>Commissioning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3463907" y="3985863"/>
              <a:ext cx="461860" cy="144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4866149" y="3978697"/>
              <a:ext cx="463858" cy="144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304962" y="5274427"/>
              <a:ext cx="766198" cy="144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4763361" y="5224646"/>
              <a:ext cx="667986" cy="144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189570" y="3516826"/>
              <a:ext cx="1408808" cy="48810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Fault Mgmt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28461" y="3646343"/>
              <a:ext cx="1408808" cy="48810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b="1" dirty="0" err="1" smtClean="0">
                  <a:solidFill>
                    <a:schemeClr val="bg1"/>
                  </a:solidFill>
                </a:rPr>
                <a:t>Perf</a:t>
              </a:r>
              <a:r>
                <a:rPr lang="en-GB" b="1" dirty="0" smtClean="0">
                  <a:solidFill>
                    <a:schemeClr val="bg1"/>
                  </a:solidFill>
                </a:rPr>
                <a:t> Mgmt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68491" y="3779777"/>
              <a:ext cx="1408808" cy="16360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Fault Management</a:t>
              </a:r>
            </a:p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Performance Management</a:t>
              </a:r>
            </a:p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SCADA</a:t>
              </a:r>
            </a:p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DMS</a:t>
              </a:r>
            </a:p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OMS</a:t>
              </a:r>
            </a:p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NMS</a:t>
              </a:r>
            </a:p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AMI</a:t>
              </a:r>
            </a:p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...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87373" y="3001332"/>
              <a:ext cx="1059834" cy="10955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IP Security &amp; Configuration Management</a:t>
              </a:r>
              <a:endParaRPr lang="en-US" sz="11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5868032" y="4856487"/>
              <a:ext cx="1480442" cy="144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7068041" y="2863225"/>
              <a:ext cx="166670" cy="1165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9" idx="1"/>
            </p:cNvCxnSpPr>
            <p:nvPr/>
          </p:nvCxnSpPr>
          <p:spPr>
            <a:xfrm rot="10800000" flipV="1">
              <a:off x="5786769" y="2667381"/>
              <a:ext cx="1490419" cy="20555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7" idx="0"/>
            </p:cNvCxnSpPr>
            <p:nvPr/>
          </p:nvCxnSpPr>
          <p:spPr>
            <a:xfrm rot="5400000">
              <a:off x="7648591" y="3264030"/>
              <a:ext cx="498178" cy="7413"/>
            </a:xfrm>
            <a:prstGeom prst="straightConnector1">
              <a:avLst/>
            </a:prstGeom>
            <a:ln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73"/>
            <p:cNvGrpSpPr/>
            <p:nvPr/>
          </p:nvGrpSpPr>
          <p:grpSpPr>
            <a:xfrm>
              <a:off x="5744104" y="1219200"/>
              <a:ext cx="1461165" cy="740222"/>
              <a:chOff x="5748495" y="360394"/>
              <a:chExt cx="1603281" cy="87099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748495" y="360394"/>
                <a:ext cx="1603281" cy="87099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SAP - Master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Data Management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793461" y="802009"/>
                <a:ext cx="1521739" cy="39280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900" b="1" dirty="0" smtClean="0">
                    <a:solidFill>
                      <a:schemeClr val="bg1"/>
                    </a:solidFill>
                  </a:rPr>
                  <a:t>Common Language</a:t>
                </a:r>
              </a:p>
              <a:p>
                <a:pPr algn="ctr"/>
                <a:r>
                  <a:rPr lang="en-GB" sz="900" dirty="0" smtClean="0">
                    <a:solidFill>
                      <a:schemeClr val="bg1"/>
                    </a:solidFill>
                  </a:rPr>
                  <a:t>(Locations, Equipment)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7456111" y="1219200"/>
              <a:ext cx="1353623" cy="728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Workforce</a:t>
              </a:r>
            </a:p>
            <a:p>
              <a:pPr algn="ctr"/>
              <a:r>
                <a:rPr lang="en-US" dirty="0" smtClean="0"/>
                <a:t>Automation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19" idx="2"/>
            </p:cNvCxnSpPr>
            <p:nvPr/>
          </p:nvCxnSpPr>
          <p:spPr>
            <a:xfrm rot="5400000">
              <a:off x="7946837" y="5441877"/>
              <a:ext cx="252147" cy="199970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65864" y="2211751"/>
              <a:ext cx="6668166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1210940" y="1958543"/>
              <a:ext cx="49734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2884578" y="1961781"/>
              <a:ext cx="49734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4537383" y="1961781"/>
              <a:ext cx="49734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6348601" y="2087414"/>
              <a:ext cx="24997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8008351" y="2084176"/>
              <a:ext cx="24997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4079043" y="2457187"/>
              <a:ext cx="49734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709472" y="1222438"/>
              <a:ext cx="1504321" cy="728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Real-Time, Policy Based Billing</a:t>
              </a:r>
              <a:endParaRPr lang="en-US" sz="16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An Example of Efficient Foundation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Integrated Inventory Management</a:t>
            </a:r>
          </a:p>
        </p:txBody>
      </p:sp>
      <p:pic>
        <p:nvPicPr>
          <p:cNvPr id="4" name="Picture 53"/>
          <p:cNvPicPr>
            <a:picLocks noChangeAspect="1" noChangeArrowheads="1"/>
          </p:cNvPicPr>
          <p:nvPr/>
        </p:nvPicPr>
        <p:blipFill>
          <a:blip r:embed="rId2" cstate="print"/>
          <a:srcRect l="3487" r="4358"/>
          <a:stretch>
            <a:fillRect/>
          </a:stretch>
        </p:blipFill>
        <p:spPr>
          <a:xfrm>
            <a:off x="4635501" y="2232603"/>
            <a:ext cx="4496686" cy="2495261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89023" y="1721717"/>
            <a:ext cx="4205767" cy="2795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3" tIns="45717" rIns="91433" bIns="45717"/>
          <a:lstStyle/>
          <a:p>
            <a:pPr marL="315811" indent="-315811" defTabSz="843625"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</a:pPr>
            <a:endParaRPr lang="en-US" sz="1900" dirty="0">
              <a:solidFill>
                <a:srgbClr val="464749"/>
              </a:solidFill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13268" y="4815898"/>
            <a:ext cx="8246140" cy="1661102"/>
            <a:chOff x="203" y="3601"/>
            <a:chExt cx="5584" cy="1151"/>
          </a:xfrm>
        </p:grpSpPr>
        <p:pic>
          <p:nvPicPr>
            <p:cNvPr id="7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" y="3601"/>
              <a:ext cx="1727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77" y="3601"/>
              <a:ext cx="1727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52" y="3601"/>
              <a:ext cx="1635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4"/>
          <p:cNvSpPr>
            <a:spLocks/>
          </p:cNvSpPr>
          <p:nvPr/>
        </p:nvSpPr>
        <p:spPr bwMode="auto">
          <a:xfrm>
            <a:off x="0" y="1371600"/>
            <a:ext cx="47244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/>
          <a:lstStyle/>
          <a:p>
            <a:pPr marL="315811" indent="-315811" defTabSz="843625">
              <a:spcBef>
                <a:spcPts val="0"/>
              </a:spcBef>
              <a:buClr>
                <a:srgbClr val="F0AB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64749"/>
                </a:solidFill>
              </a:rPr>
              <a:t>Bridges view of inside and outside plant, physical and logical facilities</a:t>
            </a:r>
          </a:p>
          <a:p>
            <a:pPr marL="315811" indent="-315811" defTabSz="843625">
              <a:spcBef>
                <a:spcPts val="0"/>
              </a:spcBef>
              <a:buClr>
                <a:srgbClr val="F0AB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64749"/>
                </a:solidFill>
              </a:rPr>
              <a:t>Single federated view of resource status, capacity utilization, and customers/services</a:t>
            </a:r>
          </a:p>
          <a:p>
            <a:pPr marL="315811" indent="-315811" defTabSz="843625">
              <a:spcBef>
                <a:spcPts val="0"/>
              </a:spcBef>
              <a:buClr>
                <a:srgbClr val="F0AB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64749"/>
                </a:solidFill>
              </a:rPr>
              <a:t>Provides 'as-designed' and 'as-built' views of networks to provisioning </a:t>
            </a:r>
          </a:p>
          <a:p>
            <a:pPr marL="315811" indent="-315811" defTabSz="843625">
              <a:spcBef>
                <a:spcPts val="0"/>
              </a:spcBef>
              <a:buClr>
                <a:srgbClr val="F0AB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64749"/>
                </a:solidFill>
              </a:rPr>
              <a:t>Automated data </a:t>
            </a:r>
            <a:r>
              <a:rPr lang="en-US" sz="2000" dirty="0" smtClean="0">
                <a:solidFill>
                  <a:srgbClr val="464749"/>
                </a:solidFill>
              </a:rPr>
              <a:t>reconciliation between network and inventory</a:t>
            </a:r>
          </a:p>
          <a:p>
            <a:pPr marL="315811" indent="-315811" defTabSz="843625">
              <a:spcBef>
                <a:spcPts val="0"/>
              </a:spcBef>
              <a:buClr>
                <a:srgbClr val="F0AB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64749"/>
                </a:solidFill>
              </a:rPr>
              <a:t>Automated equipment connect/disconnect </a:t>
            </a:r>
            <a:endParaRPr lang="en-US" sz="2000" dirty="0">
              <a:solidFill>
                <a:srgbClr val="46474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1676400"/>
            <a:ext cx="1346200" cy="584775"/>
          </a:xfrm>
          <a:prstGeom prst="rect">
            <a:avLst/>
          </a:prstGeom>
          <a:solidFill>
            <a:srgbClr val="6DA4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Engineering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6100" y="1676400"/>
            <a:ext cx="13462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Inventory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Building a Strong Transmission &amp; Distribution Foundation - Summary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676400"/>
            <a:ext cx="4635839" cy="388548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Communications Network  Operations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74675" marR="0" lvl="0" indent="-2349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 it</a:t>
            </a:r>
          </a:p>
          <a:p>
            <a:pPr marL="574675" marR="0" lvl="0" indent="-2349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4675" marR="0" lvl="0" indent="-2349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it</a:t>
            </a:r>
          </a:p>
          <a:p>
            <a:pPr marL="574675" marR="0" lvl="0" indent="-2349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4675" marR="0" lvl="0" indent="-2349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 it</a:t>
            </a:r>
          </a:p>
        </p:txBody>
      </p:sp>
      <p:pic>
        <p:nvPicPr>
          <p:cNvPr id="4" name="Picture 4" descr="http://www.oplin.org/4cast/wp-content/uploads/2009/09/security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1381125" cy="961464"/>
          </a:xfrm>
          <a:prstGeom prst="rect">
            <a:avLst/>
          </a:prstGeom>
          <a:noFill/>
        </p:spPr>
      </p:pic>
      <p:pic>
        <p:nvPicPr>
          <p:cNvPr id="5" name="Picture 2" descr="http://www.quintron.com/img/art/keyart_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1124374" cy="812800"/>
          </a:xfrm>
          <a:prstGeom prst="rect">
            <a:avLst/>
          </a:prstGeom>
          <a:noFill/>
        </p:spPr>
      </p:pic>
      <p:pic>
        <p:nvPicPr>
          <p:cNvPr id="6" name="Picture 6" descr="http://t0.gstatic.com/images?q=tbn:ANd9GcRtKy0lIYFpyrjPJIrhw0HDjBKxm-3OGMviITYeyu8XnEmdXb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81400"/>
            <a:ext cx="1406525" cy="1087652"/>
          </a:xfrm>
          <a:prstGeom prst="rect">
            <a:avLst/>
          </a:prstGeom>
          <a:noFill/>
        </p:spPr>
      </p:pic>
      <p:pic>
        <p:nvPicPr>
          <p:cNvPr id="8" name="Picture 10" descr="http://www.careerealism.com/home/jtodonnell/careerealism.com/wp-content/uploads/2010/06/06.17.10-5-Skills-for-a-Successful-Career-Transi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334000"/>
            <a:ext cx="1393825" cy="93107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333999" y="3048000"/>
            <a:ext cx="2635714" cy="1828800"/>
            <a:chOff x="6709337" y="3116977"/>
            <a:chExt cx="1765301" cy="1335246"/>
          </a:xfrm>
        </p:grpSpPr>
        <p:sp>
          <p:nvSpPr>
            <p:cNvPr id="10" name="Rounded Rectangle 9"/>
            <p:cNvSpPr/>
            <p:nvPr/>
          </p:nvSpPr>
          <p:spPr>
            <a:xfrm>
              <a:off x="6709337" y="3116977"/>
              <a:ext cx="1718310" cy="1335246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71"/>
            <p:cNvSpPr>
              <a:spLocks noChangeArrowheads="1"/>
            </p:cNvSpPr>
            <p:nvPr/>
          </p:nvSpPr>
          <p:spPr bwMode="auto">
            <a:xfrm>
              <a:off x="6709338" y="3840235"/>
              <a:ext cx="1765300" cy="33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216" tIns="42108" rIns="84216" bIns="42108">
              <a:spAutoFit/>
            </a:bodyPr>
            <a:lstStyle/>
            <a:p>
              <a:pPr algn="ctr" defTabSz="915267"/>
              <a:r>
                <a:rPr lang="en-US" sz="800" b="1" dirty="0" smtClean="0">
                  <a:solidFill>
                    <a:srgbClr val="0070C0"/>
                  </a:solidFill>
                </a:rPr>
                <a:t>Holistic Operations Transformation Methodology</a:t>
              </a:r>
              <a:endParaRPr lang="en-US" sz="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267200" y="5029200"/>
            <a:ext cx="1718310" cy="1335246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Calibri" pitchFamily="34" charset="0"/>
              </a:rPr>
              <a:t>Telecom Intelligent Network &amp; Technology Evolution</a:t>
            </a:r>
            <a:endParaRPr lang="en-US" sz="2800" dirty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 rot="-5400000">
            <a:off x="862262" y="-1514497"/>
            <a:ext cx="170141" cy="654959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>
              <a:alpha val="2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84216" tIns="42108" rIns="84216" bIns="42108" anchor="ctr">
            <a:spAutoFit/>
          </a:bodyPr>
          <a:lstStyle/>
          <a:p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534338" y="5867400"/>
            <a:ext cx="3574254" cy="3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204" tIns="42102" rIns="84204" bIns="42102">
            <a:spAutoFit/>
          </a:bodyPr>
          <a:lstStyle/>
          <a:p>
            <a:pPr defTabSz="915267"/>
            <a:r>
              <a:rPr lang="en-US" sz="1500" b="1" dirty="0">
                <a:solidFill>
                  <a:srgbClr val="464749"/>
                </a:solidFill>
                <a:latin typeface="Calibri" pitchFamily="34" charset="0"/>
              </a:rPr>
              <a:t>Late 1800s </a:t>
            </a: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</a:rPr>
              <a:t>- First</a:t>
            </a: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1500" b="1" dirty="0">
                <a:solidFill>
                  <a:srgbClr val="464749"/>
                </a:solidFill>
                <a:latin typeface="Calibri" pitchFamily="34" charset="0"/>
              </a:rPr>
              <a:t>Electromechanical </a:t>
            </a: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</a:rPr>
              <a:t>Switch</a:t>
            </a:r>
            <a:endParaRPr lang="en-US" sz="1500" b="1" dirty="0">
              <a:solidFill>
                <a:srgbClr val="464749"/>
              </a:solidFill>
              <a:latin typeface="Calibri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887280" y="5638800"/>
            <a:ext cx="3508211" cy="3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204" tIns="42102" rIns="84204" bIns="42102">
            <a:spAutoFit/>
          </a:bodyPr>
          <a:lstStyle/>
          <a:p>
            <a:pPr defTabSz="915267"/>
            <a:r>
              <a:rPr lang="en-US" sz="1500" b="1" dirty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Late 1960s </a:t>
            </a: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- Software </a:t>
            </a:r>
            <a:r>
              <a:rPr lang="en-US" sz="1500" b="1" dirty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Controlled Switches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786915" y="914400"/>
            <a:ext cx="4425801" cy="1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04" tIns="42102" rIns="84204" bIns="42102">
            <a:spAutoFit/>
          </a:bodyPr>
          <a:lstStyle/>
          <a:p>
            <a:pPr defTabSz="915267"/>
            <a:r>
              <a:rPr lang="en-US" sz="1500" b="1" dirty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2010+  </a:t>
            </a:r>
            <a:r>
              <a:rPr lang="en-US" sz="1500" b="1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- Convergence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Voice/Data – Wireless Broadband (LTE/</a:t>
            </a:r>
            <a:r>
              <a:rPr lang="en-US" sz="1500" dirty="0" err="1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WiMAX</a:t>
            </a:r>
            <a:r>
              <a:rPr lang="en-US" sz="1500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/</a:t>
            </a:r>
            <a:r>
              <a:rPr lang="en-US" sz="1500" dirty="0" err="1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WiFi</a:t>
            </a:r>
            <a:r>
              <a:rPr lang="en-US" sz="1500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)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 IT &amp; Communications – Ethernet &amp; Home Networks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Fixed/Mobile – Seamless Integration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 Communications and Media/Entertainment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b="1" u="sng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Communications and Electric Power Utility</a:t>
            </a:r>
            <a:endParaRPr lang="en-US" sz="1500" b="1" u="sng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9" name="Rectangle 24"/>
          <p:cNvSpPr txBox="1">
            <a:spLocks noChangeArrowheads="1"/>
          </p:cNvSpPr>
          <p:nvPr/>
        </p:nvSpPr>
        <p:spPr>
          <a:xfrm>
            <a:off x="2151600" y="5410200"/>
            <a:ext cx="6766459" cy="4011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216389" marR="0" lvl="0" indent="-216389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1970s - Primarily Analog, Copper-based Networks for Voice Services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603482" y="4343400"/>
            <a:ext cx="5517124" cy="974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9" tIns="45704" rIns="91409" bIns="45704"/>
          <a:lstStyle/>
          <a:p>
            <a:pPr marL="216389" indent="-216389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</a:pPr>
            <a:r>
              <a:rPr lang="en-US" sz="1500" b="1" dirty="0">
                <a:solidFill>
                  <a:srgbClr val="464749"/>
                </a:solidFill>
                <a:latin typeface="Calibri" pitchFamily="34" charset="0"/>
              </a:rPr>
              <a:t>1980s </a:t>
            </a: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</a:rPr>
              <a:t>– Fiber Optics, Digital Networks and Data Transmission</a:t>
            </a:r>
            <a:endParaRPr lang="en-US" sz="1500" b="1" dirty="0">
              <a:solidFill>
                <a:srgbClr val="464749"/>
              </a:solidFill>
              <a:latin typeface="Calibri" pitchFamily="34" charset="0"/>
            </a:endParaRPr>
          </a:p>
          <a:p>
            <a:pPr marL="236538" lvl="1" indent="-119063" defTabSz="915267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64749"/>
                </a:solidFill>
                <a:latin typeface="Calibri" pitchFamily="34" charset="0"/>
              </a:rPr>
              <a:t>1984 - US </a:t>
            </a:r>
            <a:r>
              <a:rPr lang="en-US" sz="1400" dirty="0" err="1" smtClean="0">
                <a:solidFill>
                  <a:srgbClr val="464749"/>
                </a:solidFill>
                <a:latin typeface="Calibri" pitchFamily="34" charset="0"/>
              </a:rPr>
              <a:t>Gov’t</a:t>
            </a:r>
            <a:r>
              <a:rPr lang="en-US" sz="1400" dirty="0" smtClean="0">
                <a:solidFill>
                  <a:srgbClr val="464749"/>
                </a:solidFill>
                <a:latin typeface="Calibri" pitchFamily="34" charset="0"/>
              </a:rPr>
              <a:t> breakup of AT&amp;T</a:t>
            </a:r>
          </a:p>
          <a:p>
            <a:pPr marL="236538" lvl="1" indent="-119063" defTabSz="915267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64749"/>
                </a:solidFill>
                <a:latin typeface="Calibri" pitchFamily="34" charset="0"/>
              </a:rPr>
              <a:t>Intelligent Network – 800 Services, Custom Calling Features, Alternative Billing</a:t>
            </a:r>
          </a:p>
          <a:p>
            <a:pPr marL="236538" lvl="1" indent="-119063" defTabSz="915267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64749"/>
                </a:solidFill>
                <a:latin typeface="Calibri" pitchFamily="34" charset="0"/>
              </a:rPr>
              <a:t>Customized Voice Services </a:t>
            </a:r>
            <a:r>
              <a:rPr lang="en-US" sz="1400" dirty="0">
                <a:solidFill>
                  <a:srgbClr val="464749"/>
                </a:solidFill>
                <a:latin typeface="Calibri" pitchFamily="34" charset="0"/>
              </a:rPr>
              <a:t>and Service Creation Platform</a:t>
            </a:r>
          </a:p>
          <a:p>
            <a:pPr marL="606767" lvl="1" indent="-285108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</a:pPr>
            <a:endParaRPr lang="en-US" sz="1400" dirty="0" smtClean="0">
              <a:solidFill>
                <a:srgbClr val="464749"/>
              </a:solidFill>
              <a:latin typeface="Calibri" pitchFamily="34" charset="0"/>
            </a:endParaRPr>
          </a:p>
          <a:p>
            <a:pPr marL="606767" lvl="1" indent="-285108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</a:pPr>
            <a:endParaRPr lang="en-US" sz="1400" dirty="0">
              <a:solidFill>
                <a:srgbClr val="464749"/>
              </a:solidFill>
              <a:latin typeface="Calibri" pitchFamily="34" charset="0"/>
            </a:endParaRPr>
          </a:p>
          <a:p>
            <a:pPr marL="216389" indent="-216389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</a:pPr>
            <a:endParaRPr lang="en-US" sz="1500" dirty="0">
              <a:solidFill>
                <a:srgbClr val="464749"/>
              </a:solidFill>
              <a:latin typeface="Calibri" pitchFamily="34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007436" y="6172200"/>
            <a:ext cx="5695668" cy="3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204" tIns="42102" rIns="84204" bIns="42102">
            <a:spAutoFit/>
          </a:bodyPr>
          <a:lstStyle/>
          <a:p>
            <a:pPr defTabSz="915267"/>
            <a:r>
              <a:rPr lang="en-US" sz="1500" b="1" dirty="0">
                <a:solidFill>
                  <a:srgbClr val="464749"/>
                </a:solidFill>
                <a:latin typeface="Calibri" pitchFamily="34" charset="0"/>
              </a:rPr>
              <a:t>In the Beginning:  A Manually Connected Network (via local operator)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099663" y="3352800"/>
            <a:ext cx="5898134" cy="102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04" tIns="42102" rIns="84204" bIns="42102">
            <a:spAutoFit/>
          </a:bodyPr>
          <a:lstStyle/>
          <a:p>
            <a:pPr defTabSz="915267"/>
            <a:r>
              <a:rPr lang="en-US" sz="1500" b="1" dirty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1990s </a:t>
            </a: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– Internet, IP, Broadband, Wireless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Telecommunications Act of 1996 -  Deregulation and Competition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Rise of the Internet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Rapid Expansion of Wireless Voice Communications</a:t>
            </a:r>
            <a:endParaRPr lang="en-US" sz="1500" dirty="0">
              <a:solidFill>
                <a:srgbClr val="464749"/>
              </a:solidFill>
              <a:latin typeface="Calibri" pitchFamily="34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3767156" y="2209800"/>
            <a:ext cx="3314760" cy="12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204" tIns="42102" rIns="84204" bIns="42102">
            <a:spAutoFit/>
          </a:bodyPr>
          <a:lstStyle/>
          <a:p>
            <a:pPr defTabSz="915267"/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2000 - 3G Wireless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Digital Wireless Voice Communications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Wireless Data Transmission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Mass Market Broadband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SMB &amp; Enterprise Data Growth</a:t>
            </a:r>
            <a:endParaRPr lang="en-US" sz="1500" dirty="0">
              <a:solidFill>
                <a:srgbClr val="464749"/>
              </a:solidFill>
              <a:latin typeface="Calibri" pitchFamily="34" charset="0"/>
              <a:sym typeface="Wingdings" pitchFamily="2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87716" y="792587"/>
            <a:ext cx="914400" cy="5662629"/>
            <a:chOff x="1687716" y="792587"/>
            <a:chExt cx="914400" cy="5662629"/>
          </a:xfr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78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ight Arrow 14"/>
            <p:cNvSpPr>
              <a:spLocks noChangeAspect="1"/>
            </p:cNvSpPr>
            <p:nvPr/>
          </p:nvSpPr>
          <p:spPr bwMode="auto">
            <a:xfrm rot="18554053">
              <a:off x="-686399" y="3166702"/>
              <a:ext cx="5662629" cy="914400"/>
            </a:xfrm>
            <a:prstGeom prst="rightArrow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 rot="18549701">
              <a:off x="-462674" y="3572098"/>
              <a:ext cx="5001888" cy="3626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84204" tIns="42102" rIns="84204" bIns="42102">
              <a:spAutoFit/>
            </a:bodyPr>
            <a:lstStyle/>
            <a:p>
              <a:pPr defTabSz="915267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F0AB00"/>
                </a:buClr>
              </a:pPr>
              <a:r>
                <a:rPr lang="en-US" sz="2200" b="1" dirty="0" smtClean="0">
                  <a:solidFill>
                    <a:schemeClr val="bg1"/>
                  </a:solidFill>
                  <a:latin typeface="Calibri" pitchFamily="34" charset="0"/>
                </a:rPr>
                <a:t>Increasing Intelligence, Complexity, Value</a:t>
              </a:r>
              <a:endParaRPr lang="en-US" sz="2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uild="p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Power Utility Smart Grid Evolution</a:t>
            </a:r>
            <a:endParaRPr lang="en-US" sz="3600" dirty="0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 rot="-5400000">
            <a:off x="862262" y="-1514497"/>
            <a:ext cx="170141" cy="654959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>
              <a:alpha val="2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84216" tIns="42108" rIns="84216" bIns="42108" anchor="ctr">
            <a:spAutoFit/>
          </a:bodyPr>
          <a:lstStyle/>
          <a:p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524000" y="5715000"/>
            <a:ext cx="5962985" cy="3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204" tIns="42102" rIns="84204" bIns="42102">
            <a:spAutoFit/>
          </a:bodyPr>
          <a:lstStyle/>
          <a:p>
            <a:pPr defTabSz="915267"/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</a:rPr>
              <a:t>Early 1900s – Local &amp; Regional deployments set stage for industry models</a:t>
            </a:r>
            <a:endParaRPr lang="en-US" sz="1500" b="1" dirty="0">
              <a:solidFill>
                <a:srgbClr val="464749"/>
              </a:solidFill>
              <a:latin typeface="Calibri" pitchFamily="34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905000" y="5410200"/>
            <a:ext cx="3819706" cy="3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204" tIns="42102" rIns="84204" bIns="42102">
            <a:spAutoFit/>
          </a:bodyPr>
          <a:lstStyle/>
          <a:p>
            <a:pPr defTabSz="915267"/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1940s - 1950s – Growth and interconnectivity</a:t>
            </a:r>
            <a:endParaRPr lang="en-US" sz="1500" b="1" dirty="0">
              <a:solidFill>
                <a:srgbClr val="464749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191000" y="990600"/>
            <a:ext cx="4425801" cy="193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04" tIns="42102" rIns="84204" bIns="42102">
            <a:spAutoFit/>
          </a:bodyPr>
          <a:lstStyle/>
          <a:p>
            <a:pPr defTabSz="915267"/>
            <a:r>
              <a:rPr lang="en-US" sz="1500" b="1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2010+  </a:t>
            </a:r>
            <a:r>
              <a:rPr lang="en-US" sz="1500" b="1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- Industry on Steeper Change Curve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Operations Mechanization Happening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Intelligent edge devices evolving quickly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 Data explosion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 Communications options abound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 Security Awareness &amp; Hardening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b="1" u="sng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Convergence of Communications and Electric Power Utility</a:t>
            </a:r>
            <a:endParaRPr lang="en-US" sz="1500" b="1" u="sng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1" name="Rectangle 24"/>
          <p:cNvSpPr txBox="1">
            <a:spLocks noChangeArrowheads="1"/>
          </p:cNvSpPr>
          <p:nvPr/>
        </p:nvSpPr>
        <p:spPr>
          <a:xfrm>
            <a:off x="2133600" y="5181600"/>
            <a:ext cx="6766459" cy="4011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216389" marR="0" lvl="0" indent="-216389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1960 – Rural growth 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2743200" y="4267200"/>
            <a:ext cx="5517124" cy="315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9" tIns="45704" rIns="91409" bIns="45704"/>
          <a:lstStyle/>
          <a:p>
            <a:pPr marL="216389" indent="-216389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</a:pP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</a:rPr>
              <a:t>1970s -1980s – </a:t>
            </a: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Modernization &amp; Mechanization </a:t>
            </a:r>
            <a:endParaRPr lang="en-US" sz="1500" b="1" dirty="0" smtClean="0">
              <a:solidFill>
                <a:srgbClr val="464749"/>
              </a:solidFill>
              <a:latin typeface="Calibri" pitchFamily="34" charset="0"/>
            </a:endParaRPr>
          </a:p>
          <a:p>
            <a:pPr marL="216389" indent="-216389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</a:rPr>
              <a:t>Oil Crises &amp; Efficiency Consciousness</a:t>
            </a:r>
          </a:p>
          <a:p>
            <a:pPr marL="216389" indent="-216389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</a:rPr>
              <a:t>Predictable modernization models</a:t>
            </a:r>
          </a:p>
          <a:p>
            <a:pPr marL="216389" indent="-216389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</a:rPr>
              <a:t>SCADA mechanization </a:t>
            </a:r>
          </a:p>
          <a:p>
            <a:pPr marL="216389" indent="-216389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</a:pPr>
            <a:endParaRPr lang="en-US" sz="1400" dirty="0">
              <a:solidFill>
                <a:srgbClr val="464749"/>
              </a:solidFill>
              <a:latin typeface="Calibri" pitchFamily="34" charset="0"/>
            </a:endParaRPr>
          </a:p>
          <a:p>
            <a:pPr marL="216389" indent="-216389" defTabSz="915267" eaLnBrk="0" hangingPunct="0">
              <a:lnSpc>
                <a:spcPct val="80000"/>
              </a:lnSpc>
              <a:spcBef>
                <a:spcPct val="20000"/>
              </a:spcBef>
              <a:buClr>
                <a:srgbClr val="F0AB00"/>
              </a:buClr>
            </a:pPr>
            <a:endParaRPr lang="en-US" sz="1500" dirty="0">
              <a:solidFill>
                <a:srgbClr val="464749"/>
              </a:solidFill>
              <a:latin typeface="Calibri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1066800" y="6019800"/>
            <a:ext cx="3562392" cy="3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204" tIns="42102" rIns="84204" bIns="42102">
            <a:spAutoFit/>
          </a:bodyPr>
          <a:lstStyle/>
          <a:p>
            <a:pPr defTabSz="915267"/>
            <a:r>
              <a:rPr lang="en-US" sz="1500" b="1" dirty="0">
                <a:solidFill>
                  <a:srgbClr val="464749"/>
                </a:solidFill>
                <a:latin typeface="Calibri" pitchFamily="34" charset="0"/>
              </a:rPr>
              <a:t>In the Beginning:  </a:t>
            </a: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</a:rPr>
              <a:t>Edison vs. Westinghouse</a:t>
            </a:r>
            <a:endParaRPr lang="en-US" sz="1500" b="1" dirty="0">
              <a:solidFill>
                <a:srgbClr val="464749"/>
              </a:solidFill>
              <a:latin typeface="Calibri" pitchFamily="34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245866" y="3581400"/>
            <a:ext cx="5898134" cy="7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04" tIns="42102" rIns="84204" bIns="42102">
            <a:spAutoFit/>
          </a:bodyPr>
          <a:lstStyle/>
          <a:p>
            <a:pPr defTabSz="915267"/>
            <a:r>
              <a:rPr lang="en-US" sz="1500" b="1" dirty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1990s </a:t>
            </a:r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–  Business as Usual - Almost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IT Growth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Alternative Awareness</a:t>
            </a: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3733800" y="2880076"/>
            <a:ext cx="3302641" cy="7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204" tIns="42102" rIns="84204" bIns="42102">
            <a:spAutoFit/>
          </a:bodyPr>
          <a:lstStyle/>
          <a:p>
            <a:pPr defTabSz="915267"/>
            <a:r>
              <a:rPr lang="en-US" sz="1500" b="1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2000 – Industry Energized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 Regulatory changes</a:t>
            </a:r>
          </a:p>
          <a:p>
            <a:pPr defTabSz="915267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464749"/>
                </a:solidFill>
                <a:latin typeface="Calibri" pitchFamily="34" charset="0"/>
                <a:sym typeface="Wingdings" pitchFamily="2" charset="2"/>
              </a:rPr>
              <a:t>Intelligence becomes a significant force</a:t>
            </a:r>
          </a:p>
        </p:txBody>
      </p:sp>
      <p:grpSp>
        <p:nvGrpSpPr>
          <p:cNvPr id="16" name="Group 22"/>
          <p:cNvGrpSpPr/>
          <p:nvPr/>
        </p:nvGrpSpPr>
        <p:grpSpPr>
          <a:xfrm>
            <a:off x="1622629" y="659237"/>
            <a:ext cx="914400" cy="5662629"/>
            <a:chOff x="1687716" y="792587"/>
            <a:chExt cx="914400" cy="5662629"/>
          </a:xfrm>
          <a:gradFill flip="none" rotWithShape="1">
            <a:gsLst>
              <a:gs pos="0">
                <a:srgbClr val="DDEBCF"/>
              </a:gs>
              <a:gs pos="22000">
                <a:srgbClr val="9CB86E"/>
              </a:gs>
              <a:gs pos="100000">
                <a:srgbClr val="156B13"/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ight Arrow 16"/>
            <p:cNvSpPr>
              <a:spLocks noChangeAspect="1"/>
            </p:cNvSpPr>
            <p:nvPr/>
          </p:nvSpPr>
          <p:spPr bwMode="auto">
            <a:xfrm rot="18554053">
              <a:off x="-686399" y="3166702"/>
              <a:ext cx="5662629" cy="914400"/>
            </a:xfrm>
            <a:prstGeom prst="rightArrow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 rot="18549701">
              <a:off x="-462674" y="3572098"/>
              <a:ext cx="5001888" cy="3626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84204" tIns="42102" rIns="84204" bIns="42102">
              <a:spAutoFit/>
            </a:bodyPr>
            <a:lstStyle/>
            <a:p>
              <a:pPr defTabSz="915267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F0AB00"/>
                </a:buClr>
              </a:pPr>
              <a:r>
                <a:rPr lang="en-US" sz="2200" b="1" dirty="0" smtClean="0">
                  <a:solidFill>
                    <a:schemeClr val="bg1"/>
                  </a:solidFill>
                  <a:latin typeface="Calibri" pitchFamily="34" charset="0"/>
                </a:rPr>
                <a:t>Increasing Intelligence, Complexity, Value</a:t>
              </a:r>
              <a:endParaRPr lang="en-US" sz="2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228600" y="1371600"/>
            <a:ext cx="2286000" cy="16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04" tIns="42102" rIns="84204" bIns="42102">
            <a:spAutoFit/>
          </a:bodyPr>
          <a:lstStyle/>
          <a:p>
            <a:pPr defTabSz="915267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Secure Efficient Communications Operations is the Intersecting Critical Success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  <p:bldP spid="13" grpId="0"/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6043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Communications Operations is a Intersecting Critical Success Factor </a:t>
            </a:r>
            <a:r>
              <a:rPr lang="en-US" sz="2000" dirty="0" smtClean="0">
                <a:latin typeface="Calibri" pitchFamily="34" charset="0"/>
              </a:rPr>
              <a:t>What are we learning?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0961" y="1828800"/>
            <a:ext cx="8903039" cy="4444287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en-US" sz="1800" b="1" dirty="0" smtClean="0"/>
              <a:t>Secure it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Now!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All of it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Maintain the momentum</a:t>
            </a:r>
          </a:p>
          <a:p>
            <a:pPr>
              <a:spcBef>
                <a:spcPts val="200"/>
              </a:spcBef>
            </a:pPr>
            <a:r>
              <a:rPr lang="en-US" sz="1800" b="1" dirty="0" smtClean="0"/>
              <a:t>Integrate it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Data, data, everywhere!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What can it telling us?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What can we do with it?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Communications will become a Critical Success Factor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Holistic interoperable operations approach to optimization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Leads to mechanization &amp; savings </a:t>
            </a:r>
          </a:p>
          <a:p>
            <a:pPr>
              <a:spcBef>
                <a:spcPts val="200"/>
              </a:spcBef>
            </a:pPr>
            <a:r>
              <a:rPr lang="en-US" sz="1800" b="1" dirty="0" smtClean="0"/>
              <a:t>Transform it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On-going evolution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Changing financial models &amp; limiting economics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Value of legacy support systems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Value of emerging technologies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Value of transformation flexibility</a:t>
            </a:r>
          </a:p>
        </p:txBody>
      </p:sp>
      <p:pic>
        <p:nvPicPr>
          <p:cNvPr id="8" name="Picture 4" descr="http://www.oplin.org/4cast/wp-content/uploads/2009/09/security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6" y="1567789"/>
            <a:ext cx="1381125" cy="961464"/>
          </a:xfrm>
          <a:prstGeom prst="rect">
            <a:avLst/>
          </a:prstGeom>
          <a:noFill/>
        </p:spPr>
      </p:pic>
      <p:pic>
        <p:nvPicPr>
          <p:cNvPr id="9" name="Picture 2" descr="http://www.quintron.com/img/art/keyart_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901" y="2013164"/>
            <a:ext cx="1124374" cy="812800"/>
          </a:xfrm>
          <a:prstGeom prst="rect">
            <a:avLst/>
          </a:prstGeom>
          <a:noFill/>
        </p:spPr>
      </p:pic>
      <p:pic>
        <p:nvPicPr>
          <p:cNvPr id="10" name="Picture 6" descr="http://t0.gstatic.com/images?q=tbn:ANd9GcRtKy0lIYFpyrjPJIrhw0HDjBKxm-3OGMviITYeyu8XnEmdXb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19400"/>
            <a:ext cx="1406525" cy="1087652"/>
          </a:xfrm>
          <a:prstGeom prst="rect">
            <a:avLst/>
          </a:prstGeom>
          <a:noFill/>
        </p:spPr>
      </p:pic>
      <p:pic>
        <p:nvPicPr>
          <p:cNvPr id="11" name="Picture 8" descr="http://controls.engin.umich.edu/wiki/images/4/45/TransitionDia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900" y="5698029"/>
            <a:ext cx="1304925" cy="718860"/>
          </a:xfrm>
          <a:prstGeom prst="rect">
            <a:avLst/>
          </a:prstGeom>
          <a:noFill/>
        </p:spPr>
      </p:pic>
      <p:pic>
        <p:nvPicPr>
          <p:cNvPr id="12" name="Picture 10" descr="http://www.careerealism.com/home/jtodonnell/careerealism.com/wp-content/uploads/2010/06/06.17.10-5-Skills-for-a-Successful-Career-Transi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0" y="5139738"/>
            <a:ext cx="1393825" cy="93107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7162800" y="3124200"/>
            <a:ext cx="1765300" cy="1335246"/>
            <a:chOff x="7162800" y="3124200"/>
            <a:chExt cx="1765300" cy="1335246"/>
          </a:xfrm>
        </p:grpSpPr>
        <p:sp>
          <p:nvSpPr>
            <p:cNvPr id="13" name="Rounded Rectangle 12"/>
            <p:cNvSpPr/>
            <p:nvPr/>
          </p:nvSpPr>
          <p:spPr>
            <a:xfrm>
              <a:off x="7162800" y="3124200"/>
              <a:ext cx="1718310" cy="1335246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71"/>
            <p:cNvSpPr>
              <a:spLocks noChangeArrowheads="1"/>
            </p:cNvSpPr>
            <p:nvPr/>
          </p:nvSpPr>
          <p:spPr bwMode="auto">
            <a:xfrm>
              <a:off x="7162800" y="3810000"/>
              <a:ext cx="1765300" cy="33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216" tIns="42108" rIns="84216" bIns="42108">
              <a:spAutoFit/>
            </a:bodyPr>
            <a:lstStyle/>
            <a:p>
              <a:pPr algn="ctr" defTabSz="915267"/>
              <a:r>
                <a:rPr lang="en-US" sz="800" b="1" dirty="0" smtClean="0">
                  <a:solidFill>
                    <a:srgbClr val="0070C0"/>
                  </a:solidFill>
                </a:rPr>
                <a:t>Holistic Operations Transformation Methodology</a:t>
              </a:r>
              <a:endParaRPr lang="en-US" sz="8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Strong Smart Grid Security Approach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05626"/>
            <a:ext cx="4476307" cy="51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21993" y="1524601"/>
            <a:ext cx="3854854" cy="4405972"/>
          </a:xfrm>
        </p:spPr>
        <p:txBody>
          <a:bodyPr/>
          <a:lstStyle/>
          <a:p>
            <a:pPr>
              <a:spcAft>
                <a:spcPts val="276"/>
              </a:spcAft>
            </a:pPr>
            <a:r>
              <a:rPr lang="en-US" sz="2400" dirty="0" smtClean="0"/>
              <a:t>Smart Grid is an opportunity to plan top-down security approach</a:t>
            </a:r>
          </a:p>
          <a:p>
            <a:pPr>
              <a:spcAft>
                <a:spcPts val="276"/>
              </a:spcAft>
            </a:pPr>
            <a:r>
              <a:rPr lang="en-US" sz="2400" dirty="0" smtClean="0"/>
              <a:t>Need to factor in vendor security architecture (or lack thereof)</a:t>
            </a:r>
          </a:p>
          <a:p>
            <a:pPr>
              <a:spcAft>
                <a:spcPts val="276"/>
              </a:spcAft>
            </a:pPr>
            <a:r>
              <a:rPr lang="en-US" sz="2400" dirty="0" smtClean="0"/>
              <a:t>Business factors, availability of standards, and technology maturity will also alter your approach</a:t>
            </a:r>
          </a:p>
          <a:p>
            <a:pPr>
              <a:spcAft>
                <a:spcPts val="276"/>
              </a:spcAft>
            </a:pPr>
            <a:endParaRPr lang="en-US" sz="2400" dirty="0" smtClean="0"/>
          </a:p>
          <a:p>
            <a:pPr>
              <a:spcAft>
                <a:spcPts val="276"/>
              </a:spcAft>
              <a:buNone/>
            </a:pPr>
            <a:endParaRPr lang="en-US" sz="2400" dirty="0" smtClean="0"/>
          </a:p>
          <a:p>
            <a:pPr>
              <a:spcAft>
                <a:spcPts val="276"/>
              </a:spcAft>
            </a:pPr>
            <a:endParaRPr lang="en-US" sz="2400" dirty="0" smtClean="0"/>
          </a:p>
          <a:p>
            <a:pPr>
              <a:spcAft>
                <a:spcPts val="276"/>
              </a:spcAft>
            </a:pPr>
            <a:endParaRPr lang="en-US" sz="2400" dirty="0"/>
          </a:p>
        </p:txBody>
      </p:sp>
      <p:sp>
        <p:nvSpPr>
          <p:cNvPr id="18" name="Bent Arrow 17"/>
          <p:cNvSpPr/>
          <p:nvPr/>
        </p:nvSpPr>
        <p:spPr>
          <a:xfrm rot="5400000" flipH="1">
            <a:off x="7441692" y="4521708"/>
            <a:ext cx="1499616" cy="838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- AMI Wireless Security Model Integrating with T&amp;D</a:t>
            </a:r>
            <a:endParaRPr lang="en-US" sz="3200" dirty="0"/>
          </a:p>
        </p:txBody>
      </p:sp>
      <p:sp>
        <p:nvSpPr>
          <p:cNvPr id="32" name="Rectangle 71"/>
          <p:cNvSpPr>
            <a:spLocks noChangeArrowheads="1"/>
          </p:cNvSpPr>
          <p:nvPr/>
        </p:nvSpPr>
        <p:spPr bwMode="auto">
          <a:xfrm>
            <a:off x="533400" y="4648200"/>
            <a:ext cx="3810000" cy="174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16" tIns="42108" rIns="84216" bIns="42108">
            <a:spAutoFit/>
          </a:bodyPr>
          <a:lstStyle/>
          <a:p>
            <a:pPr defTabSz="915267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Interoperability</a:t>
            </a:r>
          </a:p>
          <a:p>
            <a:pPr marL="109538" indent="-109538" defTabSz="915267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Robust Security</a:t>
            </a:r>
          </a:p>
          <a:p>
            <a:pPr marL="109538" indent="-109538" defTabSz="915267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Common Data Model</a:t>
            </a:r>
          </a:p>
          <a:p>
            <a:pPr marL="109538" indent="-109538" defTabSz="915267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Standard &amp; Requirements</a:t>
            </a:r>
          </a:p>
          <a:p>
            <a:pPr marL="109538" indent="-109538" defTabSz="915267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Integrated Operations Processes</a:t>
            </a:r>
          </a:p>
        </p:txBody>
      </p:sp>
      <p:sp>
        <p:nvSpPr>
          <p:cNvPr id="34" name="Text Box 53"/>
          <p:cNvSpPr txBox="1">
            <a:spLocks noChangeArrowheads="1"/>
          </p:cNvSpPr>
          <p:nvPr/>
        </p:nvSpPr>
        <p:spPr bwMode="auto">
          <a:xfrm>
            <a:off x="533400" y="3886200"/>
            <a:ext cx="1467694" cy="6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16" tIns="42108" rIns="84216" bIns="42108">
            <a:spAutoFit/>
          </a:bodyPr>
          <a:lstStyle/>
          <a:p>
            <a:pPr algn="ctr" defTabSz="915267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Rest of the Enterprise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884000" y="3048000"/>
            <a:ext cx="4942500" cy="2790187"/>
            <a:chOff x="3884000" y="3048000"/>
            <a:chExt cx="4942500" cy="2790187"/>
          </a:xfrm>
        </p:grpSpPr>
        <p:sp>
          <p:nvSpPr>
            <p:cNvPr id="4" name="Line 61"/>
            <p:cNvSpPr>
              <a:spLocks noChangeShapeType="1"/>
            </p:cNvSpPr>
            <p:nvPr/>
          </p:nvSpPr>
          <p:spPr bwMode="auto">
            <a:xfrm>
              <a:off x="5008283" y="3450972"/>
              <a:ext cx="2937209" cy="6114"/>
            </a:xfrm>
            <a:prstGeom prst="line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round/>
              <a:headEnd type="triangle" w="med" len="med"/>
              <a:tailEnd type="none" w="med" len="med"/>
            </a:ln>
          </p:spPr>
          <p:txBody>
            <a:bodyPr wrap="square" lIns="84216" tIns="42108" rIns="84216" bIns="42108">
              <a:spAutoFit/>
            </a:bodyPr>
            <a:lstStyle/>
            <a:p>
              <a:endParaRPr lang="en-US" sz="900"/>
            </a:p>
          </p:txBody>
        </p:sp>
        <p:sp>
          <p:nvSpPr>
            <p:cNvPr id="5" name="Rectangle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71751" y="5614649"/>
              <a:ext cx="908175" cy="22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216" tIns="42108" rIns="84216" bIns="42108" anchor="ctr">
              <a:spAutoFit/>
            </a:bodyPr>
            <a:lstStyle/>
            <a:p>
              <a:endParaRPr lang="en-US" sz="900"/>
            </a:p>
          </p:txBody>
        </p:sp>
        <p:pic>
          <p:nvPicPr>
            <p:cNvPr id="6" name="Shape 10242"/>
            <p:cNvPicPr>
              <a:picLocks noChangeAspect="1" noChangeArrowheads="1"/>
            </p:cNvPicPr>
            <p:nvPr/>
          </p:nvPicPr>
          <p:blipFill>
            <a:blip r:embed="rId3" cstate="print"/>
            <a:srcRect r="2275"/>
            <a:stretch>
              <a:fillRect/>
            </a:stretch>
          </p:blipFill>
          <p:spPr bwMode="auto">
            <a:xfrm>
              <a:off x="6346483" y="4220015"/>
              <a:ext cx="552085" cy="4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6" descr="27332"/>
            <p:cNvPicPr>
              <a:picLocks noChangeAspect="1" noChangeArrowheads="1"/>
            </p:cNvPicPr>
            <p:nvPr/>
          </p:nvPicPr>
          <p:blipFill>
            <a:blip r:embed="rId4" cstate="print"/>
            <a:srcRect l="28799" r="22400" b="3200"/>
            <a:stretch>
              <a:fillRect/>
            </a:stretch>
          </p:blipFill>
          <p:spPr bwMode="auto">
            <a:xfrm>
              <a:off x="7281633" y="3181237"/>
              <a:ext cx="389079" cy="55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7" descr="diagram-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47552" y="3201387"/>
              <a:ext cx="793683" cy="60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8" descr="RTU-series-wireless-switching-systems-from-Orbit-Communication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40579" y="3227096"/>
              <a:ext cx="553055" cy="60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9"/>
            <p:cNvPicPr>
              <a:picLocks noChangeAspect="1" noChangeArrowheads="1"/>
            </p:cNvPicPr>
            <p:nvPr/>
          </p:nvPicPr>
          <p:blipFill>
            <a:blip r:embed="rId7" cstate="print"/>
            <a:srcRect t="20525"/>
            <a:stretch>
              <a:fillRect/>
            </a:stretch>
          </p:blipFill>
          <p:spPr bwMode="auto">
            <a:xfrm>
              <a:off x="7114939" y="4343696"/>
              <a:ext cx="1664988" cy="108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4012977" y="3233627"/>
              <a:ext cx="1366144" cy="718460"/>
              <a:chOff x="169" y="892"/>
              <a:chExt cx="1408" cy="1034"/>
            </a:xfrm>
          </p:grpSpPr>
          <p:pic>
            <p:nvPicPr>
              <p:cNvPr id="12" name="Picture 17" descr="Server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003" y="1350"/>
                <a:ext cx="57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2" descr="STAR Network Network Control Computer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33600" r="34723"/>
              <a:stretch>
                <a:fillRect/>
              </a:stretch>
            </p:blipFill>
            <p:spPr bwMode="auto">
              <a:xfrm>
                <a:off x="169" y="892"/>
                <a:ext cx="920" cy="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 Box 53"/>
            <p:cNvSpPr txBox="1">
              <a:spLocks noChangeArrowheads="1"/>
            </p:cNvSpPr>
            <p:nvPr/>
          </p:nvSpPr>
          <p:spPr bwMode="auto">
            <a:xfrm>
              <a:off x="3884000" y="3843305"/>
              <a:ext cx="1120665" cy="36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216" tIns="42108" rIns="84216" bIns="42108">
              <a:spAutoFit/>
            </a:bodyPr>
            <a:lstStyle/>
            <a:p>
              <a:pPr algn="ctr" defTabSz="915267"/>
              <a:r>
                <a:rPr lang="en-US" sz="900" dirty="0"/>
                <a:t>AMI Management Network</a:t>
              </a: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7888052" y="5334131"/>
              <a:ext cx="916907" cy="36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216" tIns="42108" rIns="84216" bIns="42108">
              <a:spAutoFit/>
            </a:bodyPr>
            <a:lstStyle/>
            <a:p>
              <a:pPr algn="ctr" defTabSz="915267"/>
              <a:r>
                <a:rPr lang="en-US" sz="900" dirty="0"/>
                <a:t>AMI Home Area Network</a:t>
              </a:r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7360317" y="3173054"/>
              <a:ext cx="1120665" cy="22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216" tIns="42108" rIns="84216" bIns="42108">
              <a:spAutoFit/>
            </a:bodyPr>
            <a:lstStyle/>
            <a:p>
              <a:pPr algn="ctr" defTabSz="915267"/>
              <a:r>
                <a:rPr lang="en-US" sz="900" dirty="0"/>
                <a:t>AMI APs</a:t>
              </a:r>
            </a:p>
          </p:txBody>
        </p:sp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7705835" y="3835076"/>
              <a:ext cx="1120665" cy="22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216" tIns="42108" rIns="84216" bIns="42108">
              <a:spAutoFit/>
            </a:bodyPr>
            <a:lstStyle/>
            <a:p>
              <a:pPr algn="ctr" defTabSz="915267"/>
              <a:r>
                <a:rPr lang="en-US" sz="900" dirty="0"/>
                <a:t>AMI Relays</a:t>
              </a:r>
            </a:p>
          </p:txBody>
        </p:sp>
        <p:sp>
          <p:nvSpPr>
            <p:cNvPr id="18" name="Line 57"/>
            <p:cNvSpPr>
              <a:spLocks noChangeShapeType="1"/>
            </p:cNvSpPr>
            <p:nvPr/>
          </p:nvSpPr>
          <p:spPr bwMode="auto">
            <a:xfrm>
              <a:off x="7297350" y="3771152"/>
              <a:ext cx="0" cy="944976"/>
            </a:xfrm>
            <a:prstGeom prst="line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 lIns="84216" tIns="42108" rIns="84216" bIns="42108">
              <a:spAutoFit/>
            </a:bodyPr>
            <a:lstStyle/>
            <a:p>
              <a:endParaRPr lang="en-US" sz="900"/>
            </a:p>
          </p:txBody>
        </p:sp>
        <p:sp>
          <p:nvSpPr>
            <p:cNvPr id="19" name="Text Box 58"/>
            <p:cNvSpPr txBox="1">
              <a:spLocks noChangeArrowheads="1"/>
            </p:cNvSpPr>
            <p:nvPr/>
          </p:nvSpPr>
          <p:spPr bwMode="auto">
            <a:xfrm>
              <a:off x="6158858" y="4807016"/>
              <a:ext cx="872275" cy="36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216" tIns="42108" rIns="84216" bIns="42108">
              <a:spAutoFit/>
            </a:bodyPr>
            <a:lstStyle/>
            <a:p>
              <a:pPr algn="ctr" defTabSz="915267"/>
              <a:r>
                <a:rPr lang="en-US" sz="900" dirty="0"/>
                <a:t>Mesh Networks</a:t>
              </a:r>
            </a:p>
          </p:txBody>
        </p:sp>
        <p:pic>
          <p:nvPicPr>
            <p:cNvPr id="20" name="Picture 59" descr="Water_Meter_with_Radio_Module_Interface"/>
            <p:cNvPicPr>
              <a:picLocks noChangeAspect="1" noChangeArrowheads="1"/>
            </p:cNvPicPr>
            <p:nvPr/>
          </p:nvPicPr>
          <p:blipFill>
            <a:blip r:embed="rId11" cstate="print"/>
            <a:srcRect t="36212"/>
            <a:stretch>
              <a:fillRect/>
            </a:stretch>
          </p:blipFill>
          <p:spPr bwMode="auto">
            <a:xfrm>
              <a:off x="7426396" y="5335226"/>
              <a:ext cx="558877" cy="255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0" descr="Smart_Gas_Meter_with_IC_Car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17726" y="5203208"/>
              <a:ext cx="279438" cy="2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61"/>
            <p:cNvSpPr>
              <a:spLocks noChangeShapeType="1"/>
            </p:cNvSpPr>
            <p:nvPr/>
          </p:nvSpPr>
          <p:spPr bwMode="auto">
            <a:xfrm>
              <a:off x="5951194" y="3744469"/>
              <a:ext cx="483972" cy="470821"/>
            </a:xfrm>
            <a:prstGeom prst="line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round/>
              <a:headEnd type="triangle" w="med" len="med"/>
              <a:tailEnd type="triangle" w="med" len="med"/>
            </a:ln>
          </p:spPr>
          <p:txBody>
            <a:bodyPr wrap="square" lIns="84216" tIns="42108" rIns="84216" bIns="42108">
              <a:spAutoFit/>
            </a:bodyPr>
            <a:lstStyle/>
            <a:p>
              <a:endParaRPr lang="en-US" sz="900"/>
            </a:p>
          </p:txBody>
        </p:sp>
        <p:sp>
          <p:nvSpPr>
            <p:cNvPr id="23" name="Text Box 62"/>
            <p:cNvSpPr txBox="1">
              <a:spLocks noChangeArrowheads="1"/>
            </p:cNvSpPr>
            <p:nvPr/>
          </p:nvSpPr>
          <p:spPr bwMode="auto">
            <a:xfrm>
              <a:off x="7262611" y="3959973"/>
              <a:ext cx="872275" cy="77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216" tIns="42108" rIns="84216" bIns="42108">
              <a:spAutoFit/>
            </a:bodyPr>
            <a:lstStyle/>
            <a:p>
              <a:pPr algn="ctr" defTabSz="915267"/>
              <a:r>
                <a:rPr lang="en-US" sz="900" dirty="0"/>
                <a:t>Proprietary </a:t>
              </a:r>
              <a:r>
                <a:rPr lang="en-US" sz="900" dirty="0" smtClean="0"/>
                <a:t>Wireless</a:t>
              </a:r>
            </a:p>
            <a:p>
              <a:pPr algn="ctr" defTabSz="915267"/>
              <a:endParaRPr lang="en-US" sz="900" dirty="0" smtClean="0"/>
            </a:p>
            <a:p>
              <a:pPr algn="ctr" defTabSz="915267"/>
              <a:r>
                <a:rPr lang="en-US" sz="900" dirty="0" smtClean="0"/>
                <a:t>Public Wireless</a:t>
              </a:r>
              <a:endParaRPr lang="en-US" sz="900" dirty="0"/>
            </a:p>
          </p:txBody>
        </p: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6555675" y="3691802"/>
              <a:ext cx="548204" cy="514178"/>
              <a:chOff x="3369" y="1457"/>
              <a:chExt cx="565" cy="740"/>
            </a:xfrm>
          </p:grpSpPr>
          <p:pic>
            <p:nvPicPr>
              <p:cNvPr id="25" name="Picture 6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379" y="1457"/>
                <a:ext cx="555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Rectangle 65"/>
              <p:cNvSpPr>
                <a:spLocks noChangeArrowheads="1"/>
              </p:cNvSpPr>
              <p:nvPr/>
            </p:nvSpPr>
            <p:spPr bwMode="auto">
              <a:xfrm>
                <a:off x="3663" y="1734"/>
                <a:ext cx="190" cy="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27" name="Rectangle 66"/>
              <p:cNvSpPr>
                <a:spLocks noChangeArrowheads="1"/>
              </p:cNvSpPr>
              <p:nvPr/>
            </p:nvSpPr>
            <p:spPr bwMode="auto">
              <a:xfrm>
                <a:off x="3369" y="1865"/>
                <a:ext cx="190" cy="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900"/>
              </a:p>
            </p:txBody>
          </p:sp>
        </p:grpSp>
        <p:pic>
          <p:nvPicPr>
            <p:cNvPr id="28" name="Picture 67" descr="MMj03957810000[1]"/>
            <p:cNvPicPr>
              <a:picLocks noChangeAspect="1" noChangeArrowheads="1" noCrop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165043" y="5069104"/>
              <a:ext cx="669488" cy="54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Line 68"/>
            <p:cNvSpPr>
              <a:spLocks noChangeShapeType="1"/>
            </p:cNvSpPr>
            <p:nvPr/>
          </p:nvSpPr>
          <p:spPr bwMode="auto">
            <a:xfrm flipV="1">
              <a:off x="6827738" y="5301179"/>
              <a:ext cx="302725" cy="105615"/>
            </a:xfrm>
            <a:prstGeom prst="line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lIns="84216" tIns="42108" rIns="84216" bIns="42108">
              <a:spAutoFit/>
            </a:bodyPr>
            <a:lstStyle/>
            <a:p>
              <a:endParaRPr lang="en-US" sz="900"/>
            </a:p>
          </p:txBody>
        </p:sp>
        <p:sp>
          <p:nvSpPr>
            <p:cNvPr id="30" name="Text Box 69"/>
            <p:cNvSpPr txBox="1">
              <a:spLocks noChangeArrowheads="1"/>
            </p:cNvSpPr>
            <p:nvPr/>
          </p:nvSpPr>
          <p:spPr bwMode="auto">
            <a:xfrm>
              <a:off x="6391116" y="5542147"/>
              <a:ext cx="1120665" cy="22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216" tIns="42108" rIns="84216" bIns="42108">
              <a:spAutoFit/>
            </a:bodyPr>
            <a:lstStyle/>
            <a:p>
              <a:pPr algn="ctr" defTabSz="915267"/>
              <a:r>
                <a:rPr lang="en-US" sz="900" dirty="0"/>
                <a:t>Field Service</a:t>
              </a:r>
            </a:p>
          </p:txBody>
        </p:sp>
        <p:sp>
          <p:nvSpPr>
            <p:cNvPr id="31" name="Text Box 70"/>
            <p:cNvSpPr txBox="1">
              <a:spLocks noChangeArrowheads="1"/>
            </p:cNvSpPr>
            <p:nvPr/>
          </p:nvSpPr>
          <p:spPr bwMode="auto">
            <a:xfrm>
              <a:off x="5780829" y="3048000"/>
              <a:ext cx="1320382" cy="36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216" tIns="42108" rIns="84216" bIns="42108">
              <a:spAutoFit/>
            </a:bodyPr>
            <a:lstStyle/>
            <a:p>
              <a:pPr algn="ctr" defTabSz="915267"/>
              <a:r>
                <a:rPr lang="en-US" sz="900" dirty="0" smtClean="0"/>
                <a:t>Wireless </a:t>
              </a:r>
              <a:r>
                <a:rPr lang="en-US" sz="900" dirty="0"/>
                <a:t>&amp; </a:t>
              </a:r>
              <a:r>
                <a:rPr lang="en-US" sz="900" dirty="0" err="1"/>
                <a:t>Wireline</a:t>
              </a:r>
              <a:r>
                <a:rPr lang="en-US" sz="900" dirty="0"/>
                <a:t> Networks</a:t>
              </a:r>
            </a:p>
          </p:txBody>
        </p:sp>
        <p:sp>
          <p:nvSpPr>
            <p:cNvPr id="35" name="Line 61"/>
            <p:cNvSpPr>
              <a:spLocks noChangeShapeType="1"/>
            </p:cNvSpPr>
            <p:nvPr/>
          </p:nvSpPr>
          <p:spPr bwMode="auto">
            <a:xfrm flipV="1">
              <a:off x="7711851" y="3603835"/>
              <a:ext cx="241986" cy="6115"/>
            </a:xfrm>
            <a:prstGeom prst="line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round/>
              <a:headEnd type="triangle" w="med" len="med"/>
              <a:tailEnd type="none" w="med" len="med"/>
            </a:ln>
          </p:spPr>
          <p:txBody>
            <a:bodyPr wrap="square" lIns="84216" tIns="42108" rIns="84216" bIns="42108">
              <a:spAutoFit/>
            </a:bodyPr>
            <a:lstStyle/>
            <a:p>
              <a:endParaRPr lang="en-US" sz="900"/>
            </a:p>
          </p:txBody>
        </p:sp>
      </p:grpSp>
      <p:pic>
        <p:nvPicPr>
          <p:cNvPr id="38" name="Picture 6" descr="http://t1.gstatic.com/images?q=tbn:ANd9GcQcEanXM61IVEtmP3YkabC424yPgb7boIbZQQsuUPVurinOAfTGy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1371600"/>
            <a:ext cx="762000" cy="610207"/>
          </a:xfrm>
          <a:prstGeom prst="rect">
            <a:avLst/>
          </a:prstGeom>
          <a:noFill/>
        </p:spPr>
      </p:pic>
      <p:sp>
        <p:nvSpPr>
          <p:cNvPr id="40" name="Line 61"/>
          <p:cNvSpPr>
            <a:spLocks noChangeShapeType="1"/>
          </p:cNvSpPr>
          <p:nvPr/>
        </p:nvSpPr>
        <p:spPr bwMode="auto">
          <a:xfrm flipV="1">
            <a:off x="1295400" y="3429000"/>
            <a:ext cx="469900" cy="558801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square" lIns="84216" tIns="42108" rIns="84216" bIns="42108">
            <a:spAutoFit/>
          </a:bodyPr>
          <a:lstStyle/>
          <a:p>
            <a:endParaRPr lang="en-US"/>
          </a:p>
        </p:txBody>
      </p:sp>
      <p:pic>
        <p:nvPicPr>
          <p:cNvPr id="41" name="Picture 10" descr="http://product-image.tradeindia.com/00260246/b/0/Compact-Power-Substatio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1600200"/>
            <a:ext cx="762000" cy="571500"/>
          </a:xfrm>
          <a:prstGeom prst="rect">
            <a:avLst/>
          </a:prstGeom>
          <a:noFill/>
        </p:spPr>
      </p:pic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304800" y="2286000"/>
            <a:ext cx="990600" cy="5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16" tIns="42108" rIns="84216" bIns="42108">
            <a:spAutoFit/>
          </a:bodyPr>
          <a:lstStyle/>
          <a:p>
            <a:pPr algn="ctr" defTabSz="915267"/>
            <a:r>
              <a:rPr lang="en-US" sz="1400" dirty="0" smtClean="0"/>
              <a:t>Other Enterprises</a:t>
            </a:r>
            <a:endParaRPr lang="en-US" sz="1400" dirty="0"/>
          </a:p>
        </p:txBody>
      </p:sp>
      <p:sp>
        <p:nvSpPr>
          <p:cNvPr id="43" name="Line 61"/>
          <p:cNvSpPr>
            <a:spLocks noChangeShapeType="1"/>
          </p:cNvSpPr>
          <p:nvPr/>
        </p:nvSpPr>
        <p:spPr bwMode="auto">
          <a:xfrm flipH="1" flipV="1">
            <a:off x="3276600" y="3352800"/>
            <a:ext cx="685800" cy="22860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square" lIns="84216" tIns="42108" rIns="84216" bIns="42108">
            <a:spAutoFit/>
          </a:bodyPr>
          <a:lstStyle/>
          <a:p>
            <a:endParaRPr lang="en-US"/>
          </a:p>
        </p:txBody>
      </p:sp>
      <p:pic>
        <p:nvPicPr>
          <p:cNvPr id="1026" name="Picture 2" descr="http://web4.hobbylinc.com/icon/ari/ari711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38400" y="1371600"/>
            <a:ext cx="565785" cy="685800"/>
          </a:xfrm>
          <a:prstGeom prst="rect">
            <a:avLst/>
          </a:prstGeom>
          <a:noFill/>
        </p:spPr>
      </p:pic>
      <p:pic>
        <p:nvPicPr>
          <p:cNvPr id="8202" name="Picture 10" descr="http://www.techinteriors.com/assets/img/markets/process_control/control_center2_large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52600" y="2667000"/>
            <a:ext cx="13716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4" name="Picture 12" descr="http://t0.gstatic.com/images?q=tbn:ANd9GcTqnjTUFID0f4OrtPFVrhkZLjpjMx9Evv1oEB-t_NVaaAwMxvTHP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95800" y="2209801"/>
            <a:ext cx="609600" cy="634538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3657600" y="1676400"/>
            <a:ext cx="1143000" cy="609600"/>
            <a:chOff x="3962400" y="1600200"/>
            <a:chExt cx="1933072" cy="1371600"/>
          </a:xfrm>
        </p:grpSpPr>
        <p:pic>
          <p:nvPicPr>
            <p:cNvPr id="48" name="Picture 12" descr="http://www.ameriflatfee.com/services/images/Icon-Utility-Pole.gi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181600" y="1600200"/>
              <a:ext cx="561472" cy="685800"/>
            </a:xfrm>
            <a:prstGeom prst="rect">
              <a:avLst/>
            </a:prstGeom>
            <a:noFill/>
          </p:spPr>
        </p:pic>
        <p:pic>
          <p:nvPicPr>
            <p:cNvPr id="49" name="Picture 12" descr="http://www.ameriflatfee.com/services/images/Icon-Utility-Pole.gi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334000" y="2286000"/>
              <a:ext cx="561472" cy="685800"/>
            </a:xfrm>
            <a:prstGeom prst="rect">
              <a:avLst/>
            </a:prstGeom>
            <a:noFill/>
          </p:spPr>
        </p:pic>
        <p:pic>
          <p:nvPicPr>
            <p:cNvPr id="47" name="Picture 12" descr="http://www.ameriflatfee.com/services/images/Icon-Utility-Pole.gi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876800" y="2133600"/>
              <a:ext cx="561472" cy="685800"/>
            </a:xfrm>
            <a:prstGeom prst="rect">
              <a:avLst/>
            </a:prstGeom>
            <a:noFill/>
          </p:spPr>
        </p:pic>
        <p:pic>
          <p:nvPicPr>
            <p:cNvPr id="46" name="Picture 12" descr="http://www.ameriflatfee.com/services/images/Icon-Utility-Pole.gi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419600" y="1981200"/>
              <a:ext cx="561472" cy="685800"/>
            </a:xfrm>
            <a:prstGeom prst="rect">
              <a:avLst/>
            </a:prstGeom>
            <a:noFill/>
          </p:spPr>
        </p:pic>
        <p:pic>
          <p:nvPicPr>
            <p:cNvPr id="45" name="Picture 12" descr="http://www.ameriflatfee.com/services/images/Icon-Utility-Pole.gi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962400" y="1828800"/>
              <a:ext cx="561472" cy="685800"/>
            </a:xfrm>
            <a:prstGeom prst="rect">
              <a:avLst/>
            </a:prstGeom>
            <a:noFill/>
          </p:spPr>
        </p:pic>
      </p:grpSp>
      <p:pic>
        <p:nvPicPr>
          <p:cNvPr id="61" name="Picture 12" descr="http://www.ameriflatfee.com/services/images/Icon-Utility-Pole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05400" y="2514600"/>
            <a:ext cx="318614" cy="389166"/>
          </a:xfrm>
          <a:prstGeom prst="rect">
            <a:avLst/>
          </a:prstGeom>
          <a:noFill/>
        </p:spPr>
      </p:pic>
      <p:sp>
        <p:nvSpPr>
          <p:cNvPr id="62" name="Text Box 53"/>
          <p:cNvSpPr txBox="1">
            <a:spLocks noChangeArrowheads="1"/>
          </p:cNvSpPr>
          <p:nvPr/>
        </p:nvSpPr>
        <p:spPr bwMode="auto">
          <a:xfrm>
            <a:off x="1905000" y="3662662"/>
            <a:ext cx="1120665" cy="22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216" tIns="42108" rIns="84216" bIns="42108">
            <a:spAutoFit/>
          </a:bodyPr>
          <a:lstStyle/>
          <a:p>
            <a:pPr algn="ctr" defTabSz="915267"/>
            <a:r>
              <a:rPr lang="en-US" sz="900" dirty="0" smtClean="0"/>
              <a:t>Operations Center</a:t>
            </a:r>
            <a:endParaRPr lang="en-US" sz="900" dirty="0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1295400" y="2667000"/>
            <a:ext cx="622300" cy="228600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square" lIns="84216" tIns="42108" rIns="84216" bIns="42108">
            <a:spAutoFit/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752600" y="3962400"/>
            <a:ext cx="990600" cy="609600"/>
            <a:chOff x="1447800" y="3124200"/>
            <a:chExt cx="1981200" cy="1143000"/>
          </a:xfrm>
        </p:grpSpPr>
        <p:pic>
          <p:nvPicPr>
            <p:cNvPr id="65" name="Picture 4" descr="http://www.hardware2u.com.au/images/icons/computer%20icon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43200" y="32004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66" name="Picture 4" descr="http://www.hardware2u.com.au/images/icons/computer%20icon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flipH="1">
              <a:off x="1447800" y="32004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67" name="Picture 6" descr="http://www.lytebyte.com/wp-content/uploads/2008/03/vista-my-computer-icon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133600" y="312420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68" name="Picture 67" descr="http://www.veryicon.com/icon/preview/System/Radium/User%20Icon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057400" y="3581400"/>
              <a:ext cx="685800" cy="685800"/>
            </a:xfrm>
            <a:prstGeom prst="rect">
              <a:avLst/>
            </a:prstGeom>
            <a:noFill/>
          </p:spPr>
        </p:pic>
      </p:grpSp>
      <p:sp>
        <p:nvSpPr>
          <p:cNvPr id="69" name="Line 61"/>
          <p:cNvSpPr>
            <a:spLocks noChangeShapeType="1"/>
          </p:cNvSpPr>
          <p:nvPr/>
        </p:nvSpPr>
        <p:spPr bwMode="auto">
          <a:xfrm>
            <a:off x="2590800" y="2362200"/>
            <a:ext cx="0" cy="381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square" lIns="84216" tIns="42108" rIns="84216" bIns="42108">
            <a:spAutoFit/>
          </a:bodyPr>
          <a:lstStyle/>
          <a:p>
            <a:endParaRPr lang="en-US"/>
          </a:p>
        </p:txBody>
      </p:sp>
      <p:sp>
        <p:nvSpPr>
          <p:cNvPr id="70" name="Line 61"/>
          <p:cNvSpPr>
            <a:spLocks noChangeShapeType="1"/>
          </p:cNvSpPr>
          <p:nvPr/>
        </p:nvSpPr>
        <p:spPr bwMode="auto">
          <a:xfrm flipH="1">
            <a:off x="2819400" y="2438400"/>
            <a:ext cx="152400" cy="3810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square" lIns="84216" tIns="42108" rIns="84216" bIns="42108">
            <a:spAutoFit/>
          </a:bodyPr>
          <a:lstStyle/>
          <a:p>
            <a:endParaRPr lang="en-US"/>
          </a:p>
        </p:txBody>
      </p:sp>
      <p:sp>
        <p:nvSpPr>
          <p:cNvPr id="71" name="Line 61"/>
          <p:cNvSpPr>
            <a:spLocks noChangeShapeType="1"/>
          </p:cNvSpPr>
          <p:nvPr/>
        </p:nvSpPr>
        <p:spPr bwMode="auto">
          <a:xfrm flipH="1">
            <a:off x="3124200" y="2819400"/>
            <a:ext cx="304800" cy="762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square" lIns="84216" tIns="42108" rIns="84216" bIns="42108">
            <a:spAutoFit/>
          </a:bodyPr>
          <a:lstStyle/>
          <a:p>
            <a:endParaRPr lang="en-US"/>
          </a:p>
        </p:txBody>
      </p:sp>
      <p:sp>
        <p:nvSpPr>
          <p:cNvPr id="72" name="Line 61"/>
          <p:cNvSpPr>
            <a:spLocks noChangeShapeType="1"/>
          </p:cNvSpPr>
          <p:nvPr/>
        </p:nvSpPr>
        <p:spPr bwMode="auto">
          <a:xfrm flipV="1">
            <a:off x="2819400" y="3962399"/>
            <a:ext cx="914400" cy="330201"/>
          </a:xfrm>
          <a:prstGeom prst="line">
            <a:avLst/>
          </a:prstGeom>
          <a:noFill/>
          <a:ln w="76200">
            <a:solidFill>
              <a:schemeClr val="accent3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square" lIns="84216" tIns="42108" rIns="84216" bIns="42108">
            <a:spAutoFit/>
          </a:bodyPr>
          <a:lstStyle/>
          <a:p>
            <a:endParaRPr lang="en-US"/>
          </a:p>
        </p:txBody>
      </p:sp>
      <p:pic>
        <p:nvPicPr>
          <p:cNvPr id="8206" name="Picture 14" descr="http://t2.gstatic.com/images?q=tbn:ANd9GcRROrRjiSOdMPeSi2yc1oTI8cvr-hs3GvwQ_5s_RndZYkPQ-b6MTQ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1800" y="2362200"/>
            <a:ext cx="394312" cy="216026"/>
          </a:xfrm>
          <a:prstGeom prst="rect">
            <a:avLst/>
          </a:prstGeom>
          <a:noFill/>
        </p:spPr>
      </p:pic>
      <p:pic>
        <p:nvPicPr>
          <p:cNvPr id="78" name="Picture 14" descr="http://t2.gstatic.com/images?q=tbn:ANd9GcRROrRjiSOdMPeSi2yc1oTI8cvr-hs3GvwQ_5s_RndZYkPQ-b6MTQ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657600" y="2819400"/>
            <a:ext cx="394312" cy="216026"/>
          </a:xfrm>
          <a:prstGeom prst="rect">
            <a:avLst/>
          </a:prstGeom>
          <a:noFill/>
        </p:spPr>
      </p:pic>
      <p:sp>
        <p:nvSpPr>
          <p:cNvPr id="79" name="Cloud 78"/>
          <p:cNvSpPr/>
          <p:nvPr/>
        </p:nvSpPr>
        <p:spPr>
          <a:xfrm rot="1638558">
            <a:off x="2280941" y="2312256"/>
            <a:ext cx="1981200" cy="459256"/>
          </a:xfrm>
          <a:prstGeom prst="cloud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28" descr="Switch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52800" y="2514600"/>
            <a:ext cx="381000" cy="21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http://www.ianneubert.com/wp/wp-content/uploads/2008/01/icon_firewall_100x95_rgb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514600" y="2133600"/>
            <a:ext cx="310817" cy="295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Potential Vulnerabilities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4662" y="1281113"/>
            <a:ext cx="8364538" cy="5119687"/>
          </a:xfrm>
        </p:spPr>
        <p:txBody>
          <a:bodyPr>
            <a:normAutofit lnSpcReduction="10000"/>
          </a:bodyPr>
          <a:lstStyle/>
          <a:p>
            <a:pPr indent="-165100">
              <a:spcBef>
                <a:spcPts val="200"/>
              </a:spcBef>
            </a:pPr>
            <a:r>
              <a:rPr lang="en-US" sz="2100" dirty="0" smtClean="0"/>
              <a:t>Loss of Control of Secure Functions (e.g., Remote Disconnect)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Steal, Alter, Swap Smart Meter Credentials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Compromise Mesh Wireless Network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Remotely alter meters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Take Management Control over Access Points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Penetrate Back-end Networks from Field Components (also gain Internet access)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New Ways to Commit Fraud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Loss of Privacy (visibility into electric usage)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Immature and Vulnerable Software Release Management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Compromise of AMI Management Systems</a:t>
            </a:r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Supply Chain Attacks</a:t>
            </a:r>
            <a:endParaRPr lang="en-US" sz="2400" dirty="0" smtClean="0"/>
          </a:p>
          <a:p>
            <a:pPr indent="-165100">
              <a:spcBef>
                <a:spcPts val="200"/>
              </a:spcBef>
            </a:pPr>
            <a:r>
              <a:rPr lang="en-US" sz="2100" dirty="0" smtClean="0"/>
              <a:t>Create a Meter BOT network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And integration with the rest of the business is accelerating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20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Efficient Operations &amp; IT Frameworks</a:t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Integrating the Best of Converging Models</a:t>
            </a:r>
            <a:endParaRPr lang="en-US" sz="2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0961" y="1512012"/>
            <a:ext cx="8903039" cy="481258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1800" b="1" dirty="0" smtClean="0"/>
              <a:t>Service Design – holistic foundation from ideation to definition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Standards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Requirements – Functional &amp; Security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Interoperability – functionality, Interfaces, Internal &amp; External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Enterprise Data Management, Common Data Models,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Processes &amp; Work Centers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Operations Support Systems &amp; Customer Information Systems (Account &amp; Billing)</a:t>
            </a:r>
          </a:p>
          <a:p>
            <a:pPr>
              <a:spcBef>
                <a:spcPts val="200"/>
              </a:spcBef>
            </a:pPr>
            <a:r>
              <a:rPr lang="en-US" sz="1800" b="1" dirty="0" smtClean="0"/>
              <a:t>Service Transition – deploy it holistically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Procurement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Training – Technology, Security, </a:t>
            </a:r>
          </a:p>
          <a:p>
            <a:pPr>
              <a:spcBef>
                <a:spcPts val="200"/>
              </a:spcBef>
            </a:pPr>
            <a:r>
              <a:rPr lang="en-US" sz="1800" b="1" dirty="0" smtClean="0"/>
              <a:t>Service Operations – allows interoperability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Network Engineering, Design &amp; Construction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Network Configuration and Inventory Management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Enterprise Data Management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IP Security and Configuration Management</a:t>
            </a:r>
          </a:p>
          <a:p>
            <a:pPr>
              <a:spcBef>
                <a:spcPts val="200"/>
              </a:spcBef>
            </a:pPr>
            <a:r>
              <a:rPr lang="en-US" sz="1800" b="1" dirty="0" smtClean="0"/>
              <a:t>Continuous Service Improvement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Metrics – Individual components,  Holistic – Enterprise, Security built-in</a:t>
            </a:r>
            <a:endParaRPr lang="en-US" sz="1100" dirty="0"/>
          </a:p>
        </p:txBody>
      </p:sp>
      <p:grpSp>
        <p:nvGrpSpPr>
          <p:cNvPr id="6" name="Group 5"/>
          <p:cNvGrpSpPr/>
          <p:nvPr/>
        </p:nvGrpSpPr>
        <p:grpSpPr>
          <a:xfrm>
            <a:off x="5829300" y="3663076"/>
            <a:ext cx="2946399" cy="2140823"/>
            <a:chOff x="5829300" y="3663076"/>
            <a:chExt cx="2946399" cy="2140823"/>
          </a:xfrm>
        </p:grpSpPr>
        <p:sp>
          <p:nvSpPr>
            <p:cNvPr id="7" name="Rounded Rectangle 6"/>
            <p:cNvSpPr/>
            <p:nvPr/>
          </p:nvSpPr>
          <p:spPr>
            <a:xfrm>
              <a:off x="5829300" y="3663076"/>
              <a:ext cx="2946399" cy="2140823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1"/>
            <p:cNvSpPr>
              <a:spLocks noChangeArrowheads="1"/>
            </p:cNvSpPr>
            <p:nvPr/>
          </p:nvSpPr>
          <p:spPr bwMode="auto">
            <a:xfrm>
              <a:off x="6146800" y="4796271"/>
              <a:ext cx="2362200" cy="454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216" tIns="42108" rIns="84216" bIns="42108">
              <a:spAutoFit/>
            </a:bodyPr>
            <a:lstStyle/>
            <a:p>
              <a:pPr algn="ctr" defTabSz="915267"/>
              <a:r>
                <a:rPr lang="en-US" sz="1200" b="1" dirty="0" smtClean="0">
                  <a:solidFill>
                    <a:srgbClr val="0070C0"/>
                  </a:solidFill>
                </a:rPr>
                <a:t>Holistic Operations Transformation Methodology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Telecom’s Operational Efficiency Framework</a:t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Years of Trial &amp; Error, what can we learn from it?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6250" t="13000" r="12500"/>
          <a:stretch>
            <a:fillRect/>
          </a:stretch>
        </p:blipFill>
        <p:spPr bwMode="auto">
          <a:xfrm>
            <a:off x="1487083" y="1446635"/>
            <a:ext cx="5917017" cy="451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16100" y="5943600"/>
            <a:ext cx="540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eTOM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is being interleaved with ITIL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890</Words>
  <Application>Microsoft Office PowerPoint</Application>
  <PresentationFormat>On-screen Show (4:3)</PresentationFormat>
  <Paragraphs>189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Telecom Intelligent Network &amp; Technology Evolution</vt:lpstr>
      <vt:lpstr>Power Utility Smart Grid Evolution</vt:lpstr>
      <vt:lpstr>Communications Operations is a Intersecting Critical Success Factor What are we learning?</vt:lpstr>
      <vt:lpstr>Strong Smart Grid Security Approach</vt:lpstr>
      <vt:lpstr>Example - AMI Wireless Security Model Integrating with T&amp;D</vt:lpstr>
      <vt:lpstr>Potential Vulnerabilities</vt:lpstr>
      <vt:lpstr>Efficient Operations &amp; IT Frameworks Integrating the Best of Converging Models</vt:lpstr>
      <vt:lpstr>Telecom’s Operational Efficiency Framework Years of Trial &amp; Error, what can we learn from it?</vt:lpstr>
      <vt:lpstr>Commonly Deployed Operations Model for a Strong Foundation</vt:lpstr>
      <vt:lpstr>An Example of Efficient Foundation Integrated Inventory Management</vt:lpstr>
      <vt:lpstr>Building a Strong Transmission &amp; Distribution Foundation - Summary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Mazzone, Thomas W</cp:lastModifiedBy>
  <cp:revision>95</cp:revision>
  <dcterms:created xsi:type="dcterms:W3CDTF">2011-01-07T18:05:48Z</dcterms:created>
  <dcterms:modified xsi:type="dcterms:W3CDTF">2011-01-25T17:08:44Z</dcterms:modified>
</cp:coreProperties>
</file>