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a:solidFill>
                    <a:srgbClr val="FFFFFF"/>
                  </a:solidFill>
                  <a:latin typeface="Verdana" pitchFamily="34" charset="0"/>
                  <a:cs typeface="Times New Roman" pitchFamily="18" charset="0"/>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a:solidFill>
                  <a:srgbClr val="FFFFFF"/>
                </a:solidFill>
                <a:latin typeface="Verdana" pitchFamily="34" charset="0"/>
                <a:cs typeface="Times New Roman" pitchFamily="18" charset="0"/>
              </a:endParaRPr>
            </a:p>
          </p:txBody>
        </p:sp>
      </p:grpSp>
      <p:sp>
        <p:nvSpPr>
          <p:cNvPr id="63499"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6350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1F8B9E0A-A78D-438A-8378-70678A2EE33B}" type="datetimeFigureOut">
              <a:rPr lang="en-US">
                <a:solidFill>
                  <a:srgbClr val="FFFFFF"/>
                </a:solidFill>
              </a:rPr>
              <a:pPr>
                <a:defRPr/>
              </a:pPr>
              <a:t>4/25/2017</a:t>
            </a:fld>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107A5BBE-99BC-4BF4-A104-5CB50E30EC0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8484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fld id="{E97EE8A3-3F1C-4E2C-99FC-10EF0D019F21}" type="datetimeFigureOut">
              <a:rPr lang="en-US">
                <a:solidFill>
                  <a:srgbClr val="FFFFFF"/>
                </a:solidFill>
              </a:rPr>
              <a:pPr>
                <a:defRPr/>
              </a:pPr>
              <a:t>4/25/2017</a:t>
            </a:fld>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2D657A20-9772-4E56-A5E0-33BB6D14AB19}"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3976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fld id="{4947E03F-3F23-48E7-986E-E2527C19589A}" type="datetimeFigureOut">
              <a:rPr lang="en-US">
                <a:solidFill>
                  <a:srgbClr val="FFFFFF"/>
                </a:solidFill>
              </a:rPr>
              <a:pPr>
                <a:defRPr/>
              </a:pPr>
              <a:t>4/25/2017</a:t>
            </a:fld>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AC6BA1C4-E41C-4430-809C-B7A134E48A3B}"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50065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p:txBody>
          <a:bodyPr/>
          <a:lstStyle>
            <a:lvl1pPr>
              <a:defRPr/>
            </a:lvl1pPr>
          </a:lstStyle>
          <a:p>
            <a:pPr>
              <a:defRPr/>
            </a:pPr>
            <a:fld id="{4A8E5459-B702-4BBC-8AEA-8C000316B878}" type="datetimeFigureOut">
              <a:rPr lang="en-US">
                <a:solidFill>
                  <a:srgbClr val="FFFFFF"/>
                </a:solidFill>
              </a:rPr>
              <a:pPr>
                <a:defRPr/>
              </a:pPr>
              <a:t>4/25/2017</a:t>
            </a:fld>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59F1DEB5-5C98-488B-96D5-877B8E89E5C9}"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65462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fld id="{E814F95A-7300-4442-A498-F867BC6FBB12}" type="datetimeFigureOut">
              <a:rPr lang="en-US">
                <a:solidFill>
                  <a:srgbClr val="FFFFFF"/>
                </a:solidFill>
              </a:rPr>
              <a:pPr>
                <a:defRPr/>
              </a:pPr>
              <a:t>4/25/2017</a:t>
            </a:fld>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9170F934-8A47-445A-A1D6-F6A85E0FA36E}"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8162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fld id="{F113EAC0-A388-4230-ACD1-0386B22F9112}" type="datetimeFigureOut">
              <a:rPr lang="en-US">
                <a:solidFill>
                  <a:srgbClr val="FFFFFF"/>
                </a:solidFill>
              </a:rPr>
              <a:pPr>
                <a:defRPr/>
              </a:pPr>
              <a:t>4/25/2017</a:t>
            </a:fld>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4F4223FC-6900-4157-B038-765A482D69E4}"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5740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fld id="{7862C580-BCEC-4CD2-B156-D50ED4577B9C}" type="datetimeFigureOut">
              <a:rPr lang="en-US">
                <a:solidFill>
                  <a:srgbClr val="FFFFFF"/>
                </a:solidFill>
              </a:rPr>
              <a:pPr>
                <a:defRPr/>
              </a:pPr>
              <a:t>4/25/2017</a:t>
            </a:fld>
            <a:endParaRPr lang="en-US">
              <a:solidFill>
                <a:srgbClr val="FFFFFF"/>
              </a:solidFill>
            </a:endParaRPr>
          </a:p>
        </p:txBody>
      </p:sp>
      <p:sp>
        <p:nvSpPr>
          <p:cNvPr id="6" name="Rectangle 3"/>
          <p:cNvSpPr>
            <a:spLocks noGrp="1" noChangeArrowheads="1"/>
          </p:cNvSpPr>
          <p:nvPr>
            <p:ph type="sldNum" sz="quarter" idx="11"/>
          </p:nvPr>
        </p:nvSpPr>
        <p:spPr/>
        <p:txBody>
          <a:bodyPr/>
          <a:lstStyle>
            <a:lvl1pPr>
              <a:defRPr/>
            </a:lvl1pPr>
          </a:lstStyle>
          <a:p>
            <a:pPr>
              <a:defRPr/>
            </a:pPr>
            <a:fld id="{F5D4FE7C-938A-45EA-80A7-96F3FEF6C455}"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983298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a:defRPr/>
            </a:lvl1pPr>
          </a:lstStyle>
          <a:p>
            <a:pPr>
              <a:defRPr/>
            </a:pPr>
            <a:fld id="{C5843914-D078-4CC9-8560-B1FFDDF1C879}" type="datetimeFigureOut">
              <a:rPr lang="en-US">
                <a:solidFill>
                  <a:srgbClr val="FFFFFF"/>
                </a:solidFill>
              </a:rPr>
              <a:pPr>
                <a:defRPr/>
              </a:pPr>
              <a:t>4/25/2017</a:t>
            </a:fld>
            <a:endParaRPr lang="en-US">
              <a:solidFill>
                <a:srgbClr val="FFFFFF"/>
              </a:solidFill>
            </a:endParaRPr>
          </a:p>
        </p:txBody>
      </p:sp>
      <p:sp>
        <p:nvSpPr>
          <p:cNvPr id="8" name="Rectangle 3"/>
          <p:cNvSpPr>
            <a:spLocks noGrp="1" noChangeArrowheads="1"/>
          </p:cNvSpPr>
          <p:nvPr>
            <p:ph type="sldNum" sz="quarter" idx="11"/>
          </p:nvPr>
        </p:nvSpPr>
        <p:spPr/>
        <p:txBody>
          <a:bodyPr/>
          <a:lstStyle>
            <a:lvl1pPr>
              <a:defRPr/>
            </a:lvl1pPr>
          </a:lstStyle>
          <a:p>
            <a:pPr>
              <a:defRPr/>
            </a:pPr>
            <a:fld id="{B151B2C5-5790-4AC4-BCF3-FFBAE6537CF6}" type="slidenum">
              <a:rPr lang="en-US">
                <a:solidFill>
                  <a:srgbClr val="FFFFFF"/>
                </a:solidFill>
              </a:rPr>
              <a:pPr>
                <a:defRPr/>
              </a:pPr>
              <a:t>‹#›</a:t>
            </a:fld>
            <a:endParaRPr lang="en-US">
              <a:solidFill>
                <a:srgbClr val="FFFFFF"/>
              </a:solidFill>
            </a:endParaRPr>
          </a:p>
        </p:txBody>
      </p:sp>
      <p:sp>
        <p:nvSpPr>
          <p:cNvPr id="9"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4548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a:defRPr/>
            </a:lvl1pPr>
          </a:lstStyle>
          <a:p>
            <a:pPr>
              <a:defRPr/>
            </a:pPr>
            <a:fld id="{750DFD1A-C0A0-4540-B3CB-3ECC704C6DB8}" type="datetimeFigureOut">
              <a:rPr lang="en-US">
                <a:solidFill>
                  <a:srgbClr val="FFFFFF"/>
                </a:solidFill>
              </a:rPr>
              <a:pPr>
                <a:defRPr/>
              </a:pPr>
              <a:t>4/25/2017</a:t>
            </a:fld>
            <a:endParaRPr lang="en-US">
              <a:solidFill>
                <a:srgbClr val="FFFFFF"/>
              </a:solidFill>
            </a:endParaRPr>
          </a:p>
        </p:txBody>
      </p:sp>
      <p:sp>
        <p:nvSpPr>
          <p:cNvPr id="4" name="Rectangle 3"/>
          <p:cNvSpPr>
            <a:spLocks noGrp="1" noChangeArrowheads="1"/>
          </p:cNvSpPr>
          <p:nvPr>
            <p:ph type="sldNum" sz="quarter" idx="11"/>
          </p:nvPr>
        </p:nvSpPr>
        <p:spPr/>
        <p:txBody>
          <a:bodyPr/>
          <a:lstStyle>
            <a:lvl1pPr>
              <a:defRPr/>
            </a:lvl1pPr>
          </a:lstStyle>
          <a:p>
            <a:pPr>
              <a:defRPr/>
            </a:pPr>
            <a:fld id="{4286DDFA-FB36-451A-A62D-F1D18055C5B4}"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964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fld id="{6CDACA3C-D154-4EB5-B1E2-23332580CD03}" type="datetimeFigureOut">
              <a:rPr lang="en-US">
                <a:solidFill>
                  <a:srgbClr val="FFFFFF"/>
                </a:solidFill>
              </a:rPr>
              <a:pPr>
                <a:defRPr/>
              </a:pPr>
              <a:t>4/25/2017</a:t>
            </a:fld>
            <a:endParaRPr lang="en-US">
              <a:solidFill>
                <a:srgbClr val="FFFFFF"/>
              </a:solidFill>
            </a:endParaRPr>
          </a:p>
        </p:txBody>
      </p:sp>
      <p:sp>
        <p:nvSpPr>
          <p:cNvPr id="3" name="Rectangle 3"/>
          <p:cNvSpPr>
            <a:spLocks noGrp="1" noChangeArrowheads="1"/>
          </p:cNvSpPr>
          <p:nvPr>
            <p:ph type="sldNum" sz="quarter" idx="11"/>
          </p:nvPr>
        </p:nvSpPr>
        <p:spPr/>
        <p:txBody>
          <a:bodyPr/>
          <a:lstStyle>
            <a:lvl1pPr>
              <a:defRPr/>
            </a:lvl1pPr>
          </a:lstStyle>
          <a:p>
            <a:pPr>
              <a:defRPr/>
            </a:pPr>
            <a:fld id="{BCA23ED7-F878-47CF-ACA8-FC900991556B}" type="slidenum">
              <a:rPr lang="en-US">
                <a:solidFill>
                  <a:srgbClr val="FFFFFF"/>
                </a:solidFill>
              </a:rPr>
              <a:pPr>
                <a:defRPr/>
              </a:pPr>
              <a:t>‹#›</a:t>
            </a:fld>
            <a:endParaRPr lang="en-US">
              <a:solidFill>
                <a:srgbClr val="FFFFFF"/>
              </a:solidFill>
            </a:endParaRPr>
          </a:p>
        </p:txBody>
      </p:sp>
      <p:sp>
        <p:nvSpPr>
          <p:cNvPr id="4"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9626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fld id="{8D6DE4BA-07D5-4617-8D7C-9A809CCC19F8}" type="datetimeFigureOut">
              <a:rPr lang="en-US">
                <a:solidFill>
                  <a:srgbClr val="FFFFFF"/>
                </a:solidFill>
              </a:rPr>
              <a:pPr>
                <a:defRPr/>
              </a:pPr>
              <a:t>4/25/2017</a:t>
            </a:fld>
            <a:endParaRPr lang="en-US">
              <a:solidFill>
                <a:srgbClr val="FFFFFF"/>
              </a:solidFill>
            </a:endParaRPr>
          </a:p>
        </p:txBody>
      </p:sp>
      <p:sp>
        <p:nvSpPr>
          <p:cNvPr id="6" name="Rectangle 3"/>
          <p:cNvSpPr>
            <a:spLocks noGrp="1" noChangeArrowheads="1"/>
          </p:cNvSpPr>
          <p:nvPr>
            <p:ph type="sldNum" sz="quarter" idx="11"/>
          </p:nvPr>
        </p:nvSpPr>
        <p:spPr/>
        <p:txBody>
          <a:bodyPr/>
          <a:lstStyle>
            <a:lvl1pPr>
              <a:defRPr/>
            </a:lvl1pPr>
          </a:lstStyle>
          <a:p>
            <a:pPr>
              <a:defRPr/>
            </a:pPr>
            <a:fld id="{C62816CB-5583-4C7C-B9D1-19AEC6B04C6B}"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3678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fld id="{A87FA6B2-DF03-4998-9FBD-227E169CD808}" type="datetimeFigureOut">
              <a:rPr lang="en-US">
                <a:solidFill>
                  <a:srgbClr val="FFFFFF"/>
                </a:solidFill>
              </a:rPr>
              <a:pPr>
                <a:defRPr/>
              </a:pPr>
              <a:t>4/25/2017</a:t>
            </a:fld>
            <a:endParaRPr lang="en-US">
              <a:solidFill>
                <a:srgbClr val="FFFFFF"/>
              </a:solidFill>
            </a:endParaRPr>
          </a:p>
        </p:txBody>
      </p:sp>
      <p:sp>
        <p:nvSpPr>
          <p:cNvPr id="6" name="Rectangle 3"/>
          <p:cNvSpPr>
            <a:spLocks noGrp="1" noChangeArrowheads="1"/>
          </p:cNvSpPr>
          <p:nvPr>
            <p:ph type="sldNum" sz="quarter" idx="11"/>
          </p:nvPr>
        </p:nvSpPr>
        <p:spPr/>
        <p:txBody>
          <a:bodyPr/>
          <a:lstStyle>
            <a:lvl1pPr>
              <a:defRPr/>
            </a:lvl1pPr>
          </a:lstStyle>
          <a:p>
            <a:pPr>
              <a:defRPr/>
            </a:pPr>
            <a:fld id="{194B2AB4-F147-4DD1-B7F1-BCB01F75CEFB}"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86917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dt" sz="half" idx="2"/>
          </p:nvPr>
        </p:nvSpPr>
        <p:spPr bwMode="auto">
          <a:xfrm>
            <a:off x="457200" y="625157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fontAlgn="base">
              <a:spcBef>
                <a:spcPct val="0"/>
              </a:spcBef>
              <a:spcAft>
                <a:spcPct val="0"/>
              </a:spcAft>
              <a:defRPr/>
            </a:pPr>
            <a:fld id="{8E6DE529-DDE7-4178-8F24-F2DFD5384DF4}" type="datetimeFigureOut">
              <a:rPr lang="en-US">
                <a:solidFill>
                  <a:srgbClr val="FFFFFF"/>
                </a:solidFill>
                <a:cs typeface="Times New Roman" pitchFamily="18" charset="0"/>
              </a:rPr>
              <a:pPr fontAlgn="base">
                <a:spcBef>
                  <a:spcPct val="0"/>
                </a:spcBef>
                <a:spcAft>
                  <a:spcPct val="0"/>
                </a:spcAft>
                <a:defRPr/>
              </a:pPr>
              <a:t>4/25/2017</a:t>
            </a:fld>
            <a:endParaRPr lang="en-US">
              <a:solidFill>
                <a:srgbClr val="FFFFFF"/>
              </a:solidFill>
              <a:cs typeface="Times New Roman" pitchFamily="18" charset="0"/>
            </a:endParaRPr>
          </a:p>
        </p:txBody>
      </p:sp>
      <p:sp>
        <p:nvSpPr>
          <p:cNvPr id="62467" name="Rectangle 3"/>
          <p:cNvSpPr>
            <a:spLocks noGrp="1" noChangeArrowheads="1"/>
          </p:cNvSpPr>
          <p:nvPr>
            <p:ph type="sldNum" sz="quarter" idx="4"/>
          </p:nvPr>
        </p:nvSpPr>
        <p:spPr bwMode="auto">
          <a:xfrm>
            <a:off x="6553200" y="6248400"/>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fontAlgn="base">
              <a:spcBef>
                <a:spcPct val="0"/>
              </a:spcBef>
              <a:spcAft>
                <a:spcPct val="0"/>
              </a:spcAft>
              <a:defRPr/>
            </a:pPr>
            <a:fld id="{C31233A7-5FFE-42D7-83E3-8CFF296EFC91}" type="slidenum">
              <a:rPr lang="en-US">
                <a:solidFill>
                  <a:srgbClr val="FFFFFF"/>
                </a:solidFill>
                <a:cs typeface="Times New Roman" pitchFamily="18" charset="0"/>
              </a:rPr>
              <a:pPr fontAlgn="base">
                <a:spcBef>
                  <a:spcPct val="0"/>
                </a:spcBef>
                <a:spcAft>
                  <a:spcPct val="0"/>
                </a:spcAft>
                <a:defRPr/>
              </a:pPr>
              <a:t>‹#›</a:t>
            </a:fld>
            <a:endParaRPr lang="en-US">
              <a:solidFill>
                <a:srgbClr val="FFFFFF"/>
              </a:solidFill>
              <a:cs typeface="Times New Roman" pitchFamily="18" charset="0"/>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2470"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62471"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62472"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a:solidFill>
                    <a:srgbClr val="FFFFFF"/>
                  </a:solidFill>
                  <a:latin typeface="Verdana" pitchFamily="34" charset="0"/>
                  <a:cs typeface="Times New Roman" pitchFamily="18" charset="0"/>
                </a:endParaRPr>
              </a:p>
            </p:txBody>
          </p:sp>
          <p:sp>
            <p:nvSpPr>
              <p:cNvPr id="62474"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grpSp>
        <p:sp>
          <p:nvSpPr>
            <p:cNvPr id="62475"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fontAlgn="base">
                <a:spcBef>
                  <a:spcPct val="0"/>
                </a:spcBef>
                <a:spcAft>
                  <a:spcPct val="0"/>
                </a:spcAft>
                <a:defRPr/>
              </a:pPr>
              <a:endParaRPr lang="en-US" sz="2400">
                <a:solidFill>
                  <a:srgbClr val="FFFFFF"/>
                </a:solidFill>
                <a:latin typeface="Verdana" pitchFamily="34" charset="0"/>
                <a:cs typeface="Times New Roman" pitchFamily="18"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a:solidFill>
                  <a:srgbClr val="FFFFFF"/>
                </a:solidFill>
                <a:latin typeface="Verdana" pitchFamily="34" charset="0"/>
                <a:cs typeface="Times New Roman" pitchFamily="18" charset="0"/>
              </a:endParaRPr>
            </a:p>
          </p:txBody>
        </p:sp>
      </p:grpSp>
      <p:sp>
        <p:nvSpPr>
          <p:cNvPr id="62477" name="Rectangle 13"/>
          <p:cNvSpPr>
            <a:spLocks noGrp="1" noRot="1" noChangeArrowheads="1"/>
          </p:cNvSpPr>
          <p:nvPr>
            <p:ph type="title"/>
          </p:nvPr>
        </p:nvSpPr>
        <p:spPr bwMode="auto">
          <a:xfrm>
            <a:off x="457200" y="274638"/>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478" name="Rectangle 14"/>
          <p:cNvSpPr>
            <a:spLocks noGrp="1" noChangeArrowheads="1"/>
          </p:cNvSpPr>
          <p:nvPr>
            <p:ph type="ftr" sz="quarter" idx="3"/>
          </p:nvPr>
        </p:nvSpPr>
        <p:spPr bwMode="auto">
          <a:xfrm>
            <a:off x="3124200" y="6248400"/>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fontAlgn="base">
              <a:spcBef>
                <a:spcPct val="0"/>
              </a:spcBef>
              <a:spcAft>
                <a:spcPct val="0"/>
              </a:spcAft>
              <a:defRPr/>
            </a:pPr>
            <a:endParaRPr lang="en-US">
              <a:solidFill>
                <a:srgbClr val="FFFFFF"/>
              </a:solidFill>
              <a:cs typeface="Times New Roman" pitchFamily="18" charset="0"/>
            </a:endParaRPr>
          </a:p>
        </p:txBody>
      </p:sp>
      <p:sp>
        <p:nvSpPr>
          <p:cNvPr id="62479" name="Rectangle 15"/>
          <p:cNvSpPr>
            <a:spLocks noGrp="1" noChangeArrowheads="1"/>
          </p:cNvSpPr>
          <p:nvPr>
            <p:ph type="body" idx="1"/>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45263120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28800" y="3505200"/>
            <a:ext cx="6858000" cy="2819400"/>
          </a:xfrm>
        </p:spPr>
        <p:txBody>
          <a:bodyPr anchor="t">
            <a:normAutofit/>
          </a:bodyPr>
          <a:lstStyle/>
          <a:p>
            <a:pPr algn="r" eaLnBrk="1" hangingPunct="1">
              <a:defRPr/>
            </a:pPr>
            <a:r>
              <a:rPr lang="en-US" sz="5500" dirty="0" smtClean="0">
                <a:solidFill>
                  <a:schemeClr val="tx1"/>
                </a:solidFill>
              </a:rPr>
              <a:t>Forensic Accounting Research</a:t>
            </a:r>
          </a:p>
        </p:txBody>
      </p:sp>
      <p:sp>
        <p:nvSpPr>
          <p:cNvPr id="3" name="Subtitle 2"/>
          <p:cNvSpPr>
            <a:spLocks noGrp="1"/>
          </p:cNvSpPr>
          <p:nvPr>
            <p:ph type="subTitle" idx="4294967295"/>
          </p:nvPr>
        </p:nvSpPr>
        <p:spPr>
          <a:xfrm>
            <a:off x="990600" y="1828800"/>
            <a:ext cx="6858000" cy="990600"/>
          </a:xfrm>
        </p:spPr>
        <p:txBody>
          <a:bodyPr>
            <a:normAutofit/>
          </a:bodyPr>
          <a:lstStyle/>
          <a:p>
            <a:pPr marL="0" indent="0" algn="ctr" eaLnBrk="1" hangingPunct="1">
              <a:buFont typeface="Wingdings" pitchFamily="2" charset="2"/>
              <a:buNone/>
              <a:defRPr/>
            </a:pPr>
            <a:endParaRPr lang="en-US" sz="5500" dirty="0" smtClean="0">
              <a:solidFill>
                <a:schemeClr val="tx2"/>
              </a:solidFill>
              <a:latin typeface="Bookman Old Style" pitchFamily="18" charset="0"/>
            </a:endParaRPr>
          </a:p>
        </p:txBody>
      </p:sp>
    </p:spTree>
    <p:extLst>
      <p:ext uri="{BB962C8B-B14F-4D97-AF65-F5344CB8AC3E}">
        <p14:creationId xmlns:p14="http://schemas.microsoft.com/office/powerpoint/2010/main" val="3895014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457200" y="76200"/>
            <a:ext cx="8229600" cy="884238"/>
          </a:xfrm>
        </p:spPr>
        <p:txBody>
          <a:bodyPr anchor="b"/>
          <a:lstStyle/>
          <a:p>
            <a:pPr eaLnBrk="1" hangingPunct="1">
              <a:defRPr/>
            </a:pPr>
            <a:r>
              <a:rPr lang="en-US" sz="4800" smtClean="0"/>
              <a:t>The Fraud Triangle</a:t>
            </a:r>
          </a:p>
        </p:txBody>
      </p:sp>
      <p:sp>
        <p:nvSpPr>
          <p:cNvPr id="20482" name="Content Placeholder 2"/>
          <p:cNvSpPr>
            <a:spLocks noGrp="1"/>
          </p:cNvSpPr>
          <p:nvPr>
            <p:ph sz="quarter" idx="4294967295"/>
          </p:nvPr>
        </p:nvSpPr>
        <p:spPr>
          <a:xfrm>
            <a:off x="457200" y="1616075"/>
            <a:ext cx="8229600" cy="4937125"/>
          </a:xfrm>
        </p:spPr>
        <p:txBody>
          <a:bodyPr/>
          <a:lstStyle/>
          <a:p>
            <a:pPr eaLnBrk="1" hangingPunct="1">
              <a:defRPr/>
            </a:pPr>
            <a:r>
              <a:rPr lang="en-US" sz="3300" smtClean="0"/>
              <a:t>Three factors in the triangle (usually all 3 exist in a fraud)</a:t>
            </a:r>
          </a:p>
          <a:p>
            <a:pPr lvl="1" eaLnBrk="1" hangingPunct="1">
              <a:defRPr/>
            </a:pPr>
            <a:r>
              <a:rPr lang="en-US" sz="3300" smtClean="0"/>
              <a:t>Motivation (perceived pressure or incentive)</a:t>
            </a:r>
          </a:p>
          <a:p>
            <a:pPr lvl="1" eaLnBrk="1" hangingPunct="1">
              <a:defRPr/>
            </a:pPr>
            <a:r>
              <a:rPr lang="en-US" sz="3300" smtClean="0"/>
              <a:t>Perceived opportunity</a:t>
            </a:r>
          </a:p>
          <a:p>
            <a:pPr lvl="1" eaLnBrk="1" hangingPunct="1">
              <a:defRPr/>
            </a:pPr>
            <a:r>
              <a:rPr lang="en-US" sz="3300" smtClean="0"/>
              <a:t>Rationalization</a:t>
            </a:r>
          </a:p>
          <a:p>
            <a:pPr eaLnBrk="1" hangingPunct="1">
              <a:defRPr/>
            </a:pPr>
            <a:r>
              <a:rPr lang="en-US" sz="3300" smtClean="0"/>
              <a:t>Effective internal controls limit fraud</a:t>
            </a:r>
          </a:p>
          <a:p>
            <a:pPr eaLnBrk="1" hangingPunct="1">
              <a:defRPr/>
            </a:pPr>
            <a:r>
              <a:rPr lang="en-US" sz="3300" smtClean="0"/>
              <a:t>If an organization can contain any one of the three elements, fraud will most likely not occur</a:t>
            </a:r>
          </a:p>
        </p:txBody>
      </p:sp>
    </p:spTree>
    <p:extLst>
      <p:ext uri="{BB962C8B-B14F-4D97-AF65-F5344CB8AC3E}">
        <p14:creationId xmlns:p14="http://schemas.microsoft.com/office/powerpoint/2010/main" val="3462819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457200" y="76200"/>
            <a:ext cx="8229600" cy="1524000"/>
          </a:xfrm>
        </p:spPr>
        <p:txBody>
          <a:bodyPr anchor="b"/>
          <a:lstStyle/>
          <a:p>
            <a:pPr eaLnBrk="1" hangingPunct="1">
              <a:defRPr/>
            </a:pPr>
            <a:r>
              <a:rPr lang="en-US" sz="4800" smtClean="0"/>
              <a:t>Overview of financial fraud examination</a:t>
            </a:r>
          </a:p>
        </p:txBody>
      </p:sp>
      <p:sp>
        <p:nvSpPr>
          <p:cNvPr id="21506" name="Content Placeholder 2"/>
          <p:cNvSpPr>
            <a:spLocks noGrp="1"/>
          </p:cNvSpPr>
          <p:nvPr>
            <p:ph sz="quarter" idx="4294967295"/>
          </p:nvPr>
        </p:nvSpPr>
        <p:spPr>
          <a:xfrm>
            <a:off x="457200" y="2209800"/>
            <a:ext cx="8229600" cy="3505200"/>
          </a:xfrm>
        </p:spPr>
        <p:txBody>
          <a:bodyPr/>
          <a:lstStyle/>
          <a:p>
            <a:pPr eaLnBrk="1" hangingPunct="1">
              <a:defRPr/>
            </a:pPr>
            <a:r>
              <a:rPr lang="en-US" sz="3600" smtClean="0"/>
              <a:t>Two basic categories of fraud an auditor investigates when examining material misstatement risk assessment </a:t>
            </a:r>
          </a:p>
          <a:p>
            <a:pPr lvl="1" eaLnBrk="1" hangingPunct="1">
              <a:defRPr/>
            </a:pPr>
            <a:r>
              <a:rPr lang="en-US" sz="3600" smtClean="0"/>
              <a:t>Fraudulent financial reporting</a:t>
            </a:r>
          </a:p>
          <a:p>
            <a:pPr lvl="1" eaLnBrk="1" hangingPunct="1">
              <a:defRPr/>
            </a:pPr>
            <a:r>
              <a:rPr lang="en-US" sz="3600" smtClean="0"/>
              <a:t>Misappropriation of assets</a:t>
            </a:r>
          </a:p>
        </p:txBody>
      </p:sp>
    </p:spTree>
    <p:extLst>
      <p:ext uri="{BB962C8B-B14F-4D97-AF65-F5344CB8AC3E}">
        <p14:creationId xmlns:p14="http://schemas.microsoft.com/office/powerpoint/2010/main" val="775907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en-US" sz="4800" smtClean="0"/>
              <a:t>Overview of financial fraud examination (contd.)</a:t>
            </a:r>
          </a:p>
        </p:txBody>
      </p:sp>
      <p:sp>
        <p:nvSpPr>
          <p:cNvPr id="57347" name="Rectangle 3"/>
          <p:cNvSpPr>
            <a:spLocks noGrp="1" noChangeArrowheads="1"/>
          </p:cNvSpPr>
          <p:nvPr>
            <p:ph type="body" idx="1"/>
          </p:nvPr>
        </p:nvSpPr>
        <p:spPr>
          <a:xfrm>
            <a:off x="457200" y="1874838"/>
            <a:ext cx="8229600" cy="4525962"/>
          </a:xfrm>
        </p:spPr>
        <p:txBody>
          <a:bodyPr/>
          <a:lstStyle/>
          <a:p>
            <a:pPr eaLnBrk="1" hangingPunct="1">
              <a:defRPr/>
            </a:pPr>
            <a:r>
              <a:rPr lang="en-US" sz="3400" smtClean="0"/>
              <a:t>Financial reporting fraud red flags</a:t>
            </a:r>
          </a:p>
          <a:p>
            <a:pPr lvl="1" eaLnBrk="1" hangingPunct="1">
              <a:defRPr/>
            </a:pPr>
            <a:r>
              <a:rPr lang="en-US" sz="3200" smtClean="0"/>
              <a:t>Incentive/pressures</a:t>
            </a:r>
          </a:p>
          <a:p>
            <a:pPr lvl="2" eaLnBrk="1" hangingPunct="1">
              <a:defRPr/>
            </a:pPr>
            <a:r>
              <a:rPr lang="en-US" sz="2800" smtClean="0"/>
              <a:t>High degree of competition or market competition in conjunction with declining profit margins</a:t>
            </a:r>
          </a:p>
          <a:p>
            <a:pPr lvl="2" eaLnBrk="1" hangingPunct="1">
              <a:defRPr/>
            </a:pPr>
            <a:r>
              <a:rPr lang="en-US" sz="2800" smtClean="0"/>
              <a:t>Perceived or real adverse effects of reporting poor financial results</a:t>
            </a:r>
          </a:p>
          <a:p>
            <a:pPr lvl="2" eaLnBrk="1" hangingPunct="1">
              <a:defRPr/>
            </a:pPr>
            <a:r>
              <a:rPr lang="en-US" sz="2800" smtClean="0"/>
              <a:t>Personal guarantees by management or board members of entity debt</a:t>
            </a:r>
            <a:endParaRPr lang="en-US" smtClean="0"/>
          </a:p>
        </p:txBody>
      </p:sp>
    </p:spTree>
    <p:extLst>
      <p:ext uri="{BB962C8B-B14F-4D97-AF65-F5344CB8AC3E}">
        <p14:creationId xmlns:p14="http://schemas.microsoft.com/office/powerpoint/2010/main" val="4151904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457200" y="76200"/>
            <a:ext cx="8229600" cy="1524000"/>
          </a:xfrm>
        </p:spPr>
        <p:txBody>
          <a:bodyPr anchor="b"/>
          <a:lstStyle/>
          <a:p>
            <a:pPr eaLnBrk="1" hangingPunct="1">
              <a:defRPr/>
            </a:pPr>
            <a:r>
              <a:rPr lang="en-US" sz="4800" smtClean="0"/>
              <a:t>Overview of financial fraud (contd.)</a:t>
            </a:r>
          </a:p>
        </p:txBody>
      </p:sp>
      <p:sp>
        <p:nvSpPr>
          <p:cNvPr id="22530" name="Content Placeholder 2"/>
          <p:cNvSpPr>
            <a:spLocks noGrp="1"/>
          </p:cNvSpPr>
          <p:nvPr>
            <p:ph sz="quarter" idx="4294967295"/>
          </p:nvPr>
        </p:nvSpPr>
        <p:spPr>
          <a:xfrm>
            <a:off x="457200" y="2225675"/>
            <a:ext cx="8229600" cy="3565525"/>
          </a:xfrm>
        </p:spPr>
        <p:txBody>
          <a:bodyPr/>
          <a:lstStyle/>
          <a:p>
            <a:pPr eaLnBrk="1" hangingPunct="1">
              <a:defRPr/>
            </a:pPr>
            <a:r>
              <a:rPr lang="en-US" sz="3600" smtClean="0"/>
              <a:t>Financial reporting fraud (contd.)</a:t>
            </a:r>
          </a:p>
          <a:p>
            <a:pPr lvl="1" eaLnBrk="1" hangingPunct="1">
              <a:defRPr/>
            </a:pPr>
            <a:r>
              <a:rPr lang="en-US" sz="3600" smtClean="0"/>
              <a:t>Opportunities – flags</a:t>
            </a:r>
          </a:p>
          <a:p>
            <a:pPr lvl="2" eaLnBrk="1" hangingPunct="1">
              <a:defRPr/>
            </a:pPr>
            <a:r>
              <a:rPr lang="en-US" sz="3600" smtClean="0"/>
              <a:t>Highly complex transactions</a:t>
            </a:r>
          </a:p>
          <a:p>
            <a:pPr lvl="2" eaLnBrk="1" hangingPunct="1">
              <a:defRPr/>
            </a:pPr>
            <a:r>
              <a:rPr lang="en-US" sz="3600" smtClean="0"/>
              <a:t>Major international operations</a:t>
            </a:r>
          </a:p>
          <a:p>
            <a:pPr lvl="2" eaLnBrk="1" hangingPunct="1">
              <a:defRPr/>
            </a:pPr>
            <a:r>
              <a:rPr lang="en-US" sz="3600" smtClean="0"/>
              <a:t>Deficiencies in internal controls</a:t>
            </a:r>
          </a:p>
        </p:txBody>
      </p:sp>
    </p:spTree>
    <p:extLst>
      <p:ext uri="{BB962C8B-B14F-4D97-AF65-F5344CB8AC3E}">
        <p14:creationId xmlns:p14="http://schemas.microsoft.com/office/powerpoint/2010/main" val="1559453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xfrm>
            <a:off x="457200" y="228600"/>
            <a:ext cx="8229600" cy="1143000"/>
          </a:xfrm>
        </p:spPr>
        <p:txBody>
          <a:bodyPr/>
          <a:lstStyle/>
          <a:p>
            <a:pPr eaLnBrk="1" hangingPunct="1">
              <a:defRPr/>
            </a:pPr>
            <a:r>
              <a:rPr lang="en-US" sz="4800" smtClean="0"/>
              <a:t>Overview of financial fraud (contd.)</a:t>
            </a:r>
          </a:p>
        </p:txBody>
      </p:sp>
      <p:sp>
        <p:nvSpPr>
          <p:cNvPr id="58371" name="Rectangle 3"/>
          <p:cNvSpPr>
            <a:spLocks noGrp="1" noChangeArrowheads="1"/>
          </p:cNvSpPr>
          <p:nvPr>
            <p:ph type="body" idx="1"/>
          </p:nvPr>
        </p:nvSpPr>
        <p:spPr>
          <a:xfrm>
            <a:off x="457200" y="2255838"/>
            <a:ext cx="8229600" cy="4144962"/>
          </a:xfrm>
        </p:spPr>
        <p:txBody>
          <a:bodyPr/>
          <a:lstStyle/>
          <a:p>
            <a:pPr eaLnBrk="1" hangingPunct="1">
              <a:lnSpc>
                <a:spcPct val="90000"/>
              </a:lnSpc>
              <a:defRPr/>
            </a:pPr>
            <a:r>
              <a:rPr lang="en-US" sz="3600" smtClean="0"/>
              <a:t>Financial reporting fraud (contd.)</a:t>
            </a:r>
          </a:p>
          <a:p>
            <a:pPr lvl="1" eaLnBrk="1" hangingPunct="1">
              <a:lnSpc>
                <a:spcPct val="90000"/>
              </a:lnSpc>
              <a:defRPr/>
            </a:pPr>
            <a:r>
              <a:rPr lang="en-US" sz="3600" smtClean="0"/>
              <a:t>Attitudes/rationalization flags</a:t>
            </a:r>
          </a:p>
          <a:p>
            <a:pPr lvl="2" eaLnBrk="1" hangingPunct="1">
              <a:lnSpc>
                <a:spcPct val="90000"/>
              </a:lnSpc>
              <a:defRPr/>
            </a:pPr>
            <a:r>
              <a:rPr lang="en-US" sz="3600" smtClean="0"/>
              <a:t>Ineffective communication or enforcement of ethical standards</a:t>
            </a:r>
          </a:p>
          <a:p>
            <a:pPr lvl="2" eaLnBrk="1" hangingPunct="1">
              <a:lnSpc>
                <a:spcPct val="90000"/>
              </a:lnSpc>
              <a:defRPr/>
            </a:pPr>
            <a:r>
              <a:rPr lang="en-US" sz="3600" smtClean="0"/>
              <a:t>Excessive interest by management in maintaining or increasing the entity’s earnings trend</a:t>
            </a:r>
          </a:p>
        </p:txBody>
      </p:sp>
    </p:spTree>
    <p:extLst>
      <p:ext uri="{BB962C8B-B14F-4D97-AF65-F5344CB8AC3E}">
        <p14:creationId xmlns:p14="http://schemas.microsoft.com/office/powerpoint/2010/main" val="2280212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a:xfrm>
            <a:off x="457200" y="152400"/>
            <a:ext cx="8229600" cy="1447800"/>
          </a:xfrm>
        </p:spPr>
        <p:txBody>
          <a:bodyPr anchor="b"/>
          <a:lstStyle/>
          <a:p>
            <a:pPr eaLnBrk="1" hangingPunct="1">
              <a:defRPr/>
            </a:pPr>
            <a:r>
              <a:rPr lang="en-US" sz="4800" smtClean="0"/>
              <a:t>Overview of financial fraud (contd.)</a:t>
            </a:r>
          </a:p>
        </p:txBody>
      </p:sp>
      <p:sp>
        <p:nvSpPr>
          <p:cNvPr id="23554" name="Content Placeholder 2"/>
          <p:cNvSpPr>
            <a:spLocks noGrp="1"/>
          </p:cNvSpPr>
          <p:nvPr>
            <p:ph sz="quarter" idx="4294967295"/>
          </p:nvPr>
        </p:nvSpPr>
        <p:spPr>
          <a:xfrm>
            <a:off x="457200" y="1828800"/>
            <a:ext cx="8229600" cy="4495800"/>
          </a:xfrm>
        </p:spPr>
        <p:txBody>
          <a:bodyPr/>
          <a:lstStyle/>
          <a:p>
            <a:pPr eaLnBrk="1" hangingPunct="1">
              <a:defRPr/>
            </a:pPr>
            <a:r>
              <a:rPr lang="en-US" sz="3600" smtClean="0"/>
              <a:t>Misappropriation of asset risk factors</a:t>
            </a:r>
          </a:p>
          <a:p>
            <a:pPr lvl="1" eaLnBrk="1" hangingPunct="1">
              <a:defRPr/>
            </a:pPr>
            <a:r>
              <a:rPr lang="en-US" sz="3600" smtClean="0"/>
              <a:t>Susceptibility of assets to misappropriation</a:t>
            </a:r>
          </a:p>
          <a:p>
            <a:pPr lvl="2" eaLnBrk="1" hangingPunct="1">
              <a:defRPr/>
            </a:pPr>
            <a:r>
              <a:rPr lang="en-US" sz="3600" smtClean="0"/>
              <a:t>Large amounts of cash on hand</a:t>
            </a:r>
          </a:p>
          <a:p>
            <a:pPr lvl="2" eaLnBrk="1" hangingPunct="1">
              <a:defRPr/>
            </a:pPr>
            <a:r>
              <a:rPr lang="en-US" sz="3600" smtClean="0"/>
              <a:t>Easily convertible assets (bonds, diamonds)</a:t>
            </a:r>
          </a:p>
          <a:p>
            <a:pPr lvl="1" eaLnBrk="1" hangingPunct="1">
              <a:defRPr/>
            </a:pPr>
            <a:r>
              <a:rPr lang="en-US" sz="3600" smtClean="0"/>
              <a:t>Controls (lack of)</a:t>
            </a:r>
          </a:p>
        </p:txBody>
      </p:sp>
    </p:spTree>
    <p:extLst>
      <p:ext uri="{BB962C8B-B14F-4D97-AF65-F5344CB8AC3E}">
        <p14:creationId xmlns:p14="http://schemas.microsoft.com/office/powerpoint/2010/main" val="2963221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en-US" sz="4800" smtClean="0"/>
              <a:t>Overview of financial fraud (contd.)</a:t>
            </a:r>
          </a:p>
        </p:txBody>
      </p:sp>
      <p:sp>
        <p:nvSpPr>
          <p:cNvPr id="59395" name="Rectangle 3"/>
          <p:cNvSpPr>
            <a:spLocks noGrp="1" noChangeArrowheads="1"/>
          </p:cNvSpPr>
          <p:nvPr>
            <p:ph type="body" idx="1"/>
          </p:nvPr>
        </p:nvSpPr>
        <p:spPr>
          <a:xfrm>
            <a:off x="457200" y="1951038"/>
            <a:ext cx="8229600" cy="4525962"/>
          </a:xfrm>
        </p:spPr>
        <p:txBody>
          <a:bodyPr/>
          <a:lstStyle/>
          <a:p>
            <a:pPr eaLnBrk="1" hangingPunct="1">
              <a:defRPr/>
            </a:pPr>
            <a:r>
              <a:rPr lang="en-US" sz="3900" smtClean="0"/>
              <a:t>Steps of the fraud examination</a:t>
            </a:r>
          </a:p>
          <a:p>
            <a:pPr lvl="1" eaLnBrk="1" hangingPunct="1">
              <a:defRPr/>
            </a:pPr>
            <a:r>
              <a:rPr lang="en-US" sz="3600" smtClean="0"/>
              <a:t>Indentify issue/plan the investigation</a:t>
            </a:r>
          </a:p>
          <a:p>
            <a:pPr lvl="1" eaLnBrk="1" hangingPunct="1">
              <a:defRPr/>
            </a:pPr>
            <a:r>
              <a:rPr lang="en-US" sz="3600" smtClean="0"/>
              <a:t>Gather the evidence/the investigation phase</a:t>
            </a:r>
          </a:p>
          <a:p>
            <a:pPr lvl="1" eaLnBrk="1" hangingPunct="1">
              <a:defRPr/>
            </a:pPr>
            <a:r>
              <a:rPr lang="en-US" sz="3600" smtClean="0"/>
              <a:t>Evaluate the evidence</a:t>
            </a:r>
          </a:p>
          <a:p>
            <a:pPr lvl="1" eaLnBrk="1" hangingPunct="1">
              <a:defRPr/>
            </a:pPr>
            <a:r>
              <a:rPr lang="en-US" sz="3600" smtClean="0"/>
              <a:t>Report he findings to management?/legal counsel</a:t>
            </a:r>
          </a:p>
        </p:txBody>
      </p:sp>
    </p:spTree>
    <p:extLst>
      <p:ext uri="{BB962C8B-B14F-4D97-AF65-F5344CB8AC3E}">
        <p14:creationId xmlns:p14="http://schemas.microsoft.com/office/powerpoint/2010/main" val="3849673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b">
            <a:normAutofit fontScale="90000"/>
          </a:bodyPr>
          <a:lstStyle/>
          <a:p>
            <a:pPr eaLnBrk="1" hangingPunct="1">
              <a:defRPr/>
            </a:pPr>
            <a:r>
              <a:rPr lang="en-US" sz="4800" dirty="0" smtClean="0"/>
              <a:t>Computer technology in fraud investigation (contd.)</a:t>
            </a:r>
          </a:p>
        </p:txBody>
      </p:sp>
      <p:sp>
        <p:nvSpPr>
          <p:cNvPr id="3" name="Content Placeholder 2"/>
          <p:cNvSpPr>
            <a:spLocks noGrp="1"/>
          </p:cNvSpPr>
          <p:nvPr>
            <p:ph sz="quarter" idx="4294967295"/>
          </p:nvPr>
        </p:nvSpPr>
        <p:spPr>
          <a:xfrm>
            <a:off x="457200" y="1905000"/>
            <a:ext cx="8229600" cy="4572000"/>
          </a:xfrm>
        </p:spPr>
        <p:txBody>
          <a:bodyPr>
            <a:normAutofit/>
          </a:bodyPr>
          <a:lstStyle/>
          <a:p>
            <a:pPr eaLnBrk="1" hangingPunct="1">
              <a:lnSpc>
                <a:spcPct val="90000"/>
              </a:lnSpc>
              <a:defRPr/>
            </a:pPr>
            <a:r>
              <a:rPr lang="en-US" sz="3300" dirty="0" smtClean="0"/>
              <a:t>Data mining software</a:t>
            </a:r>
          </a:p>
          <a:p>
            <a:pPr lvl="1" eaLnBrk="1" hangingPunct="1">
              <a:lnSpc>
                <a:spcPct val="90000"/>
              </a:lnSpc>
              <a:defRPr/>
            </a:pPr>
            <a:r>
              <a:rPr lang="en-US" sz="3300" dirty="0" smtClean="0"/>
              <a:t>Software tool that models a database for the purpose of determining patterns and relationships among the data</a:t>
            </a:r>
          </a:p>
          <a:p>
            <a:pPr lvl="1" eaLnBrk="1" hangingPunct="1">
              <a:lnSpc>
                <a:spcPct val="90000"/>
              </a:lnSpc>
              <a:defRPr/>
            </a:pPr>
            <a:r>
              <a:rPr lang="en-US" sz="3300" dirty="0" smtClean="0"/>
              <a:t>SAS Enterprise Miner-modeling software</a:t>
            </a:r>
          </a:p>
          <a:p>
            <a:pPr lvl="1" eaLnBrk="1" hangingPunct="1">
              <a:lnSpc>
                <a:spcPct val="90000"/>
              </a:lnSpc>
              <a:defRPr/>
            </a:pPr>
            <a:r>
              <a:rPr lang="en-US" sz="3300" dirty="0" err="1" smtClean="0"/>
              <a:t>Wizrule</a:t>
            </a:r>
            <a:r>
              <a:rPr lang="en-US" sz="3300" dirty="0" smtClean="0"/>
              <a:t> – used for data cleaning (searching for clerical errors) or anomaly detection.</a:t>
            </a:r>
          </a:p>
        </p:txBody>
      </p:sp>
    </p:spTree>
    <p:extLst>
      <p:ext uri="{BB962C8B-B14F-4D97-AF65-F5344CB8AC3E}">
        <p14:creationId xmlns:p14="http://schemas.microsoft.com/office/powerpoint/2010/main" val="856648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457200" y="152400"/>
            <a:ext cx="8229600" cy="1477963"/>
          </a:xfrm>
        </p:spPr>
        <p:txBody>
          <a:bodyPr/>
          <a:lstStyle/>
          <a:p>
            <a:pPr eaLnBrk="1" hangingPunct="1">
              <a:defRPr/>
            </a:pPr>
            <a:r>
              <a:rPr lang="en-US" sz="4800" smtClean="0"/>
              <a:t>Computer technology in fraud investigation</a:t>
            </a:r>
            <a:r>
              <a:rPr lang="en-US" smtClean="0"/>
              <a:t> (contd.)</a:t>
            </a:r>
          </a:p>
        </p:txBody>
      </p:sp>
      <p:sp>
        <p:nvSpPr>
          <p:cNvPr id="60419" name="Rectangle 3"/>
          <p:cNvSpPr>
            <a:spLocks noGrp="1" noChangeArrowheads="1"/>
          </p:cNvSpPr>
          <p:nvPr>
            <p:ph type="body" idx="1"/>
          </p:nvPr>
        </p:nvSpPr>
        <p:spPr>
          <a:xfrm>
            <a:off x="457200" y="2103438"/>
            <a:ext cx="8229600" cy="4525962"/>
          </a:xfrm>
        </p:spPr>
        <p:txBody>
          <a:bodyPr/>
          <a:lstStyle/>
          <a:p>
            <a:pPr eaLnBrk="1" hangingPunct="1">
              <a:lnSpc>
                <a:spcPct val="90000"/>
              </a:lnSpc>
              <a:defRPr/>
            </a:pPr>
            <a:r>
              <a:rPr lang="en-US" sz="2900" smtClean="0"/>
              <a:t>Data mining software (contd.)</a:t>
            </a:r>
          </a:p>
          <a:p>
            <a:pPr lvl="1" eaLnBrk="1" hangingPunct="1">
              <a:lnSpc>
                <a:spcPct val="90000"/>
              </a:lnSpc>
              <a:defRPr/>
            </a:pPr>
            <a:r>
              <a:rPr lang="en-US" sz="2900" smtClean="0"/>
              <a:t>IDEA (Audimation Services, inc) – allows user to display, analyze, manipulate, sample or extract data</a:t>
            </a:r>
          </a:p>
          <a:p>
            <a:pPr lvl="1" eaLnBrk="1" hangingPunct="1">
              <a:lnSpc>
                <a:spcPct val="90000"/>
              </a:lnSpc>
              <a:defRPr/>
            </a:pPr>
            <a:r>
              <a:rPr lang="en-US" sz="2900" smtClean="0"/>
              <a:t>Monarch – allows investigator to convert electronic editions of reports into text files</a:t>
            </a:r>
          </a:p>
          <a:p>
            <a:pPr lvl="1" eaLnBrk="1" hangingPunct="1">
              <a:lnSpc>
                <a:spcPct val="90000"/>
              </a:lnSpc>
              <a:defRPr/>
            </a:pPr>
            <a:r>
              <a:rPr lang="en-US" sz="2900" smtClean="0"/>
              <a:t>ACL for windows – data inquiry, analysis, and reporting software</a:t>
            </a:r>
          </a:p>
          <a:p>
            <a:pPr lvl="1" eaLnBrk="1" hangingPunct="1">
              <a:lnSpc>
                <a:spcPct val="90000"/>
              </a:lnSpc>
              <a:defRPr/>
            </a:pPr>
            <a:r>
              <a:rPr lang="en-US" sz="2900" smtClean="0"/>
              <a:t>Analyst’s notebook – assists investigators by uncovering, interpreting, and displaying complex information in easily understood charts.</a:t>
            </a:r>
          </a:p>
        </p:txBody>
      </p:sp>
    </p:spTree>
    <p:extLst>
      <p:ext uri="{BB962C8B-B14F-4D97-AF65-F5344CB8AC3E}">
        <p14:creationId xmlns:p14="http://schemas.microsoft.com/office/powerpoint/2010/main" val="1005990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381000" y="-152400"/>
            <a:ext cx="8229600" cy="1036638"/>
          </a:xfrm>
        </p:spPr>
        <p:txBody>
          <a:bodyPr anchor="b"/>
          <a:lstStyle/>
          <a:p>
            <a:pPr eaLnBrk="1" hangingPunct="1">
              <a:defRPr/>
            </a:pPr>
            <a:r>
              <a:rPr lang="en-US" sz="4800" smtClean="0"/>
              <a:t>Public records – see figure 10-7</a:t>
            </a:r>
          </a:p>
        </p:txBody>
      </p:sp>
      <p:sp>
        <p:nvSpPr>
          <p:cNvPr id="25602" name="Content Placeholder 2"/>
          <p:cNvSpPr>
            <a:spLocks noGrp="1"/>
          </p:cNvSpPr>
          <p:nvPr>
            <p:ph sz="quarter" idx="4294967295"/>
          </p:nvPr>
        </p:nvSpPr>
        <p:spPr>
          <a:xfrm>
            <a:off x="457200" y="1219200"/>
            <a:ext cx="8229600" cy="4937125"/>
          </a:xfrm>
        </p:spPr>
        <p:txBody>
          <a:bodyPr/>
          <a:lstStyle/>
          <a:p>
            <a:pPr eaLnBrk="1" hangingPunct="1">
              <a:defRPr/>
            </a:pPr>
            <a:r>
              <a:rPr lang="en-US" sz="3300" dirty="0" smtClean="0"/>
              <a:t>Courthouse records – lawsuits, judgments, property filings, bankruptcy filings</a:t>
            </a:r>
          </a:p>
          <a:p>
            <a:pPr eaLnBrk="1" hangingPunct="1">
              <a:defRPr/>
            </a:pPr>
            <a:r>
              <a:rPr lang="en-US" sz="3300" dirty="0" smtClean="0"/>
              <a:t>Company records – SEC filings, Dun and Bradstreet has private company data, D/B/A filings with state or county, real estate filings</a:t>
            </a:r>
          </a:p>
          <a:p>
            <a:pPr eaLnBrk="1" hangingPunct="1">
              <a:defRPr/>
            </a:pPr>
            <a:r>
              <a:rPr lang="en-US" sz="3300" dirty="0" smtClean="0"/>
              <a:t>Online databases </a:t>
            </a:r>
          </a:p>
          <a:p>
            <a:pPr eaLnBrk="1" hangingPunct="1">
              <a:defRPr/>
            </a:pPr>
            <a:r>
              <a:rPr lang="en-US" sz="3300" dirty="0" smtClean="0"/>
              <a:t>The Internet – </a:t>
            </a:r>
            <a:r>
              <a:rPr lang="en-US" sz="3300" dirty="0" err="1" smtClean="0"/>
              <a:t>KnowX</a:t>
            </a:r>
            <a:r>
              <a:rPr lang="en-US" sz="3300" dirty="0" smtClean="0"/>
              <a:t>, Instant Checkmate, </a:t>
            </a:r>
            <a:r>
              <a:rPr lang="en-US" sz="3300" dirty="0" err="1" smtClean="0"/>
              <a:t>Zoominfo</a:t>
            </a:r>
            <a:r>
              <a:rPr lang="en-US" sz="3300" dirty="0" smtClean="0"/>
              <a:t>, etc.</a:t>
            </a:r>
          </a:p>
        </p:txBody>
      </p:sp>
    </p:spTree>
    <p:extLst>
      <p:ext uri="{BB962C8B-B14F-4D97-AF65-F5344CB8AC3E}">
        <p14:creationId xmlns:p14="http://schemas.microsoft.com/office/powerpoint/2010/main" val="2187644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a:xfrm>
            <a:off x="457200" y="-152400"/>
            <a:ext cx="8229600" cy="1066800"/>
          </a:xfrm>
        </p:spPr>
        <p:txBody>
          <a:bodyPr anchor="b"/>
          <a:lstStyle/>
          <a:p>
            <a:pPr eaLnBrk="1" hangingPunct="1">
              <a:defRPr/>
            </a:pPr>
            <a:r>
              <a:rPr lang="en-US" sz="4800" smtClean="0"/>
              <a:t>Types of value added services</a:t>
            </a:r>
          </a:p>
        </p:txBody>
      </p:sp>
      <p:sp>
        <p:nvSpPr>
          <p:cNvPr id="15362" name="Content Placeholder 2"/>
          <p:cNvSpPr>
            <a:spLocks noGrp="1"/>
          </p:cNvSpPr>
          <p:nvPr>
            <p:ph sz="quarter" idx="4294967295"/>
          </p:nvPr>
        </p:nvSpPr>
        <p:spPr>
          <a:xfrm>
            <a:off x="457200" y="1600200"/>
            <a:ext cx="8229600" cy="4191000"/>
          </a:xfrm>
        </p:spPr>
        <p:txBody>
          <a:bodyPr/>
          <a:lstStyle/>
          <a:p>
            <a:pPr eaLnBrk="1" hangingPunct="1">
              <a:defRPr/>
            </a:pPr>
            <a:r>
              <a:rPr lang="en-US" sz="3000" dirty="0" smtClean="0"/>
              <a:t>Risk assessment of fraud and illegal acts</a:t>
            </a:r>
          </a:p>
          <a:p>
            <a:pPr eaLnBrk="1" hangingPunct="1">
              <a:defRPr/>
            </a:pPr>
            <a:r>
              <a:rPr lang="en-US" sz="3000" dirty="0" smtClean="0"/>
              <a:t>Legal counsel asks you to investigate embezzlement scheme involving hidden assets</a:t>
            </a:r>
          </a:p>
          <a:p>
            <a:pPr eaLnBrk="1" hangingPunct="1">
              <a:defRPr/>
            </a:pPr>
            <a:r>
              <a:rPr lang="en-US" sz="3000" dirty="0" smtClean="0"/>
              <a:t>Vendor kickback determination</a:t>
            </a:r>
          </a:p>
          <a:p>
            <a:pPr eaLnBrk="1" hangingPunct="1">
              <a:defRPr/>
            </a:pPr>
            <a:r>
              <a:rPr lang="en-US" sz="3000" dirty="0" smtClean="0"/>
              <a:t>Fact-finding for alleged frauds involving bribery, wire fraud, securities fraud, etc.</a:t>
            </a:r>
          </a:p>
          <a:p>
            <a:pPr lvl="1" eaLnBrk="1" hangingPunct="1">
              <a:defRPr/>
            </a:pPr>
            <a:r>
              <a:rPr lang="en-US" dirty="0" smtClean="0"/>
              <a:t>All of these involve forensic accounting or litigation support</a:t>
            </a:r>
          </a:p>
        </p:txBody>
      </p:sp>
    </p:spTree>
    <p:extLst>
      <p:ext uri="{BB962C8B-B14F-4D97-AF65-F5344CB8AC3E}">
        <p14:creationId xmlns:p14="http://schemas.microsoft.com/office/powerpoint/2010/main" val="3052731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457200" y="-46038"/>
            <a:ext cx="8229600" cy="884238"/>
          </a:xfrm>
        </p:spPr>
        <p:txBody>
          <a:bodyPr anchor="b"/>
          <a:lstStyle/>
          <a:p>
            <a:pPr eaLnBrk="1" hangingPunct="1">
              <a:defRPr/>
            </a:pPr>
            <a:r>
              <a:rPr lang="en-US" sz="4800" smtClean="0"/>
              <a:t>Fraud defined</a:t>
            </a:r>
          </a:p>
        </p:txBody>
      </p:sp>
      <p:sp>
        <p:nvSpPr>
          <p:cNvPr id="3" name="Content Placeholder 2"/>
          <p:cNvSpPr>
            <a:spLocks noGrp="1"/>
          </p:cNvSpPr>
          <p:nvPr>
            <p:ph sz="quarter" idx="4294967295"/>
          </p:nvPr>
        </p:nvSpPr>
        <p:spPr>
          <a:xfrm>
            <a:off x="457200" y="1447800"/>
            <a:ext cx="8229600" cy="5181600"/>
          </a:xfrm>
        </p:spPr>
        <p:txBody>
          <a:bodyPr>
            <a:normAutofit/>
          </a:bodyPr>
          <a:lstStyle/>
          <a:p>
            <a:pPr eaLnBrk="1" hangingPunct="1">
              <a:lnSpc>
                <a:spcPct val="90000"/>
              </a:lnSpc>
              <a:defRPr/>
            </a:pPr>
            <a:r>
              <a:rPr lang="en-US" sz="3600" smtClean="0"/>
              <a:t>Intentional deception, simply lying, cheating, or stealing</a:t>
            </a:r>
          </a:p>
          <a:p>
            <a:pPr eaLnBrk="1" hangingPunct="1">
              <a:lnSpc>
                <a:spcPct val="90000"/>
              </a:lnSpc>
              <a:defRPr/>
            </a:pPr>
            <a:r>
              <a:rPr lang="en-US" sz="3600" smtClean="0"/>
              <a:t>A generic term, embracing all multifarious means which human ingenuity can devise, and which are resorted to by one individual to get advantage over another by false suggestions or by suppression of truth.  It includes surprise, trickery, cunning, dissembling, and any unfair way by which another is cheated.</a:t>
            </a:r>
          </a:p>
        </p:txBody>
      </p:sp>
    </p:spTree>
    <p:extLst>
      <p:ext uri="{BB962C8B-B14F-4D97-AF65-F5344CB8AC3E}">
        <p14:creationId xmlns:p14="http://schemas.microsoft.com/office/powerpoint/2010/main" val="279376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457200" y="0"/>
            <a:ext cx="8229600" cy="1066800"/>
          </a:xfrm>
        </p:spPr>
        <p:txBody>
          <a:bodyPr/>
          <a:lstStyle/>
          <a:p>
            <a:pPr eaLnBrk="1" hangingPunct="1">
              <a:defRPr/>
            </a:pPr>
            <a:r>
              <a:rPr lang="en-US" sz="4800" smtClean="0"/>
              <a:t>Fraud defined (contd.)</a:t>
            </a:r>
          </a:p>
        </p:txBody>
      </p:sp>
      <p:sp>
        <p:nvSpPr>
          <p:cNvPr id="54275" name="Rectangle 3"/>
          <p:cNvSpPr>
            <a:spLocks noGrp="1" noChangeArrowheads="1"/>
          </p:cNvSpPr>
          <p:nvPr>
            <p:ph type="body" idx="1"/>
          </p:nvPr>
        </p:nvSpPr>
        <p:spPr>
          <a:xfrm>
            <a:off x="457200" y="1874838"/>
            <a:ext cx="8229600" cy="3230562"/>
          </a:xfrm>
        </p:spPr>
        <p:txBody>
          <a:bodyPr/>
          <a:lstStyle/>
          <a:p>
            <a:pPr eaLnBrk="1" hangingPunct="1">
              <a:lnSpc>
                <a:spcPct val="90000"/>
              </a:lnSpc>
              <a:defRPr/>
            </a:pPr>
            <a:r>
              <a:rPr lang="en-US" sz="3600" smtClean="0"/>
              <a:t>Fraud includes the following elements:</a:t>
            </a:r>
          </a:p>
          <a:p>
            <a:pPr lvl="1" eaLnBrk="1" hangingPunct="1">
              <a:lnSpc>
                <a:spcPct val="90000"/>
              </a:lnSpc>
              <a:defRPr/>
            </a:pPr>
            <a:r>
              <a:rPr lang="en-US" sz="3600" smtClean="0"/>
              <a:t>A misrepresentation of a material fact</a:t>
            </a:r>
          </a:p>
          <a:p>
            <a:pPr lvl="1" eaLnBrk="1" hangingPunct="1">
              <a:lnSpc>
                <a:spcPct val="90000"/>
              </a:lnSpc>
              <a:defRPr/>
            </a:pPr>
            <a:r>
              <a:rPr lang="en-US" sz="3600" smtClean="0"/>
              <a:t>Known to be false</a:t>
            </a:r>
          </a:p>
          <a:p>
            <a:pPr lvl="1" eaLnBrk="1" hangingPunct="1">
              <a:lnSpc>
                <a:spcPct val="90000"/>
              </a:lnSpc>
              <a:defRPr/>
            </a:pPr>
            <a:r>
              <a:rPr lang="en-US" sz="3600" smtClean="0"/>
              <a:t>Justifiably relied upon</a:t>
            </a:r>
          </a:p>
          <a:p>
            <a:pPr lvl="1" eaLnBrk="1" hangingPunct="1">
              <a:lnSpc>
                <a:spcPct val="90000"/>
              </a:lnSpc>
              <a:defRPr/>
            </a:pPr>
            <a:r>
              <a:rPr lang="en-US" sz="3600" smtClean="0"/>
              <a:t>Resulting in a loss</a:t>
            </a:r>
          </a:p>
        </p:txBody>
      </p:sp>
    </p:spTree>
    <p:extLst>
      <p:ext uri="{BB962C8B-B14F-4D97-AF65-F5344CB8AC3E}">
        <p14:creationId xmlns:p14="http://schemas.microsoft.com/office/powerpoint/2010/main" val="1758419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a:xfrm>
            <a:off x="457200" y="0"/>
            <a:ext cx="8229600" cy="884238"/>
          </a:xfrm>
        </p:spPr>
        <p:txBody>
          <a:bodyPr anchor="b"/>
          <a:lstStyle/>
          <a:p>
            <a:pPr eaLnBrk="1" hangingPunct="1">
              <a:defRPr/>
            </a:pPr>
            <a:r>
              <a:rPr lang="en-US" sz="4800" smtClean="0"/>
              <a:t>Types of frauds</a:t>
            </a:r>
          </a:p>
        </p:txBody>
      </p:sp>
      <p:sp>
        <p:nvSpPr>
          <p:cNvPr id="17410" name="Content Placeholder 2"/>
          <p:cNvSpPr>
            <a:spLocks noGrp="1"/>
          </p:cNvSpPr>
          <p:nvPr>
            <p:ph sz="quarter" idx="4294967295"/>
          </p:nvPr>
        </p:nvSpPr>
        <p:spPr>
          <a:xfrm>
            <a:off x="457200" y="1524000"/>
            <a:ext cx="8229600" cy="5029200"/>
          </a:xfrm>
        </p:spPr>
        <p:txBody>
          <a:bodyPr/>
          <a:lstStyle/>
          <a:p>
            <a:pPr eaLnBrk="1" hangingPunct="1">
              <a:defRPr/>
            </a:pPr>
            <a:r>
              <a:rPr lang="en-US" sz="3600" smtClean="0"/>
              <a:t>Fraudulent financial reporting (management fraud)</a:t>
            </a:r>
          </a:p>
          <a:p>
            <a:pPr lvl="1" eaLnBrk="1" hangingPunct="1">
              <a:defRPr/>
            </a:pPr>
            <a:r>
              <a:rPr lang="en-US" sz="3600" smtClean="0"/>
              <a:t>Actions whereby management attempts to inflate reported earnings or other assets in order to deceive outsiders</a:t>
            </a:r>
          </a:p>
          <a:p>
            <a:pPr lvl="1" eaLnBrk="1" hangingPunct="1">
              <a:defRPr/>
            </a:pPr>
            <a:r>
              <a:rPr lang="en-US" sz="3600" smtClean="0"/>
              <a:t>Overstating assets/revenues, price fixing, contract bidding fraud, understating expenses/liabilities</a:t>
            </a:r>
          </a:p>
          <a:p>
            <a:pPr lvl="1" eaLnBrk="1" hangingPunct="1">
              <a:buFont typeface="Wingdings" pitchFamily="2" charset="2"/>
              <a:buNone/>
              <a:defRPr/>
            </a:pPr>
            <a:endParaRPr lang="en-US" sz="3600" smtClean="0"/>
          </a:p>
        </p:txBody>
      </p:sp>
    </p:spTree>
    <p:extLst>
      <p:ext uri="{BB962C8B-B14F-4D97-AF65-F5344CB8AC3E}">
        <p14:creationId xmlns:p14="http://schemas.microsoft.com/office/powerpoint/2010/main" val="3442670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533400" y="-46038"/>
            <a:ext cx="8229600" cy="960438"/>
          </a:xfrm>
        </p:spPr>
        <p:txBody>
          <a:bodyPr/>
          <a:lstStyle/>
          <a:p>
            <a:pPr eaLnBrk="1" hangingPunct="1">
              <a:defRPr/>
            </a:pPr>
            <a:r>
              <a:rPr lang="en-US" sz="4800" smtClean="0"/>
              <a:t>Types of frauds (contd.)</a:t>
            </a:r>
          </a:p>
        </p:txBody>
      </p:sp>
      <p:sp>
        <p:nvSpPr>
          <p:cNvPr id="55299" name="Rectangle 3"/>
          <p:cNvSpPr>
            <a:spLocks noGrp="1" noChangeArrowheads="1"/>
          </p:cNvSpPr>
          <p:nvPr>
            <p:ph type="body" idx="1"/>
          </p:nvPr>
        </p:nvSpPr>
        <p:spPr>
          <a:xfrm>
            <a:off x="457200" y="1798638"/>
            <a:ext cx="8229600" cy="4525962"/>
          </a:xfrm>
        </p:spPr>
        <p:txBody>
          <a:bodyPr/>
          <a:lstStyle/>
          <a:p>
            <a:pPr eaLnBrk="1" hangingPunct="1">
              <a:defRPr/>
            </a:pPr>
            <a:r>
              <a:rPr lang="en-US" sz="3900" smtClean="0"/>
              <a:t>Misappropriation of assets (employee fraud)</a:t>
            </a:r>
          </a:p>
          <a:p>
            <a:pPr lvl="1" eaLnBrk="1" hangingPunct="1">
              <a:defRPr/>
            </a:pPr>
            <a:r>
              <a:rPr lang="en-US" sz="3600" smtClean="0"/>
              <a:t>Actions of individuals whereby they misappropriate (steal) money or other property from their employers</a:t>
            </a:r>
          </a:p>
          <a:p>
            <a:pPr lvl="1" eaLnBrk="1" hangingPunct="1">
              <a:defRPr/>
            </a:pPr>
            <a:r>
              <a:rPr lang="en-US" sz="3600" smtClean="0"/>
              <a:t>Embezzlement, theft of company property, kickbacks</a:t>
            </a:r>
            <a:endParaRPr lang="en-US" smtClean="0"/>
          </a:p>
        </p:txBody>
      </p:sp>
    </p:spTree>
    <p:extLst>
      <p:ext uri="{BB962C8B-B14F-4D97-AF65-F5344CB8AC3E}">
        <p14:creationId xmlns:p14="http://schemas.microsoft.com/office/powerpoint/2010/main" val="141340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914400"/>
          </a:xfrm>
        </p:spPr>
        <p:txBody>
          <a:bodyPr anchor="b"/>
          <a:lstStyle/>
          <a:p>
            <a:pPr eaLnBrk="1" hangingPunct="1">
              <a:defRPr/>
            </a:pPr>
            <a:r>
              <a:rPr lang="en-US" sz="4800" smtClean="0"/>
              <a:t>Types of fraud (contd.)</a:t>
            </a:r>
          </a:p>
        </p:txBody>
      </p:sp>
      <p:sp>
        <p:nvSpPr>
          <p:cNvPr id="3" name="Content Placeholder 2"/>
          <p:cNvSpPr>
            <a:spLocks noGrp="1"/>
          </p:cNvSpPr>
          <p:nvPr>
            <p:ph sz="quarter" idx="4294967295"/>
          </p:nvPr>
        </p:nvSpPr>
        <p:spPr>
          <a:xfrm>
            <a:off x="457200" y="1539875"/>
            <a:ext cx="8229600" cy="4937125"/>
          </a:xfrm>
        </p:spPr>
        <p:txBody>
          <a:bodyPr>
            <a:normAutofit/>
          </a:bodyPr>
          <a:lstStyle/>
          <a:p>
            <a:pPr eaLnBrk="1" hangingPunct="1">
              <a:lnSpc>
                <a:spcPct val="80000"/>
              </a:lnSpc>
              <a:defRPr/>
            </a:pPr>
            <a:r>
              <a:rPr lang="en-US" sz="3300" smtClean="0"/>
              <a:t>Employee embezzlement – fraud in which employees steal company assets either directly – stealing cash or inventory –or indirectly – taking bribes or kickbacks</a:t>
            </a:r>
          </a:p>
          <a:p>
            <a:pPr eaLnBrk="1" hangingPunct="1">
              <a:lnSpc>
                <a:spcPct val="80000"/>
              </a:lnSpc>
              <a:defRPr/>
            </a:pPr>
            <a:r>
              <a:rPr lang="en-US" sz="3300" smtClean="0"/>
              <a:t>Management fraud – deception by top management of an entity primarily through the manipulation of the financial statements in order to mislead users of those statements</a:t>
            </a:r>
          </a:p>
          <a:p>
            <a:pPr eaLnBrk="1" hangingPunct="1">
              <a:lnSpc>
                <a:spcPct val="80000"/>
              </a:lnSpc>
              <a:defRPr/>
            </a:pPr>
            <a:r>
              <a:rPr lang="en-US" sz="3300" smtClean="0"/>
              <a:t>Investment scams – the sale of fraudulent and often worthless investments (telemarketing and Ponzi scheme type frauds)</a:t>
            </a:r>
          </a:p>
        </p:txBody>
      </p:sp>
    </p:spTree>
    <p:extLst>
      <p:ext uri="{BB962C8B-B14F-4D97-AF65-F5344CB8AC3E}">
        <p14:creationId xmlns:p14="http://schemas.microsoft.com/office/powerpoint/2010/main" val="358310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457200" y="-76200"/>
            <a:ext cx="8229600" cy="1020763"/>
          </a:xfrm>
        </p:spPr>
        <p:txBody>
          <a:bodyPr/>
          <a:lstStyle/>
          <a:p>
            <a:pPr eaLnBrk="1" hangingPunct="1">
              <a:defRPr/>
            </a:pPr>
            <a:r>
              <a:rPr lang="en-US" sz="4800" smtClean="0"/>
              <a:t>Types of fraud (contd.)</a:t>
            </a:r>
          </a:p>
        </p:txBody>
      </p:sp>
      <p:sp>
        <p:nvSpPr>
          <p:cNvPr id="56323" name="Rectangle 3"/>
          <p:cNvSpPr>
            <a:spLocks noGrp="1" noChangeArrowheads="1"/>
          </p:cNvSpPr>
          <p:nvPr>
            <p:ph type="body" idx="1"/>
          </p:nvPr>
        </p:nvSpPr>
        <p:spPr>
          <a:xfrm>
            <a:off x="457200" y="1600200"/>
            <a:ext cx="8229600" cy="5029200"/>
          </a:xfrm>
        </p:spPr>
        <p:txBody>
          <a:bodyPr/>
          <a:lstStyle/>
          <a:p>
            <a:pPr eaLnBrk="1" hangingPunct="1">
              <a:lnSpc>
                <a:spcPct val="80000"/>
              </a:lnSpc>
              <a:defRPr/>
            </a:pPr>
            <a:r>
              <a:rPr lang="en-US" sz="3300" smtClean="0"/>
              <a:t>Vendor fraud – fraud resulting from overcharging for goods purchased, shipment of inferior goods, or non-shipment of inventory even when payment has been received</a:t>
            </a:r>
          </a:p>
          <a:p>
            <a:pPr eaLnBrk="1" hangingPunct="1">
              <a:lnSpc>
                <a:spcPct val="80000"/>
              </a:lnSpc>
              <a:defRPr/>
            </a:pPr>
            <a:r>
              <a:rPr lang="en-US" sz="3300" smtClean="0"/>
              <a:t>Customer fraud – fraud committed by a customer by not paying for goods received or deceiving the organization in various ways to get something for nothing</a:t>
            </a:r>
          </a:p>
          <a:p>
            <a:pPr eaLnBrk="1" hangingPunct="1">
              <a:lnSpc>
                <a:spcPct val="80000"/>
              </a:lnSpc>
              <a:defRPr/>
            </a:pPr>
            <a:r>
              <a:rPr lang="en-US" sz="3300" smtClean="0"/>
              <a:t>Miscellaneous fraud – all others – altering birth records or grade reports, etc.</a:t>
            </a:r>
          </a:p>
        </p:txBody>
      </p:sp>
    </p:spTree>
    <p:extLst>
      <p:ext uri="{BB962C8B-B14F-4D97-AF65-F5344CB8AC3E}">
        <p14:creationId xmlns:p14="http://schemas.microsoft.com/office/powerpoint/2010/main" val="124249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a:xfrm>
            <a:off x="457200" y="-76200"/>
            <a:ext cx="8229600" cy="884238"/>
          </a:xfrm>
        </p:spPr>
        <p:txBody>
          <a:bodyPr anchor="b"/>
          <a:lstStyle/>
          <a:p>
            <a:pPr eaLnBrk="1" hangingPunct="1">
              <a:defRPr/>
            </a:pPr>
            <a:r>
              <a:rPr lang="en-US" smtClean="0"/>
              <a:t>Examples of fraud activities</a:t>
            </a:r>
          </a:p>
        </p:txBody>
      </p:sp>
      <p:sp>
        <p:nvSpPr>
          <p:cNvPr id="3" name="Content Placeholder 2"/>
          <p:cNvSpPr>
            <a:spLocks noGrp="1"/>
          </p:cNvSpPr>
          <p:nvPr>
            <p:ph sz="quarter" idx="4294967295"/>
          </p:nvPr>
        </p:nvSpPr>
        <p:spPr>
          <a:xfrm>
            <a:off x="457200" y="1219200"/>
            <a:ext cx="3733800" cy="5181600"/>
          </a:xfrm>
        </p:spPr>
        <p:txBody>
          <a:bodyPr>
            <a:normAutofit lnSpcReduction="10000"/>
          </a:bodyPr>
          <a:lstStyle/>
          <a:p>
            <a:pPr eaLnBrk="1" hangingPunct="1">
              <a:lnSpc>
                <a:spcPct val="80000"/>
              </a:lnSpc>
              <a:defRPr/>
            </a:pPr>
            <a:r>
              <a:rPr lang="en-US" sz="2000" smtClean="0"/>
              <a:t>Misappropriation of assets</a:t>
            </a:r>
          </a:p>
          <a:p>
            <a:pPr lvl="1" eaLnBrk="1" hangingPunct="1">
              <a:lnSpc>
                <a:spcPct val="80000"/>
              </a:lnSpc>
              <a:defRPr/>
            </a:pPr>
            <a:r>
              <a:rPr lang="en-US" sz="1800" smtClean="0"/>
              <a:t>Skimming</a:t>
            </a:r>
          </a:p>
          <a:p>
            <a:pPr lvl="1" eaLnBrk="1" hangingPunct="1">
              <a:lnSpc>
                <a:spcPct val="80000"/>
              </a:lnSpc>
              <a:defRPr/>
            </a:pPr>
            <a:r>
              <a:rPr lang="en-US" sz="1800" smtClean="0"/>
              <a:t>Forgery</a:t>
            </a:r>
          </a:p>
          <a:p>
            <a:pPr lvl="1" eaLnBrk="1" hangingPunct="1">
              <a:lnSpc>
                <a:spcPct val="80000"/>
              </a:lnSpc>
              <a:defRPr/>
            </a:pPr>
            <a:r>
              <a:rPr lang="en-US" sz="1800" smtClean="0"/>
              <a:t>Kiting</a:t>
            </a:r>
          </a:p>
          <a:p>
            <a:pPr lvl="1" eaLnBrk="1" hangingPunct="1">
              <a:lnSpc>
                <a:spcPct val="80000"/>
              </a:lnSpc>
              <a:defRPr/>
            </a:pPr>
            <a:r>
              <a:rPr lang="en-US" sz="1800" smtClean="0"/>
              <a:t>Phony refunds</a:t>
            </a:r>
          </a:p>
          <a:p>
            <a:pPr lvl="1" eaLnBrk="1" hangingPunct="1">
              <a:lnSpc>
                <a:spcPct val="80000"/>
              </a:lnSpc>
              <a:defRPr/>
            </a:pPr>
            <a:r>
              <a:rPr lang="en-US" sz="1800" smtClean="0"/>
              <a:t>Larceny</a:t>
            </a:r>
          </a:p>
          <a:p>
            <a:pPr lvl="1" eaLnBrk="1" hangingPunct="1">
              <a:lnSpc>
                <a:spcPct val="80000"/>
              </a:lnSpc>
              <a:defRPr/>
            </a:pPr>
            <a:r>
              <a:rPr lang="en-US" sz="1800" smtClean="0"/>
              <a:t>Fraudulent disbursements</a:t>
            </a:r>
          </a:p>
          <a:p>
            <a:pPr lvl="1" eaLnBrk="1" hangingPunct="1">
              <a:lnSpc>
                <a:spcPct val="80000"/>
              </a:lnSpc>
              <a:defRPr/>
            </a:pPr>
            <a:r>
              <a:rPr lang="en-US" sz="1800" smtClean="0"/>
              <a:t>Lapping</a:t>
            </a:r>
          </a:p>
          <a:p>
            <a:pPr lvl="1" eaLnBrk="1" hangingPunct="1">
              <a:lnSpc>
                <a:spcPct val="80000"/>
              </a:lnSpc>
              <a:defRPr/>
            </a:pPr>
            <a:r>
              <a:rPr lang="en-US" sz="1800" smtClean="0"/>
              <a:t>Fictitious write-offs</a:t>
            </a:r>
          </a:p>
          <a:p>
            <a:pPr lvl="1" eaLnBrk="1" hangingPunct="1">
              <a:lnSpc>
                <a:spcPct val="80000"/>
              </a:lnSpc>
              <a:defRPr/>
            </a:pPr>
            <a:r>
              <a:rPr lang="en-US" sz="1800" smtClean="0"/>
              <a:t>Duplicate payments</a:t>
            </a:r>
          </a:p>
          <a:p>
            <a:pPr lvl="1" eaLnBrk="1" hangingPunct="1">
              <a:lnSpc>
                <a:spcPct val="80000"/>
              </a:lnSpc>
              <a:defRPr/>
            </a:pPr>
            <a:r>
              <a:rPr lang="en-US" sz="1800" smtClean="0"/>
              <a:t>Nonexistent vendor</a:t>
            </a:r>
          </a:p>
          <a:p>
            <a:pPr lvl="1" eaLnBrk="1" hangingPunct="1">
              <a:lnSpc>
                <a:spcPct val="80000"/>
              </a:lnSpc>
              <a:defRPr/>
            </a:pPr>
            <a:r>
              <a:rPr lang="en-US" sz="1800" smtClean="0"/>
              <a:t>Kickbacks</a:t>
            </a:r>
          </a:p>
          <a:p>
            <a:pPr lvl="1" eaLnBrk="1" hangingPunct="1">
              <a:lnSpc>
                <a:spcPct val="80000"/>
              </a:lnSpc>
              <a:defRPr/>
            </a:pPr>
            <a:r>
              <a:rPr lang="en-US" sz="1800" smtClean="0"/>
              <a:t>Misdirected shipments</a:t>
            </a:r>
          </a:p>
          <a:p>
            <a:pPr lvl="1" eaLnBrk="1" hangingPunct="1">
              <a:lnSpc>
                <a:spcPct val="80000"/>
              </a:lnSpc>
              <a:defRPr/>
            </a:pPr>
            <a:r>
              <a:rPr lang="en-US" sz="1800" smtClean="0"/>
              <a:t>Theft</a:t>
            </a:r>
          </a:p>
          <a:p>
            <a:pPr lvl="1" eaLnBrk="1" hangingPunct="1">
              <a:lnSpc>
                <a:spcPct val="80000"/>
              </a:lnSpc>
              <a:defRPr/>
            </a:pPr>
            <a:r>
              <a:rPr lang="en-US" sz="1800" smtClean="0"/>
              <a:t>Unauthorized personal use of assets</a:t>
            </a:r>
          </a:p>
          <a:p>
            <a:pPr lvl="1" eaLnBrk="1" hangingPunct="1">
              <a:lnSpc>
                <a:spcPct val="80000"/>
              </a:lnSpc>
              <a:defRPr/>
            </a:pPr>
            <a:r>
              <a:rPr lang="en-US" sz="1800" smtClean="0"/>
              <a:t>Fictitious burglary</a:t>
            </a:r>
          </a:p>
          <a:p>
            <a:pPr lvl="1" eaLnBrk="1" hangingPunct="1">
              <a:lnSpc>
                <a:spcPct val="80000"/>
              </a:lnSpc>
              <a:defRPr/>
            </a:pPr>
            <a:r>
              <a:rPr lang="en-US" sz="1800" smtClean="0"/>
              <a:t>Phantom employees</a:t>
            </a:r>
          </a:p>
          <a:p>
            <a:pPr lvl="1" eaLnBrk="1" hangingPunct="1">
              <a:lnSpc>
                <a:spcPct val="80000"/>
              </a:lnSpc>
              <a:defRPr/>
            </a:pPr>
            <a:r>
              <a:rPr lang="en-US" sz="1800" smtClean="0"/>
              <a:t>Falsified time cards</a:t>
            </a:r>
          </a:p>
        </p:txBody>
      </p:sp>
      <p:sp>
        <p:nvSpPr>
          <p:cNvPr id="4" name="Content Placeholder 3"/>
          <p:cNvSpPr>
            <a:spLocks noGrp="1"/>
          </p:cNvSpPr>
          <p:nvPr>
            <p:ph sz="quarter" idx="4294967295"/>
          </p:nvPr>
        </p:nvSpPr>
        <p:spPr>
          <a:xfrm>
            <a:off x="4632325" y="1216025"/>
            <a:ext cx="3673475" cy="3279775"/>
          </a:xfrm>
        </p:spPr>
        <p:txBody>
          <a:bodyPr>
            <a:normAutofit/>
          </a:bodyPr>
          <a:lstStyle/>
          <a:p>
            <a:pPr eaLnBrk="1" hangingPunct="1">
              <a:lnSpc>
                <a:spcPct val="80000"/>
              </a:lnSpc>
              <a:defRPr/>
            </a:pPr>
            <a:r>
              <a:rPr lang="en-US" sz="2000" smtClean="0"/>
              <a:t>Fraudulent financial reporting</a:t>
            </a:r>
          </a:p>
          <a:p>
            <a:pPr lvl="1" eaLnBrk="1" hangingPunct="1">
              <a:lnSpc>
                <a:spcPct val="80000"/>
              </a:lnSpc>
              <a:defRPr/>
            </a:pPr>
            <a:r>
              <a:rPr lang="en-US" sz="1800" smtClean="0"/>
              <a:t>Fictitious revenues</a:t>
            </a:r>
          </a:p>
          <a:p>
            <a:pPr lvl="1" eaLnBrk="1" hangingPunct="1">
              <a:lnSpc>
                <a:spcPct val="80000"/>
              </a:lnSpc>
              <a:defRPr/>
            </a:pPr>
            <a:r>
              <a:rPr lang="en-US" sz="1800" smtClean="0"/>
              <a:t>Asset overstatement</a:t>
            </a:r>
          </a:p>
          <a:p>
            <a:pPr lvl="1" eaLnBrk="1" hangingPunct="1">
              <a:lnSpc>
                <a:spcPct val="80000"/>
              </a:lnSpc>
              <a:defRPr/>
            </a:pPr>
            <a:r>
              <a:rPr lang="en-US" sz="1800" smtClean="0"/>
              <a:t>Unrecorded liabilities</a:t>
            </a:r>
          </a:p>
          <a:p>
            <a:pPr lvl="1" eaLnBrk="1" hangingPunct="1">
              <a:lnSpc>
                <a:spcPct val="80000"/>
              </a:lnSpc>
              <a:defRPr/>
            </a:pPr>
            <a:r>
              <a:rPr lang="en-US" sz="1800" smtClean="0"/>
              <a:t>Improper disclosure</a:t>
            </a:r>
          </a:p>
          <a:p>
            <a:pPr eaLnBrk="1" hangingPunct="1">
              <a:lnSpc>
                <a:spcPct val="80000"/>
              </a:lnSpc>
              <a:defRPr/>
            </a:pPr>
            <a:r>
              <a:rPr lang="en-US" sz="2000" smtClean="0"/>
              <a:t>Corruption</a:t>
            </a:r>
          </a:p>
          <a:p>
            <a:pPr lvl="1" eaLnBrk="1" hangingPunct="1">
              <a:lnSpc>
                <a:spcPct val="80000"/>
              </a:lnSpc>
              <a:defRPr/>
            </a:pPr>
            <a:r>
              <a:rPr lang="en-US" sz="1800" smtClean="0"/>
              <a:t>Conflict of interest</a:t>
            </a:r>
          </a:p>
          <a:p>
            <a:pPr lvl="1" eaLnBrk="1" hangingPunct="1">
              <a:lnSpc>
                <a:spcPct val="80000"/>
              </a:lnSpc>
              <a:defRPr/>
            </a:pPr>
            <a:r>
              <a:rPr lang="en-US" sz="1800" smtClean="0"/>
              <a:t>Bribery</a:t>
            </a:r>
          </a:p>
          <a:p>
            <a:pPr lvl="1" eaLnBrk="1" hangingPunct="1">
              <a:lnSpc>
                <a:spcPct val="80000"/>
              </a:lnSpc>
              <a:defRPr/>
            </a:pPr>
            <a:r>
              <a:rPr lang="en-US" sz="1800" smtClean="0"/>
              <a:t>Illegal gratuities</a:t>
            </a:r>
          </a:p>
          <a:p>
            <a:pPr lvl="1" eaLnBrk="1" hangingPunct="1">
              <a:lnSpc>
                <a:spcPct val="80000"/>
              </a:lnSpc>
              <a:defRPr/>
            </a:pPr>
            <a:r>
              <a:rPr lang="en-US" sz="1800" smtClean="0"/>
              <a:t>Economic extortion</a:t>
            </a:r>
          </a:p>
        </p:txBody>
      </p:sp>
    </p:spTree>
    <p:extLst>
      <p:ext uri="{BB962C8B-B14F-4D97-AF65-F5344CB8AC3E}">
        <p14:creationId xmlns:p14="http://schemas.microsoft.com/office/powerpoint/2010/main" val="1754627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cs typeface="Times New Roman"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864</Words>
  <Application>Microsoft Office PowerPoint</Application>
  <PresentationFormat>On-screen Show (4:3)</PresentationFormat>
  <Paragraphs>117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Bookman Old Style</vt:lpstr>
      <vt:lpstr>Garamond</vt:lpstr>
      <vt:lpstr>Times New Roman</vt:lpstr>
      <vt:lpstr>Verdana</vt:lpstr>
      <vt:lpstr>Wingdings</vt:lpstr>
      <vt:lpstr>Stream</vt:lpstr>
      <vt:lpstr>Forensic Accounting Research</vt:lpstr>
      <vt:lpstr>Types of value added services</vt:lpstr>
      <vt:lpstr>Fraud defined</vt:lpstr>
      <vt:lpstr>Fraud defined (contd.)</vt:lpstr>
      <vt:lpstr>Types of frauds</vt:lpstr>
      <vt:lpstr>Types of frauds (contd.)</vt:lpstr>
      <vt:lpstr>Types of fraud (contd.)</vt:lpstr>
      <vt:lpstr>Types of fraud (contd.)</vt:lpstr>
      <vt:lpstr>Examples of fraud activities</vt:lpstr>
      <vt:lpstr>The Fraud Triangle</vt:lpstr>
      <vt:lpstr>Overview of financial fraud examination</vt:lpstr>
      <vt:lpstr>Overview of financial fraud examination (contd.)</vt:lpstr>
      <vt:lpstr>Overview of financial fraud (contd.)</vt:lpstr>
      <vt:lpstr>Overview of financial fraud (contd.)</vt:lpstr>
      <vt:lpstr>Overview of financial fraud (contd.)</vt:lpstr>
      <vt:lpstr>Overview of financial fraud (contd.)</vt:lpstr>
      <vt:lpstr>Computer technology in fraud investigation (contd.)</vt:lpstr>
      <vt:lpstr>Computer technology in fraud investigation (contd.)</vt:lpstr>
      <vt:lpstr>Public records – see figure 10-7</vt:lpstr>
    </vt:vector>
  </TitlesOfParts>
  <Company>John Wiley and Sons,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Accounting Research</dc:title>
  <dc:creator>Costantini, Rebecca - Hoboken</dc:creator>
  <cp:lastModifiedBy>fatemeh</cp:lastModifiedBy>
  <cp:revision>2</cp:revision>
  <dcterms:created xsi:type="dcterms:W3CDTF">2013-07-23T15:40:13Z</dcterms:created>
  <dcterms:modified xsi:type="dcterms:W3CDTF">2017-04-25T08:51:10Z</dcterms:modified>
</cp:coreProperties>
</file>