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8" r:id="rId8"/>
    <p:sldId id="266" r:id="rId9"/>
    <p:sldId id="261" r:id="rId10"/>
    <p:sldId id="263" r:id="rId11"/>
    <p:sldId id="269" r:id="rId12"/>
    <p:sldId id="264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8C4DAC-6EDD-489C-9710-AEF053CFA315}" type="datetimeFigureOut">
              <a:rPr lang="en-US" smtClean="0"/>
              <a:pPr/>
              <a:t>7/2/2009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456DE1-2537-4B9F-B3D0-DFE4B7DFF6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EB1E2C-CC6D-4C67-8FDC-90807630C0C4}" type="datetimeFigureOut">
              <a:rPr lang="en-US" smtClean="0"/>
              <a:pPr/>
              <a:t>7/2/2009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360050-F3F4-4029-A490-2EB024570A8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duotone>
              <a:schemeClr val="bg1">
                <a:tint val="95000"/>
                <a:satMod val="200000"/>
              </a:schemeClr>
              <a:schemeClr val="bg1">
                <a:shade val="80000"/>
                <a:satMod val="100000"/>
              </a:schemeClr>
            </a:duotone>
            <a:lum/>
          </a:blip>
          <a:srcRect/>
          <a:tile tx="50800" ty="0" sx="55000" sy="55000" flip="none" algn="ctr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4478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CMOS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image sensors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52400"/>
            <a:ext cx="148532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152400"/>
            <a:ext cx="138099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05400" y="3505200"/>
            <a:ext cx="384048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304800" y="3429000"/>
            <a:ext cx="3067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Presenter: </a:t>
            </a:r>
            <a:r>
              <a:rPr lang="en-US" b="1" dirty="0" err="1" smtClean="0"/>
              <a:t>Alireza</a:t>
            </a:r>
            <a:r>
              <a:rPr lang="en-US" b="1" dirty="0" smtClean="0"/>
              <a:t> </a:t>
            </a:r>
            <a:r>
              <a:rPr lang="en-US" b="1" dirty="0" err="1" smtClean="0"/>
              <a:t>eyvazzadeh</a:t>
            </a:r>
            <a:endParaRPr lang="en-US" b="1" dirty="0"/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10001" y="152400"/>
            <a:ext cx="1295400" cy="1179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4800" y="304800"/>
            <a:ext cx="33153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PN junction photodiode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33400" y="990600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an important sensor for digital imaging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524000"/>
            <a:ext cx="5772150" cy="2974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Rectangle 13"/>
          <p:cNvSpPr/>
          <p:nvPr/>
        </p:nvSpPr>
        <p:spPr>
          <a:xfrm>
            <a:off x="304800" y="4648200"/>
            <a:ext cx="8610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potential voltage decreases when electrons accumulate. By measuring the voltage drop, the total amount of light power can be obtained.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Active pixel sensor, 3T-APS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52600"/>
            <a:ext cx="4067175" cy="3881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3810000" y="1219200"/>
            <a:ext cx="495300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First, the reset transistor M</a:t>
            </a:r>
            <a:r>
              <a:rPr lang="en-US" b="1" i="1" baseline="-25000" dirty="0" smtClean="0">
                <a:latin typeface="Times New Roman" pitchFamily="18" charset="0"/>
                <a:cs typeface="Times New Roman" pitchFamily="18" charset="0"/>
              </a:rPr>
              <a:t>RS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is turned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on</a:t>
            </a:r>
          </a:p>
          <a:p>
            <a:pPr algn="just"/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PD is reset to the value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="1" baseline="-25000" dirty="0" err="1" smtClean="0">
                <a:latin typeface="Times New Roman" pitchFamily="18" charset="0"/>
                <a:cs typeface="Times New Roman" pitchFamily="18" charset="0"/>
              </a:rPr>
              <a:t>dd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−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="1" baseline="-25000" dirty="0" err="1" smtClean="0">
                <a:latin typeface="Times New Roman" pitchFamily="18" charset="0"/>
                <a:cs typeface="Times New Roman" pitchFamily="18" charset="0"/>
              </a:rPr>
              <a:t>th</a:t>
            </a:r>
            <a:endParaRPr lang="en-US" b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the threshold voltage of transistor M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RS</a:t>
            </a:r>
          </a:p>
          <a:p>
            <a:pPr algn="just"/>
            <a:endParaRPr lang="en-US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RS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is turned off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the PD is electrically floated</a:t>
            </a: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The accumulated charge changes the potential in the PD; the voltage of the PD,V</a:t>
            </a:r>
            <a:r>
              <a:rPr lang="en-US" baseline="-25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PD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,decreases according to the input light intensity</a:t>
            </a:r>
          </a:p>
          <a:p>
            <a:pPr algn="just"/>
            <a:endParaRPr lang="en-US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After an accumulation time, the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select transistor M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SEL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is turned 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the output signal in the pixel is read out in the vertical output line.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When the read-out process is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finished M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SEL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is turned off and M</a:t>
            </a:r>
            <a:r>
              <a:rPr lang="en-US" b="1" i="1" baseline="-25000" dirty="0" smtClean="0">
                <a:latin typeface="Times New Roman" pitchFamily="18" charset="0"/>
                <a:cs typeface="Times New Roman" pitchFamily="18" charset="0"/>
              </a:rPr>
              <a:t>RS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is again turned on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to repeat the above process.</a:t>
            </a:r>
          </a:p>
          <a:p>
            <a:endParaRPr lang="en-US" dirty="0" smtClean="0"/>
          </a:p>
          <a:p>
            <a:endParaRPr lang="en-US" i="1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7200" y="381000"/>
            <a:ext cx="26193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Sensor peripherals</a:t>
            </a:r>
          </a:p>
        </p:txBody>
      </p:sp>
      <p:sp>
        <p:nvSpPr>
          <p:cNvPr id="8" name="Rectangle 7"/>
          <p:cNvSpPr/>
          <p:nvPr/>
        </p:nvSpPr>
        <p:spPr>
          <a:xfrm>
            <a:off x="685800" y="1143000"/>
            <a:ext cx="14100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Addressing</a:t>
            </a:r>
          </a:p>
        </p:txBody>
      </p:sp>
      <p:sp>
        <p:nvSpPr>
          <p:cNvPr id="9" name="Rectangle 8"/>
          <p:cNvSpPr/>
          <p:nvPr/>
        </p:nvSpPr>
        <p:spPr>
          <a:xfrm>
            <a:off x="685800" y="1752600"/>
            <a:ext cx="7467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CMOS image sensors, to address each pixel, a 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scanner or a decoder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used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5800" y="2438400"/>
            <a:ext cx="198022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Readout circuits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85800" y="2971800"/>
            <a:ext cx="6553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voltage of a PD is read with a source follower (SF)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429000"/>
            <a:ext cx="4415497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Rectangle 13"/>
          <p:cNvSpPr/>
          <p:nvPr/>
        </p:nvSpPr>
        <p:spPr>
          <a:xfrm>
            <a:off x="4572000" y="39624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follower transistor M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SF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placed in a pixel and a current load M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is placed 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each column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2590800"/>
            <a:ext cx="58535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Thanks for your attention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81000"/>
            <a:ext cx="46025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Complementary metal–oxide–semiconductor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1295400"/>
            <a:ext cx="5486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technology for constructing 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integrated circuits</a:t>
            </a:r>
            <a:endParaRPr lang="en-US" sz="2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1981200"/>
            <a:ext cx="80010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CMOS technology is used in </a:t>
            </a:r>
          </a:p>
          <a:p>
            <a:r>
              <a:rPr lang="en-US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Microprocessors</a:t>
            </a:r>
          </a:p>
          <a:p>
            <a:r>
              <a:rPr lang="en-US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Microcontrollers</a:t>
            </a:r>
          </a:p>
          <a:p>
            <a:r>
              <a:rPr lang="en-US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static RAM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other </a:t>
            </a:r>
            <a:r>
              <a:rPr lang="en-US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digital logic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circuits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5181600"/>
            <a:ext cx="8001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CMOS technology is also used for several analog circuits such as </a:t>
            </a:r>
          </a:p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image sensors</a:t>
            </a:r>
          </a:p>
          <a:p>
            <a:r>
              <a:rPr lang="en-US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data converters</a:t>
            </a:r>
          </a:p>
        </p:txBody>
      </p:sp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0"/>
            <a:ext cx="26670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2133600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2743200"/>
            <a:ext cx="2458844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838200"/>
            <a:ext cx="8001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Two most common types of sensors used in digital cameras</a:t>
            </a:r>
            <a:r>
              <a:rPr lang="en-US" sz="2000" dirty="0" smtClean="0"/>
              <a:t>:</a:t>
            </a:r>
            <a:endParaRPr lang="en-US" sz="2000" dirty="0"/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990600" y="1600200"/>
            <a:ext cx="5288627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CCD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- Charge Coupled Device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CMOS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- Complementary Metal Oxide Semiconductor </a:t>
            </a: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228600" y="4876800"/>
            <a:ext cx="8610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With the CMOS imager both the 'Photon-to-Electron' conversion and the 'Electron-to-Voltage' conversion is done within the pixel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304800"/>
            <a:ext cx="30059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CMOS image sensors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3581400"/>
            <a:ext cx="8305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All CCD and CMOS image sensors operate by exploiting the  photoelectric effect to convert light into electricity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609600"/>
            <a:ext cx="60198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Some drawbacks of CCDs</a:t>
            </a:r>
          </a:p>
          <a:p>
            <a:r>
              <a:rPr lang="en-US" sz="2800" dirty="0" smtClean="0"/>
              <a:t>complex clocking requirements</a:t>
            </a:r>
          </a:p>
          <a:p>
            <a:r>
              <a:rPr lang="en-US" sz="2800" dirty="0" smtClean="0"/>
              <a:t>high power consumption</a:t>
            </a:r>
          </a:p>
          <a:p>
            <a:r>
              <a:rPr lang="en-US" sz="2800" dirty="0" smtClean="0"/>
              <a:t>difficulty of on-chip integration of circuitry</a:t>
            </a:r>
          </a:p>
          <a:p>
            <a:r>
              <a:rPr lang="en-US" sz="2800" dirty="0" smtClean="0"/>
              <a:t>limited frame rate 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304800" y="3886200"/>
            <a:ext cx="7696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CMOS image sensors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address these drawbacks by using the same technology as microprocessors and memory chips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5827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Advantages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drawbacks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of the  CMOS image sensors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838200"/>
            <a:ext cx="25498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B0F0"/>
                </a:solidFill>
              </a:rPr>
              <a:t>Low Power Consumption</a:t>
            </a:r>
            <a:endParaRPr lang="en-US" sz="2000" dirty="0">
              <a:solidFill>
                <a:srgbClr val="00B0F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" y="6096000"/>
            <a:ext cx="7086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</a:rPr>
              <a:t>Also they are still too noisy and less sensitive than CCDs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66800" y="1219200"/>
            <a:ext cx="6858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one-third to more than 100 times less than that of CCDs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09600" y="1676400"/>
            <a:ext cx="418877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B0F0"/>
                </a:solidFill>
              </a:rPr>
              <a:t>Lower cost compared to CCD’s technology</a:t>
            </a:r>
            <a:endParaRPr lang="en-US" sz="2000" dirty="0">
              <a:solidFill>
                <a:srgbClr val="00B0F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9600" y="2286000"/>
            <a:ext cx="216309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B0F0"/>
                </a:solidFill>
              </a:rPr>
              <a:t>On chip functionality</a:t>
            </a:r>
            <a:endParaRPr lang="en-US" sz="2000" dirty="0">
              <a:solidFill>
                <a:srgbClr val="00B0F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800" y="2667000"/>
            <a:ext cx="762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 sensor can integrate various signal and image processing blocks such as </a:t>
            </a:r>
            <a:r>
              <a:rPr lang="en-US" dirty="0" err="1" smtClean="0"/>
              <a:t>ampliﬁers</a:t>
            </a:r>
            <a:r>
              <a:rPr lang="en-US" dirty="0" smtClean="0"/>
              <a:t>, ADCs, circuits for color processing and data compression, etc. on the same chip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85800" y="3581400"/>
            <a:ext cx="15922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B0F0"/>
                </a:solidFill>
              </a:rPr>
              <a:t>Miniaturization</a:t>
            </a:r>
            <a:endParaRPr lang="en-US" sz="2000" dirty="0">
              <a:solidFill>
                <a:srgbClr val="00B0F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85800" y="4572000"/>
            <a:ext cx="29290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Random access of image data</a:t>
            </a:r>
            <a:endParaRPr lang="en-US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85800" y="5029200"/>
            <a:ext cx="294574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B0F0"/>
                </a:solidFill>
              </a:rPr>
              <a:t>Selective read-out mechanism</a:t>
            </a:r>
            <a:endParaRPr lang="en-US" sz="2000" dirty="0">
              <a:solidFill>
                <a:srgbClr val="00B0F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85800" y="4038600"/>
            <a:ext cx="202844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B0F0"/>
                </a:solidFill>
              </a:rPr>
              <a:t>High-speed imaging</a:t>
            </a:r>
            <a:endParaRPr lang="en-US" sz="20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066800"/>
            <a:ext cx="8382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internet camera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digital still camera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machine vision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Automotive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children’s toy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medicine and dentistry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fingerprint ID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surveillance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aerospace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motion analysis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industrial inspection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quality control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process control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target tracking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spectroscopy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304800"/>
            <a:ext cx="43390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present applications of CMOS image sensors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457200"/>
            <a:ext cx="1504950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1981200"/>
            <a:ext cx="165735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91000" y="3657600"/>
            <a:ext cx="1476375" cy="1679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34200" y="4191000"/>
            <a:ext cx="1762125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29000" y="1371600"/>
            <a:ext cx="1805494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33400" y="533400"/>
            <a:ext cx="31878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Overall architecture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3400" y="1219200"/>
            <a:ext cx="69342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CMOS imagers architecture can be divided into four main blocks: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400" b="1" dirty="0" smtClean="0"/>
              <a:t>1. Pixel Array</a:t>
            </a:r>
          </a:p>
          <a:p>
            <a:r>
              <a:rPr lang="en-US" sz="2400" b="1" dirty="0" smtClean="0"/>
              <a:t>2. Analog Signal Processors</a:t>
            </a:r>
          </a:p>
          <a:p>
            <a:r>
              <a:rPr lang="en-US" sz="2400" b="1" dirty="0" smtClean="0"/>
              <a:t>3. Row and Column Selector</a:t>
            </a:r>
          </a:p>
          <a:p>
            <a:r>
              <a:rPr lang="en-US" sz="2400" b="1" dirty="0" smtClean="0"/>
              <a:t>4. Timing and Control</a:t>
            </a:r>
            <a:endParaRPr lang="en-US" sz="2400" b="1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812983"/>
            <a:ext cx="4572000" cy="3525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7200" y="1066800"/>
            <a:ext cx="7620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Each pixel contains a </a:t>
            </a:r>
            <a:r>
              <a:rPr lang="en-US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photodetector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and some transistors. This area is the heart of an image sensor and the imaging quality is largely determined by the performance of this area.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209800" y="2438400"/>
            <a:ext cx="7620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active pixels (APS)</a:t>
            </a:r>
          </a:p>
          <a:p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passive pixels (PPS)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04800" y="4724400"/>
            <a:ext cx="8229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APS are sensors that implement a buffer per pixel. Currently, APS are the predominant devices, although in some cases PPS are also used.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304800"/>
            <a:ext cx="34562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Basic pixel structures</a:t>
            </a:r>
          </a:p>
        </p:txBody>
      </p:sp>
      <p:sp>
        <p:nvSpPr>
          <p:cNvPr id="8" name="Rectangle 7"/>
          <p:cNvSpPr/>
          <p:nvPr/>
        </p:nvSpPr>
        <p:spPr>
          <a:xfrm>
            <a:off x="304800" y="3657600"/>
            <a:ext cx="8382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 APS has three transistors in a pixel, while a PPS has only one transistor. To achieve further improvement, an advanced APS that has four transistors in a pixel, the so-called 4T-APS, has been developed.</a:t>
            </a:r>
          </a:p>
        </p:txBody>
      </p:sp>
      <p:sp>
        <p:nvSpPr>
          <p:cNvPr id="9" name="Rectangle 8"/>
          <p:cNvSpPr/>
          <p:nvPr/>
        </p:nvSpPr>
        <p:spPr>
          <a:xfrm>
            <a:off x="304800" y="2667000"/>
            <a:ext cx="21050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Pixel circuits    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2022920"/>
            <a:ext cx="3551599" cy="1482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ctangle 10"/>
          <p:cNvSpPr/>
          <p:nvPr/>
        </p:nvSpPr>
        <p:spPr>
          <a:xfrm>
            <a:off x="228600" y="5657671"/>
            <a:ext cx="8305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in-pixel amplifier in APS enables 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non-destructive read of the photodiode charge at a faster speed and a generally higher signal-to-noise ratio (SNR) than PPS </a:t>
            </a:r>
            <a:endParaRPr lang="en-US" sz="2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457200" y="762000"/>
            <a:ext cx="55097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Operation of a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photodetector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comprises: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5800" y="1600200"/>
            <a:ext cx="8458200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lphaLcParenBoth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generation of free electron-hole pairs due to impinging light</a:t>
            </a:r>
          </a:p>
          <a:p>
            <a:pPr marL="342900" indent="-342900">
              <a:buAutoNum type="alphaLcParenBoth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lphaLcParenBoth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separation and collection of electrons and holes</a:t>
            </a:r>
          </a:p>
          <a:p>
            <a:pPr marL="342900" indent="-342900">
              <a:buFontTx/>
              <a:buAutoNum type="alphaLcParenBoth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(c) production of an output signal through interaction with other components</a:t>
            </a:r>
          </a:p>
          <a:p>
            <a:pPr marL="342900" indent="-342900">
              <a:buAutoNum type="alphaLcParenBoth"/>
            </a:pPr>
            <a:endParaRPr lang="en-US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533400" y="3810000"/>
            <a:ext cx="7696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Several popular silicon-based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photosensing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devices are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62000" y="4419600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Photoconductors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PN and PIN photodiodes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Phototransistors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photogates</a:t>
            </a:r>
            <a:endParaRPr lang="en-US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1097</TotalTime>
  <Words>686</Words>
  <Application>Microsoft Office PowerPoint</Application>
  <PresentationFormat>On-screen Show (4:3)</PresentationFormat>
  <Paragraphs>108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Equity</vt:lpstr>
      <vt:lpstr>CMOS image sensors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Active pixel sensor, 3T-APS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CMOS</dc:title>
  <dc:creator/>
  <cp:lastModifiedBy>MRT</cp:lastModifiedBy>
  <cp:revision>90</cp:revision>
  <dcterms:created xsi:type="dcterms:W3CDTF">2006-08-16T00:00:00Z</dcterms:created>
  <dcterms:modified xsi:type="dcterms:W3CDTF">2009-07-02T23:01:09Z</dcterms:modified>
</cp:coreProperties>
</file>