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60" r:id="rId9"/>
    <p:sldId id="295" r:id="rId10"/>
    <p:sldId id="262" r:id="rId11"/>
    <p:sldId id="263" r:id="rId12"/>
    <p:sldId id="264" r:id="rId13"/>
    <p:sldId id="270" r:id="rId14"/>
    <p:sldId id="265" r:id="rId15"/>
    <p:sldId id="275" r:id="rId16"/>
    <p:sldId id="276" r:id="rId17"/>
    <p:sldId id="277" r:id="rId18"/>
    <p:sldId id="298" r:id="rId19"/>
    <p:sldId id="278" r:id="rId20"/>
    <p:sldId id="279" r:id="rId21"/>
    <p:sldId id="280" r:id="rId22"/>
    <p:sldId id="281" r:id="rId23"/>
    <p:sldId id="282" r:id="rId24"/>
    <p:sldId id="299" r:id="rId25"/>
    <p:sldId id="301" r:id="rId26"/>
    <p:sldId id="303" r:id="rId27"/>
    <p:sldId id="300" r:id="rId28"/>
    <p:sldId id="297" r:id="rId29"/>
    <p:sldId id="293" r:id="rId30"/>
    <p:sldId id="292" r:id="rId31"/>
    <p:sldId id="294" r:id="rId32"/>
    <p:sldId id="296" r:id="rId33"/>
    <p:sldId id="302" r:id="rId34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81" autoAdjust="0"/>
    <p:restoredTop sz="90929"/>
  </p:normalViewPr>
  <p:slideViewPr>
    <p:cSldViewPr>
      <p:cViewPr varScale="1">
        <p:scale>
          <a:sx n="97" d="100"/>
          <a:sy n="97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E62CC1-0E38-49CD-BC91-3A363FED6913}" type="datetimeFigureOut">
              <a:rPr lang="en-GB"/>
              <a:pPr>
                <a:defRPr/>
              </a:pPr>
              <a:t>20/03/2017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5DD942-F8F1-4D38-9B3B-80EC0C279A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2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805E2-4841-406A-B043-5235F2C0B494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D9C86-084E-4112-A0A6-BFB00280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7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D9C86-084E-4112-A0A6-BFB002807B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60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BB4FA-FD08-45A9-9AC1-FC93A92750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49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DB238-E7FE-4FE5-B71F-4F3272CD0D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74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B0E3-9797-463E-B2B1-1218F178A2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71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8BC8-6AEB-4596-902F-B9EF06A444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8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FD4D-D7CA-4BBB-9B2D-617A4FC5C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64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6B2D3-B07A-4156-ADDD-7258D76E2F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9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2C1B8-D7E3-48AC-97A5-9D46D1F3A2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8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A1AE4-7B16-414E-B1B4-6534374FA9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29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A04A5-42E6-4300-BE11-51204CFE03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0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06B30-F354-4ED5-8C2F-E907A0E411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31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30107-90B0-4340-ABF9-D8E8A46EAA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7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1EC9EC8-DA42-43A0-B8EE-B97D7B38B6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nergybrokers.co.uk/electricity/historic-price-data-graph.htm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Electricity Markets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8382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Simon Watson</a:t>
            </a:r>
          </a:p>
        </p:txBody>
      </p:sp>
      <p:sp>
        <p:nvSpPr>
          <p:cNvPr id="3076" name="Rectangle 105"/>
          <p:cNvSpPr>
            <a:spLocks noChangeArrowheads="1"/>
          </p:cNvSpPr>
          <p:nvPr/>
        </p:nvSpPr>
        <p:spPr bwMode="auto">
          <a:xfrm>
            <a:off x="1943100" y="1981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593740"/>
            <a:ext cx="6840760" cy="3709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1943100" y="1771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graphicFrame>
        <p:nvGraphicFramePr>
          <p:cNvPr id="9219" name="Object 2"/>
          <p:cNvGraphicFramePr>
            <a:graphicFrameLocks noChangeAspect="1"/>
          </p:cNvGraphicFramePr>
          <p:nvPr/>
        </p:nvGraphicFramePr>
        <p:xfrm>
          <a:off x="304800" y="990600"/>
          <a:ext cx="8610600" cy="542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r:id="rId3" imgW="5257800" imgH="3314700" progId="Excel.Chart.8">
                  <p:embed/>
                </p:oleObj>
              </mc:Choice>
              <mc:Fallback>
                <p:oleObj r:id="rId3" imgW="5257800" imgH="331470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8610600" cy="542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Typical Pool Prices (Nov ’99)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Hedging Your Bets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PPP, PSP variable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Large fluctuations in prices paid in each half-hour – say up to £0.25million for large supplier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Cash flow problems!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Would be nice to pay a fixed price…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Contracts for Differences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Pay PPP/PSP as normal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Agree a contract with third party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Fix a given volume at a given price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PPP/PSP above fixed price third party pays you the difference for the contracted volume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PPP/PSP below fixed price you pay third party the difference for the contracted volume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Price effectively fixed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Hedging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144000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477000" y="22860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057400" y="26670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2057400"/>
            <a:ext cx="2057400" cy="3276600"/>
            <a:chOff x="2784" y="1296"/>
            <a:chExt cx="1296" cy="2064"/>
          </a:xfrm>
        </p:grpSpPr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 flipV="1">
              <a:off x="4080" y="2592"/>
              <a:ext cx="0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01" name="Text Box 10"/>
            <p:cNvSpPr txBox="1">
              <a:spLocks noChangeArrowheads="1"/>
            </p:cNvSpPr>
            <p:nvPr/>
          </p:nvSpPr>
          <p:spPr bwMode="auto">
            <a:xfrm>
              <a:off x="2784" y="1296"/>
              <a:ext cx="1163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sz="2400">
                  <a:latin typeface="Arial" panose="020B0604020202020204" pitchFamily="34" charset="0"/>
                  <a:cs typeface="Arial" panose="020B0604020202020204" pitchFamily="34" charset="0"/>
                </a:rPr>
                <a:t>Trader pays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sz="2400">
                  <a:latin typeface="Arial" panose="020B0604020202020204" pitchFamily="34" charset="0"/>
                  <a:cs typeface="Arial" panose="020B0604020202020204" pitchFamily="34" charset="0"/>
                </a:rPr>
                <a:t>Supplier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sz="2400">
                  <a:latin typeface="Arial" panose="020B0604020202020204" pitchFamily="34" charset="0"/>
                  <a:cs typeface="Arial" panose="020B0604020202020204" pitchFamily="34" charset="0"/>
                </a:rPr>
                <a:t>£(75-30)x20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57400" y="4038600"/>
            <a:ext cx="2205038" cy="1828800"/>
            <a:chOff x="1296" y="2544"/>
            <a:chExt cx="1389" cy="1152"/>
          </a:xfrm>
        </p:grpSpPr>
        <p:sp>
          <p:nvSpPr>
            <p:cNvPr id="12298" name="Line 12"/>
            <p:cNvSpPr>
              <a:spLocks noChangeShapeType="1"/>
            </p:cNvSpPr>
            <p:nvPr/>
          </p:nvSpPr>
          <p:spPr bwMode="auto">
            <a:xfrm>
              <a:off x="1296" y="3360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99" name="Text Box 13"/>
            <p:cNvSpPr txBox="1">
              <a:spLocks noChangeArrowheads="1"/>
            </p:cNvSpPr>
            <p:nvPr/>
          </p:nvSpPr>
          <p:spPr bwMode="auto">
            <a:xfrm>
              <a:off x="1392" y="2544"/>
              <a:ext cx="1293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sz="2400">
                  <a:latin typeface="Arial" panose="020B0604020202020204" pitchFamily="34" charset="0"/>
                  <a:cs typeface="Arial" panose="020B0604020202020204" pitchFamily="34" charset="0"/>
                </a:rPr>
                <a:t>Supplier pays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sz="2400">
                  <a:latin typeface="Arial" panose="020B0604020202020204" pitchFamily="34" charset="0"/>
                  <a:cs typeface="Arial" panose="020B0604020202020204" pitchFamily="34" charset="0"/>
                </a:rPr>
                <a:t>Trader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sz="2400">
                  <a:latin typeface="Arial" panose="020B0604020202020204" pitchFamily="34" charset="0"/>
                  <a:cs typeface="Arial" panose="020B0604020202020204" pitchFamily="34" charset="0"/>
                </a:rPr>
                <a:t>£(30-13)x13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" y="3933056"/>
            <a:ext cx="8686800" cy="1400944"/>
            <a:chOff x="457200" y="3933056"/>
            <a:chExt cx="8686800" cy="1400944"/>
          </a:xfrm>
        </p:grpSpPr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457200" y="5334000"/>
              <a:ext cx="86868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98568" y="3933056"/>
              <a:ext cx="1365920" cy="138499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Agreed Strike Price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Deregulation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34672" cy="47244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1992 – 1MW customers can choose supplier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1994 – 100kW customers ditto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1999 – all customers ditto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 generators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 suppliers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Supply, distribution, metering split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Initially fragmentation of large generators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latterly consolidation – The Big Six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Move to NETA/BETTA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8206680" cy="41148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Rigging of Pool prices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Freedom to contract bilaterally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Drive down prices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Third party traders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competition in wholesale market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Introduced on 27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March 2001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New Electricity Trading Arrangements later extended to GB as British Electricity Transmission and Trading Arrangements</a:t>
            </a:r>
          </a:p>
        </p:txBody>
      </p:sp>
    </p:spTree>
    <p:extLst>
      <p:ext uri="{BB962C8B-B14F-4D97-AF65-F5344CB8AC3E}">
        <p14:creationId xmlns:p14="http://schemas.microsoft.com/office/powerpoint/2010/main" val="23231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Buying and Selling under NETA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Generators and suppliers notify future position to National Grid (NG)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Allows NG to plan balancing of supply and demand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Generator ‘self-dispatch’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Generators and suppliers must notify contracts before gate closure (1h ahead of delivery at present) </a:t>
            </a:r>
          </a:p>
        </p:txBody>
      </p:sp>
    </p:spTree>
    <p:extLst>
      <p:ext uri="{BB962C8B-B14F-4D97-AF65-F5344CB8AC3E}">
        <p14:creationId xmlns:p14="http://schemas.microsoft.com/office/powerpoint/2010/main" val="16399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Physical Contracts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Hedging contracts now </a:t>
            </a:r>
            <a:r>
              <a:rPr lang="en-GB" b="1" smtClean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 contracts for power</a:t>
            </a:r>
          </a:p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Difference between forecast and actual position ‘cashed-out’ at prices set within Balancing Market</a:t>
            </a:r>
          </a:p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Generators and suppliers contract on different timescales</a:t>
            </a:r>
          </a:p>
        </p:txBody>
      </p:sp>
    </p:spTree>
    <p:extLst>
      <p:ext uri="{BB962C8B-B14F-4D97-AF65-F5344CB8AC3E}">
        <p14:creationId xmlns:p14="http://schemas.microsoft.com/office/powerpoint/2010/main" val="15102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Ex-Ante Prices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type of market sets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ex-ante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prices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Prices are set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actual delivery of power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the cost of balancing the system is not factored in, there is a requirement for an additional balancing market under this system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815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NETA/BETTA Wholesale Market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81000" y="38100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8839200" y="3200400"/>
            <a:ext cx="0" cy="129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7543800" y="3200400"/>
            <a:ext cx="0" cy="1295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648200" y="3200400"/>
            <a:ext cx="0" cy="129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81000" y="3200400"/>
            <a:ext cx="0" cy="1295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85800" y="3352800"/>
            <a:ext cx="34499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Bilateral forward contracts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876800" y="3352800"/>
            <a:ext cx="24288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Power exchanges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551863" y="4419600"/>
            <a:ext cx="5854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t+0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239000" y="4419600"/>
            <a:ext cx="7425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t+1h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343400" y="4419600"/>
            <a:ext cx="106471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~t+24h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0" y="4419600"/>
            <a:ext cx="13789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&gt;t+month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28600" y="5715000"/>
            <a:ext cx="8903399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sz="2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 Operator uses balancing market to match supply &amp; demand </a:t>
            </a:r>
          </a:p>
          <a:p>
            <a:pPr eaLnBrk="1" hangingPunct="1">
              <a:buFontTx/>
              <a:buChar char="•"/>
            </a:pPr>
            <a:r>
              <a:rPr lang="en-GB" sz="22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Contracted-actual position ‘cashed out’ using imbalance prices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715000" y="4191000"/>
            <a:ext cx="17860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 i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 closure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6858000" y="4038600"/>
            <a:ext cx="685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4800" y="1981200"/>
            <a:ext cx="4172937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Generators &amp; suppliers contract</a:t>
            </a:r>
          </a:p>
          <a:p>
            <a:pPr eaLnBrk="1" hangingPunct="1"/>
            <a:r>
              <a:rPr lang="en-GB" sz="22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buy/sell power months ahead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2362200" y="2819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648200" y="1981200"/>
            <a:ext cx="434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Closer to gate closure generators &amp; suppliers ‘fine tune’ position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6248400" y="2819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805613" y="4953000"/>
            <a:ext cx="23663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Balancing market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8229600" y="3810000"/>
            <a:ext cx="152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4267200" y="5181600"/>
            <a:ext cx="2590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1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95400"/>
            <a:ext cx="8496944" cy="480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UK as exemplar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state-owned Electricity Supply Industry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Electricity Pool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Hedging Your Bets!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Deregulation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Other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64096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System Buy and Sell Prices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47800"/>
            <a:ext cx="864096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If generator produces more than contracted then </a:t>
            </a:r>
            <a:r>
              <a:rPr lang="en-GB" i="1" smtClean="0">
                <a:latin typeface="Arial" panose="020B0604020202020204" pitchFamily="34" charset="0"/>
                <a:cs typeface="Arial" panose="020B0604020202020204" pitchFamily="34" charset="0"/>
              </a:rPr>
              <a:t>is paid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 for surplus at System Sell Price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If generator produces less than contracted then </a:t>
            </a:r>
            <a:r>
              <a:rPr lang="en-GB" i="1" smtClean="0">
                <a:latin typeface="Arial" panose="020B0604020202020204" pitchFamily="34" charset="0"/>
                <a:cs typeface="Arial" panose="020B0604020202020204" pitchFamily="34" charset="0"/>
              </a:rPr>
              <a:t>must pay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 for deficit at System Buy Price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If supplier consumes less than contracted then </a:t>
            </a:r>
            <a:r>
              <a:rPr lang="en-GB" i="1" smtClean="0">
                <a:latin typeface="Arial" panose="020B0604020202020204" pitchFamily="34" charset="0"/>
                <a:cs typeface="Arial" panose="020B0604020202020204" pitchFamily="34" charset="0"/>
              </a:rPr>
              <a:t>is paid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 for surplus at System Sell Price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If supplier consumes more than contracted then </a:t>
            </a:r>
            <a:r>
              <a:rPr lang="en-GB" i="1" smtClean="0">
                <a:latin typeface="Arial" panose="020B0604020202020204" pitchFamily="34" charset="0"/>
                <a:cs typeface="Arial" panose="020B0604020202020204" pitchFamily="34" charset="0"/>
              </a:rPr>
              <a:t>must pay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 for deficit at System Buy Price</a:t>
            </a:r>
          </a:p>
        </p:txBody>
      </p:sp>
    </p:spTree>
    <p:extLst>
      <p:ext uri="{BB962C8B-B14F-4D97-AF65-F5344CB8AC3E}">
        <p14:creationId xmlns:p14="http://schemas.microsoft.com/office/powerpoint/2010/main" val="38231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Balancing Market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Mechanism by which NG balances supply and demand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NG instructs generators (and to lesser extent suppliers) to change output/demand to balance system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NG selects generators/suppliers through bids/offers into Balancing Market</a:t>
            </a:r>
          </a:p>
        </p:txBody>
      </p:sp>
    </p:spTree>
    <p:extLst>
      <p:ext uri="{BB962C8B-B14F-4D97-AF65-F5344CB8AC3E}">
        <p14:creationId xmlns:p14="http://schemas.microsoft.com/office/powerpoint/2010/main" val="6263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Bids and Offers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Generator can bid to reduce output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Generator can offer to increase output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Supplier can bid to increase demand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Supplier can offer to reduce demand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Bids/offers ordered and selected as required (bit like Pool)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Generators/suppliers pay as bid if selected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Generators/suppliers are paid as offered if selected</a:t>
            </a:r>
          </a:p>
          <a:p>
            <a:pPr eaLnBrk="1" hangingPunct="1">
              <a:lnSpc>
                <a:spcPct val="90000"/>
              </a:lnSpc>
            </a:pPr>
            <a:endParaRPr lang="en-GB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Balancing Market – Imbalance Prices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971800" y="1371600"/>
            <a:ext cx="3352800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Balancing Market</a:t>
            </a:r>
          </a:p>
          <a:p>
            <a:pPr eaLnBrk="1" hangingPunct="1"/>
            <a:r>
              <a:rPr lang="en-GB" sz="2200" i="1" dirty="0">
                <a:latin typeface="Arial" panose="020B0604020202020204" pitchFamily="34" charset="0"/>
                <a:cs typeface="Arial" panose="020B0604020202020204" pitchFamily="34" charset="0"/>
              </a:rPr>
              <a:t>System Operator accepts </a:t>
            </a:r>
          </a:p>
          <a:p>
            <a:pPr eaLnBrk="1" hangingPunct="1"/>
            <a:r>
              <a:rPr lang="en-GB" sz="2200" i="1" dirty="0">
                <a:latin typeface="Arial" panose="020B0604020202020204" pitchFamily="34" charset="0"/>
                <a:cs typeface="Arial" panose="020B0604020202020204" pitchFamily="34" charset="0"/>
              </a:rPr>
              <a:t>bids/offers to balance</a:t>
            </a:r>
          </a:p>
          <a:p>
            <a:pPr eaLnBrk="1" hangingPunct="1"/>
            <a:r>
              <a:rPr lang="en-GB" sz="2200" i="1" dirty="0">
                <a:latin typeface="Arial" panose="020B0604020202020204" pitchFamily="34" charset="0"/>
                <a:cs typeface="Arial" panose="020B0604020202020204" pitchFamily="34" charset="0"/>
              </a:rPr>
              <a:t>supply/demand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9512" y="1524000"/>
            <a:ext cx="2367956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Generators make</a:t>
            </a:r>
          </a:p>
          <a:p>
            <a:pPr eaLnBrk="1" hangingPunct="1"/>
            <a:r>
              <a:rPr lang="en-GB" sz="2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bids/offers to </a:t>
            </a:r>
          </a:p>
          <a:p>
            <a:pPr eaLnBrk="1" hangingPunct="1"/>
            <a:r>
              <a:rPr lang="en-GB" sz="2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output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781800" y="1524000"/>
            <a:ext cx="2130711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2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Suppliers make</a:t>
            </a:r>
          </a:p>
          <a:p>
            <a:pPr eaLnBrk="1" hangingPunct="1"/>
            <a:r>
              <a:rPr lang="en-GB" sz="2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bids/offers to </a:t>
            </a:r>
          </a:p>
          <a:p>
            <a:pPr eaLnBrk="1" hangingPunct="1"/>
            <a:r>
              <a:rPr lang="en-GB" sz="2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demand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905000" y="3276600"/>
            <a:ext cx="2597186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Cost of bids sets</a:t>
            </a:r>
          </a:p>
          <a:p>
            <a:pPr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System Sell Price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876800" y="3276600"/>
            <a:ext cx="265733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Cost of offers sets</a:t>
            </a:r>
          </a:p>
          <a:p>
            <a:pPr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System Buy Price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05000" y="4419600"/>
            <a:ext cx="261481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Energy excesses </a:t>
            </a:r>
          </a:p>
          <a:p>
            <a:pPr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paid SSP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953000" y="4419600"/>
            <a:ext cx="2362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Energy deficits </a:t>
            </a:r>
          </a:p>
          <a:p>
            <a:pPr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pay SBP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5146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63246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581400" y="28529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5562600" y="28529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971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019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905000" y="5638800"/>
            <a:ext cx="6044283" cy="83099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i="1">
                <a:latin typeface="Arial" panose="020B0604020202020204" pitchFamily="34" charset="0"/>
                <a:cs typeface="Arial" panose="020B0604020202020204" pitchFamily="34" charset="0"/>
              </a:rPr>
              <a:t>System Sell Price  &lt; Average forward price</a:t>
            </a:r>
          </a:p>
          <a:p>
            <a:pPr eaLnBrk="1" hangingPunct="1"/>
            <a:r>
              <a:rPr lang="en-GB" i="1">
                <a:latin typeface="Arial" panose="020B0604020202020204" pitchFamily="34" charset="0"/>
                <a:cs typeface="Arial" panose="020B0604020202020204" pitchFamily="34" charset="0"/>
              </a:rPr>
              <a:t>System Buy Price  &gt; Average forward price</a:t>
            </a:r>
          </a:p>
        </p:txBody>
      </p:sp>
    </p:spTree>
    <p:extLst>
      <p:ext uri="{BB962C8B-B14F-4D97-AF65-F5344CB8AC3E}">
        <p14:creationId xmlns:p14="http://schemas.microsoft.com/office/powerpoint/2010/main" val="25393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22" y="2060848"/>
            <a:ext cx="8466355" cy="4032448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Example Imbalance Prices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 With Power Exchange Prices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40632"/>
            <a:ext cx="8830708" cy="419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Online Prices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7" y="1291321"/>
            <a:ext cx="7853556" cy="47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9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Imbalance Market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426" y="1763140"/>
            <a:ext cx="7988029" cy="41148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</a:rPr>
              <a:t>Imbalance volume represents ~+/-3.5% of the average half-hourly demand for the GB grid</a:t>
            </a:r>
          </a:p>
          <a:p>
            <a:r>
              <a:rPr lang="en-GB" dirty="0" smtClean="0">
                <a:latin typeface="Arial" panose="020B0604020202020204" pitchFamily="34" charset="0"/>
              </a:rPr>
              <a:t>APX Power UK power exchange represents ~6% of volume traded in GB grid</a:t>
            </a:r>
          </a:p>
          <a:p>
            <a:r>
              <a:rPr lang="en-GB" smtClean="0">
                <a:latin typeface="Arial" panose="020B0604020202020204" pitchFamily="34" charset="0"/>
              </a:rPr>
              <a:t>N2Ex </a:t>
            </a:r>
            <a:r>
              <a:rPr lang="en-GB" dirty="0" smtClean="0">
                <a:latin typeface="Arial" panose="020B0604020202020204" pitchFamily="34" charset="0"/>
              </a:rPr>
              <a:t>power </a:t>
            </a:r>
            <a:r>
              <a:rPr lang="en-GB" smtClean="0">
                <a:latin typeface="Arial" panose="020B0604020202020204" pitchFamily="34" charset="0"/>
              </a:rPr>
              <a:t>exchange &lt;5%(?)</a:t>
            </a:r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Ancillary Services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markets through which system operator procures essentially services: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Reserve services (fast response)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response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Reactive power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System security, e.g. transmission constraint management, black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Capacity market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Other Countries – Nord Pool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426" y="1763140"/>
            <a:ext cx="7988029" cy="41148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</a:rPr>
              <a:t>Sweden, Norway, Denmark, Finland</a:t>
            </a:r>
          </a:p>
          <a:p>
            <a:r>
              <a:rPr lang="en-GB" dirty="0" smtClean="0">
                <a:latin typeface="Arial" panose="020B0604020202020204" pitchFamily="34" charset="0"/>
              </a:rPr>
              <a:t>Zonal tariffs to feed into/take off from grid </a:t>
            </a:r>
          </a:p>
          <a:p>
            <a:r>
              <a:rPr lang="en-GB" dirty="0" smtClean="0">
                <a:latin typeface="Arial" panose="020B0604020202020204" pitchFamily="34" charset="0"/>
              </a:rPr>
              <a:t>Day ahead </a:t>
            </a:r>
            <a:r>
              <a:rPr lang="en-GB" dirty="0">
                <a:latin typeface="Arial" panose="020B0604020202020204" pitchFamily="34" charset="0"/>
              </a:rPr>
              <a:t>s</a:t>
            </a:r>
            <a:r>
              <a:rPr lang="en-GB" dirty="0" smtClean="0">
                <a:latin typeface="Arial" panose="020B0604020202020204" pitchFamily="34" charset="0"/>
              </a:rPr>
              <a:t>pot </a:t>
            </a:r>
            <a:r>
              <a:rPr lang="en-GB" dirty="0">
                <a:latin typeface="Arial" panose="020B0604020202020204" pitchFamily="34" charset="0"/>
              </a:rPr>
              <a:t>m</a:t>
            </a:r>
            <a:r>
              <a:rPr lang="en-GB" dirty="0" smtClean="0">
                <a:latin typeface="Arial" panose="020B0604020202020204" pitchFamily="34" charset="0"/>
              </a:rPr>
              <a:t>arket</a:t>
            </a:r>
          </a:p>
          <a:p>
            <a:r>
              <a:rPr lang="en-GB" dirty="0" smtClean="0">
                <a:latin typeface="Arial" panose="020B0604020202020204" pitchFamily="34" charset="0"/>
              </a:rPr>
              <a:t>Single or dual price settlement of imbalances</a:t>
            </a:r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0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The Central Electricity Generating Board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CEGB owned wires, generation, meters, etc</a:t>
            </a:r>
          </a:p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Central planning of power system</a:t>
            </a:r>
          </a:p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Central dispatch of all plant in merit order</a:t>
            </a:r>
          </a:p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State monopoly</a:t>
            </a:r>
          </a:p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Little opportunity for independent generation or supply</a:t>
            </a:r>
          </a:p>
          <a:p>
            <a:pPr eaLnBrk="1" hangingPunct="1"/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Very secure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Day Ahead Spot Market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79" y="1988840"/>
            <a:ext cx="7740221" cy="465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0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Australia (National Electricity Market)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Day ahead spot market (compulsory)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Prices set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ex-post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Generator offers are submitted every five minutes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Average of five-minute marginal prices in a 30-minute period sets price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Similar to former England and Wales pool</a:t>
            </a:r>
          </a:p>
          <a:p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15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</a:rPr>
              <a:t>Pennsylvania-New Jersey-Maryland, USA</a:t>
            </a:r>
            <a:r>
              <a:rPr lang="en-GB" dirty="0">
                <a:latin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</a:rPr>
              <a:t>(PJM)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Bilateral trades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Day ahead spot market for generators and suppliers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Nodal pricing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Real-time market for balancing with single price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Similar to present GB electricity market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601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1148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Move from monopoly ‘single-buyer’ market to deregulated market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Separation of supply, demand, transmission and distribution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Energy traders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Pool (ex-post prices)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Day-ahead markets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Bilateral trading (voluntary pool) – ex-ante prices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Balancing markets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43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Privatisation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ESI privatised in 1990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Generation and supply split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Grid – transmission and system operator + pump storage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Power,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Powergen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Nuclear Electric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Electricity Companies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Electricity Traded in a Power Pool</a:t>
            </a:r>
          </a:p>
          <a:p>
            <a:pPr eaLnBrk="1" hangingPunct="1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Pool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412776"/>
            <a:ext cx="1008112" cy="47007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2492896"/>
            <a:ext cx="1008112" cy="36206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3808" y="2852936"/>
            <a:ext cx="1008112" cy="3252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7944" y="2492896"/>
            <a:ext cx="1008112" cy="36206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451" y="6336516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12:00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5587" y="6309320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12:30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9723" y="6309320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13:00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3859" y="6309320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13:30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224536" y="2237184"/>
            <a:ext cx="3739952" cy="464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System Operator needs to meet demand half-hourly</a:t>
            </a:r>
          </a:p>
          <a:p>
            <a:pPr eaLnBrk="1" hangingPunct="1"/>
            <a:r>
              <a:rPr lang="en-GB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Day ahead forecast</a:t>
            </a:r>
          </a:p>
          <a:p>
            <a:pPr eaLnBrk="1" hangingPunct="1"/>
            <a:r>
              <a:rPr lang="en-GB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Generators offer into a power pool to generate certain volume for certain price</a:t>
            </a:r>
          </a:p>
        </p:txBody>
      </p:sp>
    </p:spTree>
    <p:extLst>
      <p:ext uri="{BB962C8B-B14F-4D97-AF65-F5344CB8AC3E}">
        <p14:creationId xmlns:p14="http://schemas.microsoft.com/office/powerpoint/2010/main" val="25975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Generator Offers into Pool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353605"/>
              </p:ext>
            </p:extLst>
          </p:nvPr>
        </p:nvGraphicFramePr>
        <p:xfrm>
          <a:off x="685800" y="1981200"/>
          <a:ext cx="7772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Generator</a:t>
                      </a:r>
                      <a:endParaRPr lang="en-GB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Price (£/</a:t>
                      </a:r>
                      <a:r>
                        <a:rPr lang="en-GB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(CCGT)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42.79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(Coal)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58.39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(Coal)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32.43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(Coal)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84.79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(Nuclear)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00.00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(OCGT)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150.56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3508" y="4941168"/>
            <a:ext cx="7764692" cy="11521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System Operator needs to procure 9000MWh in a half-hour period</a:t>
            </a:r>
          </a:p>
        </p:txBody>
      </p:sp>
    </p:spTree>
    <p:extLst>
      <p:ext uri="{BB962C8B-B14F-4D97-AF65-F5344CB8AC3E}">
        <p14:creationId xmlns:p14="http://schemas.microsoft.com/office/powerpoint/2010/main" val="22120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3732242" y="2616696"/>
            <a:ext cx="4840400" cy="820264"/>
            <a:chOff x="3732242" y="2616696"/>
            <a:chExt cx="4840400" cy="820264"/>
          </a:xfrm>
        </p:grpSpPr>
        <p:sp>
          <p:nvSpPr>
            <p:cNvPr id="22" name="Rounded Rectangle 21"/>
            <p:cNvSpPr/>
            <p:nvPr/>
          </p:nvSpPr>
          <p:spPr>
            <a:xfrm>
              <a:off x="3732242" y="2616696"/>
              <a:ext cx="2216116" cy="820264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98309" y="2761764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SMP</a:t>
              </a:r>
              <a:endPara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 rot="10800000">
              <a:off x="6228184" y="2754506"/>
              <a:ext cx="1008112" cy="53047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System Marginal Price (SMP)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07504" y="5661248"/>
            <a:ext cx="5808132" cy="740296"/>
            <a:chOff x="107504" y="5661248"/>
            <a:chExt cx="5808132" cy="740296"/>
          </a:xfrm>
        </p:grpSpPr>
        <p:sp>
          <p:nvSpPr>
            <p:cNvPr id="6" name="Rectangle 5"/>
            <p:cNvSpPr/>
            <p:nvPr/>
          </p:nvSpPr>
          <p:spPr>
            <a:xfrm>
              <a:off x="2195736" y="5661248"/>
              <a:ext cx="936104" cy="7402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504" y="5756218"/>
              <a:ext cx="21050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Generator 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91950" y="5786100"/>
              <a:ext cx="22236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£00.00/</a:t>
              </a:r>
              <a:r>
                <a:rPr lang="en-GB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MWh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0673" y="4920952"/>
            <a:ext cx="5840917" cy="740296"/>
            <a:chOff x="90673" y="4920952"/>
            <a:chExt cx="5840917" cy="740296"/>
          </a:xfrm>
        </p:grpSpPr>
        <p:sp>
          <p:nvSpPr>
            <p:cNvPr id="9" name="Rectangle 8"/>
            <p:cNvSpPr/>
            <p:nvPr/>
          </p:nvSpPr>
          <p:spPr>
            <a:xfrm>
              <a:off x="2195736" y="4920952"/>
              <a:ext cx="936104" cy="74029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673" y="4987570"/>
              <a:ext cx="21050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Generator 3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4941168"/>
              <a:ext cx="22236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£32.43/</a:t>
              </a:r>
              <a:r>
                <a:rPr lang="en-GB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MWh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7504" y="3356992"/>
            <a:ext cx="5840854" cy="1584176"/>
            <a:chOff x="107504" y="3356992"/>
            <a:chExt cx="5840854" cy="1584176"/>
          </a:xfrm>
        </p:grpSpPr>
        <p:sp>
          <p:nvSpPr>
            <p:cNvPr id="12" name="Rectangle 11"/>
            <p:cNvSpPr/>
            <p:nvPr/>
          </p:nvSpPr>
          <p:spPr>
            <a:xfrm>
              <a:off x="2195736" y="3356992"/>
              <a:ext cx="936104" cy="158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504" y="3861048"/>
              <a:ext cx="21050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Generator 1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24672" y="3887470"/>
              <a:ext cx="22236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£42.79/</a:t>
              </a:r>
              <a:r>
                <a:rPr lang="en-GB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MWh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7504" y="2616696"/>
            <a:ext cx="5857685" cy="740296"/>
            <a:chOff x="154475" y="44624"/>
            <a:chExt cx="5857685" cy="740296"/>
          </a:xfrm>
        </p:grpSpPr>
        <p:sp>
          <p:nvSpPr>
            <p:cNvPr id="14" name="Rectangle 13"/>
            <p:cNvSpPr/>
            <p:nvPr/>
          </p:nvSpPr>
          <p:spPr>
            <a:xfrm>
              <a:off x="2242707" y="44624"/>
              <a:ext cx="936104" cy="7402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4475" y="136848"/>
              <a:ext cx="21050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Generator 2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88474" y="189692"/>
              <a:ext cx="22236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£58.39/</a:t>
              </a:r>
              <a:r>
                <a:rPr lang="en-GB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MWh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907704" y="2383262"/>
            <a:ext cx="1824538" cy="685698"/>
            <a:chOff x="1907704" y="2383262"/>
            <a:chExt cx="1824538" cy="685698"/>
          </a:xfrm>
        </p:grpSpPr>
        <p:sp>
          <p:nvSpPr>
            <p:cNvPr id="5" name="TextBox 4"/>
            <p:cNvSpPr txBox="1"/>
            <p:nvPr/>
          </p:nvSpPr>
          <p:spPr>
            <a:xfrm>
              <a:off x="1907704" y="2383262"/>
              <a:ext cx="18245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000MWh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979712" y="3058852"/>
              <a:ext cx="1296144" cy="10108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383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Pool Prices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Capacity credit (CC) payments for being available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SMP+CC=Pool Purchase Price (PPP)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PPP paid to all selected generators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CC paid to those available but not selected</a:t>
            </a:r>
          </a:p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Amended payments to constrained generators so they did not lose out</a:t>
            </a:r>
          </a:p>
          <a:p>
            <a:pPr eaLnBrk="1" hangingPunct="1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Balancing costs added to PPP=Pool Selling Price (PSP) paid by suppliers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Ex-Post Prices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type of market price setting is termed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ex-post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Prices are set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delivery of the power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0537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1105</Words>
  <Application>Microsoft Office PowerPoint</Application>
  <PresentationFormat>On-screen Show (4:3)</PresentationFormat>
  <Paragraphs>221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Default Design</vt:lpstr>
      <vt:lpstr>Microsoft Excel Chart</vt:lpstr>
      <vt:lpstr>Electricity Markets</vt:lpstr>
      <vt:lpstr>Overview</vt:lpstr>
      <vt:lpstr>The Central Electricity Generating Board</vt:lpstr>
      <vt:lpstr>Privatisation</vt:lpstr>
      <vt:lpstr>The Pool</vt:lpstr>
      <vt:lpstr>Generator Offers into Pool</vt:lpstr>
      <vt:lpstr>System Marginal Price (SMP)</vt:lpstr>
      <vt:lpstr>Pool Prices</vt:lpstr>
      <vt:lpstr>Ex-Post Prices</vt:lpstr>
      <vt:lpstr>PowerPoint Presentation</vt:lpstr>
      <vt:lpstr>Hedging Your Bets</vt:lpstr>
      <vt:lpstr>Contracts for Differences</vt:lpstr>
      <vt:lpstr>Effect of Hedging</vt:lpstr>
      <vt:lpstr>Deregulation</vt:lpstr>
      <vt:lpstr>The Move to NETA/BETTA</vt:lpstr>
      <vt:lpstr>Buying and Selling under NETA</vt:lpstr>
      <vt:lpstr>Physical Contracts</vt:lpstr>
      <vt:lpstr>Ex-Ante Prices</vt:lpstr>
      <vt:lpstr>NETA/BETTA Wholesale Market</vt:lpstr>
      <vt:lpstr>System Buy and Sell Prices</vt:lpstr>
      <vt:lpstr>Balancing Market</vt:lpstr>
      <vt:lpstr>Bids and Offers</vt:lpstr>
      <vt:lpstr>Balancing Market – Imbalance Prices</vt:lpstr>
      <vt:lpstr>Example Imbalance Prices</vt:lpstr>
      <vt:lpstr>Comparison With Power Exchange Prices</vt:lpstr>
      <vt:lpstr>Online Prices</vt:lpstr>
      <vt:lpstr>Imbalance Market</vt:lpstr>
      <vt:lpstr>Ancillary Services</vt:lpstr>
      <vt:lpstr>Other Countries – Nord Pool</vt:lpstr>
      <vt:lpstr>Day Ahead Spot Market</vt:lpstr>
      <vt:lpstr>Australia (National Electricity Market)</vt:lpstr>
      <vt:lpstr>Pennsylvania-New Jersey-Maryland, USA (PJM)</vt:lpstr>
      <vt:lpstr>Summary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Trading and Renewables</dc:title>
  <dc:creator>Simon Watson</dc:creator>
  <cp:lastModifiedBy>Staff/Research Student</cp:lastModifiedBy>
  <cp:revision>72</cp:revision>
  <cp:lastPrinted>2013-03-11T10:03:59Z</cp:lastPrinted>
  <dcterms:created xsi:type="dcterms:W3CDTF">2002-05-09T09:23:53Z</dcterms:created>
  <dcterms:modified xsi:type="dcterms:W3CDTF">2017-03-20T10:22:06Z</dcterms:modified>
</cp:coreProperties>
</file>