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8" r:id="rId3"/>
    <p:sldId id="279" r:id="rId4"/>
    <p:sldId id="280" r:id="rId5"/>
    <p:sldId id="281" r:id="rId6"/>
    <p:sldId id="282" r:id="rId7"/>
    <p:sldId id="269" r:id="rId8"/>
    <p:sldId id="270" r:id="rId9"/>
    <p:sldId id="271" r:id="rId10"/>
    <p:sldId id="272" r:id="rId11"/>
    <p:sldId id="256" r:id="rId12"/>
    <p:sldId id="257" r:id="rId13"/>
    <p:sldId id="258" r:id="rId14"/>
    <p:sldId id="259" r:id="rId15"/>
    <p:sldId id="261" r:id="rId16"/>
    <p:sldId id="26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0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4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8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77CA-04CB-EE4E-AF33-C1DAB6407A54}" type="datetimeFigureOut">
              <a:rPr lang="en-US" smtClean="0"/>
              <a:t>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33D1-11BC-D24F-B593-D09BF2832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0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Reactors in ChemCAD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602038"/>
            <a:ext cx="7845804" cy="1655762"/>
          </a:xfrm>
        </p:spPr>
        <p:txBody>
          <a:bodyPr/>
          <a:lstStyle/>
          <a:p>
            <a:r>
              <a:rPr lang="en-US" dirty="0" smtClean="0"/>
              <a:t>Joshua Condon, Richard Graver, Joseph </a:t>
            </a:r>
            <a:r>
              <a:rPr lang="en-US" dirty="0" err="1" smtClean="0"/>
              <a:t>Saah</a:t>
            </a:r>
            <a:r>
              <a:rPr lang="en-US" dirty="0" smtClean="0"/>
              <a:t>, </a:t>
            </a:r>
            <a:r>
              <a:rPr lang="en-US" dirty="0" err="1" smtClean="0"/>
              <a:t>Shekhar</a:t>
            </a:r>
            <a:r>
              <a:rPr lang="en-US" dirty="0" smtClean="0"/>
              <a:t> Shah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Reactor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30824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Select base component (for example, CH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 conversion</a:t>
            </a:r>
          </a:p>
          <a:p>
            <a:r>
              <a:rPr lang="en-US" dirty="0" smtClean="0"/>
              <a:t>Enter stoichiometric coefficients for reaction 1</a:t>
            </a:r>
          </a:p>
          <a:p>
            <a:r>
              <a:rPr lang="en-US" dirty="0" smtClean="0"/>
              <a:t>Repeat for reaction 2</a:t>
            </a:r>
          </a:p>
          <a:p>
            <a:r>
              <a:rPr lang="en-US" dirty="0" smtClean="0"/>
              <a:t>Not used in </a:t>
            </a:r>
            <a:r>
              <a:rPr lang="en-US" dirty="0" err="1" smtClean="0"/>
              <a:t>methanation</a:t>
            </a:r>
            <a:r>
              <a:rPr lang="en-US" dirty="0" smtClean="0"/>
              <a:t> or shift presets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315" t="23973" r="35727" b="22329"/>
          <a:stretch/>
        </p:blipFill>
        <p:spPr>
          <a:xfrm>
            <a:off x="4559474" y="1825625"/>
            <a:ext cx="4584526" cy="462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0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543617"/>
            <a:ext cx="7772400" cy="1470025"/>
          </a:xfrm>
        </p:spPr>
        <p:txBody>
          <a:bodyPr/>
          <a:lstStyle/>
          <a:p>
            <a:r>
              <a:rPr lang="en-US" dirty="0" smtClean="0"/>
              <a:t>Kinetic Reactor Module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7008" y="2013642"/>
            <a:ext cx="57883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Can be used to calculate the volume of a PFR or CSTR, given the fractional conversion of one component, or vise-versa.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Up to 300 simultaneous reactions can be input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Liquid, Vapor, or mixtures are allowed, but the reaction is only allowed to take place in one phase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384" y="2155753"/>
            <a:ext cx="2527112" cy="358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Included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CSTR Assumptions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 mixing</a:t>
            </a:r>
          </a:p>
          <a:p>
            <a:r>
              <a:rPr lang="en-US" dirty="0" smtClean="0"/>
              <a:t>Uniform temperature, pressure, and composition throughout</a:t>
            </a:r>
          </a:p>
          <a:p>
            <a:r>
              <a:rPr lang="en-US" dirty="0" smtClean="0"/>
              <a:t>Rate of reaction is constant</a:t>
            </a:r>
          </a:p>
          <a:p>
            <a:r>
              <a:rPr lang="en-US" dirty="0" smtClean="0"/>
              <a:t>If thermal mode adiabatic, or a heat duty is specified, temperature is calculated</a:t>
            </a:r>
          </a:p>
          <a:p>
            <a:r>
              <a:rPr lang="en-US" dirty="0" smtClean="0"/>
              <a:t>If temperature is specified, heat duty is calculated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PFR Assumptions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axial mixing or axial heat transfer occurs</a:t>
            </a:r>
          </a:p>
          <a:p>
            <a:r>
              <a:rPr lang="en-US" dirty="0" smtClean="0"/>
              <a:t>Transit times for all fluid elements from inlet to outlet are of equal duration</a:t>
            </a:r>
          </a:p>
          <a:p>
            <a:r>
              <a:rPr lang="en-US" dirty="0" smtClean="0"/>
              <a:t>Can be operated in the five thermal modes of isothermal, adiabatic, specified temperature profile, and specified utility conditions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7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Kinetic Reactor Design Equations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CSTR, the design equation is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For a PFR, the design equation is </a:t>
            </a:r>
          </a:p>
          <a:p>
            <a:endParaRPr lang="en-US" dirty="0"/>
          </a:p>
          <a:p>
            <a:r>
              <a:rPr lang="en-US" dirty="0" smtClean="0"/>
              <a:t>ChemCAD solves the CSTR equation directly, and solves the PFR equation using numerical integration if the volume is specified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746" y="1612247"/>
            <a:ext cx="1155700" cy="74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885" y="2517356"/>
            <a:ext cx="1938614" cy="87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7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CHEMCAD’s kinetic reactor is programmed with a rate expression of the form: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46156"/>
            <a:ext cx="8267700" cy="198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Reactor Interface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54" y="1255416"/>
            <a:ext cx="6443199" cy="544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8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Reactor Interface 2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65" y="1262742"/>
            <a:ext cx="7434461" cy="54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8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Reactor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setting up the Gibbs reactor, input the following operating conditions and reactor specifications: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Inlet flow rates</a:t>
            </a:r>
          </a:p>
          <a:p>
            <a:r>
              <a:rPr lang="en-US" dirty="0" smtClean="0"/>
              <a:t>Thermal mode</a:t>
            </a:r>
          </a:p>
          <a:p>
            <a:r>
              <a:rPr lang="en-US" dirty="0" smtClean="0"/>
              <a:t>Reaction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21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Reactor Interface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54" y="1278232"/>
            <a:ext cx="5805263" cy="54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35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Reactor Matrix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56" y="1417638"/>
            <a:ext cx="6584282" cy="321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3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Reactor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options are given in </a:t>
            </a:r>
            <a:r>
              <a:rPr lang="en-US" dirty="0" err="1" smtClean="0"/>
              <a:t>ChemCAD</a:t>
            </a:r>
            <a:r>
              <a:rPr lang="en-US" dirty="0" smtClean="0"/>
              <a:t> for reactor unit ops</a:t>
            </a:r>
          </a:p>
          <a:p>
            <a:pPr lvl="1"/>
            <a:r>
              <a:rPr lang="en-US" dirty="0" smtClean="0"/>
              <a:t>Each type plays a specific role </a:t>
            </a:r>
          </a:p>
          <a:p>
            <a:pPr lvl="1"/>
            <a:r>
              <a:rPr lang="en-US" dirty="0" smtClean="0"/>
              <a:t>Engineer’s prerogative/responsibility to choose the correct one for the job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Stoichiometric, Equilibrium, Kinetic, and Gibbs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53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Reactor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ChemCAD outputs: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Pressure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Heat of Reaction (inerts that take up heat can be taken into account)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2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vs. Disadvantages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Allows all potential reaction to happen by employing an element matrix (ChemCAD generated) and then minimizes the Gibbs free energy of the products to obtain output compositions and conditions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Relies heavily on the specified thermal mode and thermodynamic model, but it is not clear how close the actual reaction comes to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5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Stoichiometric Reactor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reactor model in </a:t>
            </a:r>
            <a:r>
              <a:rPr lang="en-US" dirty="0" err="1" smtClean="0"/>
              <a:t>ChemCAD</a:t>
            </a:r>
            <a:endParaRPr lang="en-US" dirty="0" smtClean="0"/>
          </a:p>
          <a:p>
            <a:pPr lvl="1"/>
            <a:r>
              <a:rPr lang="en-US" dirty="0" smtClean="0"/>
              <a:t>Used only for single reactions</a:t>
            </a:r>
          </a:p>
          <a:p>
            <a:pPr lvl="1"/>
            <a:r>
              <a:rPr lang="en-US" dirty="0" smtClean="0"/>
              <a:t>Great for a preliminary model of a process</a:t>
            </a:r>
          </a:p>
          <a:p>
            <a:pPr lvl="1"/>
            <a:r>
              <a:rPr lang="en-US" dirty="0" smtClean="0"/>
              <a:t>Normally want a better reactor model for later process flow diagrams</a:t>
            </a:r>
          </a:p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Specify stoichiometry of reaction, thermal mode, key component, and fraction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2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Suppose we are adiabatically forming water from oxygen in the following reaction:</a:t>
            </a:r>
          </a:p>
          <a:p>
            <a:pPr marL="457200" lvl="1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½ O</a:t>
            </a:r>
            <a:r>
              <a:rPr lang="en-US" baseline="-25000" dirty="0" smtClean="0"/>
              <a:t>2</a:t>
            </a:r>
            <a:r>
              <a:rPr lang="en-US" dirty="0" smtClean="0"/>
              <a:t> -&gt;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Basis: 1 mole Oxygen and complete reaction</a:t>
            </a:r>
          </a:p>
        </p:txBody>
      </p:sp>
      <p:pic>
        <p:nvPicPr>
          <p:cNvPr id="8" name="Content Placeholder 7" descr="Stoich.tif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r="50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8312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 Diagram for Example</a:t>
            </a:r>
            <a:endParaRPr lang="en-US" dirty="0"/>
          </a:p>
        </p:txBody>
      </p:sp>
      <p:pic>
        <p:nvPicPr>
          <p:cNvPr id="7" name="Picture 6" descr="Stoich Ex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768455"/>
            <a:ext cx="76835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7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Stoichiometric Reactor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for initial observations and calculations</a:t>
            </a:r>
          </a:p>
          <a:p>
            <a:endParaRPr lang="en-US" dirty="0"/>
          </a:p>
          <a:p>
            <a:r>
              <a:rPr lang="en-US" dirty="0" smtClean="0"/>
              <a:t>However, may not give physical results</a:t>
            </a:r>
          </a:p>
          <a:p>
            <a:endParaRPr lang="en-US" dirty="0"/>
          </a:p>
          <a:p>
            <a:r>
              <a:rPr lang="en-US" dirty="0" smtClean="0"/>
              <a:t>Better to use one of the other reactors when accuracy </a:t>
            </a:r>
            <a:r>
              <a:rPr lang="en-US" smtClean="0"/>
              <a:t>is needed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Reactor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Simulates multiple reactions at once</a:t>
            </a:r>
          </a:p>
          <a:p>
            <a:r>
              <a:rPr lang="en-US" dirty="0" smtClean="0"/>
              <a:t>Requires equilibrium data or conversion for each reaction</a:t>
            </a:r>
          </a:p>
          <a:p>
            <a:r>
              <a:rPr lang="en-US" dirty="0" smtClean="0"/>
              <a:t>Uses ChemCAD component thermodynamic data</a:t>
            </a:r>
          </a:p>
          <a:p>
            <a:r>
              <a:rPr lang="en-US" dirty="0" smtClean="0"/>
              <a:t>More complex version of the stoichiometric reactor</a:t>
            </a:r>
          </a:p>
          <a:p>
            <a:r>
              <a:rPr lang="en-US" dirty="0"/>
              <a:t>Assumes reaction is run to close to equilibrium</a:t>
            </a:r>
          </a:p>
          <a:p>
            <a:pPr lvl="1"/>
            <a:r>
              <a:rPr lang="en-US" dirty="0"/>
              <a:t>Approximates a reactor with a high residence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Estimates final conversion based on component equilibrium data and reaction stoichiometry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3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Reactor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4269027" cy="46002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Steam reformer in methane to syngas process</a:t>
            </a:r>
          </a:p>
          <a:p>
            <a:pPr lvl="1"/>
            <a:r>
              <a:rPr lang="en-US" dirty="0" smtClean="0"/>
              <a:t>Reaction 1: </a:t>
            </a:r>
            <a:br>
              <a:rPr lang="en-US" dirty="0" smtClean="0"/>
            </a:br>
            <a:r>
              <a:rPr lang="pt-BR" dirty="0" smtClean="0"/>
              <a:t>CH4 </a:t>
            </a:r>
            <a:r>
              <a:rPr lang="pt-BR" dirty="0"/>
              <a:t>+ H2O ←→ 3 H2 + CO</a:t>
            </a:r>
            <a:endParaRPr lang="en-US" dirty="0" smtClean="0"/>
          </a:p>
          <a:p>
            <a:pPr lvl="1"/>
            <a:r>
              <a:rPr lang="en-US" dirty="0" smtClean="0"/>
              <a:t>Reaction 2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 </a:t>
            </a:r>
            <a:r>
              <a:rPr lang="en-US" dirty="0"/>
              <a:t>+ H2O ←→ CO2 + H2</a:t>
            </a:r>
            <a:endParaRPr lang="en-US" dirty="0" smtClean="0"/>
          </a:p>
          <a:p>
            <a:r>
              <a:rPr lang="en-US" dirty="0" smtClean="0"/>
              <a:t>Specify 2 reactions</a:t>
            </a:r>
          </a:p>
          <a:p>
            <a:r>
              <a:rPr lang="en-US" dirty="0" smtClean="0"/>
              <a:t>Select thermal mode</a:t>
            </a:r>
          </a:p>
          <a:p>
            <a:pPr lvl="1"/>
            <a:r>
              <a:rPr lang="en-US" dirty="0" smtClean="0"/>
              <a:t>Adiabatic, isothermal, or specify heat duty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781" t="23242" r="38014" b="25738"/>
          <a:stretch/>
        </p:blipFill>
        <p:spPr>
          <a:xfrm>
            <a:off x="4828152" y="1377091"/>
            <a:ext cx="4215640" cy="4799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85359" y="3244241"/>
            <a:ext cx="1578279" cy="7891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81594" y="2054268"/>
            <a:ext cx="519831" cy="21294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85359" y="2818356"/>
            <a:ext cx="1803748" cy="33820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1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Reactor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886701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Select reactor type (standard, </a:t>
            </a:r>
            <a:r>
              <a:rPr lang="en-US" dirty="0" err="1" smtClean="0"/>
              <a:t>methanation</a:t>
            </a:r>
            <a:r>
              <a:rPr lang="en-US" dirty="0" smtClean="0"/>
              <a:t>, shift)</a:t>
            </a:r>
          </a:p>
          <a:p>
            <a:r>
              <a:rPr lang="en-US" dirty="0" err="1" smtClean="0"/>
              <a:t>Methanation</a:t>
            </a:r>
            <a:r>
              <a:rPr lang="en-US" dirty="0" smtClean="0"/>
              <a:t> reactor provides all necessary stoichiometry and equilibrium data specifically for example reactions 1 and 2</a:t>
            </a:r>
          </a:p>
          <a:p>
            <a:r>
              <a:rPr lang="en-US" dirty="0" smtClean="0"/>
              <a:t>Select conversion mode</a:t>
            </a:r>
          </a:p>
          <a:p>
            <a:pPr lvl="1"/>
            <a:r>
              <a:rPr lang="en-US" dirty="0" smtClean="0"/>
              <a:t>Reaction conversion ignores equilibrium data and uses a specified percent conversion</a:t>
            </a:r>
          </a:p>
          <a:p>
            <a:pPr lvl="1"/>
            <a:r>
              <a:rPr lang="en-US" dirty="0" smtClean="0"/>
              <a:t>Approach delta T calculates equilibrium conversion at a certain temperature above or below reactor T</a:t>
            </a:r>
            <a:endParaRPr lang="en-US" dirty="0"/>
          </a:p>
          <a:p>
            <a:pPr lvl="1"/>
            <a:r>
              <a:rPr lang="en-US" dirty="0" smtClean="0"/>
              <a:t>Approach fraction estimates conversion of reaction that does not completely reach equilibrium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0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662</Words>
  <Application>Microsoft Macintosh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Reactors in ChemCAD</vt:lpstr>
      <vt:lpstr>Different Types of Reactor Models</vt:lpstr>
      <vt:lpstr>Stoichiometric Reactor</vt:lpstr>
      <vt:lpstr>Stoichiometric Example</vt:lpstr>
      <vt:lpstr>Process Flow Diagram for Example</vt:lpstr>
      <vt:lpstr>Stoichiometric Reactor</vt:lpstr>
      <vt:lpstr>Equilibrium Reactor</vt:lpstr>
      <vt:lpstr>Equilibrium Reactor Example</vt:lpstr>
      <vt:lpstr>Equilibrium Reactor Example</vt:lpstr>
      <vt:lpstr>Equilibrium Reactor Example</vt:lpstr>
      <vt:lpstr>Kinetic Reactor Module Basics</vt:lpstr>
      <vt:lpstr>Included Assumptions</vt:lpstr>
      <vt:lpstr>Kinetic Reactor Design Equations</vt:lpstr>
      <vt:lpstr>Rate Expression</vt:lpstr>
      <vt:lpstr>Kinetic Reactor Interface 1</vt:lpstr>
      <vt:lpstr>Kinetic Reactor Interface 2 </vt:lpstr>
      <vt:lpstr>Gibbs Reactor</vt:lpstr>
      <vt:lpstr>Gibbs Reactor Interface</vt:lpstr>
      <vt:lpstr>Gibbs Reactor Matrix</vt:lpstr>
      <vt:lpstr>Gibbs Reactor Outputs</vt:lpstr>
      <vt:lpstr>Advantages vs. Disadvantages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Reactor Module</dc:title>
  <dc:creator>Shekhar Shah</dc:creator>
  <cp:lastModifiedBy>Shekhar Shah</cp:lastModifiedBy>
  <cp:revision>19</cp:revision>
  <dcterms:created xsi:type="dcterms:W3CDTF">2015-02-12T22:17:40Z</dcterms:created>
  <dcterms:modified xsi:type="dcterms:W3CDTF">2015-02-13T14:17:54Z</dcterms:modified>
</cp:coreProperties>
</file>