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59"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B5FAC552-59B9-47BF-9C9B-16323E69264E}"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5FAC552-59B9-47BF-9C9B-16323E69264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5FAC552-59B9-47BF-9C9B-16323E69264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5FAC552-59B9-47BF-9C9B-16323E69264E}"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B5FAC552-59B9-47BF-9C9B-16323E69264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5FAC552-59B9-47BF-9C9B-16323E69264E}"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5FAC552-59B9-47BF-9C9B-16323E69264E}"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5FAC552-59B9-47BF-9C9B-16323E69264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5FAC552-59B9-47BF-9C9B-16323E69264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5FAC552-59B9-47BF-9C9B-16323E69264E}"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5BBC2E33-CF0E-4669-A07D-C386CDDD8B4C}" type="datetimeFigureOut">
              <a:rPr lang="zh-TW" altLang="en-US" smtClean="0"/>
              <a:pPr/>
              <a:t>2015/5/21</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B5FAC552-59B9-47BF-9C9B-16323E69264E}"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BC2E33-CF0E-4669-A07D-C386CDDD8B4C}" type="datetimeFigureOut">
              <a:rPr lang="zh-TW" altLang="en-US" smtClean="0"/>
              <a:pPr/>
              <a:t>2015/5/21</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5FAC552-59B9-47BF-9C9B-16323E69264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eeexplore.ieee.org/xpl/abstractReferences.jsp?tp=&amp;arnumber=4544152&amp;queryText=Hybrid+Switched+Reluctance+Motor+Applied+in+Electric+Vehic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95400" y="3200400"/>
            <a:ext cx="6444952" cy="3252936"/>
          </a:xfrm>
        </p:spPr>
        <p:txBody>
          <a:bodyPr>
            <a:normAutofit/>
          </a:bodyPr>
          <a:lstStyle/>
          <a:p>
            <a:r>
              <a:rPr lang="en-US" altLang="zh-TW" sz="2000" dirty="0" smtClean="0">
                <a:solidFill>
                  <a:schemeClr val="tx1"/>
                </a:solidFill>
                <a:latin typeface="Times New Roman" pitchFamily="18" charset="0"/>
                <a:cs typeface="Times New Roman" pitchFamily="18" charset="0"/>
              </a:rPr>
              <a:t>Harbin Institute of Technology</a:t>
            </a:r>
          </a:p>
          <a:p>
            <a:r>
              <a:rPr lang="en-US" altLang="zh-TW" sz="2000" dirty="0" smtClean="0">
                <a:solidFill>
                  <a:schemeClr val="tx1"/>
                </a:solidFill>
                <a:latin typeface="Times New Roman" pitchFamily="18" charset="0"/>
                <a:cs typeface="Times New Roman" pitchFamily="18" charset="0"/>
              </a:rPr>
              <a:t>Science Park of Harbin Institute of Technology</a:t>
            </a:r>
          </a:p>
          <a:p>
            <a:r>
              <a:rPr lang="en-US" altLang="zh-TW" sz="2000" dirty="0" err="1" smtClean="0">
                <a:solidFill>
                  <a:schemeClr val="tx1"/>
                </a:solidFill>
                <a:latin typeface="Times New Roman" pitchFamily="18" charset="0"/>
                <a:cs typeface="Times New Roman" pitchFamily="18" charset="0"/>
              </a:rPr>
              <a:t>Email:zhan_gianfan@hit.edu.cn</a:t>
            </a:r>
            <a:endParaRPr lang="en-US" altLang="zh-TW" sz="2000" dirty="0" smtClean="0">
              <a:solidFill>
                <a:schemeClr val="tx1"/>
              </a:solidFill>
              <a:latin typeface="Times New Roman" pitchFamily="18" charset="0"/>
              <a:cs typeface="Times New Roman" pitchFamily="18" charset="0"/>
            </a:endParaRPr>
          </a:p>
          <a:p>
            <a:endParaRPr lang="en-US" altLang="zh-TW" sz="2000" dirty="0" smtClean="0">
              <a:solidFill>
                <a:schemeClr val="tx1"/>
              </a:solidFill>
              <a:latin typeface="Times New Roman" pitchFamily="18" charset="0"/>
              <a:cs typeface="Times New Roman" pitchFamily="18" charset="0"/>
            </a:endParaRPr>
          </a:p>
          <a:p>
            <a:pPr algn="r"/>
            <a:r>
              <a:rPr lang="zh-TW" altLang="en-US" sz="2000" dirty="0" smtClean="0">
                <a:solidFill>
                  <a:schemeClr val="tx1"/>
                </a:solidFill>
                <a:latin typeface="Times New Roman" pitchFamily="18" charset="0"/>
                <a:cs typeface="Times New Roman" pitchFamily="18" charset="0"/>
              </a:rPr>
              <a:t>指導老師</a:t>
            </a:r>
            <a:r>
              <a:rPr lang="en-US" altLang="zh-TW" sz="2000" dirty="0" smtClean="0">
                <a:solidFill>
                  <a:schemeClr val="tx1"/>
                </a:solidFill>
                <a:latin typeface="Times New Roman" pitchFamily="18" charset="0"/>
                <a:cs typeface="Times New Roman" pitchFamily="18" charset="0"/>
              </a:rPr>
              <a:t>:</a:t>
            </a:r>
            <a:r>
              <a:rPr lang="zh-TW" altLang="en-US" sz="2000" dirty="0" smtClean="0">
                <a:solidFill>
                  <a:schemeClr val="tx1"/>
                </a:solidFill>
                <a:latin typeface="Times New Roman" pitchFamily="18" charset="0"/>
                <a:cs typeface="Times New Roman" pitchFamily="18" charset="0"/>
              </a:rPr>
              <a:t>王明賢</a:t>
            </a:r>
            <a:endParaRPr lang="en-US" altLang="zh-TW" sz="2000" dirty="0" smtClean="0">
              <a:solidFill>
                <a:schemeClr val="tx1"/>
              </a:solidFill>
              <a:latin typeface="Times New Roman" pitchFamily="18" charset="0"/>
              <a:cs typeface="Times New Roman" pitchFamily="18" charset="0"/>
            </a:endParaRPr>
          </a:p>
          <a:p>
            <a:pPr algn="r"/>
            <a:r>
              <a:rPr lang="zh-TW" altLang="en-US" sz="2000" dirty="0" smtClean="0">
                <a:solidFill>
                  <a:schemeClr val="tx1"/>
                </a:solidFill>
                <a:latin typeface="Times New Roman" pitchFamily="18" charset="0"/>
                <a:cs typeface="Times New Roman" pitchFamily="18" charset="0"/>
              </a:rPr>
              <a:t>班級</a:t>
            </a:r>
            <a:r>
              <a:rPr lang="en-US" altLang="zh-TW" sz="2000" dirty="0" smtClean="0">
                <a:solidFill>
                  <a:schemeClr val="tx1"/>
                </a:solidFill>
                <a:latin typeface="Times New Roman" pitchFamily="18" charset="0"/>
                <a:cs typeface="Times New Roman" pitchFamily="18" charset="0"/>
              </a:rPr>
              <a:t>:</a:t>
            </a:r>
            <a:r>
              <a:rPr lang="zh-TW" altLang="en-US" sz="2000" dirty="0" smtClean="0">
                <a:solidFill>
                  <a:schemeClr val="tx1"/>
                </a:solidFill>
                <a:latin typeface="Times New Roman" pitchFamily="18" charset="0"/>
                <a:cs typeface="Times New Roman" pitchFamily="18" charset="0"/>
              </a:rPr>
              <a:t>控晶四乙</a:t>
            </a:r>
            <a:endParaRPr lang="en-US" altLang="zh-TW" sz="2000" dirty="0" smtClean="0">
              <a:solidFill>
                <a:schemeClr val="tx1"/>
              </a:solidFill>
              <a:latin typeface="Times New Roman" pitchFamily="18" charset="0"/>
              <a:cs typeface="Times New Roman" pitchFamily="18" charset="0"/>
            </a:endParaRPr>
          </a:p>
          <a:p>
            <a:pPr algn="r"/>
            <a:r>
              <a:rPr lang="zh-TW" altLang="en-US" sz="2000" dirty="0" smtClean="0">
                <a:solidFill>
                  <a:schemeClr val="tx1"/>
                </a:solidFill>
                <a:latin typeface="Times New Roman" pitchFamily="18" charset="0"/>
                <a:cs typeface="Times New Roman" pitchFamily="18" charset="0"/>
              </a:rPr>
              <a:t>學號</a:t>
            </a:r>
            <a:r>
              <a:rPr lang="en-US" altLang="zh-TW" sz="2000" dirty="0" smtClean="0">
                <a:solidFill>
                  <a:schemeClr val="tx1"/>
                </a:solidFill>
                <a:latin typeface="Times New Roman" pitchFamily="18" charset="0"/>
                <a:cs typeface="Times New Roman" pitchFamily="18" charset="0"/>
              </a:rPr>
              <a:t>:4A02C084</a:t>
            </a:r>
          </a:p>
          <a:p>
            <a:pPr algn="r"/>
            <a:r>
              <a:rPr lang="zh-TW" altLang="en-US" sz="2000" dirty="0" smtClean="0">
                <a:solidFill>
                  <a:schemeClr val="tx1"/>
                </a:solidFill>
                <a:latin typeface="Times New Roman" pitchFamily="18" charset="0"/>
                <a:cs typeface="Times New Roman" pitchFamily="18" charset="0"/>
              </a:rPr>
              <a:t> </a:t>
            </a:r>
            <a:r>
              <a:rPr lang="en-US" altLang="zh-TW" sz="2000" dirty="0" smtClean="0">
                <a:solidFill>
                  <a:schemeClr val="tx1"/>
                </a:solidFill>
                <a:latin typeface="Times New Roman" pitchFamily="18" charset="0"/>
                <a:cs typeface="Times New Roman" pitchFamily="18" charset="0"/>
              </a:rPr>
              <a:t>	</a:t>
            </a:r>
            <a:r>
              <a:rPr lang="zh-TW" altLang="en-US" sz="2000" dirty="0" smtClean="0">
                <a:solidFill>
                  <a:schemeClr val="tx1"/>
                </a:solidFill>
                <a:latin typeface="Times New Roman" pitchFamily="18" charset="0"/>
                <a:cs typeface="Times New Roman" pitchFamily="18" charset="0"/>
              </a:rPr>
              <a:t>姓名</a:t>
            </a:r>
            <a:r>
              <a:rPr lang="en-US" altLang="zh-TW" sz="2000" dirty="0" smtClean="0">
                <a:solidFill>
                  <a:schemeClr val="tx1"/>
                </a:solidFill>
                <a:latin typeface="Times New Roman" pitchFamily="18" charset="0"/>
                <a:cs typeface="Times New Roman" pitchFamily="18" charset="0"/>
              </a:rPr>
              <a:t>:</a:t>
            </a:r>
            <a:r>
              <a:rPr lang="zh-TW" altLang="en-US" sz="2000" dirty="0" smtClean="0">
                <a:solidFill>
                  <a:schemeClr val="tx1"/>
                </a:solidFill>
                <a:latin typeface="Times New Roman" pitchFamily="18" charset="0"/>
                <a:cs typeface="Times New Roman" pitchFamily="18" charset="0"/>
              </a:rPr>
              <a:t>郭仲紋</a:t>
            </a:r>
            <a:endParaRPr lang="zh-TW" altLang="en-US" sz="2000" dirty="0">
              <a:solidFill>
                <a:schemeClr val="tx1"/>
              </a:solidFill>
              <a:latin typeface="Times New Roman" pitchFamily="18" charset="0"/>
              <a:cs typeface="Times New Roman" pitchFamily="18" charset="0"/>
            </a:endParaRPr>
          </a:p>
        </p:txBody>
      </p:sp>
      <p:sp>
        <p:nvSpPr>
          <p:cNvPr id="2" name="標題 1"/>
          <p:cNvSpPr>
            <a:spLocks noGrp="1"/>
          </p:cNvSpPr>
          <p:nvPr>
            <p:ph type="ctrTitle"/>
          </p:nvPr>
        </p:nvSpPr>
        <p:spPr>
          <a:xfrm>
            <a:off x="827584" y="1484784"/>
            <a:ext cx="7772400" cy="1470025"/>
          </a:xfrm>
        </p:spPr>
        <p:txBody>
          <a:bodyPr>
            <a:normAutofit/>
          </a:bodyPr>
          <a:lstStyle/>
          <a:p>
            <a:r>
              <a:rPr lang="en-US" altLang="zh-TW" dirty="0" smtClean="0"/>
              <a:t>Hybrid Switched Reluctance Motor</a:t>
            </a:r>
            <a:br>
              <a:rPr lang="en-US" altLang="zh-TW" dirty="0" smtClean="0"/>
            </a:br>
            <a:r>
              <a:rPr lang="en-US" altLang="zh-TW" dirty="0" smtClean="0">
                <a:latin typeface="Times New Roman" pitchFamily="18" charset="0"/>
                <a:cs typeface="Times New Roman" pitchFamily="18" charset="0"/>
              </a:rPr>
              <a:t>Applied in Electric Vehicles</a:t>
            </a:r>
            <a:endParaRPr lang="zh-TW" alt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solidFill>
                  <a:schemeClr val="accent1"/>
                </a:solidFill>
                <a:latin typeface="Times New Roman" pitchFamily="18" charset="0"/>
                <a:cs typeface="Times New Roman" pitchFamily="18" charset="0"/>
              </a:rPr>
              <a:t>INTRODUCTION</a:t>
            </a:r>
            <a:endParaRPr lang="zh-TW" altLang="en-US" dirty="0">
              <a:solidFill>
                <a:schemeClr val="accent1"/>
              </a:solidFill>
              <a:latin typeface="Times New Roman" pitchFamily="18" charset="0"/>
              <a:cs typeface="Times New Roman" pitchFamily="18" charset="0"/>
            </a:endParaRPr>
          </a:p>
        </p:txBody>
      </p:sp>
      <p:sp>
        <p:nvSpPr>
          <p:cNvPr id="3" name="內容版面配置區 2"/>
          <p:cNvSpPr>
            <a:spLocks noGrp="1"/>
          </p:cNvSpPr>
          <p:nvPr>
            <p:ph sz="quarter" idx="1"/>
          </p:nvPr>
        </p:nvSpPr>
        <p:spPr/>
        <p:txBody>
          <a:bodyPr>
            <a:normAutofit fontScale="92500"/>
          </a:bodyPr>
          <a:lstStyle/>
          <a:p>
            <a:pPr>
              <a:buNone/>
            </a:pPr>
            <a:r>
              <a:rPr lang="zh-TW" altLang="en-US" dirty="0" smtClean="0"/>
              <a:t>    </a:t>
            </a:r>
            <a:r>
              <a:rPr lang="en-US" altLang="zh-TW" dirty="0" smtClean="0"/>
              <a:t>Motor is one of key parts in EV. It is the only</a:t>
            </a:r>
            <a:r>
              <a:rPr lang="zh-TW" altLang="en-US" dirty="0" smtClean="0"/>
              <a:t> </a:t>
            </a:r>
            <a:r>
              <a:rPr lang="en-US" altLang="zh-TW" dirty="0" smtClean="0"/>
              <a:t>propulsion system in battery EV, and the key part of the</a:t>
            </a:r>
            <a:r>
              <a:rPr lang="zh-TW" altLang="en-US" dirty="0" smtClean="0"/>
              <a:t> </a:t>
            </a:r>
            <a:r>
              <a:rPr lang="en-US" altLang="zh-TW" dirty="0" smtClean="0"/>
              <a:t>dynamical assembly in HEV, which is the kernel to realize</a:t>
            </a:r>
            <a:r>
              <a:rPr lang="zh-TW" altLang="en-US" dirty="0" smtClean="0"/>
              <a:t> </a:t>
            </a:r>
            <a:r>
              <a:rPr lang="en-US" altLang="zh-TW" dirty="0" smtClean="0"/>
              <a:t>all kinds of strategy. Induction motor, PM synchronous</a:t>
            </a:r>
            <a:r>
              <a:rPr lang="zh-TW" altLang="en-US" dirty="0" smtClean="0"/>
              <a:t> </a:t>
            </a:r>
            <a:r>
              <a:rPr lang="en-US" altLang="zh-TW" dirty="0" smtClean="0"/>
              <a:t>motor, brushless DC motor, switched reluctant motor and</a:t>
            </a:r>
            <a:r>
              <a:rPr lang="zh-TW" altLang="en-US" dirty="0" smtClean="0"/>
              <a:t> </a:t>
            </a:r>
            <a:r>
              <a:rPr lang="en-US" altLang="zh-TW" dirty="0" smtClean="0"/>
              <a:t>DC motor are all used in EV. Traction motors for EV are</a:t>
            </a:r>
            <a:r>
              <a:rPr lang="zh-TW" altLang="en-US" dirty="0" smtClean="0"/>
              <a:t> </a:t>
            </a:r>
            <a:r>
              <a:rPr lang="en-US" altLang="zh-TW" dirty="0" smtClean="0"/>
              <a:t>different from motors applied in industry. Load features are</a:t>
            </a:r>
            <a:r>
              <a:rPr lang="zh-TW" altLang="en-US" dirty="0" smtClean="0"/>
              <a:t> </a:t>
            </a:r>
            <a:r>
              <a:rPr lang="en-US" altLang="zh-TW" dirty="0" smtClean="0"/>
              <a:t>constant torque in low speed and constant power in high</a:t>
            </a:r>
            <a:r>
              <a:rPr lang="zh-TW" altLang="en-US" dirty="0" smtClean="0"/>
              <a:t> </a:t>
            </a:r>
            <a:r>
              <a:rPr lang="en-US" altLang="zh-TW" dirty="0" smtClean="0"/>
              <a:t>speed. Characteristics such as high maximum torque and</a:t>
            </a:r>
            <a:r>
              <a:rPr lang="zh-TW" altLang="en-US" dirty="0" smtClean="0"/>
              <a:t> </a:t>
            </a:r>
            <a:r>
              <a:rPr lang="en-US" altLang="zh-TW" dirty="0" smtClean="0"/>
              <a:t>maximum speed, high ratio of maximum speed to base</a:t>
            </a:r>
            <a:r>
              <a:rPr lang="zh-TW" altLang="en-US" dirty="0" smtClean="0"/>
              <a:t> </a:t>
            </a:r>
            <a:r>
              <a:rPr lang="en-US" altLang="zh-TW" dirty="0" smtClean="0"/>
              <a:t>speed usually larger than 4, and high efficiency over whole</a:t>
            </a:r>
            <a:r>
              <a:rPr lang="zh-TW" altLang="en-US" dirty="0" smtClean="0"/>
              <a:t> </a:t>
            </a:r>
            <a:r>
              <a:rPr lang="en-US" altLang="zh-TW" dirty="0" smtClean="0"/>
              <a:t>work area are demanded. Moreover, motor is usually</a:t>
            </a:r>
            <a:r>
              <a:rPr lang="zh-TW" altLang="en-US" dirty="0" smtClean="0"/>
              <a:t> </a:t>
            </a:r>
            <a:r>
              <a:rPr lang="en-US" altLang="zh-TW" dirty="0" smtClean="0"/>
              <a:t>installed on the chassis on which the environmental</a:t>
            </a:r>
            <a:r>
              <a:rPr lang="zh-TW" altLang="en-US" dirty="0" smtClean="0"/>
              <a:t> </a:t>
            </a:r>
            <a:r>
              <a:rPr lang="en-US" altLang="zh-TW" dirty="0" smtClean="0"/>
              <a:t>features are </a:t>
            </a:r>
            <a:r>
              <a:rPr lang="en-US" altLang="zh-TW" dirty="0" err="1" smtClean="0"/>
              <a:t>vibrative</a:t>
            </a:r>
            <a:r>
              <a:rPr lang="en-US" altLang="zh-TW" dirty="0" smtClean="0"/>
              <a:t>, dusty and moist.</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en-US" altLang="zh-TW" dirty="0" smtClean="0">
                <a:solidFill>
                  <a:schemeClr val="accent1"/>
                </a:solidFill>
                <a:latin typeface="Times New Roman" pitchFamily="18" charset="0"/>
                <a:cs typeface="Times New Roman" pitchFamily="18" charset="0"/>
              </a:rPr>
              <a:t>ARCHITECTURE AND PRINCIPLE</a:t>
            </a:r>
            <a:endParaRPr lang="zh-TW" altLang="en-US" dirty="0">
              <a:solidFill>
                <a:schemeClr val="accent1"/>
              </a:solidFill>
              <a:latin typeface="Times New Roman" pitchFamily="18" charset="0"/>
              <a:cs typeface="Times New Roman" pitchFamily="18" charset="0"/>
            </a:endParaRPr>
          </a:p>
        </p:txBody>
      </p:sp>
      <p:sp>
        <p:nvSpPr>
          <p:cNvPr id="3" name="內容版面配置區 2"/>
          <p:cNvSpPr>
            <a:spLocks noGrp="1"/>
          </p:cNvSpPr>
          <p:nvPr>
            <p:ph sz="quarter" idx="1"/>
          </p:nvPr>
        </p:nvSpPr>
        <p:spPr/>
        <p:txBody>
          <a:bodyPr/>
          <a:lstStyle/>
          <a:p>
            <a:r>
              <a:rPr lang="en-US" altLang="zh-TW" dirty="0" smtClean="0"/>
              <a:t>Hybrid switched reluctance motor is developed from</a:t>
            </a:r>
            <a:r>
              <a:rPr lang="zh-TW" altLang="en-US" dirty="0" smtClean="0"/>
              <a:t> </a:t>
            </a:r>
            <a:r>
              <a:rPr lang="en-US" altLang="zh-TW" dirty="0" smtClean="0"/>
              <a:t>Hybrid Stepper Motor. In the motor, there are axial</a:t>
            </a:r>
            <a:r>
              <a:rPr lang="zh-TW" altLang="en-US" dirty="0" smtClean="0"/>
              <a:t> </a:t>
            </a:r>
            <a:r>
              <a:rPr lang="en-US" altLang="zh-TW" dirty="0" smtClean="0"/>
              <a:t>excitation coils on both sides of end cover, which is</a:t>
            </a:r>
            <a:r>
              <a:rPr lang="zh-TW" altLang="en-US" dirty="0" smtClean="0"/>
              <a:t> </a:t>
            </a:r>
            <a:r>
              <a:rPr lang="en-US" altLang="zh-TW" dirty="0" smtClean="0"/>
              <a:t>different from HB stepper motor. These coils produce axial</a:t>
            </a:r>
            <a:r>
              <a:rPr lang="zh-TW" altLang="en-US" dirty="0" smtClean="0"/>
              <a:t> </a:t>
            </a:r>
            <a:r>
              <a:rPr lang="en-US" altLang="zh-TW" dirty="0" smtClean="0"/>
              <a:t>flux which is controlled to compensate and adjust PM flux.</a:t>
            </a:r>
          </a:p>
          <a:p>
            <a:pPr algn="r">
              <a:buNone/>
            </a:pPr>
            <a:r>
              <a:rPr lang="zh-TW" altLang="en-US" sz="1000" dirty="0" smtClean="0"/>
              <a:t>                                                                                                                  </a:t>
            </a:r>
            <a:r>
              <a:rPr lang="zh-TW" altLang="en-US" sz="1200" dirty="0" smtClean="0"/>
              <a:t>  </a:t>
            </a:r>
            <a:endParaRPr lang="zh-TW" altLang="en-US" sz="1200" dirty="0"/>
          </a:p>
        </p:txBody>
      </p:sp>
      <p:pic>
        <p:nvPicPr>
          <p:cNvPr id="2053" name="Picture 5"/>
          <p:cNvPicPr>
            <a:picLocks noChangeAspect="1" noChangeArrowheads="1"/>
          </p:cNvPicPr>
          <p:nvPr/>
        </p:nvPicPr>
        <p:blipFill>
          <a:blip r:embed="rId2" cstate="print"/>
          <a:srcRect/>
          <a:stretch>
            <a:fillRect/>
          </a:stretch>
        </p:blipFill>
        <p:spPr bwMode="auto">
          <a:xfrm>
            <a:off x="3203848" y="3717032"/>
            <a:ext cx="5796136" cy="2016224"/>
          </a:xfrm>
          <a:prstGeom prst="rect">
            <a:avLst/>
          </a:prstGeom>
          <a:noFill/>
          <a:ln w="9525">
            <a:noFill/>
            <a:miter lim="800000"/>
            <a:headEnd/>
            <a:tailEnd/>
          </a:ln>
        </p:spPr>
      </p:pic>
      <p:pic>
        <p:nvPicPr>
          <p:cNvPr id="2054" name="Picture 6"/>
          <p:cNvPicPr>
            <a:picLocks noChangeAspect="1" noChangeArrowheads="1"/>
          </p:cNvPicPr>
          <p:nvPr/>
        </p:nvPicPr>
        <p:blipFill>
          <a:blip r:embed="rId3" cstate="print"/>
          <a:srcRect/>
          <a:stretch>
            <a:fillRect/>
          </a:stretch>
        </p:blipFill>
        <p:spPr bwMode="auto">
          <a:xfrm>
            <a:off x="179512" y="3645024"/>
            <a:ext cx="3269530" cy="28462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16632"/>
            <a:ext cx="7834064" cy="1138138"/>
          </a:xfrm>
        </p:spPr>
        <p:txBody>
          <a:bodyPr/>
          <a:lstStyle/>
          <a:p>
            <a:pPr algn="ctr"/>
            <a:r>
              <a:rPr lang="en-US" altLang="zh-TW" dirty="0" smtClean="0">
                <a:solidFill>
                  <a:schemeClr val="accent1"/>
                </a:solidFill>
                <a:latin typeface="Times New Roman" pitchFamily="18" charset="0"/>
                <a:cs typeface="Times New Roman" pitchFamily="18" charset="0"/>
              </a:rPr>
              <a:t>MOTOR DRIVES</a:t>
            </a:r>
            <a:endParaRPr lang="zh-TW" altLang="en-US" dirty="0">
              <a:solidFill>
                <a:schemeClr val="accent1"/>
              </a:solidFill>
              <a:latin typeface="Times New Roman" pitchFamily="18" charset="0"/>
              <a:cs typeface="Times New Roman" pitchFamily="18" charset="0"/>
            </a:endParaRP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691680" y="3501008"/>
            <a:ext cx="5890260" cy="2834640"/>
          </a:xfrm>
          <a:prstGeom prst="rect">
            <a:avLst/>
          </a:prstGeom>
          <a:noFill/>
          <a:ln w="9525">
            <a:noFill/>
            <a:miter lim="800000"/>
            <a:headEnd/>
            <a:tailEnd/>
          </a:ln>
        </p:spPr>
      </p:pic>
      <p:sp>
        <p:nvSpPr>
          <p:cNvPr id="14" name="內容版面配置區 2"/>
          <p:cNvSpPr txBox="1">
            <a:spLocks/>
          </p:cNvSpPr>
          <p:nvPr/>
        </p:nvSpPr>
        <p:spPr>
          <a:xfrm>
            <a:off x="914400" y="1447800"/>
            <a:ext cx="7772400" cy="4572000"/>
          </a:xfrm>
          <a:prstGeom prst="rect">
            <a:avLst/>
          </a:prstGeom>
        </p:spPr>
        <p:txBody>
          <a:bodyPr vert="horz">
            <a:normAutofit/>
          </a:bodyPr>
          <a:lstStyle/>
          <a:p>
            <a:pPr marL="274320" lvl="0" indent="-274320">
              <a:spcBef>
                <a:spcPts val="580"/>
              </a:spcBef>
              <a:buClr>
                <a:schemeClr val="accent1"/>
              </a:buClr>
              <a:buSzPct val="85000"/>
            </a:pPr>
            <a:r>
              <a:rPr kumimoji="0" lang="zh-TW" alt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altLang="zh-TW" sz="2800" dirty="0" smtClean="0"/>
              <a:t>Simple </a:t>
            </a:r>
            <a:r>
              <a:rPr lang="en-US" altLang="zh-TW" sz="2800" dirty="0"/>
              <a:t>armature current commuting and axial coil </a:t>
            </a:r>
            <a:r>
              <a:rPr lang="en-US" altLang="zh-TW" sz="2800" dirty="0" smtClean="0"/>
              <a:t>flux</a:t>
            </a:r>
            <a:r>
              <a:rPr lang="zh-TW" altLang="en-US" sz="2800" dirty="0" smtClean="0"/>
              <a:t> </a:t>
            </a:r>
            <a:r>
              <a:rPr lang="en-US" altLang="zh-TW" sz="2800" dirty="0"/>
              <a:t>adjusting control are developed to achieve large torque </a:t>
            </a:r>
            <a:r>
              <a:rPr lang="en-US" altLang="zh-TW" sz="2800" dirty="0" smtClean="0"/>
              <a:t>and</a:t>
            </a:r>
            <a:r>
              <a:rPr lang="zh-TW" altLang="en-US" sz="2800" dirty="0" smtClean="0"/>
              <a:t> </a:t>
            </a:r>
            <a:r>
              <a:rPr lang="en-US" altLang="zh-TW" sz="2800" dirty="0"/>
              <a:t>high speed. The control block diagram is shown in fig.3</a:t>
            </a:r>
            <a:r>
              <a:rPr lang="en-US" altLang="zh-TW" sz="2800" dirty="0" smtClean="0"/>
              <a:t>.</a:t>
            </a:r>
            <a:r>
              <a:rPr lang="zh-TW" altLang="en-US" sz="2800" dirty="0" smtClean="0"/>
              <a:t>                </a:t>
            </a:r>
            <a:endParaRPr lang="en-US" altLang="zh-TW" sz="2800" dirty="0" smtClean="0"/>
          </a:p>
          <a:p>
            <a:pPr marL="274320" lvl="0" indent="-274320">
              <a:spcBef>
                <a:spcPts val="580"/>
              </a:spcBef>
              <a:buClr>
                <a:schemeClr val="accent1"/>
              </a:buClr>
              <a:buSzPct val="85000"/>
            </a:pPr>
            <a:r>
              <a:rPr lang="zh-TW" altLang="en-US" dirty="0" smtClean="0"/>
              <a:t>                                              </a:t>
            </a:r>
            <a:r>
              <a:rPr lang="en-US" altLang="zh-TW" dirty="0" smtClean="0"/>
              <a:t>Fig.3 </a:t>
            </a:r>
            <a:r>
              <a:rPr lang="en-US" altLang="zh-TW" dirty="0"/>
              <a:t>Block diagram of motor drive control</a:t>
            </a:r>
            <a:endParaRPr kumimoji="0" lang="zh-TW" altLang="en-US"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solidFill>
                  <a:schemeClr val="accent1"/>
                </a:solidFill>
                <a:latin typeface="Times New Roman" pitchFamily="18" charset="0"/>
                <a:cs typeface="Times New Roman" pitchFamily="18" charset="0"/>
              </a:rPr>
              <a:t>CONCLUSION</a:t>
            </a:r>
            <a:endParaRPr lang="zh-TW" altLang="en-US" dirty="0">
              <a:solidFill>
                <a:schemeClr val="accent1"/>
              </a:solidFill>
              <a:latin typeface="Times New Roman" pitchFamily="18" charset="0"/>
              <a:cs typeface="Times New Roman" pitchFamily="18" charset="0"/>
            </a:endParaRPr>
          </a:p>
        </p:txBody>
      </p:sp>
      <p:sp>
        <p:nvSpPr>
          <p:cNvPr id="3" name="內容版面配置區 2"/>
          <p:cNvSpPr>
            <a:spLocks noGrp="1"/>
          </p:cNvSpPr>
          <p:nvPr>
            <p:ph sz="quarter" idx="1"/>
          </p:nvPr>
        </p:nvSpPr>
        <p:spPr/>
        <p:txBody>
          <a:bodyPr>
            <a:normAutofit lnSpcReduction="10000"/>
          </a:bodyPr>
          <a:lstStyle/>
          <a:p>
            <a:pPr>
              <a:buNone/>
            </a:pPr>
            <a:r>
              <a:rPr lang="zh-TW" altLang="en-US" dirty="0" smtClean="0"/>
              <a:t>    </a:t>
            </a:r>
            <a:r>
              <a:rPr lang="zh-TW" altLang="en-US" dirty="0" smtClean="0">
                <a:latin typeface="Times New Roman" pitchFamily="18" charset="0"/>
                <a:cs typeface="Times New Roman" pitchFamily="18" charset="0"/>
              </a:rPr>
              <a:t>電動馬達是在部分電動的車輛包括混合動力電動汽車，燃料電池電動車輛和電池電動車輛。寬扭矩</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速度範圍和高可靠性是需要的的電動機施加在電動輛。新穎的混合開關磁阻電機顯影。它結合了強大的功能，如開關磁阻電機永磁高效和電機。通量加強和削弱控制權給予最大扭矩和高轉速電機驅動器。它們通過簡單地控制在一個額外的線圈的電流的大小和方向來實現馬達。轉子位置是通過從在固定線圈的信號中檢測到電動機和轉子速度來計算，根據該信號。要測試的特性馬達驅動器，一個試驗台顯影。它是容易測試四個象限轉矩</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速度和動態特性馬達驅動器。整個測試系統是節能。</a:t>
            </a:r>
            <a:endParaRPr lang="en-US" altLang="zh-TW"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b="1" dirty="0" smtClean="0">
                <a:solidFill>
                  <a:schemeClr val="accent1"/>
                </a:solidFill>
                <a:latin typeface="Times New Roman" pitchFamily="18" charset="0"/>
                <a:cs typeface="Times New Roman" pitchFamily="18" charset="0"/>
              </a:rPr>
              <a:t>References</a:t>
            </a:r>
            <a:endParaRPr lang="zh-TW" altLang="en-US" dirty="0">
              <a:solidFill>
                <a:schemeClr val="accent1"/>
              </a:solidFill>
              <a:latin typeface="Times New Roman" pitchFamily="18" charset="0"/>
              <a:cs typeface="Times New Roman" pitchFamily="18" charset="0"/>
            </a:endParaRPr>
          </a:p>
        </p:txBody>
      </p:sp>
      <p:sp>
        <p:nvSpPr>
          <p:cNvPr id="3" name="內容版面配置區 2"/>
          <p:cNvSpPr>
            <a:spLocks noGrp="1"/>
          </p:cNvSpPr>
          <p:nvPr>
            <p:ph sz="quarter" idx="1"/>
          </p:nvPr>
        </p:nvSpPr>
        <p:spPr/>
        <p:txBody>
          <a:bodyPr/>
          <a:lstStyle/>
          <a:p>
            <a:pPr lvl="1">
              <a:buNone/>
            </a:pPr>
            <a:r>
              <a:rPr lang="zh-TW" altLang="en-US" dirty="0" smtClean="0"/>
              <a:t> </a:t>
            </a:r>
            <a:r>
              <a:rPr lang="en-US" altLang="zh-TW" dirty="0" smtClean="0">
                <a:hlinkClick r:id="rId2"/>
              </a:rPr>
              <a:t>http://ieeexplore.ieee.org/xpl/articleDetails.jsp?tp=&amp;arnumber=4544152&amp;queryText%3DHybrid+Switched+Reluctance+Motor+Applied+in+Electric+Vehicles</a:t>
            </a:r>
          </a:p>
          <a:p>
            <a:pPr lvl="1">
              <a:buNone/>
            </a:pPr>
            <a:r>
              <a:rPr lang="zh-TW" altLang="en-US" dirty="0" smtClean="0">
                <a:hlinkClick r:id="rId2"/>
              </a:rPr>
              <a:t> </a:t>
            </a:r>
            <a:r>
              <a:rPr lang="en-US" altLang="zh-TW" dirty="0" smtClean="0">
                <a:hlinkClick r:id="rId2"/>
              </a:rPr>
              <a:t>http://ieeexplore.ieee.org/xpl/abstractReferences.jsp?tp=&amp;arnumber=4544152&amp;queryText%3DHybrid+Switched+Reluctance+Motor+Applied+in+Electric+Vehicles</a:t>
            </a:r>
            <a:endParaRPr lang="en-US" altLang="zh-TW" dirty="0" smtClean="0"/>
          </a:p>
          <a:p>
            <a:pPr lvl="1">
              <a:buNone/>
            </a:pP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448</Words>
  <Application>Microsoft Office PowerPoint</Application>
  <PresentationFormat>如螢幕大小 (4:3)</PresentationFormat>
  <Paragraphs>22</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公正</vt:lpstr>
      <vt:lpstr>Hybrid Switched Reluctance Motor Applied in Electric Vehicles</vt:lpstr>
      <vt:lpstr>INTRODUCTION</vt:lpstr>
      <vt:lpstr>ARCHITECTURE AND PRINCIPLE</vt:lpstr>
      <vt:lpstr>MOTOR DRIVES</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Switched Reluctance Motor Applied in Electric Vehicles</dc:title>
  <dc:creator>win7</dc:creator>
  <cp:lastModifiedBy>win7</cp:lastModifiedBy>
  <cp:revision>9</cp:revision>
  <dcterms:created xsi:type="dcterms:W3CDTF">2015-05-21T06:31:58Z</dcterms:created>
  <dcterms:modified xsi:type="dcterms:W3CDTF">2015-05-21T07:34:48Z</dcterms:modified>
</cp:coreProperties>
</file>