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slides/slide40.xml" ContentType="application/vnd.openxmlformats-officedocument.presentationml.slide+xml"/>
  <Override PartName="/ppt/tableStyles.xml" ContentType="application/vnd.openxmlformats-officedocument.presentationml.tableStyles+xml"/>
  <Default Extension="gif" ContentType="image/gif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46"/>
  </p:handoutMasterIdLst>
  <p:sldIdLst>
    <p:sldId id="256" r:id="rId2"/>
    <p:sldId id="258" r:id="rId3"/>
    <p:sldId id="265" r:id="rId4"/>
    <p:sldId id="261" r:id="rId5"/>
    <p:sldId id="262" r:id="rId6"/>
    <p:sldId id="263" r:id="rId7"/>
    <p:sldId id="266" r:id="rId8"/>
    <p:sldId id="268" r:id="rId9"/>
    <p:sldId id="270" r:id="rId10"/>
    <p:sldId id="267" r:id="rId11"/>
    <p:sldId id="269" r:id="rId12"/>
    <p:sldId id="285" r:id="rId13"/>
    <p:sldId id="331" r:id="rId14"/>
    <p:sldId id="332" r:id="rId15"/>
    <p:sldId id="322" r:id="rId16"/>
    <p:sldId id="287" r:id="rId17"/>
    <p:sldId id="289" r:id="rId18"/>
    <p:sldId id="290" r:id="rId19"/>
    <p:sldId id="291" r:id="rId20"/>
    <p:sldId id="292" r:id="rId21"/>
    <p:sldId id="293" r:id="rId22"/>
    <p:sldId id="294" r:id="rId23"/>
    <p:sldId id="295" r:id="rId24"/>
    <p:sldId id="298" r:id="rId25"/>
    <p:sldId id="299" r:id="rId26"/>
    <p:sldId id="300" r:id="rId27"/>
    <p:sldId id="302" r:id="rId28"/>
    <p:sldId id="303" r:id="rId29"/>
    <p:sldId id="311" r:id="rId30"/>
    <p:sldId id="312" r:id="rId31"/>
    <p:sldId id="313" r:id="rId32"/>
    <p:sldId id="314" r:id="rId33"/>
    <p:sldId id="315" r:id="rId34"/>
    <p:sldId id="316" r:id="rId35"/>
    <p:sldId id="317" r:id="rId36"/>
    <p:sldId id="318" r:id="rId37"/>
    <p:sldId id="319" r:id="rId38"/>
    <p:sldId id="304" r:id="rId39"/>
    <p:sldId id="284" r:id="rId40"/>
    <p:sldId id="326" r:id="rId41"/>
    <p:sldId id="327" r:id="rId42"/>
    <p:sldId id="328" r:id="rId43"/>
    <p:sldId id="329" r:id="rId44"/>
    <p:sldId id="333" r:id="rId4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99"/>
    <a:srgbClr val="002163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7" d="100"/>
          <a:sy n="67" d="100"/>
        </p:scale>
        <p:origin x="-606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80" d="100"/>
          <a:sy n="80" d="100"/>
        </p:scale>
        <p:origin x="-3222" y="-84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viewProps" Target="viewProps.xml"/><Relationship Id="rId8" Type="http://schemas.openxmlformats.org/officeDocument/2006/relationships/slide" Target="slides/slide7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8D922ED-B74C-4C8B-8287-ACDB80E3657F}" type="datetimeFigureOut">
              <a:rPr lang="ru-RU" smtClean="0"/>
              <a:pPr/>
              <a:t>29.12.2009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78AEF69-B53D-406D-BA47-DBF7BAC9108F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28662" y="1714488"/>
            <a:ext cx="7772400" cy="1071570"/>
          </a:xfrm>
        </p:spPr>
        <p:txBody>
          <a:bodyPr>
            <a:noAutofit/>
          </a:bodyPr>
          <a:lstStyle>
            <a:lvl1pPr algn="l">
              <a:defRPr sz="7000" b="1">
                <a:solidFill>
                  <a:schemeClr val="bg1"/>
                </a:solidFill>
                <a:latin typeface="Trebuchet MS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ru-RU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71538" y="2857496"/>
            <a:ext cx="7643866" cy="928694"/>
          </a:xfrm>
        </p:spPr>
        <p:txBody>
          <a:bodyPr>
            <a:normAutofit/>
          </a:bodyPr>
          <a:lstStyle>
            <a:lvl1pPr marL="0" indent="0" algn="l">
              <a:buNone/>
              <a:defRPr sz="2000" b="0" baseline="0">
                <a:solidFill>
                  <a:schemeClr val="bg1"/>
                </a:solidFill>
                <a:latin typeface="Trebuchet MS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ru-RU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513702-E0AF-4D3B-BD86-0376970D658D}" type="datetimeFigureOut">
              <a:rPr lang="ru-RU" smtClean="0"/>
              <a:pPr/>
              <a:t>29.12.2009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4883ED-C4EE-4629-B4DF-4BC0CF7D535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xmas1_second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4750594"/>
            <a:ext cx="9144000" cy="2107406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57200" y="2500306"/>
            <a:ext cx="8229600" cy="3714776"/>
          </a:xfrm>
        </p:spPr>
        <p:txBody>
          <a:bodyPr/>
          <a:lstStyle>
            <a:lvl1pPr>
              <a:lnSpc>
                <a:spcPct val="150000"/>
              </a:lnSpc>
              <a:buFontTx/>
              <a:buNone/>
              <a:defRPr sz="2100" b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360000">
              <a:lnSpc>
                <a:spcPct val="100000"/>
              </a:lnSpc>
              <a:buFont typeface="Arial" pitchFamily="34" charset="0"/>
              <a:buChar char="•"/>
              <a:defRPr sz="2100" b="0">
                <a:latin typeface="Arial" pitchFamily="34" charset="0"/>
                <a:cs typeface="Arial" pitchFamily="34" charset="0"/>
              </a:defRPr>
            </a:lvl2pPr>
          </a:lstStyle>
          <a:p>
            <a:pPr lvl="0"/>
            <a:r>
              <a:rPr lang="en-US" dirty="0" smtClean="0"/>
              <a:t>First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513702-E0AF-4D3B-BD86-0376970D658D}" type="datetimeFigureOut">
              <a:rPr lang="ru-RU" smtClean="0"/>
              <a:pPr/>
              <a:t>29.12.2009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4883ED-C4EE-4629-B4DF-4BC0CF7D535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Text Placeholder 2"/>
          <p:cNvSpPr>
            <a:spLocks noGrp="1"/>
          </p:cNvSpPr>
          <p:nvPr>
            <p:ph type="body" idx="13"/>
          </p:nvPr>
        </p:nvSpPr>
        <p:spPr>
          <a:xfrm>
            <a:off x="450000" y="1428736"/>
            <a:ext cx="8215370" cy="492443"/>
          </a:xfrm>
        </p:spPr>
        <p:txBody>
          <a:bodyPr wrap="square" anchor="ctr" anchorCtr="0">
            <a:spAutoFit/>
          </a:bodyPr>
          <a:lstStyle>
            <a:lvl1pPr marL="0" indent="0">
              <a:buNone/>
              <a:defRPr sz="2600" b="1">
                <a:solidFill>
                  <a:srgbClr val="003399"/>
                </a:solidFill>
                <a:latin typeface="Trebuchet MS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450000" y="270000"/>
            <a:ext cx="8229600" cy="1143000"/>
          </a:xfrm>
        </p:spPr>
        <p:txBody>
          <a:bodyPr/>
          <a:lstStyle>
            <a:lvl1pPr algn="l">
              <a:defRPr sz="4100" b="1">
                <a:solidFill>
                  <a:srgbClr val="003399"/>
                </a:solidFill>
                <a:latin typeface="Trebuchet MS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xmas1_second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4750594"/>
            <a:ext cx="9144000" cy="2107406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>
                <a:latin typeface="Arial" pitchFamily="34" charset="0"/>
                <a:cs typeface="Arial" pitchFamily="34" charset="0"/>
              </a:defRPr>
            </a:lvl1pPr>
            <a:lvl2pPr>
              <a:defRPr sz="2400">
                <a:latin typeface="Arial" pitchFamily="34" charset="0"/>
                <a:cs typeface="Arial" pitchFamily="34" charset="0"/>
              </a:defRPr>
            </a:lvl2pPr>
            <a:lvl3pPr>
              <a:defRPr sz="2000">
                <a:latin typeface="Arial" pitchFamily="34" charset="0"/>
                <a:cs typeface="Arial" pitchFamily="34" charset="0"/>
              </a:defRPr>
            </a:lvl3pPr>
            <a:lvl4pPr>
              <a:defRPr sz="1800">
                <a:latin typeface="Arial" pitchFamily="34" charset="0"/>
                <a:cs typeface="Arial" pitchFamily="34" charset="0"/>
              </a:defRPr>
            </a:lvl4pPr>
            <a:lvl5pPr>
              <a:defRPr sz="1800">
                <a:latin typeface="Arial" pitchFamily="34" charset="0"/>
                <a:cs typeface="Arial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>
                <a:latin typeface="Arial" pitchFamily="34" charset="0"/>
                <a:cs typeface="Arial" pitchFamily="34" charset="0"/>
              </a:defRPr>
            </a:lvl1pPr>
            <a:lvl2pPr>
              <a:defRPr sz="2400">
                <a:latin typeface="Arial" pitchFamily="34" charset="0"/>
                <a:cs typeface="Arial" pitchFamily="34" charset="0"/>
              </a:defRPr>
            </a:lvl2pPr>
            <a:lvl3pPr>
              <a:defRPr sz="2000">
                <a:latin typeface="Arial" pitchFamily="34" charset="0"/>
                <a:cs typeface="Arial" pitchFamily="34" charset="0"/>
              </a:defRPr>
            </a:lvl3pPr>
            <a:lvl4pPr>
              <a:defRPr sz="1800">
                <a:latin typeface="Arial" pitchFamily="34" charset="0"/>
                <a:cs typeface="Arial" pitchFamily="34" charset="0"/>
              </a:defRPr>
            </a:lvl4pPr>
            <a:lvl5pPr>
              <a:defRPr sz="1800">
                <a:latin typeface="Arial" pitchFamily="34" charset="0"/>
                <a:cs typeface="Arial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513702-E0AF-4D3B-BD86-0376970D658D}" type="datetimeFigureOut">
              <a:rPr lang="ru-RU" smtClean="0"/>
              <a:pPr/>
              <a:t>29.12.2009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4883ED-C4EE-4629-B4DF-4BC0CF7D535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 algn="l">
              <a:defRPr sz="4100" b="1">
                <a:solidFill>
                  <a:srgbClr val="003399"/>
                </a:solidFill>
                <a:latin typeface="Trebuchet MS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ru-R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xmas1_second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4750594"/>
            <a:ext cx="9144000" cy="2107406"/>
          </a:xfrm>
          <a:prstGeom prst="rect">
            <a:avLst/>
          </a:prstGeom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>
                <a:latin typeface="Arial" pitchFamily="34" charset="0"/>
                <a:cs typeface="Arial" pitchFamily="34" charset="0"/>
              </a:defRPr>
            </a:lvl1pPr>
            <a:lvl2pPr>
              <a:defRPr sz="2000">
                <a:latin typeface="Arial" pitchFamily="34" charset="0"/>
                <a:cs typeface="Arial" pitchFamily="34" charset="0"/>
              </a:defRPr>
            </a:lvl2pPr>
            <a:lvl3pPr>
              <a:defRPr sz="1800">
                <a:latin typeface="Arial" pitchFamily="34" charset="0"/>
                <a:cs typeface="Arial" pitchFamily="34" charset="0"/>
              </a:defRPr>
            </a:lvl3pPr>
            <a:lvl4pPr>
              <a:defRPr sz="1600">
                <a:latin typeface="Arial" pitchFamily="34" charset="0"/>
                <a:cs typeface="Arial" pitchFamily="34" charset="0"/>
              </a:defRPr>
            </a:lvl4pPr>
            <a:lvl5pPr>
              <a:defRPr sz="1600">
                <a:latin typeface="Arial" pitchFamily="34" charset="0"/>
                <a:cs typeface="Arial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>
                <a:latin typeface="Arial" pitchFamily="34" charset="0"/>
                <a:cs typeface="Arial" pitchFamily="34" charset="0"/>
              </a:defRPr>
            </a:lvl1pPr>
            <a:lvl2pPr>
              <a:defRPr sz="2000">
                <a:latin typeface="Arial" pitchFamily="34" charset="0"/>
                <a:cs typeface="Arial" pitchFamily="34" charset="0"/>
              </a:defRPr>
            </a:lvl2pPr>
            <a:lvl3pPr>
              <a:defRPr sz="1800">
                <a:latin typeface="Arial" pitchFamily="34" charset="0"/>
                <a:cs typeface="Arial" pitchFamily="34" charset="0"/>
              </a:defRPr>
            </a:lvl3pPr>
            <a:lvl4pPr>
              <a:defRPr sz="1600">
                <a:latin typeface="Arial" pitchFamily="34" charset="0"/>
                <a:cs typeface="Arial" pitchFamily="34" charset="0"/>
              </a:defRPr>
            </a:lvl4pPr>
            <a:lvl5pPr>
              <a:defRPr sz="1600">
                <a:latin typeface="Arial" pitchFamily="34" charset="0"/>
                <a:cs typeface="Arial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513702-E0AF-4D3B-BD86-0376970D658D}" type="datetimeFigureOut">
              <a:rPr lang="ru-RU" smtClean="0"/>
              <a:pPr/>
              <a:t>29.12.2009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4883ED-C4EE-4629-B4DF-4BC0CF7D535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 algn="l">
              <a:defRPr sz="4100" b="1">
                <a:solidFill>
                  <a:srgbClr val="003399"/>
                </a:solidFill>
                <a:latin typeface="Trebuchet MS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ru-RU" dirty="0"/>
          </a:p>
        </p:txBody>
      </p:sp>
      <p:sp>
        <p:nvSpPr>
          <p:cNvPr id="12" name="Text Placeholder 2"/>
          <p:cNvSpPr>
            <a:spLocks noGrp="1"/>
          </p:cNvSpPr>
          <p:nvPr>
            <p:ph type="body" idx="13"/>
          </p:nvPr>
        </p:nvSpPr>
        <p:spPr>
          <a:xfrm>
            <a:off x="457200" y="1500174"/>
            <a:ext cx="4043362" cy="642942"/>
          </a:xfrm>
        </p:spPr>
        <p:txBody>
          <a:bodyPr wrap="square" anchor="b" anchorCtr="0">
            <a:noAutofit/>
          </a:bodyPr>
          <a:lstStyle>
            <a:lvl1pPr marL="0" indent="0">
              <a:buNone/>
              <a:defRPr sz="2000" b="1">
                <a:solidFill>
                  <a:srgbClr val="003399"/>
                </a:solidFill>
                <a:latin typeface="Trebuchet MS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3" name="Text Placeholder 2"/>
          <p:cNvSpPr>
            <a:spLocks noGrp="1"/>
          </p:cNvSpPr>
          <p:nvPr>
            <p:ph type="body" idx="14"/>
          </p:nvPr>
        </p:nvSpPr>
        <p:spPr>
          <a:xfrm>
            <a:off x="4643438" y="1500174"/>
            <a:ext cx="4043362" cy="642942"/>
          </a:xfrm>
        </p:spPr>
        <p:txBody>
          <a:bodyPr wrap="square" anchor="b" anchorCtr="0">
            <a:noAutofit/>
          </a:bodyPr>
          <a:lstStyle>
            <a:lvl1pPr marL="0" indent="0">
              <a:buNone/>
              <a:defRPr sz="2000" b="1">
                <a:solidFill>
                  <a:srgbClr val="003399"/>
                </a:solidFill>
                <a:latin typeface="Trebuchet MS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xmas1_second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4750594"/>
            <a:ext cx="9144000" cy="2107406"/>
          </a:xfrm>
          <a:prstGeom prst="rect">
            <a:avLst/>
          </a:prstGeom>
        </p:spPr>
      </p:pic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513702-E0AF-4D3B-BD86-0376970D658D}" type="datetimeFigureOut">
              <a:rPr lang="ru-RU" smtClean="0"/>
              <a:pPr/>
              <a:t>29.12.2009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4883ED-C4EE-4629-B4DF-4BC0CF7D535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 algn="l">
              <a:defRPr sz="4100" b="1">
                <a:solidFill>
                  <a:srgbClr val="003399"/>
                </a:solidFill>
                <a:latin typeface="Trebuchet MS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xmas1_second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4750594"/>
            <a:ext cx="9144000" cy="2107406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513702-E0AF-4D3B-BD86-0376970D658D}" type="datetimeFigureOut">
              <a:rPr lang="ru-RU" smtClean="0"/>
              <a:pPr/>
              <a:t>29.12.2009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4883ED-C4EE-4629-B4DF-4BC0CF7D535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 algn="l">
              <a:defRPr sz="4100" b="1">
                <a:solidFill>
                  <a:srgbClr val="003399"/>
                </a:solidFill>
                <a:latin typeface="Trebuchet MS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xmas1_second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4750594"/>
            <a:ext cx="9144000" cy="2107406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800">
                <a:latin typeface="Arial" pitchFamily="34" charset="0"/>
                <a:cs typeface="Arial" pitchFamily="34" charset="0"/>
              </a:defRPr>
            </a:lvl1pPr>
            <a:lvl2pPr>
              <a:defRPr sz="2400">
                <a:latin typeface="Arial" pitchFamily="34" charset="0"/>
                <a:cs typeface="Arial" pitchFamily="34" charset="0"/>
              </a:defRPr>
            </a:lvl2pPr>
            <a:lvl3pPr>
              <a:defRPr sz="2000">
                <a:latin typeface="Arial" pitchFamily="34" charset="0"/>
                <a:cs typeface="Arial" pitchFamily="34" charset="0"/>
              </a:defRPr>
            </a:lvl3pPr>
            <a:lvl4pPr>
              <a:defRPr sz="1800">
                <a:latin typeface="Arial" pitchFamily="34" charset="0"/>
                <a:cs typeface="Arial" pitchFamily="34" charset="0"/>
              </a:defRPr>
            </a:lvl4pPr>
            <a:lvl5pPr>
              <a:defRPr sz="1600">
                <a:latin typeface="Arial" pitchFamily="34" charset="0"/>
                <a:cs typeface="Arial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513702-E0AF-4D3B-BD86-0376970D658D}" type="datetimeFigureOut">
              <a:rPr lang="ru-RU" smtClean="0"/>
              <a:pPr/>
              <a:t>29.12.2009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4883ED-C4EE-4629-B4DF-4BC0CF7D535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Text Placeholder 2"/>
          <p:cNvSpPr>
            <a:spLocks noGrp="1"/>
          </p:cNvSpPr>
          <p:nvPr>
            <p:ph type="body" idx="13"/>
          </p:nvPr>
        </p:nvSpPr>
        <p:spPr>
          <a:xfrm>
            <a:off x="457200" y="285728"/>
            <a:ext cx="3043230" cy="1143008"/>
          </a:xfrm>
        </p:spPr>
        <p:txBody>
          <a:bodyPr wrap="square" anchor="b" anchorCtr="0">
            <a:noAutofit/>
          </a:bodyPr>
          <a:lstStyle>
            <a:lvl1pPr marL="0" indent="0">
              <a:buNone/>
              <a:defRPr sz="2000" b="1">
                <a:solidFill>
                  <a:srgbClr val="003399"/>
                </a:solidFill>
                <a:latin typeface="Trebuchet MS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xmas1_second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4750594"/>
            <a:ext cx="9144000" cy="2107406"/>
          </a:xfrm>
          <a:prstGeom prst="rect">
            <a:avLst/>
          </a:prstGeom>
        </p:spPr>
      </p:pic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513702-E0AF-4D3B-BD86-0376970D658D}" type="datetimeFigureOut">
              <a:rPr lang="ru-RU" smtClean="0"/>
              <a:pPr/>
              <a:t>29.12.2009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4883ED-C4EE-4629-B4DF-4BC0CF7D535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Text Placeholder 2"/>
          <p:cNvSpPr>
            <a:spLocks noGrp="1"/>
          </p:cNvSpPr>
          <p:nvPr>
            <p:ph type="body" idx="13"/>
          </p:nvPr>
        </p:nvSpPr>
        <p:spPr>
          <a:xfrm>
            <a:off x="1785918" y="4857760"/>
            <a:ext cx="5500726" cy="500066"/>
          </a:xfrm>
        </p:spPr>
        <p:txBody>
          <a:bodyPr wrap="square" anchor="b" anchorCtr="0">
            <a:noAutofit/>
          </a:bodyPr>
          <a:lstStyle>
            <a:lvl1pPr marL="0" indent="0">
              <a:buNone/>
              <a:defRPr sz="2000" b="1">
                <a:solidFill>
                  <a:srgbClr val="003399"/>
                </a:solidFill>
                <a:latin typeface="Trebuchet MS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513702-E0AF-4D3B-BD86-0376970D658D}" type="datetimeFigureOut">
              <a:rPr lang="ru-RU" smtClean="0"/>
              <a:pPr/>
              <a:t>29.12.2009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4883ED-C4EE-4629-B4DF-4BC0CF7D5359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</p:sldLayoutIdLst>
  <p:timing>
    <p:tnLst>
      <p:par>
        <p:cTn id="1" dur="indefinite" restart="never" nodeType="tmRoot"/>
      </p:par>
    </p:tnLst>
  </p:timing>
  <p:txStyles>
    <p:titleStyle>
      <a:lvl1pPr algn="ctr" defTabSz="914400" rtl="1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r" defTabSz="914400" rtl="1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defTabSz="914400" rtl="1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oleObject" Target="../embeddings/oleObject1.bin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gif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gif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gif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gif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gif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8.png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8.png"/><Relationship Id="rId5" Type="http://schemas.openxmlformats.org/officeDocument/2006/relationships/image" Target="../media/image57.png"/><Relationship Id="rId4" Type="http://schemas.openxmlformats.org/officeDocument/2006/relationships/image" Target="../media/image56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0.png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en-US" dirty="0" smtClean="0"/>
              <a:t>Robust control</a:t>
            </a:r>
            <a:endParaRPr lang="ru-RU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71538" y="4143380"/>
            <a:ext cx="7643866" cy="928694"/>
          </a:xfrm>
        </p:spPr>
        <p:txBody>
          <a:bodyPr>
            <a:normAutofit/>
          </a:bodyPr>
          <a:lstStyle/>
          <a:p>
            <a:pPr algn="ctr"/>
            <a:r>
              <a:rPr lang="en-US" sz="2400" b="1" i="1" dirty="0" smtClean="0">
                <a:cs typeface="+mj-cs"/>
              </a:rPr>
              <a:t>Saba </a:t>
            </a:r>
            <a:r>
              <a:rPr lang="en-US" sz="2400" b="1" i="1" dirty="0" err="1" smtClean="0">
                <a:cs typeface="+mj-cs"/>
              </a:rPr>
              <a:t>Rezvanian</a:t>
            </a:r>
            <a:endParaRPr lang="ru-RU" sz="2400" b="1" i="1" dirty="0">
              <a:cs typeface="+mj-cs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715140" y="6143644"/>
            <a:ext cx="1643074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dirty="0" smtClean="0">
                <a:solidFill>
                  <a:schemeClr val="tx2"/>
                </a:solidFill>
                <a:cs typeface="+mj-cs"/>
              </a:rPr>
              <a:t>Fall-Winter 88</a:t>
            </a:r>
            <a:endParaRPr lang="fa-IR" dirty="0">
              <a:solidFill>
                <a:schemeClr val="tx2"/>
              </a:solidFill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3"/>
          </p:nvPr>
        </p:nvSpPr>
        <p:spPr/>
        <p:txBody>
          <a:bodyPr/>
          <a:lstStyle/>
          <a:p>
            <a:endParaRPr lang="fa-IR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Sensitivity function</a:t>
            </a:r>
            <a:endParaRPr lang="fa-IR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04847" y="4000504"/>
            <a:ext cx="1552575" cy="781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71802" y="3929066"/>
            <a:ext cx="1924050" cy="981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572132" y="4071942"/>
            <a:ext cx="2143125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" name="Picture 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786050" y="2214554"/>
            <a:ext cx="3392350" cy="681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3"/>
          </p:nvPr>
        </p:nvSpPr>
        <p:spPr/>
        <p:txBody>
          <a:bodyPr/>
          <a:lstStyle/>
          <a:p>
            <a:endParaRPr lang="fa-IR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Sensitivity &amp; feedback</a:t>
            </a:r>
            <a:endParaRPr lang="fa-IR" dirty="0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3643314"/>
            <a:ext cx="3756038" cy="1357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305329" y="2285992"/>
            <a:ext cx="4410075" cy="619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567144" y="4795853"/>
            <a:ext cx="5505450" cy="847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00034" y="2214554"/>
            <a:ext cx="3392350" cy="681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3"/>
          </p:nvPr>
        </p:nvSpPr>
        <p:spPr>
          <a:xfrm>
            <a:off x="1071538" y="1928802"/>
            <a:ext cx="8215370" cy="2948499"/>
          </a:xfrm>
        </p:spPr>
        <p:txBody>
          <a:bodyPr/>
          <a:lstStyle/>
          <a:p>
            <a:pPr algn="l" rtl="0">
              <a:buBlip>
                <a:blip r:embed="rId2"/>
              </a:buBlip>
            </a:pPr>
            <a:r>
              <a:rPr lang="en-US" sz="3200" dirty="0" smtClean="0"/>
              <a:t> Saturation</a:t>
            </a:r>
          </a:p>
          <a:p>
            <a:pPr algn="l" rtl="0">
              <a:buBlip>
                <a:blip r:embed="rId2"/>
              </a:buBlip>
            </a:pPr>
            <a:endParaRPr lang="en-US" sz="3200" dirty="0" smtClean="0"/>
          </a:p>
          <a:p>
            <a:pPr algn="l" rtl="0">
              <a:buBlip>
                <a:blip r:embed="rId2"/>
              </a:buBlip>
            </a:pPr>
            <a:r>
              <a:rPr lang="en-US" sz="3200" dirty="0" smtClean="0"/>
              <a:t>Noise effect   </a:t>
            </a:r>
          </a:p>
          <a:p>
            <a:pPr algn="l" rtl="0">
              <a:buBlip>
                <a:blip r:embed="rId2"/>
              </a:buBlip>
            </a:pPr>
            <a:endParaRPr lang="en-US" sz="3200" dirty="0" smtClean="0"/>
          </a:p>
          <a:p>
            <a:pPr algn="l" rtl="0">
              <a:buBlip>
                <a:blip r:embed="rId2"/>
              </a:buBlip>
            </a:pPr>
            <a:r>
              <a:rPr lang="en-US" sz="3200" dirty="0" smtClean="0"/>
              <a:t>Stability </a:t>
            </a:r>
            <a:endParaRPr lang="fa-IR" sz="3200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High Gain</a:t>
            </a:r>
            <a:endParaRPr lang="fa-IR" dirty="0"/>
          </a:p>
        </p:txBody>
      </p:sp>
      <p:sp>
        <p:nvSpPr>
          <p:cNvPr id="8" name="Up Arrow 7"/>
          <p:cNvSpPr/>
          <p:nvPr/>
        </p:nvSpPr>
        <p:spPr>
          <a:xfrm>
            <a:off x="3857620" y="3000372"/>
            <a:ext cx="285752" cy="642942"/>
          </a:xfrm>
          <a:prstGeom prst="upArrow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sp>
        <p:nvSpPr>
          <p:cNvPr id="12" name="Up Arrow 11"/>
          <p:cNvSpPr/>
          <p:nvPr/>
        </p:nvSpPr>
        <p:spPr>
          <a:xfrm>
            <a:off x="3000364" y="4286256"/>
            <a:ext cx="285752" cy="642942"/>
          </a:xfrm>
          <a:prstGeom prst="upArrow">
            <a:avLst/>
          </a:prstGeom>
          <a:scene3d>
            <a:camera prst="orthographicFront">
              <a:rot lat="10800000" lon="0" rev="0"/>
            </a:camera>
            <a:lightRig rig="threePt" dir="t"/>
          </a:scene3d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857364"/>
            <a:ext cx="8229600" cy="4357718"/>
          </a:xfrm>
        </p:spPr>
        <p:txBody>
          <a:bodyPr/>
          <a:lstStyle/>
          <a:p>
            <a:pPr algn="just" rtl="0"/>
            <a:endParaRPr lang="fa-IR" dirty="0">
              <a:solidFill>
                <a:schemeClr val="tx2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3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Loop shaping</a:t>
            </a:r>
            <a:endParaRPr lang="fa-IR" dirty="0"/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20" y="2057394"/>
            <a:ext cx="5971509" cy="1943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aphicFrame>
        <p:nvGraphicFramePr>
          <p:cNvPr id="6" name="Object 5"/>
          <p:cNvGraphicFramePr>
            <a:graphicFrameLocks noChangeAspect="1"/>
          </p:cNvGraphicFramePr>
          <p:nvPr/>
        </p:nvGraphicFramePr>
        <p:xfrm>
          <a:off x="6143636" y="3214686"/>
          <a:ext cx="1785950" cy="2232438"/>
        </p:xfrm>
        <a:graphic>
          <a:graphicData uri="http://schemas.openxmlformats.org/presentationml/2006/ole">
            <p:oleObj spid="_x0000_s23554" name="Equation" r:id="rId4" imgW="965160" imgH="1206360" progId="Equation.DSMT4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3" name="Text Placeholder 2"/>
          <p:cNvSpPr>
            <a:spLocks noGrp="1"/>
          </p:cNvSpPr>
          <p:nvPr>
            <p:ph type="body" idx="13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rtl="0"/>
            <a:r>
              <a:rPr lang="en-US" dirty="0" smtClean="0"/>
              <a:t>Loop Shaping</a:t>
            </a:r>
            <a:endParaRPr lang="fa-IR" dirty="0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97281" y="1895472"/>
            <a:ext cx="5632173" cy="2890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500174"/>
            <a:ext cx="8229600" cy="3714776"/>
          </a:xfrm>
        </p:spPr>
        <p:txBody>
          <a:bodyPr>
            <a:normAutofit/>
          </a:bodyPr>
          <a:lstStyle/>
          <a:p>
            <a:pPr algn="ctr" rtl="0"/>
            <a:r>
              <a:rPr lang="en-US" sz="6600" dirty="0" smtClean="0">
                <a:solidFill>
                  <a:schemeClr val="tx2"/>
                </a:solidFill>
                <a:cs typeface="+mj-cs"/>
              </a:rPr>
              <a:t>Signal &amp; System Norm</a:t>
            </a:r>
            <a:endParaRPr lang="fa-IR" sz="6600" dirty="0">
              <a:solidFill>
                <a:schemeClr val="tx2"/>
              </a:solidFill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rtl="0"/>
            <a:r>
              <a:rPr lang="en-US" dirty="0" smtClean="0"/>
              <a:t>Functional Spaces </a:t>
            </a:r>
            <a:endParaRPr lang="fa-IR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457200" y="1785926"/>
            <a:ext cx="8229600" cy="4429156"/>
          </a:xfrm>
        </p:spPr>
        <p:txBody>
          <a:bodyPr/>
          <a:lstStyle/>
          <a:p>
            <a:endParaRPr lang="fa-IR" dirty="0"/>
          </a:p>
        </p:txBody>
      </p:sp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1428736"/>
            <a:ext cx="8643996" cy="32414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a-IR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a-IR" dirty="0"/>
          </a:p>
        </p:txBody>
      </p:sp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10" y="834188"/>
            <a:ext cx="7786741" cy="50237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150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2909" y="857232"/>
            <a:ext cx="2302629" cy="7858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3" name="Text Placeholder 2"/>
          <p:cNvSpPr>
            <a:spLocks noGrp="1"/>
          </p:cNvSpPr>
          <p:nvPr>
            <p:ph type="body" idx="13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a-IR"/>
          </a:p>
        </p:txBody>
      </p:sp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10" y="357166"/>
            <a:ext cx="8109763" cy="5376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3" name="Text Placeholder 2"/>
          <p:cNvSpPr>
            <a:spLocks noGrp="1"/>
          </p:cNvSpPr>
          <p:nvPr>
            <p:ph type="body" idx="13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a-IR"/>
          </a:p>
        </p:txBody>
      </p:sp>
      <p:pic>
        <p:nvPicPr>
          <p:cNvPr id="23555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260715"/>
            <a:ext cx="6838976" cy="60258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0000" y="571488"/>
            <a:ext cx="8229600" cy="1143000"/>
          </a:xfrm>
        </p:spPr>
        <p:txBody>
          <a:bodyPr/>
          <a:lstStyle/>
          <a:p>
            <a:r>
              <a:rPr lang="en-US" dirty="0" smtClean="0"/>
              <a:t>Robust control</a:t>
            </a:r>
            <a:endParaRPr lang="ru-RU" dirty="0"/>
          </a:p>
        </p:txBody>
      </p:sp>
      <p:sp>
        <p:nvSpPr>
          <p:cNvPr id="7" name="Rectangle 6"/>
          <p:cNvSpPr/>
          <p:nvPr/>
        </p:nvSpPr>
        <p:spPr>
          <a:xfrm>
            <a:off x="428596" y="2143116"/>
            <a:ext cx="7500990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200" dirty="0" smtClean="0">
                <a:solidFill>
                  <a:schemeClr val="tx2"/>
                </a:solidFill>
                <a:cs typeface="+mj-cs"/>
              </a:rPr>
              <a:t>A control system is robust if it is insensitive to differences between the actual system and the model of the system which was used to design the controller.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3" name="Text Placeholder 2"/>
          <p:cNvSpPr>
            <a:spLocks noGrp="1"/>
          </p:cNvSpPr>
          <p:nvPr>
            <p:ph type="body" idx="13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a-IR"/>
          </a:p>
        </p:txBody>
      </p:sp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19" y="285728"/>
            <a:ext cx="8610325" cy="5429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3" name="Text Placeholder 2"/>
          <p:cNvSpPr>
            <a:spLocks noGrp="1"/>
          </p:cNvSpPr>
          <p:nvPr>
            <p:ph type="body" idx="13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a-IR"/>
          </a:p>
        </p:txBody>
      </p:sp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172883"/>
            <a:ext cx="8572560" cy="54981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3" name="Text Placeholder 2"/>
          <p:cNvSpPr>
            <a:spLocks noGrp="1"/>
          </p:cNvSpPr>
          <p:nvPr>
            <p:ph type="body" idx="13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a-IR"/>
          </a:p>
        </p:txBody>
      </p:sp>
      <p:pic>
        <p:nvPicPr>
          <p:cNvPr id="2662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33408" y="500042"/>
            <a:ext cx="7067550" cy="1000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6628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1472" y="2247907"/>
            <a:ext cx="6810375" cy="2181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3" name="Text Placeholder 2"/>
          <p:cNvSpPr>
            <a:spLocks noGrp="1"/>
          </p:cNvSpPr>
          <p:nvPr>
            <p:ph type="body" idx="13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a-IR"/>
          </a:p>
        </p:txBody>
      </p:sp>
      <p:pic>
        <p:nvPicPr>
          <p:cNvPr id="296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04843" y="285728"/>
            <a:ext cx="8524875" cy="414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3" name="Text Placeholder 2"/>
          <p:cNvSpPr>
            <a:spLocks noGrp="1"/>
          </p:cNvSpPr>
          <p:nvPr>
            <p:ph type="body" idx="13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a-IR"/>
          </a:p>
        </p:txBody>
      </p:sp>
      <p:pic>
        <p:nvPicPr>
          <p:cNvPr id="28676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81026" y="538145"/>
            <a:ext cx="4133850" cy="390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7087" y="1714488"/>
            <a:ext cx="8176879" cy="2952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a-I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3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a-IR"/>
          </a:p>
        </p:txBody>
      </p:sp>
      <p:pic>
        <p:nvPicPr>
          <p:cNvPr id="3174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3" y="609583"/>
            <a:ext cx="5228069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174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53648" y="2071678"/>
            <a:ext cx="8334968" cy="22860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1749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214414" y="4262449"/>
            <a:ext cx="7115743" cy="9525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a-I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3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a-IR"/>
          </a:p>
        </p:txBody>
      </p:sp>
      <p:pic>
        <p:nvPicPr>
          <p:cNvPr id="3174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3" y="609583"/>
            <a:ext cx="5228069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277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034" y="1492182"/>
            <a:ext cx="6853267" cy="33179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a-I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3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a-IR"/>
          </a:p>
        </p:txBody>
      </p:sp>
      <p:pic>
        <p:nvPicPr>
          <p:cNvPr id="3174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3" y="609583"/>
            <a:ext cx="5228069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379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034" y="1285743"/>
            <a:ext cx="7410946" cy="45007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a-I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3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a-IR"/>
          </a:p>
        </p:txBody>
      </p:sp>
      <p:pic>
        <p:nvPicPr>
          <p:cNvPr id="3174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3" y="609583"/>
            <a:ext cx="5228069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1009" y="1398708"/>
            <a:ext cx="7734329" cy="38876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3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700118" y="2500306"/>
            <a:ext cx="8229600" cy="1143000"/>
          </a:xfrm>
        </p:spPr>
        <p:txBody>
          <a:bodyPr>
            <a:noAutofit/>
          </a:bodyPr>
          <a:lstStyle/>
          <a:p>
            <a:r>
              <a:rPr lang="en-US" sz="4000" dirty="0" smtClean="0"/>
              <a:t>Unstructured Uncertainty Models</a:t>
            </a:r>
            <a:endParaRPr lang="fa-IR" sz="4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0000" y="571488"/>
            <a:ext cx="8229600" cy="1143000"/>
          </a:xfrm>
        </p:spPr>
        <p:txBody>
          <a:bodyPr/>
          <a:lstStyle/>
          <a:p>
            <a:r>
              <a:rPr lang="en-US" dirty="0" smtClean="0"/>
              <a:t>Robust control</a:t>
            </a:r>
            <a:endParaRPr lang="ru-RU" dirty="0"/>
          </a:p>
        </p:txBody>
      </p:sp>
      <p:sp>
        <p:nvSpPr>
          <p:cNvPr id="7" name="Rectangle 6"/>
          <p:cNvSpPr/>
          <p:nvPr/>
        </p:nvSpPr>
        <p:spPr>
          <a:xfrm>
            <a:off x="785786" y="2143116"/>
            <a:ext cx="7500990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Blip>
                <a:blip r:embed="rId2"/>
              </a:buBlip>
            </a:pPr>
            <a:r>
              <a:rPr lang="en-US" sz="3200" dirty="0" smtClean="0">
                <a:solidFill>
                  <a:schemeClr val="tx2"/>
                </a:solidFill>
                <a:cs typeface="+mj-cs"/>
              </a:rPr>
              <a:t>Uncertainty</a:t>
            </a:r>
          </a:p>
          <a:p>
            <a:pPr algn="just">
              <a:buBlip>
                <a:blip r:embed="rId2"/>
              </a:buBlip>
            </a:pPr>
            <a:r>
              <a:rPr lang="en-US" sz="3200" dirty="0" smtClean="0">
                <a:solidFill>
                  <a:schemeClr val="tx2"/>
                </a:solidFill>
                <a:cs typeface="+mj-cs"/>
              </a:rPr>
              <a:t>Noise</a:t>
            </a:r>
          </a:p>
          <a:p>
            <a:pPr algn="just">
              <a:buBlip>
                <a:blip r:embed="rId2"/>
              </a:buBlip>
            </a:pPr>
            <a:r>
              <a:rPr lang="en-US" sz="3200" dirty="0" smtClean="0">
                <a:solidFill>
                  <a:schemeClr val="tx2"/>
                </a:solidFill>
                <a:cs typeface="+mj-cs"/>
              </a:rPr>
              <a:t>Disturbances</a:t>
            </a:r>
            <a:endParaRPr lang="en-US" sz="3200" dirty="0" smtClean="0">
              <a:solidFill>
                <a:schemeClr val="tx2"/>
              </a:solidFill>
            </a:endParaRPr>
          </a:p>
          <a:p>
            <a:pPr algn="just"/>
            <a:endParaRPr lang="en-US" sz="3200" dirty="0" smtClean="0">
              <a:solidFill>
                <a:schemeClr val="tx2"/>
              </a:solidFill>
              <a:cs typeface="+mj-cs"/>
            </a:endParaRPr>
          </a:p>
          <a:p>
            <a:pPr algn="just"/>
            <a:endParaRPr lang="en-US" sz="3200" dirty="0" smtClean="0">
              <a:solidFill>
                <a:schemeClr val="tx2"/>
              </a:solidFill>
              <a:cs typeface="+mj-cs"/>
            </a:endParaRPr>
          </a:p>
          <a:p>
            <a:pPr algn="just">
              <a:buBlip>
                <a:blip r:embed="rId2"/>
              </a:buBlip>
            </a:pPr>
            <a:endParaRPr lang="en-US" sz="3200" dirty="0" smtClean="0">
              <a:solidFill>
                <a:schemeClr val="tx2"/>
              </a:solidFill>
              <a:cs typeface="+mj-cs"/>
            </a:endParaRPr>
          </a:p>
          <a:p>
            <a:pPr algn="just">
              <a:buBlip>
                <a:blip r:embed="rId2"/>
              </a:buBlip>
            </a:pPr>
            <a:endParaRPr lang="en-US" sz="3200" dirty="0" smtClean="0">
              <a:solidFill>
                <a:schemeClr val="tx2"/>
              </a:solidFill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a-I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3"/>
          </p:nvPr>
        </p:nvSpPr>
        <p:spPr/>
        <p:txBody>
          <a:bodyPr/>
          <a:lstStyle/>
          <a:p>
            <a:endParaRPr lang="fa-IR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Additive Uncertainty</a:t>
            </a:r>
            <a:endParaRPr lang="fa-IR" dirty="0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191147" y="4643446"/>
            <a:ext cx="2524125" cy="43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741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929058" y="1643050"/>
            <a:ext cx="5003974" cy="28622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TextBox 8"/>
          <p:cNvSpPr txBox="1"/>
          <p:nvPr/>
        </p:nvSpPr>
        <p:spPr>
          <a:xfrm>
            <a:off x="714348" y="2000240"/>
            <a:ext cx="3314241" cy="1938992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pPr>
              <a:buBlip>
                <a:blip r:embed="rId4"/>
              </a:buBlip>
            </a:pPr>
            <a:r>
              <a:rPr lang="en-US" sz="2400" dirty="0" smtClean="0">
                <a:solidFill>
                  <a:schemeClr val="tx2"/>
                </a:solidFill>
                <a:cs typeface="+mj-cs"/>
              </a:rPr>
              <a:t>Additive plant errors</a:t>
            </a:r>
          </a:p>
          <a:p>
            <a:pPr>
              <a:buBlip>
                <a:blip r:embed="rId4"/>
              </a:buBlip>
            </a:pPr>
            <a:endParaRPr lang="en-US" sz="2400" dirty="0" smtClean="0">
              <a:solidFill>
                <a:schemeClr val="tx2"/>
              </a:solidFill>
              <a:cs typeface="+mj-cs"/>
            </a:endParaRPr>
          </a:p>
          <a:p>
            <a:pPr>
              <a:buBlip>
                <a:blip r:embed="rId4"/>
              </a:buBlip>
            </a:pPr>
            <a:r>
              <a:rPr lang="en-US" sz="2400" dirty="0" smtClean="0">
                <a:solidFill>
                  <a:schemeClr val="tx2"/>
                </a:solidFill>
                <a:cs typeface="+mj-cs"/>
              </a:rPr>
              <a:t>Neglected HF dynamics</a:t>
            </a:r>
          </a:p>
          <a:p>
            <a:pPr>
              <a:buBlip>
                <a:blip r:embed="rId4"/>
              </a:buBlip>
            </a:pPr>
            <a:endParaRPr lang="en-US" sz="2400" dirty="0" smtClean="0">
              <a:solidFill>
                <a:schemeClr val="tx2"/>
              </a:solidFill>
              <a:cs typeface="+mj-cs"/>
            </a:endParaRPr>
          </a:p>
          <a:p>
            <a:pPr>
              <a:buBlip>
                <a:blip r:embed="rId4"/>
              </a:buBlip>
            </a:pPr>
            <a:r>
              <a:rPr lang="en-US" sz="2400" dirty="0" smtClean="0">
                <a:solidFill>
                  <a:schemeClr val="tx2"/>
                </a:solidFill>
                <a:cs typeface="+mj-cs"/>
              </a:rPr>
              <a:t>Uncertain zeros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3" name="Text Placeholder 2"/>
          <p:cNvSpPr>
            <a:spLocks noGrp="1"/>
          </p:cNvSpPr>
          <p:nvPr>
            <p:ph type="body" idx="13"/>
          </p:nvPr>
        </p:nvSpPr>
        <p:spPr/>
        <p:txBody>
          <a:bodyPr/>
          <a:lstStyle/>
          <a:p>
            <a:endParaRPr lang="fa-IR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Input Multiplicative Uncertainty</a:t>
            </a:r>
            <a:endParaRPr lang="fa-IR" dirty="0"/>
          </a:p>
        </p:txBody>
      </p:sp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29262" y="4500570"/>
            <a:ext cx="27432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929058" y="1643050"/>
            <a:ext cx="4705350" cy="2733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TextBox 8"/>
          <p:cNvSpPr txBox="1"/>
          <p:nvPr/>
        </p:nvSpPr>
        <p:spPr>
          <a:xfrm>
            <a:off x="500034" y="2000240"/>
            <a:ext cx="3314241" cy="1938992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pPr>
              <a:buBlip>
                <a:blip r:embed="rId4"/>
              </a:buBlip>
            </a:pPr>
            <a:r>
              <a:rPr lang="en-US" sz="2400" dirty="0" smtClean="0">
                <a:solidFill>
                  <a:schemeClr val="tx2"/>
                </a:solidFill>
                <a:cs typeface="+mj-cs"/>
              </a:rPr>
              <a:t>Input (actuators) errors</a:t>
            </a:r>
          </a:p>
          <a:p>
            <a:pPr>
              <a:buBlip>
                <a:blip r:embed="rId4"/>
              </a:buBlip>
            </a:pPr>
            <a:endParaRPr lang="en-US" sz="2400" dirty="0" smtClean="0">
              <a:solidFill>
                <a:schemeClr val="tx2"/>
              </a:solidFill>
              <a:cs typeface="+mj-cs"/>
            </a:endParaRPr>
          </a:p>
          <a:p>
            <a:pPr>
              <a:buBlip>
                <a:blip r:embed="rId4"/>
              </a:buBlip>
            </a:pPr>
            <a:r>
              <a:rPr lang="en-US" sz="2400" dirty="0" smtClean="0">
                <a:solidFill>
                  <a:schemeClr val="tx2"/>
                </a:solidFill>
                <a:cs typeface="+mj-cs"/>
              </a:rPr>
              <a:t>Neglected HF dynamics</a:t>
            </a:r>
          </a:p>
          <a:p>
            <a:pPr>
              <a:buBlip>
                <a:blip r:embed="rId4"/>
              </a:buBlip>
            </a:pPr>
            <a:endParaRPr lang="en-US" sz="2400" dirty="0" smtClean="0">
              <a:solidFill>
                <a:schemeClr val="tx2"/>
              </a:solidFill>
              <a:cs typeface="+mj-cs"/>
            </a:endParaRPr>
          </a:p>
          <a:p>
            <a:pPr>
              <a:buBlip>
                <a:blip r:embed="rId4"/>
              </a:buBlip>
            </a:pPr>
            <a:r>
              <a:rPr lang="en-US" sz="2400" dirty="0" smtClean="0">
                <a:solidFill>
                  <a:schemeClr val="tx2"/>
                </a:solidFill>
                <a:cs typeface="+mj-cs"/>
              </a:rPr>
              <a:t>Uncertain zeros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3" name="Text Placeholder 2"/>
          <p:cNvSpPr>
            <a:spLocks noGrp="1"/>
          </p:cNvSpPr>
          <p:nvPr>
            <p:ph type="body" idx="13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Output Multiplicative Uncertainty</a:t>
            </a:r>
            <a:endParaRPr lang="fa-IR" dirty="0"/>
          </a:p>
        </p:txBody>
      </p:sp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862534" y="4429132"/>
            <a:ext cx="2781300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714780" y="1785926"/>
            <a:ext cx="5143500" cy="2533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TextBox 7"/>
          <p:cNvSpPr txBox="1"/>
          <p:nvPr/>
        </p:nvSpPr>
        <p:spPr>
          <a:xfrm>
            <a:off x="500034" y="2000240"/>
            <a:ext cx="3314241" cy="1938992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pPr>
              <a:buBlip>
                <a:blip r:embed="rId4"/>
              </a:buBlip>
            </a:pPr>
            <a:r>
              <a:rPr lang="en-US" sz="2400" dirty="0" smtClean="0">
                <a:solidFill>
                  <a:schemeClr val="tx2"/>
                </a:solidFill>
                <a:cs typeface="+mj-cs"/>
              </a:rPr>
              <a:t>Output (sensors) errors</a:t>
            </a:r>
          </a:p>
          <a:p>
            <a:pPr>
              <a:buBlip>
                <a:blip r:embed="rId4"/>
              </a:buBlip>
            </a:pPr>
            <a:endParaRPr lang="en-US" sz="2400" dirty="0" smtClean="0">
              <a:solidFill>
                <a:schemeClr val="tx2"/>
              </a:solidFill>
              <a:cs typeface="+mj-cs"/>
            </a:endParaRPr>
          </a:p>
          <a:p>
            <a:pPr>
              <a:buBlip>
                <a:blip r:embed="rId4"/>
              </a:buBlip>
            </a:pPr>
            <a:r>
              <a:rPr lang="en-US" sz="2400" dirty="0" smtClean="0">
                <a:solidFill>
                  <a:schemeClr val="tx2"/>
                </a:solidFill>
                <a:cs typeface="+mj-cs"/>
              </a:rPr>
              <a:t>Neglected HF dynamics</a:t>
            </a:r>
          </a:p>
          <a:p>
            <a:pPr>
              <a:buBlip>
                <a:blip r:embed="rId4"/>
              </a:buBlip>
            </a:pPr>
            <a:endParaRPr lang="en-US" sz="2400" dirty="0" smtClean="0">
              <a:solidFill>
                <a:schemeClr val="tx2"/>
              </a:solidFill>
              <a:cs typeface="+mj-cs"/>
            </a:endParaRPr>
          </a:p>
          <a:p>
            <a:pPr>
              <a:buBlip>
                <a:blip r:embed="rId4"/>
              </a:buBlip>
            </a:pPr>
            <a:r>
              <a:rPr lang="en-US" sz="2400" dirty="0" smtClean="0">
                <a:solidFill>
                  <a:schemeClr val="tx2"/>
                </a:solidFill>
                <a:cs typeface="+mj-cs"/>
              </a:rPr>
              <a:t>Uncertain zeros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a-I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3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Input Feedback Uncertainty</a:t>
            </a:r>
            <a:endParaRPr lang="fa-IR" dirty="0"/>
          </a:p>
        </p:txBody>
      </p:sp>
      <p:pic>
        <p:nvPicPr>
          <p:cNvPr id="17411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10135" y="4429132"/>
            <a:ext cx="307657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670112" y="1714488"/>
            <a:ext cx="4902416" cy="26146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TextBox 7"/>
          <p:cNvSpPr txBox="1"/>
          <p:nvPr/>
        </p:nvSpPr>
        <p:spPr>
          <a:xfrm>
            <a:off x="500034" y="2000240"/>
            <a:ext cx="2953116" cy="1200329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pPr>
              <a:buBlip>
                <a:blip r:embed="rId4"/>
              </a:buBlip>
            </a:pPr>
            <a:r>
              <a:rPr lang="en-US" sz="2400" dirty="0" smtClean="0">
                <a:solidFill>
                  <a:schemeClr val="tx2"/>
                </a:solidFill>
                <a:cs typeface="+mj-cs"/>
              </a:rPr>
              <a:t>LF parameter errors</a:t>
            </a:r>
          </a:p>
          <a:p>
            <a:pPr>
              <a:buBlip>
                <a:blip r:embed="rId4"/>
              </a:buBlip>
            </a:pPr>
            <a:endParaRPr lang="en-US" sz="2400" dirty="0" smtClean="0">
              <a:solidFill>
                <a:schemeClr val="tx2"/>
              </a:solidFill>
              <a:cs typeface="+mj-cs"/>
            </a:endParaRPr>
          </a:p>
          <a:p>
            <a:pPr>
              <a:buBlip>
                <a:blip r:embed="rId4"/>
              </a:buBlip>
            </a:pPr>
            <a:r>
              <a:rPr lang="en-US" sz="2400" dirty="0" smtClean="0">
                <a:solidFill>
                  <a:schemeClr val="tx2"/>
                </a:solidFill>
                <a:cs typeface="+mj-cs"/>
              </a:rPr>
              <a:t>Uncertain poles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3" name="Text Placeholder 2"/>
          <p:cNvSpPr>
            <a:spLocks noGrp="1"/>
          </p:cNvSpPr>
          <p:nvPr>
            <p:ph type="body" idx="13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Output Feedback Uncertainty</a:t>
            </a:r>
            <a:endParaRPr lang="fa-IR" dirty="0"/>
          </a:p>
        </p:txBody>
      </p:sp>
      <p:pic>
        <p:nvPicPr>
          <p:cNvPr id="1638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33948" y="4214818"/>
            <a:ext cx="3124200" cy="42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786182" y="1500174"/>
            <a:ext cx="4657725" cy="2571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TextBox 7"/>
          <p:cNvSpPr txBox="1"/>
          <p:nvPr/>
        </p:nvSpPr>
        <p:spPr>
          <a:xfrm>
            <a:off x="500034" y="2000240"/>
            <a:ext cx="2953116" cy="1200329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pPr>
              <a:buBlip>
                <a:blip r:embed="rId4"/>
              </a:buBlip>
            </a:pPr>
            <a:r>
              <a:rPr lang="en-US" sz="2400" dirty="0" smtClean="0">
                <a:solidFill>
                  <a:schemeClr val="tx2"/>
                </a:solidFill>
                <a:cs typeface="+mj-cs"/>
              </a:rPr>
              <a:t>LF parameter errors</a:t>
            </a:r>
          </a:p>
          <a:p>
            <a:pPr>
              <a:buBlip>
                <a:blip r:embed="rId4"/>
              </a:buBlip>
            </a:pPr>
            <a:endParaRPr lang="en-US" sz="2400" dirty="0" smtClean="0">
              <a:solidFill>
                <a:schemeClr val="tx2"/>
              </a:solidFill>
              <a:cs typeface="+mj-cs"/>
            </a:endParaRPr>
          </a:p>
          <a:p>
            <a:pPr>
              <a:buBlip>
                <a:blip r:embed="rId4"/>
              </a:buBlip>
            </a:pPr>
            <a:r>
              <a:rPr lang="en-US" sz="2400" dirty="0" smtClean="0">
                <a:solidFill>
                  <a:schemeClr val="tx2"/>
                </a:solidFill>
                <a:cs typeface="+mj-cs"/>
              </a:rPr>
              <a:t>Uncertain poles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3" name="Text Placeholder 2"/>
          <p:cNvSpPr>
            <a:spLocks noGrp="1"/>
          </p:cNvSpPr>
          <p:nvPr>
            <p:ph type="body" idx="13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a-IR"/>
          </a:p>
        </p:txBody>
      </p:sp>
      <p:pic>
        <p:nvPicPr>
          <p:cNvPr id="21510" name="Picture 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47813" y="4824428"/>
            <a:ext cx="6048375" cy="819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1511" name="Picture 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428875" y="1071546"/>
            <a:ext cx="4286250" cy="3524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1512" name="Picture 8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28596" y="285728"/>
            <a:ext cx="8153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a-I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3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a-IR"/>
          </a:p>
        </p:txBody>
      </p:sp>
      <p:pic>
        <p:nvPicPr>
          <p:cNvPr id="22532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653" y="290528"/>
            <a:ext cx="8143875" cy="5353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3" name="Text Placeholder 2"/>
          <p:cNvSpPr>
            <a:spLocks noGrp="1"/>
          </p:cNvSpPr>
          <p:nvPr>
            <p:ph type="body" idx="13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a-IR"/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66805" y="1214422"/>
            <a:ext cx="4862517" cy="47966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596" y="561958"/>
            <a:ext cx="7143750" cy="43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3" name="Text Placeholder 2"/>
          <p:cNvSpPr>
            <a:spLocks noGrp="1"/>
          </p:cNvSpPr>
          <p:nvPr>
            <p:ph type="body" idx="13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a-IR"/>
          </a:p>
        </p:txBody>
      </p:sp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233380"/>
            <a:ext cx="8058150" cy="569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question-mark3a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086100" y="1714514"/>
            <a:ext cx="2971800" cy="3714750"/>
          </a:xfrm>
        </p:spPr>
      </p:pic>
      <p:sp>
        <p:nvSpPr>
          <p:cNvPr id="3" name="Text Placeholder 2"/>
          <p:cNvSpPr>
            <a:spLocks noGrp="1"/>
          </p:cNvSpPr>
          <p:nvPr>
            <p:ph type="body" idx="13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a-I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0000" y="571488"/>
            <a:ext cx="8229600" cy="1143000"/>
          </a:xfrm>
        </p:spPr>
        <p:txBody>
          <a:bodyPr/>
          <a:lstStyle/>
          <a:p>
            <a:pPr rtl="0"/>
            <a:r>
              <a:rPr lang="en-US" dirty="0" smtClean="0"/>
              <a:t>Representing Uncertainty </a:t>
            </a:r>
            <a:endParaRPr lang="ru-RU" dirty="0"/>
          </a:p>
        </p:txBody>
      </p:sp>
      <p:sp>
        <p:nvSpPr>
          <p:cNvPr id="5" name="Rectangle 4"/>
          <p:cNvSpPr/>
          <p:nvPr/>
        </p:nvSpPr>
        <p:spPr>
          <a:xfrm>
            <a:off x="500034" y="1709686"/>
            <a:ext cx="7929618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400" dirty="0" smtClean="0">
                <a:solidFill>
                  <a:schemeClr val="tx2"/>
                </a:solidFill>
                <a:cs typeface="+mj-cs"/>
              </a:rPr>
              <a:t>Uncertainty in the plant model may have several origins:</a:t>
            </a:r>
          </a:p>
          <a:p>
            <a:pPr algn="just"/>
            <a:endParaRPr lang="en-US" sz="2400" dirty="0" smtClean="0">
              <a:solidFill>
                <a:schemeClr val="tx2"/>
              </a:solidFill>
              <a:cs typeface="+mj-cs"/>
            </a:endParaRPr>
          </a:p>
          <a:p>
            <a:pPr marL="457200" indent="-457200" algn="just">
              <a:buAutoNum type="arabicPeriod"/>
            </a:pPr>
            <a:r>
              <a:rPr lang="en-US" sz="2400" dirty="0" smtClean="0">
                <a:solidFill>
                  <a:schemeClr val="tx2"/>
                </a:solidFill>
                <a:cs typeface="+mj-cs"/>
              </a:rPr>
              <a:t>There are always parameters in the linear model which are only known approximately or are simply in error.</a:t>
            </a:r>
          </a:p>
          <a:p>
            <a:pPr marL="457200" indent="-457200" algn="just"/>
            <a:endParaRPr lang="en-US" sz="2400" dirty="0" smtClean="0">
              <a:solidFill>
                <a:schemeClr val="tx2"/>
              </a:solidFill>
              <a:cs typeface="+mj-cs"/>
            </a:endParaRPr>
          </a:p>
          <a:p>
            <a:pPr algn="just"/>
            <a:r>
              <a:rPr lang="en-US" sz="2400" dirty="0" smtClean="0">
                <a:solidFill>
                  <a:schemeClr val="tx2"/>
                </a:solidFill>
                <a:cs typeface="+mj-cs"/>
              </a:rPr>
              <a:t>2. The parameters in the linear model may vary due to nonlinearities or changes in the operating conditions.</a:t>
            </a:r>
          </a:p>
          <a:p>
            <a:pPr algn="just"/>
            <a:endParaRPr lang="en-US" sz="2400" dirty="0" smtClean="0">
              <a:solidFill>
                <a:schemeClr val="tx2"/>
              </a:solidFill>
              <a:cs typeface="+mj-cs"/>
            </a:endParaRPr>
          </a:p>
          <a:p>
            <a:pPr algn="just"/>
            <a:r>
              <a:rPr lang="en-US" sz="2400" dirty="0" smtClean="0">
                <a:solidFill>
                  <a:schemeClr val="tx2"/>
                </a:solidFill>
                <a:cs typeface="+mj-cs"/>
              </a:rPr>
              <a:t>3. Measurement devices have imperfections.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928802"/>
            <a:ext cx="8229600" cy="4286280"/>
          </a:xfrm>
        </p:spPr>
        <p:txBody>
          <a:bodyPr/>
          <a:lstStyle/>
          <a:p>
            <a:pPr algn="just" rtl="0"/>
            <a:r>
              <a:rPr lang="en-US" dirty="0" smtClean="0">
                <a:solidFill>
                  <a:schemeClr val="tx2"/>
                </a:solidFill>
              </a:rPr>
              <a:t>The </a:t>
            </a:r>
            <a:r>
              <a:rPr lang="en-US" b="1" dirty="0" smtClean="0">
                <a:solidFill>
                  <a:schemeClr val="tx2"/>
                </a:solidFill>
              </a:rPr>
              <a:t>LQG controller</a:t>
            </a:r>
            <a:r>
              <a:rPr lang="en-US" dirty="0" smtClean="0">
                <a:solidFill>
                  <a:schemeClr val="tx2"/>
                </a:solidFill>
              </a:rPr>
              <a:t> is simply the combination of a </a:t>
            </a:r>
            <a:r>
              <a:rPr lang="en-US" dirty="0" err="1" smtClean="0">
                <a:solidFill>
                  <a:schemeClr val="tx2"/>
                </a:solidFill>
              </a:rPr>
              <a:t>Kalman</a:t>
            </a:r>
            <a:r>
              <a:rPr lang="en-US" dirty="0" smtClean="0">
                <a:solidFill>
                  <a:schemeClr val="tx2"/>
                </a:solidFill>
              </a:rPr>
              <a:t> Filter i.e. a Linear-Quadratic Estimator (LQE) with a Linear Quadratic Regulator (LQR).</a:t>
            </a:r>
            <a:endParaRPr lang="fa-IR" dirty="0">
              <a:solidFill>
                <a:schemeClr val="tx2"/>
              </a:solidFill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0000" y="500050"/>
            <a:ext cx="8229600" cy="1143000"/>
          </a:xfrm>
        </p:spPr>
        <p:txBody>
          <a:bodyPr/>
          <a:lstStyle/>
          <a:p>
            <a:r>
              <a:rPr lang="en-US" dirty="0" smtClean="0"/>
              <a:t>Linear-Quadratic-Gaussian (LQG)</a:t>
            </a:r>
            <a:endParaRPr lang="fa-I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2000240"/>
            <a:ext cx="8229600" cy="3714776"/>
          </a:xfrm>
        </p:spPr>
        <p:txBody>
          <a:bodyPr/>
          <a:lstStyle/>
          <a:p>
            <a:pPr algn="l" rtl="0"/>
            <a:r>
              <a:rPr lang="en-US" dirty="0" smtClean="0">
                <a:solidFill>
                  <a:schemeClr val="tx2"/>
                </a:solidFill>
              </a:rPr>
              <a:t>Nominal model:      </a:t>
            </a:r>
          </a:p>
          <a:p>
            <a:pPr algn="l" rtl="0"/>
            <a:r>
              <a:rPr lang="en-US" dirty="0" smtClean="0">
                <a:solidFill>
                  <a:schemeClr val="tx2"/>
                </a:solidFill>
              </a:rPr>
              <a:t>Perturbed model:	    </a:t>
            </a:r>
            <a:endParaRPr lang="fa-IR" dirty="0">
              <a:solidFill>
                <a:schemeClr val="tx2"/>
              </a:solidFill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0000" y="500050"/>
            <a:ext cx="8229600" cy="1143000"/>
          </a:xfrm>
        </p:spPr>
        <p:txBody>
          <a:bodyPr>
            <a:normAutofit/>
          </a:bodyPr>
          <a:lstStyle/>
          <a:p>
            <a:pPr rtl="0"/>
            <a:r>
              <a:rPr lang="en-US" dirty="0" smtClean="0"/>
              <a:t>For example</a:t>
            </a:r>
            <a:endParaRPr lang="fa-IR" dirty="0"/>
          </a:p>
        </p:txBody>
      </p:sp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00364" y="2133592"/>
            <a:ext cx="1879409" cy="3667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221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385077" y="701661"/>
            <a:ext cx="1116013" cy="798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222" name="Picture 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000364" y="2697462"/>
            <a:ext cx="1647832" cy="3029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223" name="Picture 7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500562" y="3242744"/>
            <a:ext cx="4429156" cy="4005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224" name="Picture 8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490784" y="4000504"/>
            <a:ext cx="3724290" cy="4400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0000" y="500050"/>
            <a:ext cx="8229600" cy="1143000"/>
          </a:xfrm>
        </p:spPr>
        <p:txBody>
          <a:bodyPr>
            <a:normAutofit/>
          </a:bodyPr>
          <a:lstStyle/>
          <a:p>
            <a:pPr rtl="0"/>
            <a:r>
              <a:rPr lang="en-US" dirty="0" smtClean="0"/>
              <a:t>For example</a:t>
            </a:r>
            <a:endParaRPr lang="fa-IR" dirty="0"/>
          </a:p>
        </p:txBody>
      </p:sp>
      <p:pic>
        <p:nvPicPr>
          <p:cNvPr id="9221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385077" y="701661"/>
            <a:ext cx="1116013" cy="798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74938" y="2143116"/>
            <a:ext cx="8769094" cy="15001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071802" y="3828333"/>
            <a:ext cx="2357454" cy="4579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2571744"/>
            <a:ext cx="8229600" cy="3286148"/>
          </a:xfrm>
        </p:spPr>
        <p:txBody>
          <a:bodyPr/>
          <a:lstStyle/>
          <a:p>
            <a:pPr algn="just" rtl="0"/>
            <a:r>
              <a:rPr lang="en-US" dirty="0" smtClean="0">
                <a:solidFill>
                  <a:schemeClr val="tx2"/>
                </a:solidFill>
              </a:rPr>
              <a:t>LQG optimality does not automatically ensure good robustness properties.</a:t>
            </a:r>
            <a:r>
              <a:rPr lang="en-US" baseline="30000" dirty="0" smtClean="0">
                <a:solidFill>
                  <a:schemeClr val="tx2"/>
                </a:solidFill>
              </a:rPr>
              <a:t> </a:t>
            </a:r>
            <a:r>
              <a:rPr lang="en-US" dirty="0" smtClean="0">
                <a:solidFill>
                  <a:schemeClr val="tx2"/>
                </a:solidFill>
              </a:rPr>
              <a:t>The robust stability of the closed loop system must be checked separately after the LQG controller has been designed.</a:t>
            </a:r>
          </a:p>
          <a:p>
            <a:pPr algn="just" rtl="0"/>
            <a:endParaRPr lang="fa-IR" dirty="0">
              <a:solidFill>
                <a:schemeClr val="tx2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3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0000" y="841504"/>
            <a:ext cx="8229600" cy="1444488"/>
          </a:xfrm>
        </p:spPr>
        <p:txBody>
          <a:bodyPr>
            <a:normAutofit/>
          </a:bodyPr>
          <a:lstStyle/>
          <a:p>
            <a:r>
              <a:rPr lang="en-US" dirty="0" smtClean="0"/>
              <a:t>Notice </a:t>
            </a:r>
            <a:endParaRPr lang="fa-IR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03763" y="642918"/>
            <a:ext cx="1697327" cy="12144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3" name="Text Placeholder 2"/>
          <p:cNvSpPr>
            <a:spLocks noGrp="1"/>
          </p:cNvSpPr>
          <p:nvPr>
            <p:ph type="body" idx="13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a-IR"/>
          </a:p>
        </p:txBody>
      </p:sp>
      <p:pic>
        <p:nvPicPr>
          <p:cNvPr id="3584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3650" y="357166"/>
            <a:ext cx="7787374" cy="46958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0000" y="571488"/>
            <a:ext cx="8229600" cy="1143000"/>
          </a:xfrm>
        </p:spPr>
        <p:txBody>
          <a:bodyPr/>
          <a:lstStyle/>
          <a:p>
            <a:pPr rtl="0"/>
            <a:r>
              <a:rPr lang="en-US" dirty="0" smtClean="0"/>
              <a:t>Representing Uncertainty </a:t>
            </a:r>
            <a:endParaRPr lang="ru-RU" dirty="0"/>
          </a:p>
        </p:txBody>
      </p:sp>
      <p:sp>
        <p:nvSpPr>
          <p:cNvPr id="6" name="Rectangle 5"/>
          <p:cNvSpPr/>
          <p:nvPr/>
        </p:nvSpPr>
        <p:spPr>
          <a:xfrm>
            <a:off x="571472" y="1620742"/>
            <a:ext cx="8072494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400" dirty="0" smtClean="0">
                <a:solidFill>
                  <a:schemeClr val="tx2"/>
                </a:solidFill>
                <a:cs typeface="+mj-cs"/>
              </a:rPr>
              <a:t>4. At high frequencies even the structure and the model order is unknown.</a:t>
            </a:r>
          </a:p>
          <a:p>
            <a:pPr algn="just"/>
            <a:endParaRPr lang="en-US" sz="2400" dirty="0" smtClean="0">
              <a:solidFill>
                <a:schemeClr val="tx2"/>
              </a:solidFill>
              <a:cs typeface="+mj-cs"/>
            </a:endParaRPr>
          </a:p>
          <a:p>
            <a:pPr algn="just"/>
            <a:r>
              <a:rPr lang="en-US" sz="2400" dirty="0" smtClean="0">
                <a:solidFill>
                  <a:schemeClr val="tx2"/>
                </a:solidFill>
                <a:cs typeface="+mj-cs"/>
              </a:rPr>
              <a:t>5. Even when a very detailed model is available we may choose to work with a simpler (low-order) nominal model and represent the neglected dynamics as “uncertainty”.</a:t>
            </a:r>
          </a:p>
          <a:p>
            <a:pPr algn="just"/>
            <a:endParaRPr lang="en-US" sz="2400" dirty="0" smtClean="0">
              <a:solidFill>
                <a:schemeClr val="tx2"/>
              </a:solidFill>
              <a:cs typeface="+mj-cs"/>
            </a:endParaRPr>
          </a:p>
          <a:p>
            <a:pPr algn="just"/>
            <a:r>
              <a:rPr lang="en-US" sz="2400" dirty="0" smtClean="0">
                <a:solidFill>
                  <a:schemeClr val="tx2"/>
                </a:solidFill>
                <a:cs typeface="+mj-cs"/>
              </a:rPr>
              <a:t>6. Finally, the controller implemented may differ from the one obtained by solving the synthesis problem. In this case one may include uncertainty to allow for controller order reduction and implementation inaccuracies.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0000" y="571488"/>
            <a:ext cx="8229600" cy="1143000"/>
          </a:xfrm>
        </p:spPr>
        <p:txBody>
          <a:bodyPr/>
          <a:lstStyle/>
          <a:p>
            <a:pPr rtl="0"/>
            <a:r>
              <a:rPr lang="en-US" dirty="0" smtClean="0"/>
              <a:t>Representing Uncertainty </a:t>
            </a:r>
            <a:endParaRPr lang="ru-RU" dirty="0"/>
          </a:p>
        </p:txBody>
      </p:sp>
      <p:sp>
        <p:nvSpPr>
          <p:cNvPr id="5" name="Rectangle 4"/>
          <p:cNvSpPr/>
          <p:nvPr/>
        </p:nvSpPr>
        <p:spPr>
          <a:xfrm>
            <a:off x="571472" y="1674674"/>
            <a:ext cx="8143932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just">
              <a:buAutoNum type="arabicPeriod"/>
            </a:pPr>
            <a:r>
              <a:rPr lang="en-US" sz="2400" b="1" dirty="0" smtClean="0">
                <a:solidFill>
                  <a:schemeClr val="tx2"/>
                </a:solidFill>
                <a:cs typeface="+mj-cs"/>
              </a:rPr>
              <a:t>Parametric uncertainty. </a:t>
            </a:r>
            <a:r>
              <a:rPr lang="en-US" sz="2400" dirty="0" smtClean="0">
                <a:solidFill>
                  <a:schemeClr val="tx2"/>
                </a:solidFill>
                <a:cs typeface="+mj-cs"/>
              </a:rPr>
              <a:t>Here the structure of the model (including the order) is known, but some of the parameters are uncertain.</a:t>
            </a:r>
          </a:p>
          <a:p>
            <a:pPr marL="457200" indent="-457200" algn="just"/>
            <a:endParaRPr lang="en-US" sz="2400" dirty="0" smtClean="0">
              <a:solidFill>
                <a:schemeClr val="tx2"/>
              </a:solidFill>
              <a:cs typeface="+mj-cs"/>
            </a:endParaRPr>
          </a:p>
          <a:p>
            <a:pPr marL="457200" indent="-457200" algn="just"/>
            <a:r>
              <a:rPr lang="en-US" sz="2400" dirty="0" smtClean="0">
                <a:solidFill>
                  <a:schemeClr val="tx2"/>
                </a:solidFill>
                <a:cs typeface="+mj-cs"/>
              </a:rPr>
              <a:t>2. </a:t>
            </a:r>
            <a:r>
              <a:rPr lang="en-US" sz="2400" b="1" dirty="0" smtClean="0">
                <a:solidFill>
                  <a:schemeClr val="tx2"/>
                </a:solidFill>
                <a:cs typeface="+mj-cs"/>
              </a:rPr>
              <a:t>Neglected and </a:t>
            </a:r>
            <a:r>
              <a:rPr lang="en-US" sz="2400" b="1" dirty="0" err="1" smtClean="0">
                <a:solidFill>
                  <a:schemeClr val="tx2"/>
                </a:solidFill>
                <a:cs typeface="+mj-cs"/>
              </a:rPr>
              <a:t>unmodelled</a:t>
            </a:r>
            <a:r>
              <a:rPr lang="en-US" sz="2400" b="1" dirty="0" smtClean="0">
                <a:solidFill>
                  <a:schemeClr val="tx2"/>
                </a:solidFill>
                <a:cs typeface="+mj-cs"/>
              </a:rPr>
              <a:t> dynamics uncertainty (</a:t>
            </a:r>
            <a:r>
              <a:rPr lang="en-US" sz="2400" b="1" dirty="0" err="1" smtClean="0">
                <a:solidFill>
                  <a:schemeClr val="tx2"/>
                </a:solidFill>
                <a:cs typeface="+mj-cs"/>
              </a:rPr>
              <a:t>Unstructed</a:t>
            </a:r>
            <a:r>
              <a:rPr lang="en-US" sz="2400" b="1" dirty="0" smtClean="0">
                <a:solidFill>
                  <a:schemeClr val="tx2"/>
                </a:solidFill>
                <a:cs typeface="+mj-cs"/>
              </a:rPr>
              <a:t> uncertainty)</a:t>
            </a:r>
            <a:r>
              <a:rPr lang="en-US" sz="2400" dirty="0" smtClean="0">
                <a:solidFill>
                  <a:schemeClr val="tx2"/>
                </a:solidFill>
                <a:cs typeface="+mj-cs"/>
              </a:rPr>
              <a:t>. Here the model is in error because of missing dynamics, usually at high frequencies, either through deliberate neglect or because of a lack of understanding of the physical process. Any model of a real system will contain this source of uncertainty.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2214554"/>
            <a:ext cx="8229600" cy="3714776"/>
          </a:xfrm>
        </p:spPr>
        <p:txBody>
          <a:bodyPr/>
          <a:lstStyle/>
          <a:p>
            <a:pPr algn="l" rtl="0">
              <a:buBlip>
                <a:blip r:embed="rId2"/>
              </a:buBlip>
            </a:pPr>
            <a:r>
              <a:rPr lang="en-US" dirty="0" smtClean="0"/>
              <a:t>High Frequency</a:t>
            </a:r>
          </a:p>
          <a:p>
            <a:pPr algn="l" rtl="0">
              <a:buBlip>
                <a:blip r:embed="rId2"/>
              </a:buBlip>
            </a:pPr>
            <a:r>
              <a:rPr lang="en-US" dirty="0" smtClean="0"/>
              <a:t>Low amplitude</a:t>
            </a:r>
          </a:p>
          <a:p>
            <a:pPr algn="l" rtl="0">
              <a:buBlip>
                <a:blip r:embed="rId2"/>
              </a:buBlip>
            </a:pPr>
            <a:endParaRPr lang="fa-I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3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Noise</a:t>
            </a:r>
            <a:endParaRPr lang="fa-IR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143240" y="2749114"/>
            <a:ext cx="4071966" cy="3180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2214554"/>
            <a:ext cx="8229600" cy="3714776"/>
          </a:xfrm>
        </p:spPr>
        <p:txBody>
          <a:bodyPr/>
          <a:lstStyle/>
          <a:p>
            <a:pPr algn="l" rtl="0">
              <a:buBlip>
                <a:blip r:embed="rId2"/>
              </a:buBlip>
            </a:pPr>
            <a:r>
              <a:rPr lang="en-US" dirty="0" smtClean="0"/>
              <a:t>Low Frequency</a:t>
            </a:r>
          </a:p>
          <a:p>
            <a:pPr algn="l" rtl="0">
              <a:buBlip>
                <a:blip r:embed="rId2"/>
              </a:buBlip>
            </a:pPr>
            <a:r>
              <a:rPr lang="en-US" dirty="0" smtClean="0"/>
              <a:t>High amplitude</a:t>
            </a:r>
          </a:p>
          <a:p>
            <a:pPr algn="l" rtl="0">
              <a:buBlip>
                <a:blip r:embed="rId2"/>
              </a:buBlip>
            </a:pPr>
            <a:endParaRPr lang="fa-I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3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Disturbance</a:t>
            </a:r>
            <a:endParaRPr lang="fa-IR" dirty="0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20149852">
            <a:off x="4863943" y="1646890"/>
            <a:ext cx="3555379" cy="18494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scene3d>
            <a:camera prst="orthographicFront">
              <a:rot lat="0" lon="10800000" rev="0"/>
            </a:camera>
            <a:lightRig rig="threePt" dir="t"/>
          </a:scene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a-I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3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a-IR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85976" y="409574"/>
            <a:ext cx="4514850" cy="287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488" y="3695719"/>
            <a:ext cx="3190875" cy="2447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winter1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winter1</Template>
  <TotalTime>5971</TotalTime>
  <Words>427</Words>
  <Application>Microsoft Office PowerPoint</Application>
  <PresentationFormat>On-screen Show (4:3)</PresentationFormat>
  <Paragraphs>82</Paragraphs>
  <Slides>44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44</vt:i4>
      </vt:variant>
    </vt:vector>
  </HeadingPairs>
  <TitlesOfParts>
    <vt:vector size="46" baseType="lpstr">
      <vt:lpstr>winter1</vt:lpstr>
      <vt:lpstr>Equation</vt:lpstr>
      <vt:lpstr>Robust control</vt:lpstr>
      <vt:lpstr>Robust control</vt:lpstr>
      <vt:lpstr>Robust control</vt:lpstr>
      <vt:lpstr>Representing Uncertainty </vt:lpstr>
      <vt:lpstr>Representing Uncertainty </vt:lpstr>
      <vt:lpstr>Representing Uncertainty </vt:lpstr>
      <vt:lpstr>Noise</vt:lpstr>
      <vt:lpstr>Disturbance</vt:lpstr>
      <vt:lpstr>Slide 9</vt:lpstr>
      <vt:lpstr>Sensitivity function</vt:lpstr>
      <vt:lpstr>Sensitivity &amp; feedback</vt:lpstr>
      <vt:lpstr>High Gain</vt:lpstr>
      <vt:lpstr>Loop shaping</vt:lpstr>
      <vt:lpstr>Loop Shaping</vt:lpstr>
      <vt:lpstr>Slide 15</vt:lpstr>
      <vt:lpstr>Functional Spaces 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Unstructured Uncertainty Models</vt:lpstr>
      <vt:lpstr>Additive Uncertainty</vt:lpstr>
      <vt:lpstr>Input Multiplicative Uncertainty</vt:lpstr>
      <vt:lpstr>Output Multiplicative Uncertainty</vt:lpstr>
      <vt:lpstr>Input Feedback Uncertainty</vt:lpstr>
      <vt:lpstr>Output Feedback Uncertainty</vt:lpstr>
      <vt:lpstr>Slide 35</vt:lpstr>
      <vt:lpstr>Slide 36</vt:lpstr>
      <vt:lpstr>Slide 37</vt:lpstr>
      <vt:lpstr>Slide 38</vt:lpstr>
      <vt:lpstr>Slide 39</vt:lpstr>
      <vt:lpstr>Linear-Quadratic-Gaussian (LQG)</vt:lpstr>
      <vt:lpstr>For example</vt:lpstr>
      <vt:lpstr>For example</vt:lpstr>
      <vt:lpstr>Notice </vt:lpstr>
      <vt:lpstr>Slide 44</vt:lpstr>
    </vt:vector>
  </TitlesOfParts>
  <Company>Hewlett-Packard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Robust control</dc:title>
  <dc:creator>saba</dc:creator>
  <cp:lastModifiedBy>saba</cp:lastModifiedBy>
  <cp:revision>134</cp:revision>
  <dcterms:created xsi:type="dcterms:W3CDTF">2009-12-15T20:46:59Z</dcterms:created>
  <dcterms:modified xsi:type="dcterms:W3CDTF">2009-12-29T09:52:27Z</dcterms:modified>
</cp:coreProperties>
</file>