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8"/>
  </p:notesMasterIdLst>
  <p:sldIdLst>
    <p:sldId id="353" r:id="rId2"/>
    <p:sldId id="822" r:id="rId3"/>
    <p:sldId id="823" r:id="rId4"/>
    <p:sldId id="824" r:id="rId5"/>
    <p:sldId id="825" r:id="rId6"/>
    <p:sldId id="826" r:id="rId7"/>
    <p:sldId id="827" r:id="rId8"/>
    <p:sldId id="828" r:id="rId9"/>
    <p:sldId id="829" r:id="rId10"/>
    <p:sldId id="830" r:id="rId11"/>
    <p:sldId id="831" r:id="rId12"/>
    <p:sldId id="832" r:id="rId13"/>
    <p:sldId id="833" r:id="rId14"/>
    <p:sldId id="834" r:id="rId15"/>
    <p:sldId id="835" r:id="rId16"/>
    <p:sldId id="836" r:id="rId17"/>
    <p:sldId id="837" r:id="rId18"/>
    <p:sldId id="838" r:id="rId19"/>
    <p:sldId id="839" r:id="rId20"/>
    <p:sldId id="840" r:id="rId21"/>
    <p:sldId id="841" r:id="rId22"/>
    <p:sldId id="842" r:id="rId23"/>
    <p:sldId id="843" r:id="rId24"/>
    <p:sldId id="844" r:id="rId25"/>
    <p:sldId id="845" r:id="rId26"/>
    <p:sldId id="846" r:id="rId2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3366FF"/>
    <a:srgbClr val="FFFF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382" autoAdjust="0"/>
    <p:restoredTop sz="90929"/>
  </p:normalViewPr>
  <p:slideViewPr>
    <p:cSldViewPr>
      <p:cViewPr>
        <p:scale>
          <a:sx n="90" d="100"/>
          <a:sy n="90" d="100"/>
        </p:scale>
        <p:origin x="-1050" y="-2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5.wmf"/><Relationship Id="rId1" Type="http://schemas.openxmlformats.org/officeDocument/2006/relationships/image" Target="../media/image24.wmf"/><Relationship Id="rId4" Type="http://schemas.openxmlformats.org/officeDocument/2006/relationships/image" Target="../media/image26.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5.wmf"/><Relationship Id="rId4" Type="http://schemas.openxmlformats.org/officeDocument/2006/relationships/image" Target="../media/image24.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8.wmf"/><Relationship Id="rId1" Type="http://schemas.openxmlformats.org/officeDocument/2006/relationships/image" Target="../media/image10.wmf"/><Relationship Id="rId4" Type="http://schemas.openxmlformats.org/officeDocument/2006/relationships/image" Target="../media/image24.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8.wmf"/><Relationship Id="rId1" Type="http://schemas.openxmlformats.org/officeDocument/2006/relationships/image" Target="../media/image10.wmf"/><Relationship Id="rId4" Type="http://schemas.openxmlformats.org/officeDocument/2006/relationships/image" Target="../media/image24.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8.wmf"/><Relationship Id="rId1" Type="http://schemas.openxmlformats.org/officeDocument/2006/relationships/image" Target="../media/image10.wmf"/><Relationship Id="rId4" Type="http://schemas.openxmlformats.org/officeDocument/2006/relationships/image" Target="../media/image24.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8.wmf"/><Relationship Id="rId1" Type="http://schemas.openxmlformats.org/officeDocument/2006/relationships/image" Target="../media/image10.wmf"/><Relationship Id="rId4" Type="http://schemas.openxmlformats.org/officeDocument/2006/relationships/image" Target="../media/image24.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8.wmf"/><Relationship Id="rId1" Type="http://schemas.openxmlformats.org/officeDocument/2006/relationships/image" Target="../media/image10.wmf"/><Relationship Id="rId4" Type="http://schemas.openxmlformats.org/officeDocument/2006/relationships/image" Target="../media/image24.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8.wmf"/><Relationship Id="rId1" Type="http://schemas.openxmlformats.org/officeDocument/2006/relationships/image" Target="../media/image10.wmf"/><Relationship Id="rId4" Type="http://schemas.openxmlformats.org/officeDocument/2006/relationships/image" Target="../media/image24.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8.wmf"/><Relationship Id="rId1" Type="http://schemas.openxmlformats.org/officeDocument/2006/relationships/image" Target="../media/image10.wmf"/><Relationship Id="rId4" Type="http://schemas.openxmlformats.org/officeDocument/2006/relationships/image" Target="../media/image24.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10.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6.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6.wmf"/><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12.wmf"/><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22.wmf"/><Relationship Id="rId1" Type="http://schemas.openxmlformats.org/officeDocument/2006/relationships/image" Target="../media/image21.wmf"/><Relationship Id="rId4" Type="http://schemas.openxmlformats.org/officeDocument/2006/relationships/image" Target="../media/image2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7577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7578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578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578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7578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82BB003-89AF-402F-93EA-710662A7DC0D}" type="slidenum">
              <a:rPr lang="en-US" altLang="en-US"/>
              <a:pPr/>
              <a:t>‹#›</a:t>
            </a:fld>
            <a:endParaRPr lang="en-US" altLang="en-US"/>
          </a:p>
        </p:txBody>
      </p:sp>
    </p:spTree>
    <p:extLst>
      <p:ext uri="{BB962C8B-B14F-4D97-AF65-F5344CB8AC3E}">
        <p14:creationId xmlns:p14="http://schemas.microsoft.com/office/powerpoint/2010/main" val="25497879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09CA7B-792D-4E8E-9740-997F3651B09A}" type="slidenum">
              <a:rPr lang="en-US" altLang="en-US"/>
              <a:pPr/>
              <a:t>2</a:t>
            </a:fld>
            <a:endParaRPr lang="en-US" altLang="en-US"/>
          </a:p>
        </p:txBody>
      </p:sp>
      <p:sp>
        <p:nvSpPr>
          <p:cNvPr id="1161218"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6121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en-US"/>
              <a:t>You can click on the blue text to jump to the subject that you want to learn about now.</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52EB7C-10C8-4755-8CF7-C8F8F0214846}" type="slidenum">
              <a:rPr lang="en-US" altLang="en-US"/>
              <a:pPr/>
              <a:t>11</a:t>
            </a:fld>
            <a:endParaRPr lang="en-US" altLang="en-US"/>
          </a:p>
        </p:txBody>
      </p:sp>
      <p:sp>
        <p:nvSpPr>
          <p:cNvPr id="1179650"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7965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BD648D-5651-497D-88A9-682F786BD838}" type="slidenum">
              <a:rPr lang="en-US" altLang="en-US"/>
              <a:pPr/>
              <a:t>12</a:t>
            </a:fld>
            <a:endParaRPr lang="en-US" altLang="en-US"/>
          </a:p>
        </p:txBody>
      </p:sp>
      <p:sp>
        <p:nvSpPr>
          <p:cNvPr id="1181698"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8169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C5BAEB-44EC-4C3A-A3D8-32A8421EB615}" type="slidenum">
              <a:rPr lang="en-US" altLang="en-US"/>
              <a:pPr/>
              <a:t>13</a:t>
            </a:fld>
            <a:endParaRPr lang="en-US" altLang="en-US"/>
          </a:p>
        </p:txBody>
      </p:sp>
      <p:sp>
        <p:nvSpPr>
          <p:cNvPr id="1183746"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8374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3869F5-743C-404A-AFA3-3A0A0ED0989E}" type="slidenum">
              <a:rPr lang="en-US" altLang="en-US"/>
              <a:pPr/>
              <a:t>14</a:t>
            </a:fld>
            <a:endParaRPr lang="en-US" altLang="en-US"/>
          </a:p>
        </p:txBody>
      </p:sp>
      <p:sp>
        <p:nvSpPr>
          <p:cNvPr id="1185794"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8579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935B7C-6769-40ED-A65B-8BA8542F4321}" type="slidenum">
              <a:rPr lang="en-US" altLang="en-US"/>
              <a:pPr/>
              <a:t>15</a:t>
            </a:fld>
            <a:endParaRPr lang="en-US" altLang="en-US"/>
          </a:p>
        </p:txBody>
      </p:sp>
      <p:sp>
        <p:nvSpPr>
          <p:cNvPr id="1187842"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8784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16501C-A687-4A48-BA0D-0812B396AA51}" type="slidenum">
              <a:rPr lang="en-US" altLang="en-US"/>
              <a:pPr/>
              <a:t>16</a:t>
            </a:fld>
            <a:endParaRPr lang="en-US" altLang="en-US"/>
          </a:p>
        </p:txBody>
      </p:sp>
      <p:sp>
        <p:nvSpPr>
          <p:cNvPr id="1189890"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8989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5B2584-CA62-4601-AA81-3E9307925C26}" type="slidenum">
              <a:rPr lang="en-US" altLang="en-US"/>
              <a:pPr/>
              <a:t>17</a:t>
            </a:fld>
            <a:endParaRPr lang="en-US" altLang="en-US"/>
          </a:p>
        </p:txBody>
      </p:sp>
      <p:sp>
        <p:nvSpPr>
          <p:cNvPr id="1191938"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9193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05BAD7-C6E3-45CD-A762-E27A10B4DEC4}" type="slidenum">
              <a:rPr lang="en-US" altLang="en-US"/>
              <a:pPr/>
              <a:t>18</a:t>
            </a:fld>
            <a:endParaRPr lang="en-US" altLang="en-US"/>
          </a:p>
        </p:txBody>
      </p:sp>
      <p:sp>
        <p:nvSpPr>
          <p:cNvPr id="1193986"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9398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23ACAC-8FDC-4A39-8B80-3DABB80E3907}" type="slidenum">
              <a:rPr lang="en-US" altLang="en-US"/>
              <a:pPr/>
              <a:t>19</a:t>
            </a:fld>
            <a:endParaRPr lang="en-US" altLang="en-US"/>
          </a:p>
        </p:txBody>
      </p:sp>
      <p:sp>
        <p:nvSpPr>
          <p:cNvPr id="1196034"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9603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F847C7-94AE-4E34-8B6F-886D8645F7D0}" type="slidenum">
              <a:rPr lang="en-US" altLang="en-US"/>
              <a:pPr/>
              <a:t>20</a:t>
            </a:fld>
            <a:endParaRPr lang="en-US" altLang="en-US"/>
          </a:p>
        </p:txBody>
      </p:sp>
      <p:sp>
        <p:nvSpPr>
          <p:cNvPr id="1198082"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9808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795DEF-1282-40B9-88B5-BF5BDA19B8A2}" type="slidenum">
              <a:rPr lang="en-US" altLang="en-US"/>
              <a:pPr/>
              <a:t>3</a:t>
            </a:fld>
            <a:endParaRPr lang="en-US" altLang="en-US"/>
          </a:p>
        </p:txBody>
      </p:sp>
      <p:sp>
        <p:nvSpPr>
          <p:cNvPr id="1163266"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6326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en-US"/>
              <a:t>You should also read these sections in your text.  This material is intended to complement your textbook coverage, not replace it.</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B4AB9A-4C21-4A80-AEBB-5518B2385940}" type="slidenum">
              <a:rPr lang="en-US" altLang="en-US"/>
              <a:pPr/>
              <a:t>21</a:t>
            </a:fld>
            <a:endParaRPr lang="en-US" altLang="en-US"/>
          </a:p>
        </p:txBody>
      </p:sp>
      <p:sp>
        <p:nvSpPr>
          <p:cNvPr id="1200130"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0013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C5533C-7B8B-48BC-ABBA-E7298DD3CAE0}" type="slidenum">
              <a:rPr lang="en-US" altLang="en-US"/>
              <a:pPr/>
              <a:t>22</a:t>
            </a:fld>
            <a:endParaRPr lang="en-US" altLang="en-US"/>
          </a:p>
        </p:txBody>
      </p:sp>
      <p:sp>
        <p:nvSpPr>
          <p:cNvPr id="1202178"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0217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6BA632-D64D-403D-BC28-6EF271942402}" type="slidenum">
              <a:rPr lang="en-US" altLang="en-US"/>
              <a:pPr/>
              <a:t>23</a:t>
            </a:fld>
            <a:endParaRPr lang="en-US" altLang="en-US"/>
          </a:p>
        </p:txBody>
      </p:sp>
      <p:sp>
        <p:nvSpPr>
          <p:cNvPr id="1204226"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0422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474ECA-8273-40BE-A311-5DAE6BCC6D3F}" type="slidenum">
              <a:rPr lang="en-US" altLang="en-US"/>
              <a:pPr/>
              <a:t>24</a:t>
            </a:fld>
            <a:endParaRPr lang="en-US" altLang="en-US"/>
          </a:p>
        </p:txBody>
      </p:sp>
      <p:sp>
        <p:nvSpPr>
          <p:cNvPr id="1206274"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0627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263E44-4AE8-475E-ACB1-94E381E1C31A}" type="slidenum">
              <a:rPr lang="en-US" altLang="en-US"/>
              <a:pPr/>
              <a:t>25</a:t>
            </a:fld>
            <a:endParaRPr lang="en-US" altLang="en-US"/>
          </a:p>
        </p:txBody>
      </p:sp>
      <p:sp>
        <p:nvSpPr>
          <p:cNvPr id="1208322"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0832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7BE907-8848-4DC3-B51C-EA5AE5BD67C6}" type="slidenum">
              <a:rPr lang="en-US" altLang="en-US"/>
              <a:pPr/>
              <a:t>26</a:t>
            </a:fld>
            <a:endParaRPr lang="en-US" altLang="en-US"/>
          </a:p>
        </p:txBody>
      </p:sp>
      <p:sp>
        <p:nvSpPr>
          <p:cNvPr id="1210370"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1037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28855C-8614-4053-90F2-B405B5CF1A19}" type="slidenum">
              <a:rPr lang="en-US" altLang="en-US"/>
              <a:pPr/>
              <a:t>4</a:t>
            </a:fld>
            <a:endParaRPr lang="en-US" altLang="en-US"/>
          </a:p>
        </p:txBody>
      </p:sp>
      <p:sp>
        <p:nvSpPr>
          <p:cNvPr id="1165314"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6531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CCE44E-9F16-4428-A8FB-6C97E57393B5}" type="slidenum">
              <a:rPr lang="en-US" altLang="en-US"/>
              <a:pPr/>
              <a:t>5</a:t>
            </a:fld>
            <a:endParaRPr lang="en-US" altLang="en-US"/>
          </a:p>
        </p:txBody>
      </p:sp>
      <p:sp>
        <p:nvSpPr>
          <p:cNvPr id="1167362"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6736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532543-BEB5-4BD4-8BA6-9CFCD574C089}" type="slidenum">
              <a:rPr lang="en-US" altLang="en-US"/>
              <a:pPr/>
              <a:t>6</a:t>
            </a:fld>
            <a:endParaRPr lang="en-US" altLang="en-US"/>
          </a:p>
        </p:txBody>
      </p:sp>
      <p:sp>
        <p:nvSpPr>
          <p:cNvPr id="1169410"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6941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59AAD8-E124-472F-B679-EA73C6C3F722}" type="slidenum">
              <a:rPr lang="en-US" altLang="en-US"/>
              <a:pPr/>
              <a:t>7</a:t>
            </a:fld>
            <a:endParaRPr lang="en-US" altLang="en-US"/>
          </a:p>
        </p:txBody>
      </p:sp>
      <p:sp>
        <p:nvSpPr>
          <p:cNvPr id="1171458"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7145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D56230-9275-45CE-89BF-15A2EDE43B06}" type="slidenum">
              <a:rPr lang="en-US" altLang="en-US"/>
              <a:pPr/>
              <a:t>8</a:t>
            </a:fld>
            <a:endParaRPr lang="en-US" altLang="en-US"/>
          </a:p>
        </p:txBody>
      </p:sp>
      <p:sp>
        <p:nvSpPr>
          <p:cNvPr id="1173506"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7350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517642-1CB0-47BF-90F2-2E7CDB96A863}" type="slidenum">
              <a:rPr lang="en-US" altLang="en-US"/>
              <a:pPr/>
              <a:t>9</a:t>
            </a:fld>
            <a:endParaRPr lang="en-US" altLang="en-US"/>
          </a:p>
        </p:txBody>
      </p:sp>
      <p:sp>
        <p:nvSpPr>
          <p:cNvPr id="1175554"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7555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7D50BA-2B50-451F-A581-773CA048F74F}" type="slidenum">
              <a:rPr lang="en-US" altLang="en-US"/>
              <a:pPr/>
              <a:t>10</a:t>
            </a:fld>
            <a:endParaRPr lang="en-US" altLang="en-US"/>
          </a:p>
        </p:txBody>
      </p:sp>
      <p:sp>
        <p:nvSpPr>
          <p:cNvPr id="1177602"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7760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1746" name="Group 2"/>
          <p:cNvGrpSpPr>
            <a:grpSpLocks/>
          </p:cNvGrpSpPr>
          <p:nvPr/>
        </p:nvGrpSpPr>
        <p:grpSpPr bwMode="auto">
          <a:xfrm>
            <a:off x="457200" y="2363788"/>
            <a:ext cx="8153400" cy="1600200"/>
            <a:chOff x="288" y="1489"/>
            <a:chExt cx="5136" cy="1008"/>
          </a:xfrm>
        </p:grpSpPr>
        <p:sp>
          <p:nvSpPr>
            <p:cNvPr id="31747" name="Arc 3"/>
            <p:cNvSpPr>
              <a:spLocks/>
            </p:cNvSpPr>
            <p:nvPr/>
          </p:nvSpPr>
          <p:spPr bwMode="invGray">
            <a:xfrm>
              <a:off x="3595" y="1489"/>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48" name="Arc 4"/>
            <p:cNvSpPr>
              <a:spLocks/>
            </p:cNvSpPr>
            <p:nvPr/>
          </p:nvSpPr>
          <p:spPr bwMode="invGray">
            <a:xfrm>
              <a:off x="3548" y="1593"/>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49" name="Arc 5"/>
            <p:cNvSpPr>
              <a:spLocks/>
            </p:cNvSpPr>
            <p:nvPr/>
          </p:nvSpPr>
          <p:spPr bwMode="invGray">
            <a:xfrm>
              <a:off x="3521" y="1732"/>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0" name="AutoShape 6"/>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1751" name="Rectangle 7"/>
          <p:cNvSpPr>
            <a:spLocks noGrp="1" noChangeArrowheads="1"/>
          </p:cNvSpPr>
          <p:nvPr>
            <p:ph type="ctrTitle" sz="quarter"/>
          </p:nvPr>
        </p:nvSpPr>
        <p:spPr>
          <a:xfrm>
            <a:off x="685800" y="1447800"/>
            <a:ext cx="7772400" cy="1143000"/>
          </a:xfrm>
        </p:spPr>
        <p:txBody>
          <a:bodyPr/>
          <a:lstStyle>
            <a:lvl1pPr>
              <a:defRPr/>
            </a:lvl1pPr>
          </a:lstStyle>
          <a:p>
            <a:pPr lvl="0"/>
            <a:r>
              <a:rPr lang="en-US" altLang="en-US" noProof="0" smtClean="0"/>
              <a:t>Click to edit Master title style</a:t>
            </a:r>
          </a:p>
        </p:txBody>
      </p:sp>
      <p:sp>
        <p:nvSpPr>
          <p:cNvPr id="31752"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31753" name="Rectangle 9"/>
          <p:cNvSpPr>
            <a:spLocks noGrp="1" noChangeArrowheads="1"/>
          </p:cNvSpPr>
          <p:nvPr>
            <p:ph type="dt" sz="quarter" idx="2"/>
          </p:nvPr>
        </p:nvSpPr>
        <p:spPr/>
        <p:txBody>
          <a:bodyPr/>
          <a:lstStyle>
            <a:lvl1pPr>
              <a:defRPr/>
            </a:lvl1pPr>
          </a:lstStyle>
          <a:p>
            <a:endParaRPr lang="en-US" altLang="en-US"/>
          </a:p>
        </p:txBody>
      </p:sp>
      <p:sp>
        <p:nvSpPr>
          <p:cNvPr id="31754" name="Rectangle 10"/>
          <p:cNvSpPr>
            <a:spLocks noGrp="1" noChangeArrowheads="1"/>
          </p:cNvSpPr>
          <p:nvPr>
            <p:ph type="ftr" sz="quarter" idx="3"/>
          </p:nvPr>
        </p:nvSpPr>
        <p:spPr/>
        <p:txBody>
          <a:bodyPr/>
          <a:lstStyle>
            <a:lvl1pPr>
              <a:defRPr/>
            </a:lvl1pPr>
          </a:lstStyle>
          <a:p>
            <a:endParaRPr lang="en-US" altLang="en-US"/>
          </a:p>
        </p:txBody>
      </p:sp>
      <p:sp>
        <p:nvSpPr>
          <p:cNvPr id="31755" name="Rectangle 11"/>
          <p:cNvSpPr>
            <a:spLocks noGrp="1" noChangeArrowheads="1"/>
          </p:cNvSpPr>
          <p:nvPr>
            <p:ph type="sldNum" sz="quarter" idx="4"/>
          </p:nvPr>
        </p:nvSpPr>
        <p:spPr/>
        <p:txBody>
          <a:bodyPr/>
          <a:lstStyle>
            <a:lvl1pPr>
              <a:defRPr/>
            </a:lvl1pPr>
          </a:lstStyle>
          <a:p>
            <a:fld id="{52559C00-28A9-4ACE-80A8-CCE3B49E4A80}"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5448F4E-D8D3-4201-BB95-6A3834AF7957}" type="slidenum">
              <a:rPr lang="en-US" altLang="en-US"/>
              <a:pPr/>
              <a:t>‹#›</a:t>
            </a:fld>
            <a:endParaRPr lang="en-US" altLang="en-US"/>
          </a:p>
        </p:txBody>
      </p:sp>
    </p:spTree>
    <p:extLst>
      <p:ext uri="{BB962C8B-B14F-4D97-AF65-F5344CB8AC3E}">
        <p14:creationId xmlns:p14="http://schemas.microsoft.com/office/powerpoint/2010/main" val="2034655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7000" y="152400"/>
            <a:ext cx="19812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152400"/>
            <a:ext cx="57912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352B28C-5CCB-460D-8813-B63DF4BFF319}" type="slidenum">
              <a:rPr lang="en-US" altLang="en-US"/>
              <a:pPr/>
              <a:t>‹#›</a:t>
            </a:fld>
            <a:endParaRPr lang="en-US" altLang="en-US"/>
          </a:p>
        </p:txBody>
      </p:sp>
    </p:spTree>
    <p:extLst>
      <p:ext uri="{BB962C8B-B14F-4D97-AF65-F5344CB8AC3E}">
        <p14:creationId xmlns:p14="http://schemas.microsoft.com/office/powerpoint/2010/main" val="1719511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87A6AC5-1A48-4C50-8038-E37AB490ADAA}" type="slidenum">
              <a:rPr lang="en-US" altLang="en-US"/>
              <a:pPr/>
              <a:t>‹#›</a:t>
            </a:fld>
            <a:endParaRPr lang="en-US" altLang="en-US"/>
          </a:p>
        </p:txBody>
      </p:sp>
    </p:spTree>
    <p:extLst>
      <p:ext uri="{BB962C8B-B14F-4D97-AF65-F5344CB8AC3E}">
        <p14:creationId xmlns:p14="http://schemas.microsoft.com/office/powerpoint/2010/main" val="4259528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657F6A7-F640-4747-A744-CED19AC8AED3}" type="slidenum">
              <a:rPr lang="en-US" altLang="en-US"/>
              <a:pPr/>
              <a:t>‹#›</a:t>
            </a:fld>
            <a:endParaRPr lang="en-US" altLang="en-US"/>
          </a:p>
        </p:txBody>
      </p:sp>
    </p:spTree>
    <p:extLst>
      <p:ext uri="{BB962C8B-B14F-4D97-AF65-F5344CB8AC3E}">
        <p14:creationId xmlns:p14="http://schemas.microsoft.com/office/powerpoint/2010/main" val="3256809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8DABD77-4F21-404D-9F42-63B2747E0FDE}" type="slidenum">
              <a:rPr lang="en-US" altLang="en-US"/>
              <a:pPr/>
              <a:t>‹#›</a:t>
            </a:fld>
            <a:endParaRPr lang="en-US" altLang="en-US"/>
          </a:p>
        </p:txBody>
      </p:sp>
    </p:spTree>
    <p:extLst>
      <p:ext uri="{BB962C8B-B14F-4D97-AF65-F5344CB8AC3E}">
        <p14:creationId xmlns:p14="http://schemas.microsoft.com/office/powerpoint/2010/main" val="3198660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6A11FEE4-1FEB-4C29-BBB3-A251B0B49D8E}" type="slidenum">
              <a:rPr lang="en-US" altLang="en-US"/>
              <a:pPr/>
              <a:t>‹#›</a:t>
            </a:fld>
            <a:endParaRPr lang="en-US" altLang="en-US"/>
          </a:p>
        </p:txBody>
      </p:sp>
    </p:spTree>
    <p:extLst>
      <p:ext uri="{BB962C8B-B14F-4D97-AF65-F5344CB8AC3E}">
        <p14:creationId xmlns:p14="http://schemas.microsoft.com/office/powerpoint/2010/main" val="978959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DFF6B1D-33D3-42DE-87B0-50A3AA5C7DA9}" type="slidenum">
              <a:rPr lang="en-US" altLang="en-US"/>
              <a:pPr/>
              <a:t>‹#›</a:t>
            </a:fld>
            <a:endParaRPr lang="en-US" altLang="en-US"/>
          </a:p>
        </p:txBody>
      </p:sp>
    </p:spTree>
    <p:extLst>
      <p:ext uri="{BB962C8B-B14F-4D97-AF65-F5344CB8AC3E}">
        <p14:creationId xmlns:p14="http://schemas.microsoft.com/office/powerpoint/2010/main" val="4136528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1280C1BC-CF68-415B-9BA0-4A92942E25EE}" type="slidenum">
              <a:rPr lang="en-US" altLang="en-US"/>
              <a:pPr/>
              <a:t>‹#›</a:t>
            </a:fld>
            <a:endParaRPr lang="en-US" altLang="en-US"/>
          </a:p>
        </p:txBody>
      </p:sp>
    </p:spTree>
    <p:extLst>
      <p:ext uri="{BB962C8B-B14F-4D97-AF65-F5344CB8AC3E}">
        <p14:creationId xmlns:p14="http://schemas.microsoft.com/office/powerpoint/2010/main" val="598674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CB6FCD4-C11A-43A5-969E-9CF91E9886DA}" type="slidenum">
              <a:rPr lang="en-US" altLang="en-US"/>
              <a:pPr/>
              <a:t>‹#›</a:t>
            </a:fld>
            <a:endParaRPr lang="en-US" altLang="en-US"/>
          </a:p>
        </p:txBody>
      </p:sp>
    </p:spTree>
    <p:extLst>
      <p:ext uri="{BB962C8B-B14F-4D97-AF65-F5344CB8AC3E}">
        <p14:creationId xmlns:p14="http://schemas.microsoft.com/office/powerpoint/2010/main" val="2206614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5A596F3-B733-4404-AD11-369057745DBA}" type="slidenum">
              <a:rPr lang="en-US" altLang="en-US"/>
              <a:pPr/>
              <a:t>‹#›</a:t>
            </a:fld>
            <a:endParaRPr lang="en-US" altLang="en-US"/>
          </a:p>
        </p:txBody>
      </p:sp>
    </p:spTree>
    <p:extLst>
      <p:ext uri="{BB962C8B-B14F-4D97-AF65-F5344CB8AC3E}">
        <p14:creationId xmlns:p14="http://schemas.microsoft.com/office/powerpoint/2010/main" val="1512319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3" name="Rectangle 13"/>
          <p:cNvSpPr>
            <a:spLocks noChangeArrowheads="1"/>
          </p:cNvSpPr>
          <p:nvPr userDrawn="1"/>
        </p:nvSpPr>
        <p:spPr bwMode="auto">
          <a:xfrm>
            <a:off x="0" y="0"/>
            <a:ext cx="2286000" cy="6858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722" name="Group 2"/>
          <p:cNvGrpSpPr>
            <a:grpSpLocks/>
          </p:cNvGrpSpPr>
          <p:nvPr/>
        </p:nvGrpSpPr>
        <p:grpSpPr bwMode="auto">
          <a:xfrm>
            <a:off x="457200" y="992188"/>
            <a:ext cx="8153400" cy="1600200"/>
            <a:chOff x="288" y="625"/>
            <a:chExt cx="5136" cy="1008"/>
          </a:xfrm>
        </p:grpSpPr>
        <p:sp>
          <p:nvSpPr>
            <p:cNvPr id="30723" name="Arc 3"/>
            <p:cNvSpPr>
              <a:spLocks/>
            </p:cNvSpPr>
            <p:nvPr/>
          </p:nvSpPr>
          <p:spPr bwMode="invGray">
            <a:xfrm>
              <a:off x="3595" y="625"/>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4" name="Arc 4"/>
            <p:cNvSpPr>
              <a:spLocks/>
            </p:cNvSpPr>
            <p:nvPr/>
          </p:nvSpPr>
          <p:spPr bwMode="invGray">
            <a:xfrm>
              <a:off x="3548" y="729"/>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5" name="Arc 5"/>
            <p:cNvSpPr>
              <a:spLocks/>
            </p:cNvSpPr>
            <p:nvPr/>
          </p:nvSpPr>
          <p:spPr bwMode="invGray">
            <a:xfrm>
              <a:off x="3521" y="868"/>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6" name="AutoShape 6"/>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0727" name="Rectangle 7"/>
          <p:cNvSpPr>
            <a:spLocks noGrp="1" noChangeArrowheads="1"/>
          </p:cNvSpPr>
          <p:nvPr>
            <p:ph type="title"/>
          </p:nvPr>
        </p:nvSpPr>
        <p:spPr bwMode="auto">
          <a:xfrm>
            <a:off x="533400" y="152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lvl="0"/>
            <a:r>
              <a:rPr lang="en-US" altLang="en-US" smtClean="0"/>
              <a:t>Click to edit Master title style</a:t>
            </a:r>
          </a:p>
        </p:txBody>
      </p:sp>
      <p:sp>
        <p:nvSpPr>
          <p:cNvPr id="30728" name="Rectangle 8"/>
          <p:cNvSpPr>
            <a:spLocks noGrp="1" noChangeArrowheads="1"/>
          </p:cNvSpPr>
          <p:nvPr>
            <p:ph type="body" idx="1"/>
          </p:nvPr>
        </p:nvSpPr>
        <p:spPr bwMode="auto">
          <a:xfrm>
            <a:off x="685800" y="2057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29" name="Rectangle 9"/>
          <p:cNvSpPr>
            <a:spLocks noGrp="1" noChangeArrowheads="1"/>
          </p:cNvSpPr>
          <p:nvPr>
            <p:ph type="dt" sz="half" idx="2"/>
          </p:nvPr>
        </p:nvSpPr>
        <p:spPr bwMode="auto">
          <a:xfrm>
            <a:off x="685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defRPr sz="1400">
                <a:latin typeface="+mn-lt"/>
              </a:defRPr>
            </a:lvl1pPr>
          </a:lstStyle>
          <a:p>
            <a:endParaRPr lang="en-US" altLang="en-US"/>
          </a:p>
        </p:txBody>
      </p:sp>
      <p:sp>
        <p:nvSpPr>
          <p:cNvPr id="30730" name="Rectangle 10"/>
          <p:cNvSpPr>
            <a:spLocks noGrp="1" noChangeArrowheads="1"/>
          </p:cNvSpPr>
          <p:nvPr>
            <p:ph type="ftr" sz="quarter" idx="3"/>
          </p:nvPr>
        </p:nvSpPr>
        <p:spPr bwMode="auto">
          <a:xfrm>
            <a:off x="31242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latin typeface="+mn-lt"/>
              </a:defRPr>
            </a:lvl1pPr>
          </a:lstStyle>
          <a:p>
            <a:endParaRPr lang="en-US" altLang="en-US"/>
          </a:p>
        </p:txBody>
      </p:sp>
      <p:sp>
        <p:nvSpPr>
          <p:cNvPr id="30731" name="Rectangle 11"/>
          <p:cNvSpPr>
            <a:spLocks noGrp="1" noChangeArrowheads="1"/>
          </p:cNvSpPr>
          <p:nvPr>
            <p:ph type="sldNum" sz="quarter" idx="4"/>
          </p:nvPr>
        </p:nvSpPr>
        <p:spPr bwMode="auto">
          <a:xfrm>
            <a:off x="6553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r">
              <a:defRPr sz="1400">
                <a:latin typeface="+mn-lt"/>
              </a:defRPr>
            </a:lvl1pPr>
          </a:lstStyle>
          <a:p>
            <a:fld id="{00B37A3C-E638-4309-A0A9-42C95C99188A}" type="slidenum">
              <a:rPr lang="en-US" altLang="en-US"/>
              <a:pPr/>
              <a:t>‹#›</a:t>
            </a:fld>
            <a:endParaRPr lang="en-US" altLang="en-US"/>
          </a:p>
        </p:txBody>
      </p:sp>
      <p:graphicFrame>
        <p:nvGraphicFramePr>
          <p:cNvPr id="30732" name="Object 12"/>
          <p:cNvGraphicFramePr>
            <a:graphicFrameLocks noChangeAspect="1"/>
          </p:cNvGraphicFramePr>
          <p:nvPr userDrawn="1"/>
        </p:nvGraphicFramePr>
        <p:xfrm>
          <a:off x="0" y="0"/>
          <a:ext cx="2662238" cy="720725"/>
        </p:xfrm>
        <a:graphic>
          <a:graphicData uri="http://schemas.openxmlformats.org/presentationml/2006/ole">
            <mc:AlternateContent xmlns:mc="http://schemas.openxmlformats.org/markup-compatibility/2006">
              <mc:Choice xmlns:v="urn:schemas-microsoft-com:vml" Requires="v">
                <p:oleObj spid="_x0000_s30735" name="VISIO" r:id="rId14" imgW="2662920" imgH="721080" progId="Visio.Drawing.6">
                  <p:embed/>
                </p:oleObj>
              </mc:Choice>
              <mc:Fallback>
                <p:oleObj name="VISIO" r:id="rId14" imgW="2662920" imgH="721080" progId="Visio.Drawing.6">
                  <p:embed/>
                  <p:pic>
                    <p:nvPicPr>
                      <p:cNvPr id="0"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2662238"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r" rtl="0" fontAlgn="base">
        <a:spcBef>
          <a:spcPct val="0"/>
        </a:spcBef>
        <a:spcAft>
          <a:spcPct val="0"/>
        </a:spcAft>
        <a:defRPr sz="4400" i="1">
          <a:solidFill>
            <a:schemeClr val="tx2"/>
          </a:solidFill>
          <a:latin typeface="+mj-lt"/>
          <a:ea typeface="+mj-ea"/>
          <a:cs typeface="+mj-cs"/>
        </a:defRPr>
      </a:lvl1pPr>
      <a:lvl2pPr algn="r" rtl="0" fontAlgn="base">
        <a:spcBef>
          <a:spcPct val="0"/>
        </a:spcBef>
        <a:spcAft>
          <a:spcPct val="0"/>
        </a:spcAft>
        <a:defRPr sz="4400" i="1">
          <a:solidFill>
            <a:schemeClr val="tx2"/>
          </a:solidFill>
          <a:latin typeface="Arial" charset="0"/>
        </a:defRPr>
      </a:lvl2pPr>
      <a:lvl3pPr algn="r" rtl="0" fontAlgn="base">
        <a:spcBef>
          <a:spcPct val="0"/>
        </a:spcBef>
        <a:spcAft>
          <a:spcPct val="0"/>
        </a:spcAft>
        <a:defRPr sz="4400" i="1">
          <a:solidFill>
            <a:schemeClr val="tx2"/>
          </a:solidFill>
          <a:latin typeface="Arial" charset="0"/>
        </a:defRPr>
      </a:lvl3pPr>
      <a:lvl4pPr algn="r" rtl="0" fontAlgn="base">
        <a:spcBef>
          <a:spcPct val="0"/>
        </a:spcBef>
        <a:spcAft>
          <a:spcPct val="0"/>
        </a:spcAft>
        <a:defRPr sz="4400" i="1">
          <a:solidFill>
            <a:schemeClr val="tx2"/>
          </a:solidFill>
          <a:latin typeface="Arial" charset="0"/>
        </a:defRPr>
      </a:lvl4pPr>
      <a:lvl5pPr algn="r" rtl="0" fontAlgn="base">
        <a:spcBef>
          <a:spcPct val="0"/>
        </a:spcBef>
        <a:spcAft>
          <a:spcPct val="0"/>
        </a:spcAft>
        <a:defRPr sz="4400" i="1">
          <a:solidFill>
            <a:schemeClr val="tx2"/>
          </a:solidFill>
          <a:latin typeface="Arial" charset="0"/>
        </a:defRPr>
      </a:lvl5pPr>
      <a:lvl6pPr marL="457200" algn="r" rtl="0" fontAlgn="base">
        <a:spcBef>
          <a:spcPct val="0"/>
        </a:spcBef>
        <a:spcAft>
          <a:spcPct val="0"/>
        </a:spcAft>
        <a:defRPr sz="4400" i="1">
          <a:solidFill>
            <a:schemeClr val="tx2"/>
          </a:solidFill>
          <a:latin typeface="Arial" charset="0"/>
        </a:defRPr>
      </a:lvl6pPr>
      <a:lvl7pPr marL="914400" algn="r" rtl="0" fontAlgn="base">
        <a:spcBef>
          <a:spcPct val="0"/>
        </a:spcBef>
        <a:spcAft>
          <a:spcPct val="0"/>
        </a:spcAft>
        <a:defRPr sz="4400" i="1">
          <a:solidFill>
            <a:schemeClr val="tx2"/>
          </a:solidFill>
          <a:latin typeface="Arial" charset="0"/>
        </a:defRPr>
      </a:lvl7pPr>
      <a:lvl8pPr marL="1371600" algn="r" rtl="0" fontAlgn="base">
        <a:spcBef>
          <a:spcPct val="0"/>
        </a:spcBef>
        <a:spcAft>
          <a:spcPct val="0"/>
        </a:spcAft>
        <a:defRPr sz="4400" i="1">
          <a:solidFill>
            <a:schemeClr val="tx2"/>
          </a:solidFill>
          <a:latin typeface="Arial" charset="0"/>
        </a:defRPr>
      </a:lvl8pPr>
      <a:lvl9pPr marL="1828800" algn="r" rtl="0" fontAlgn="base">
        <a:spcBef>
          <a:spcPct val="0"/>
        </a:spcBef>
        <a:spcAft>
          <a:spcPct val="0"/>
        </a:spcAft>
        <a:defRPr sz="4400" i="1">
          <a:solidFill>
            <a:schemeClr val="tx2"/>
          </a:solidFill>
          <a:latin typeface="Arial"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lr>
          <a:schemeClr val="tx2"/>
        </a:buClr>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9.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2.bin"/><Relationship Id="rId5" Type="http://schemas.openxmlformats.org/officeDocument/2006/relationships/image" Target="../media/image5.wmf"/><Relationship Id="rId4" Type="http://schemas.openxmlformats.org/officeDocument/2006/relationships/oleObject" Target="../embeddings/oleObject11.bin"/><Relationship Id="rId9" Type="http://schemas.openxmlformats.org/officeDocument/2006/relationships/image" Target="../media/image10.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10.xml"/><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5.bin"/><Relationship Id="rId11" Type="http://schemas.openxmlformats.org/officeDocument/2006/relationships/image" Target="../media/image16.wmf"/><Relationship Id="rId5" Type="http://schemas.openxmlformats.org/officeDocument/2006/relationships/image" Target="../media/image13.wmf"/><Relationship Id="rId10" Type="http://schemas.openxmlformats.org/officeDocument/2006/relationships/oleObject" Target="../embeddings/oleObject17.bin"/><Relationship Id="rId4" Type="http://schemas.openxmlformats.org/officeDocument/2006/relationships/oleObject" Target="../embeddings/oleObject14.bin"/><Relationship Id="rId9" Type="http://schemas.openxmlformats.org/officeDocument/2006/relationships/image" Target="../media/image15.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notesSlide" Target="../notesSlides/notesSlide11.xml"/><Relationship Id="rId7"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9.bin"/><Relationship Id="rId11" Type="http://schemas.openxmlformats.org/officeDocument/2006/relationships/image" Target="../media/image20.wmf"/><Relationship Id="rId5" Type="http://schemas.openxmlformats.org/officeDocument/2006/relationships/image" Target="../media/image17.wmf"/><Relationship Id="rId10" Type="http://schemas.openxmlformats.org/officeDocument/2006/relationships/oleObject" Target="../embeddings/oleObject21.bin"/><Relationship Id="rId4" Type="http://schemas.openxmlformats.org/officeDocument/2006/relationships/oleObject" Target="../embeddings/oleObject18.bin"/><Relationship Id="rId9" Type="http://schemas.openxmlformats.org/officeDocument/2006/relationships/image" Target="../media/image19.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notesSlide" Target="../notesSlides/notesSlide12.xml"/><Relationship Id="rId7"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3.bin"/><Relationship Id="rId11" Type="http://schemas.openxmlformats.org/officeDocument/2006/relationships/image" Target="../media/image23.wmf"/><Relationship Id="rId5" Type="http://schemas.openxmlformats.org/officeDocument/2006/relationships/image" Target="../media/image21.wmf"/><Relationship Id="rId10" Type="http://schemas.openxmlformats.org/officeDocument/2006/relationships/oleObject" Target="../embeddings/oleObject25.bin"/><Relationship Id="rId4" Type="http://schemas.openxmlformats.org/officeDocument/2006/relationships/oleObject" Target="../embeddings/oleObject22.bin"/><Relationship Id="rId9" Type="http://schemas.openxmlformats.org/officeDocument/2006/relationships/image" Target="../media/image19.w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notesSlide" Target="../notesSlides/notesSlide13.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7.bin"/><Relationship Id="rId11" Type="http://schemas.openxmlformats.org/officeDocument/2006/relationships/image" Target="../media/image26.wmf"/><Relationship Id="rId5" Type="http://schemas.openxmlformats.org/officeDocument/2006/relationships/image" Target="../media/image24.wmf"/><Relationship Id="rId10" Type="http://schemas.openxmlformats.org/officeDocument/2006/relationships/oleObject" Target="../embeddings/oleObject29.bin"/><Relationship Id="rId4" Type="http://schemas.openxmlformats.org/officeDocument/2006/relationships/oleObject" Target="../embeddings/oleObject26.bin"/><Relationship Id="rId9" Type="http://schemas.openxmlformats.org/officeDocument/2006/relationships/image" Target="../media/image25.w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32.bin"/><Relationship Id="rId3" Type="http://schemas.openxmlformats.org/officeDocument/2006/relationships/notesSlide" Target="../notesSlides/notesSlide14.xml"/><Relationship Id="rId7" Type="http://schemas.openxmlformats.org/officeDocument/2006/relationships/image" Target="../media/image25.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31.bin"/><Relationship Id="rId11" Type="http://schemas.openxmlformats.org/officeDocument/2006/relationships/image" Target="../media/image24.wmf"/><Relationship Id="rId5" Type="http://schemas.openxmlformats.org/officeDocument/2006/relationships/image" Target="../media/image5.wmf"/><Relationship Id="rId10" Type="http://schemas.openxmlformats.org/officeDocument/2006/relationships/oleObject" Target="../embeddings/oleObject33.bin"/><Relationship Id="rId4" Type="http://schemas.openxmlformats.org/officeDocument/2006/relationships/oleObject" Target="../embeddings/oleObject30.bin"/><Relationship Id="rId9" Type="http://schemas.openxmlformats.org/officeDocument/2006/relationships/image" Target="../media/image26.w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notesSlide" Target="../notesSlides/notesSlide15.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5.bin"/><Relationship Id="rId11" Type="http://schemas.openxmlformats.org/officeDocument/2006/relationships/image" Target="../media/image24.wmf"/><Relationship Id="rId5" Type="http://schemas.openxmlformats.org/officeDocument/2006/relationships/image" Target="../media/image10.wmf"/><Relationship Id="rId10" Type="http://schemas.openxmlformats.org/officeDocument/2006/relationships/oleObject" Target="../embeddings/oleObject37.bin"/><Relationship Id="rId4" Type="http://schemas.openxmlformats.org/officeDocument/2006/relationships/oleObject" Target="../embeddings/oleObject34.bin"/><Relationship Id="rId9" Type="http://schemas.openxmlformats.org/officeDocument/2006/relationships/image" Target="../media/image27.wm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40.bin"/><Relationship Id="rId3" Type="http://schemas.openxmlformats.org/officeDocument/2006/relationships/notesSlide" Target="../notesSlides/notesSlide16.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39.bin"/><Relationship Id="rId11" Type="http://schemas.openxmlformats.org/officeDocument/2006/relationships/image" Target="../media/image24.wmf"/><Relationship Id="rId5" Type="http://schemas.openxmlformats.org/officeDocument/2006/relationships/image" Target="../media/image10.wmf"/><Relationship Id="rId10" Type="http://schemas.openxmlformats.org/officeDocument/2006/relationships/oleObject" Target="../embeddings/oleObject41.bin"/><Relationship Id="rId4" Type="http://schemas.openxmlformats.org/officeDocument/2006/relationships/oleObject" Target="../embeddings/oleObject38.bin"/><Relationship Id="rId9" Type="http://schemas.openxmlformats.org/officeDocument/2006/relationships/image" Target="../media/image28.w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44.bin"/><Relationship Id="rId3" Type="http://schemas.openxmlformats.org/officeDocument/2006/relationships/notesSlide" Target="../notesSlides/notesSlide17.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43.bin"/><Relationship Id="rId11" Type="http://schemas.openxmlformats.org/officeDocument/2006/relationships/image" Target="../media/image24.wmf"/><Relationship Id="rId5" Type="http://schemas.openxmlformats.org/officeDocument/2006/relationships/image" Target="../media/image10.wmf"/><Relationship Id="rId10" Type="http://schemas.openxmlformats.org/officeDocument/2006/relationships/oleObject" Target="../embeddings/oleObject45.bin"/><Relationship Id="rId4" Type="http://schemas.openxmlformats.org/officeDocument/2006/relationships/oleObject" Target="../embeddings/oleObject42.bin"/><Relationship Id="rId9" Type="http://schemas.openxmlformats.org/officeDocument/2006/relationships/image" Target="../media/image29.w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48.bin"/><Relationship Id="rId3" Type="http://schemas.openxmlformats.org/officeDocument/2006/relationships/notesSlide" Target="../notesSlides/notesSlide18.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47.bin"/><Relationship Id="rId11" Type="http://schemas.openxmlformats.org/officeDocument/2006/relationships/image" Target="../media/image24.wmf"/><Relationship Id="rId5" Type="http://schemas.openxmlformats.org/officeDocument/2006/relationships/image" Target="../media/image10.wmf"/><Relationship Id="rId10" Type="http://schemas.openxmlformats.org/officeDocument/2006/relationships/oleObject" Target="../embeddings/oleObject49.bin"/><Relationship Id="rId4" Type="http://schemas.openxmlformats.org/officeDocument/2006/relationships/oleObject" Target="../embeddings/oleObject46.bin"/><Relationship Id="rId9" Type="http://schemas.openxmlformats.org/officeDocument/2006/relationships/image" Target="../media/image30.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52.bin"/><Relationship Id="rId3" Type="http://schemas.openxmlformats.org/officeDocument/2006/relationships/notesSlide" Target="../notesSlides/notesSlide19.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51.bin"/><Relationship Id="rId11" Type="http://schemas.openxmlformats.org/officeDocument/2006/relationships/image" Target="../media/image24.wmf"/><Relationship Id="rId5" Type="http://schemas.openxmlformats.org/officeDocument/2006/relationships/image" Target="../media/image10.wmf"/><Relationship Id="rId10" Type="http://schemas.openxmlformats.org/officeDocument/2006/relationships/oleObject" Target="../embeddings/oleObject53.bin"/><Relationship Id="rId4" Type="http://schemas.openxmlformats.org/officeDocument/2006/relationships/oleObject" Target="../embeddings/oleObject50.bin"/><Relationship Id="rId9" Type="http://schemas.openxmlformats.org/officeDocument/2006/relationships/image" Target="../media/image31.wmf"/></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56.bin"/><Relationship Id="rId3" Type="http://schemas.openxmlformats.org/officeDocument/2006/relationships/notesSlide" Target="../notesSlides/notesSlide20.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55.bin"/><Relationship Id="rId11" Type="http://schemas.openxmlformats.org/officeDocument/2006/relationships/image" Target="../media/image24.wmf"/><Relationship Id="rId5" Type="http://schemas.openxmlformats.org/officeDocument/2006/relationships/image" Target="../media/image10.wmf"/><Relationship Id="rId10" Type="http://schemas.openxmlformats.org/officeDocument/2006/relationships/oleObject" Target="../embeddings/oleObject57.bin"/><Relationship Id="rId4" Type="http://schemas.openxmlformats.org/officeDocument/2006/relationships/oleObject" Target="../embeddings/oleObject54.bin"/><Relationship Id="rId9" Type="http://schemas.openxmlformats.org/officeDocument/2006/relationships/image" Target="../media/image32.wmf"/></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60.bin"/><Relationship Id="rId3" Type="http://schemas.openxmlformats.org/officeDocument/2006/relationships/notesSlide" Target="../notesSlides/notesSlide21.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59.bin"/><Relationship Id="rId11" Type="http://schemas.openxmlformats.org/officeDocument/2006/relationships/image" Target="../media/image24.wmf"/><Relationship Id="rId5" Type="http://schemas.openxmlformats.org/officeDocument/2006/relationships/image" Target="../media/image10.wmf"/><Relationship Id="rId10" Type="http://schemas.openxmlformats.org/officeDocument/2006/relationships/oleObject" Target="../embeddings/oleObject61.bin"/><Relationship Id="rId4" Type="http://schemas.openxmlformats.org/officeDocument/2006/relationships/oleObject" Target="../embeddings/oleObject58.bin"/><Relationship Id="rId9" Type="http://schemas.openxmlformats.org/officeDocument/2006/relationships/image" Target="../media/image33.wmf"/></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63.bin"/><Relationship Id="rId5" Type="http://schemas.openxmlformats.org/officeDocument/2006/relationships/image" Target="../media/image10.wmf"/><Relationship Id="rId4" Type="http://schemas.openxmlformats.org/officeDocument/2006/relationships/oleObject" Target="../embeddings/oleObject62.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65.bin"/><Relationship Id="rId5" Type="http://schemas.openxmlformats.org/officeDocument/2006/relationships/image" Target="../media/image10.wmf"/><Relationship Id="rId4" Type="http://schemas.openxmlformats.org/officeDocument/2006/relationships/oleObject" Target="../embeddings/oleObject64.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oleObject" Target="../embeddings/oleObject67.bin"/><Relationship Id="rId5" Type="http://schemas.openxmlformats.org/officeDocument/2006/relationships/image" Target="../media/image10.wmf"/><Relationship Id="rId4" Type="http://schemas.openxmlformats.org/officeDocument/2006/relationships/oleObject" Target="../embeddings/oleObject66.bin"/></Relationships>
</file>

<file path=ppt/slides/_rels/slide26.xml.rels><?xml version="1.0" encoding="UTF-8" standalone="yes"?>
<Relationships xmlns="http://schemas.openxmlformats.org/package/2006/relationships"><Relationship Id="rId3" Type="http://schemas.openxmlformats.org/officeDocument/2006/relationships/image" Target="../media/image34.gi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notesSlide" Target="../notesSlides/notesSlide6.xm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wmf"/><Relationship Id="rId5" Type="http://schemas.openxmlformats.org/officeDocument/2006/relationships/oleObject" Target="../embeddings/oleObject3.bin"/><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7.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5.wmf"/><Relationship Id="rId10" Type="http://schemas.openxmlformats.org/officeDocument/2006/relationships/image" Target="../media/image9.wmf"/><Relationship Id="rId4" Type="http://schemas.openxmlformats.org/officeDocument/2006/relationships/oleObject" Target="../embeddings/oleObject5.bin"/><Relationship Id="rId9" Type="http://schemas.openxmlformats.org/officeDocument/2006/relationships/image" Target="../media/image8.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8.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5.wmf"/><Relationship Id="rId10" Type="http://schemas.openxmlformats.org/officeDocument/2006/relationships/image" Target="../media/image11.jpeg"/><Relationship Id="rId4" Type="http://schemas.openxmlformats.org/officeDocument/2006/relationships/oleObject" Target="../embeddings/oleObject8.bin"/><Relationship Id="rId9"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xfrm>
            <a:off x="990600" y="609600"/>
            <a:ext cx="7772400" cy="762000"/>
          </a:xfrm>
        </p:spPr>
        <p:txBody>
          <a:bodyPr/>
          <a:lstStyle/>
          <a:p>
            <a:pPr algn="ctr"/>
            <a:r>
              <a:rPr lang="en-US" altLang="en-US" sz="3600" dirty="0"/>
              <a:t>ECE </a:t>
            </a:r>
            <a:r>
              <a:rPr lang="en-US" altLang="en-US" sz="3600" dirty="0" smtClean="0"/>
              <a:t>2202</a:t>
            </a:r>
            <a:r>
              <a:rPr lang="en-US" altLang="en-US" sz="3600" dirty="0"/>
              <a:t/>
            </a:r>
            <a:br>
              <a:rPr lang="en-US" altLang="en-US" sz="3600" dirty="0"/>
            </a:br>
            <a:r>
              <a:rPr lang="en-US" altLang="en-US" sz="3600" dirty="0"/>
              <a:t> Circuit </a:t>
            </a:r>
            <a:r>
              <a:rPr lang="en-US" altLang="en-US" sz="3600" dirty="0" smtClean="0"/>
              <a:t>Analysis II</a:t>
            </a:r>
            <a:endParaRPr lang="en-US" altLang="en-US" sz="3600" dirty="0"/>
          </a:p>
        </p:txBody>
      </p:sp>
      <p:sp>
        <p:nvSpPr>
          <p:cNvPr id="217091" name="Text Box 3"/>
          <p:cNvSpPr txBox="1">
            <a:spLocks noChangeArrowheads="1"/>
          </p:cNvSpPr>
          <p:nvPr/>
        </p:nvSpPr>
        <p:spPr bwMode="auto">
          <a:xfrm>
            <a:off x="2514600" y="4114800"/>
            <a:ext cx="40687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a:t>Dr. Dave Shattuck</a:t>
            </a:r>
          </a:p>
          <a:p>
            <a:pPr algn="ctr" eaLnBrk="0" hangingPunct="0"/>
            <a:r>
              <a:rPr lang="en-US" altLang="en-US"/>
              <a:t>Associate Professor, ECE Dept.</a:t>
            </a:r>
          </a:p>
        </p:txBody>
      </p:sp>
      <p:sp>
        <p:nvSpPr>
          <p:cNvPr id="217092" name="Text Box 4"/>
          <p:cNvSpPr txBox="1">
            <a:spLocks noChangeArrowheads="1"/>
          </p:cNvSpPr>
          <p:nvPr/>
        </p:nvSpPr>
        <p:spPr bwMode="auto">
          <a:xfrm>
            <a:off x="1676400" y="2133600"/>
            <a:ext cx="55943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3600" b="1" dirty="0">
                <a:latin typeface="Arial" charset="0"/>
              </a:rPr>
              <a:t>Lecture Set </a:t>
            </a:r>
            <a:r>
              <a:rPr lang="en-US" altLang="en-US" sz="3600" b="1" dirty="0" smtClean="0">
                <a:latin typeface="Arial" charset="0"/>
              </a:rPr>
              <a:t>#10</a:t>
            </a:r>
            <a:endParaRPr lang="en-US" altLang="en-US" sz="3600" b="1" dirty="0">
              <a:latin typeface="Arial" charset="0"/>
            </a:endParaRPr>
          </a:p>
          <a:p>
            <a:pPr algn="ctr" eaLnBrk="0" hangingPunct="0"/>
            <a:r>
              <a:rPr lang="en-US" altLang="en-US" sz="3600" b="1" dirty="0">
                <a:latin typeface="Arial" charset="0"/>
              </a:rPr>
              <a:t>Real and Reactive Power</a:t>
            </a:r>
            <a:endParaRPr lang="en-US" altLang="en-US" sz="3600" dirty="0">
              <a:latin typeface="Arial" charset="0"/>
            </a:endParaRPr>
          </a:p>
        </p:txBody>
      </p:sp>
      <p:sp>
        <p:nvSpPr>
          <p:cNvPr id="217093" name="Rectangle 5"/>
          <p:cNvSpPr>
            <a:spLocks noChangeArrowheads="1"/>
          </p:cNvSpPr>
          <p:nvPr/>
        </p:nvSpPr>
        <p:spPr bwMode="auto">
          <a:xfrm>
            <a:off x="6792913" y="5670550"/>
            <a:ext cx="2351087"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a:t>Shattuck@uh.edu</a:t>
            </a:r>
          </a:p>
          <a:p>
            <a:pPr algn="ctr" eaLnBrk="0" hangingPunct="0"/>
            <a:r>
              <a:rPr lang="en-US" altLang="en-US"/>
              <a:t>713 743-4422</a:t>
            </a:r>
          </a:p>
          <a:p>
            <a:pPr algn="ctr" eaLnBrk="0" hangingPunct="0"/>
            <a:r>
              <a:rPr lang="en-US" altLang="en-US"/>
              <a:t>W326-D3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6578" name="Rectangle 2"/>
          <p:cNvSpPr>
            <a:spLocks noGrp="1" noChangeArrowheads="1"/>
          </p:cNvSpPr>
          <p:nvPr>
            <p:ph type="title"/>
          </p:nvPr>
        </p:nvSpPr>
        <p:spPr>
          <a:xfrm>
            <a:off x="1828800" y="0"/>
            <a:ext cx="7315200" cy="685800"/>
          </a:xfrm>
        </p:spPr>
        <p:txBody>
          <a:bodyPr/>
          <a:lstStyle/>
          <a:p>
            <a:r>
              <a:rPr lang="en-US" altLang="en-US" sz="3200"/>
              <a:t>Meaning of Reactive Power – Part 1</a:t>
            </a:r>
          </a:p>
        </p:txBody>
      </p:sp>
      <p:sp>
        <p:nvSpPr>
          <p:cNvPr id="1176579" name="Rectangle 3"/>
          <p:cNvSpPr>
            <a:spLocks noGrp="1" noChangeArrowheads="1"/>
          </p:cNvSpPr>
          <p:nvPr>
            <p:ph type="body" idx="1"/>
          </p:nvPr>
        </p:nvSpPr>
        <p:spPr>
          <a:xfrm>
            <a:off x="304800" y="762000"/>
            <a:ext cx="8686800" cy="2057400"/>
          </a:xfrm>
        </p:spPr>
        <p:txBody>
          <a:bodyPr/>
          <a:lstStyle/>
          <a:p>
            <a:pPr>
              <a:lnSpc>
                <a:spcPct val="90000"/>
              </a:lnSpc>
              <a:buFontTx/>
              <a:buNone/>
            </a:pPr>
            <a:r>
              <a:rPr lang="en-US" altLang="en-US" sz="2800"/>
              <a:t>For most students, the meaning of Real Power, </a:t>
            </a:r>
            <a:r>
              <a:rPr lang="en-US" altLang="en-US" sz="2800" i="1"/>
              <a:t>P</a:t>
            </a:r>
            <a:r>
              <a:rPr lang="en-US" altLang="en-US" sz="2800"/>
              <a:t>, is fairly clear.  Real Power is the average power.  The Reactive Power, </a:t>
            </a:r>
            <a:r>
              <a:rPr lang="en-US" altLang="en-US" sz="2800" i="1"/>
              <a:t>Q</a:t>
            </a:r>
            <a:r>
              <a:rPr lang="en-US" altLang="en-US" sz="2800"/>
              <a:t>, is much less obvious.  To explain it, we will begin by noting that in the phasor domain, we have </a:t>
            </a:r>
          </a:p>
        </p:txBody>
      </p:sp>
      <p:graphicFrame>
        <p:nvGraphicFramePr>
          <p:cNvPr id="1176580" name="Object 4"/>
          <p:cNvGraphicFramePr>
            <a:graphicFrameLocks noChangeAspect="1"/>
          </p:cNvGraphicFramePr>
          <p:nvPr/>
        </p:nvGraphicFramePr>
        <p:xfrm>
          <a:off x="5105400" y="3124200"/>
          <a:ext cx="3887788" cy="2514600"/>
        </p:xfrm>
        <a:graphic>
          <a:graphicData uri="http://schemas.openxmlformats.org/presentationml/2006/ole">
            <mc:AlternateContent xmlns:mc="http://schemas.openxmlformats.org/markup-compatibility/2006">
              <mc:Choice xmlns:v="urn:schemas-microsoft-com:vml" Requires="v">
                <p:oleObj spid="_x0000_s1176586" name="Equation" r:id="rId4" imgW="1866600" imgH="1206360" progId="Equation.DSMT4">
                  <p:embed/>
                </p:oleObj>
              </mc:Choice>
              <mc:Fallback>
                <p:oleObj name="Equation" r:id="rId4" imgW="1866600" imgH="120636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5400" y="3124200"/>
                        <a:ext cx="3887788" cy="251460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76581" name="Object 5"/>
          <p:cNvGraphicFramePr>
            <a:graphicFrameLocks noChangeAspect="1"/>
          </p:cNvGraphicFramePr>
          <p:nvPr/>
        </p:nvGraphicFramePr>
        <p:xfrm>
          <a:off x="204788" y="3124200"/>
          <a:ext cx="4848225" cy="2679700"/>
        </p:xfrm>
        <a:graphic>
          <a:graphicData uri="http://schemas.openxmlformats.org/presentationml/2006/ole">
            <mc:AlternateContent xmlns:mc="http://schemas.openxmlformats.org/markup-compatibility/2006">
              <mc:Choice xmlns:v="urn:schemas-microsoft-com:vml" Requires="v">
                <p:oleObj spid="_x0000_s1176587" name="Equation" r:id="rId6" imgW="2463480" imgH="1358640" progId="Equation.DSMT4">
                  <p:embed/>
                </p:oleObj>
              </mc:Choice>
              <mc:Fallback>
                <p:oleObj name="Equation" r:id="rId6" imgW="2463480" imgH="135864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4788" y="3124200"/>
                        <a:ext cx="4848225" cy="267970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76582" name="Object 6"/>
          <p:cNvGraphicFramePr>
            <a:graphicFrameLocks noChangeAspect="1"/>
          </p:cNvGraphicFramePr>
          <p:nvPr/>
        </p:nvGraphicFramePr>
        <p:xfrm>
          <a:off x="2743200" y="5867400"/>
          <a:ext cx="4837113" cy="881063"/>
        </p:xfrm>
        <a:graphic>
          <a:graphicData uri="http://schemas.openxmlformats.org/presentationml/2006/ole">
            <mc:AlternateContent xmlns:mc="http://schemas.openxmlformats.org/markup-compatibility/2006">
              <mc:Choice xmlns:v="urn:schemas-microsoft-com:vml" Requires="v">
                <p:oleObj spid="_x0000_s1176588" name="Equation" r:id="rId8" imgW="2158920" imgH="393480" progId="Equation.DSMT4">
                  <p:embed/>
                </p:oleObj>
              </mc:Choice>
              <mc:Fallback>
                <p:oleObj name="Equation" r:id="rId8" imgW="2158920" imgH="393480" progId="Equation.DSMT4">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43200" y="5867400"/>
                        <a:ext cx="4837113" cy="88106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8626" name="Rectangle 2"/>
          <p:cNvSpPr>
            <a:spLocks noGrp="1" noChangeArrowheads="1"/>
          </p:cNvSpPr>
          <p:nvPr>
            <p:ph type="title"/>
          </p:nvPr>
        </p:nvSpPr>
        <p:spPr>
          <a:xfrm>
            <a:off x="2362200" y="0"/>
            <a:ext cx="6781800" cy="1219200"/>
          </a:xfrm>
        </p:spPr>
        <p:txBody>
          <a:bodyPr/>
          <a:lstStyle/>
          <a:p>
            <a:r>
              <a:rPr lang="en-US" altLang="en-US" sz="3200"/>
              <a:t>Meaning of Reactive Power – Part 2 (Resistive Case)</a:t>
            </a:r>
          </a:p>
        </p:txBody>
      </p:sp>
      <p:sp>
        <p:nvSpPr>
          <p:cNvPr id="1178627" name="Rectangle 3"/>
          <p:cNvSpPr>
            <a:spLocks noGrp="1" noChangeArrowheads="1"/>
          </p:cNvSpPr>
          <p:nvPr>
            <p:ph type="body" idx="1"/>
          </p:nvPr>
        </p:nvSpPr>
        <p:spPr>
          <a:xfrm>
            <a:off x="457200" y="1219200"/>
            <a:ext cx="8686800" cy="1752600"/>
          </a:xfrm>
        </p:spPr>
        <p:txBody>
          <a:bodyPr/>
          <a:lstStyle/>
          <a:p>
            <a:pPr>
              <a:lnSpc>
                <a:spcPct val="90000"/>
              </a:lnSpc>
              <a:buFontTx/>
              <a:buNone/>
            </a:pPr>
            <a:r>
              <a:rPr lang="en-US" altLang="en-US" sz="2800"/>
              <a:t>Let’s look at some special cases.  Take the case where our circuit is purely resistive, that is, it could be modeled using only resistors.  In this case the impedance is real, which means that </a:t>
            </a:r>
            <a:r>
              <a:rPr lang="en-US" altLang="en-US" sz="2800" i="1">
                <a:latin typeface="Symbol" pitchFamily="18" charset="2"/>
              </a:rPr>
              <a:t>q</a:t>
            </a:r>
            <a:r>
              <a:rPr lang="en-US" altLang="en-US" sz="2800"/>
              <a:t> is equal to zero.  We get that</a:t>
            </a:r>
          </a:p>
        </p:txBody>
      </p:sp>
      <p:graphicFrame>
        <p:nvGraphicFramePr>
          <p:cNvPr id="1178628" name="Object 4"/>
          <p:cNvGraphicFramePr>
            <a:graphicFrameLocks noChangeAspect="1"/>
          </p:cNvGraphicFramePr>
          <p:nvPr/>
        </p:nvGraphicFramePr>
        <p:xfrm>
          <a:off x="5334000" y="3048000"/>
          <a:ext cx="3041650" cy="1693863"/>
        </p:xfrm>
        <a:graphic>
          <a:graphicData uri="http://schemas.openxmlformats.org/presentationml/2006/ole">
            <mc:AlternateContent xmlns:mc="http://schemas.openxmlformats.org/markup-compatibility/2006">
              <mc:Choice xmlns:v="urn:schemas-microsoft-com:vml" Requires="v">
                <p:oleObj spid="_x0000_s1178637" name="Equation" r:id="rId4" imgW="1460160" imgH="812520" progId="Equation.DSMT4">
                  <p:embed/>
                </p:oleObj>
              </mc:Choice>
              <mc:Fallback>
                <p:oleObj name="Equation" r:id="rId4" imgW="1460160" imgH="81252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3048000"/>
                        <a:ext cx="3041650" cy="169386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78629" name="Object 5"/>
          <p:cNvGraphicFramePr>
            <a:graphicFrameLocks noChangeAspect="1"/>
          </p:cNvGraphicFramePr>
          <p:nvPr/>
        </p:nvGraphicFramePr>
        <p:xfrm>
          <a:off x="228600" y="3352800"/>
          <a:ext cx="4848225" cy="2679700"/>
        </p:xfrm>
        <a:graphic>
          <a:graphicData uri="http://schemas.openxmlformats.org/presentationml/2006/ole">
            <mc:AlternateContent xmlns:mc="http://schemas.openxmlformats.org/markup-compatibility/2006">
              <mc:Choice xmlns:v="urn:schemas-microsoft-com:vml" Requires="v">
                <p:oleObj spid="_x0000_s1178638" name="Equation" r:id="rId6" imgW="2463480" imgH="1358640" progId="Equation.DSMT4">
                  <p:embed/>
                </p:oleObj>
              </mc:Choice>
              <mc:Fallback>
                <p:oleObj name="Equation" r:id="rId6" imgW="2463480" imgH="135864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 y="3352800"/>
                        <a:ext cx="4848225" cy="267970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78630" name="Object 6"/>
          <p:cNvGraphicFramePr>
            <a:graphicFrameLocks noChangeAspect="1"/>
          </p:cNvGraphicFramePr>
          <p:nvPr/>
        </p:nvGraphicFramePr>
        <p:xfrm>
          <a:off x="5334000" y="5638800"/>
          <a:ext cx="3414713" cy="454025"/>
        </p:xfrm>
        <a:graphic>
          <a:graphicData uri="http://schemas.openxmlformats.org/presentationml/2006/ole">
            <mc:AlternateContent xmlns:mc="http://schemas.openxmlformats.org/markup-compatibility/2006">
              <mc:Choice xmlns:v="urn:schemas-microsoft-com:vml" Requires="v">
                <p:oleObj spid="_x0000_s1178639" name="Equation" r:id="rId8" imgW="1523880" imgH="203040" progId="Equation.DSMT4">
                  <p:embed/>
                </p:oleObj>
              </mc:Choice>
              <mc:Fallback>
                <p:oleObj name="Equation" r:id="rId8" imgW="1523880" imgH="203040" progId="Equation.DSMT4">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34000" y="5638800"/>
                        <a:ext cx="3414713" cy="45402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78631" name="Rectangle 7"/>
          <p:cNvSpPr>
            <a:spLocks noChangeArrowheads="1"/>
          </p:cNvSpPr>
          <p:nvPr/>
        </p:nvSpPr>
        <p:spPr bwMode="auto">
          <a:xfrm>
            <a:off x="304800" y="6019800"/>
            <a:ext cx="8458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spcBef>
                <a:spcPct val="20000"/>
              </a:spcBef>
            </a:pPr>
            <a:r>
              <a:rPr lang="en-US" altLang="en-US">
                <a:latin typeface="Arial" charset="0"/>
              </a:rPr>
              <a:t>In the resistive case, where </a:t>
            </a:r>
            <a:r>
              <a:rPr lang="en-US" altLang="en-US" i="1">
                <a:latin typeface="Symbol" pitchFamily="18" charset="2"/>
              </a:rPr>
              <a:t>q</a:t>
            </a:r>
            <a:r>
              <a:rPr lang="en-US" altLang="en-US">
                <a:latin typeface="Arial" charset="0"/>
              </a:rPr>
              <a:t> is equal to zero, this reactive power is zero.  </a:t>
            </a:r>
          </a:p>
        </p:txBody>
      </p:sp>
      <p:graphicFrame>
        <p:nvGraphicFramePr>
          <p:cNvPr id="1178632" name="Object 8"/>
          <p:cNvGraphicFramePr>
            <a:graphicFrameLocks noChangeAspect="1"/>
          </p:cNvGraphicFramePr>
          <p:nvPr/>
        </p:nvGraphicFramePr>
        <p:xfrm>
          <a:off x="5334000" y="4724400"/>
          <a:ext cx="3414713" cy="879475"/>
        </p:xfrm>
        <a:graphic>
          <a:graphicData uri="http://schemas.openxmlformats.org/presentationml/2006/ole">
            <mc:AlternateContent xmlns:mc="http://schemas.openxmlformats.org/markup-compatibility/2006">
              <mc:Choice xmlns:v="urn:schemas-microsoft-com:vml" Requires="v">
                <p:oleObj spid="_x0000_s1178640" name="Equation" r:id="rId10" imgW="1523880" imgH="393480" progId="Equation.DSMT4">
                  <p:embed/>
                </p:oleObj>
              </mc:Choice>
              <mc:Fallback>
                <p:oleObj name="Equation" r:id="rId10" imgW="1523880" imgH="393480" progId="Equation.DSMT4">
                  <p:embed/>
                  <p:pic>
                    <p:nvPicPr>
                      <p:cNvPr id="0"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334000" y="4724400"/>
                        <a:ext cx="3414713" cy="8794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0674" name="Rectangle 2"/>
          <p:cNvSpPr>
            <a:spLocks noGrp="1" noChangeArrowheads="1"/>
          </p:cNvSpPr>
          <p:nvPr>
            <p:ph type="title"/>
          </p:nvPr>
        </p:nvSpPr>
        <p:spPr>
          <a:xfrm>
            <a:off x="2362200" y="0"/>
            <a:ext cx="6781800" cy="1066800"/>
          </a:xfrm>
        </p:spPr>
        <p:txBody>
          <a:bodyPr/>
          <a:lstStyle/>
          <a:p>
            <a:r>
              <a:rPr lang="en-US" altLang="en-US" sz="3200"/>
              <a:t>Meaning of Reactive Power – Part 3 (Inductive Case)</a:t>
            </a:r>
          </a:p>
        </p:txBody>
      </p:sp>
      <p:sp>
        <p:nvSpPr>
          <p:cNvPr id="1180675" name="Rectangle 3"/>
          <p:cNvSpPr>
            <a:spLocks noGrp="1" noChangeArrowheads="1"/>
          </p:cNvSpPr>
          <p:nvPr>
            <p:ph type="body" idx="1"/>
          </p:nvPr>
        </p:nvSpPr>
        <p:spPr>
          <a:xfrm>
            <a:off x="457200" y="1066800"/>
            <a:ext cx="8686800" cy="1981200"/>
          </a:xfrm>
        </p:spPr>
        <p:txBody>
          <a:bodyPr/>
          <a:lstStyle/>
          <a:p>
            <a:pPr>
              <a:lnSpc>
                <a:spcPct val="90000"/>
              </a:lnSpc>
              <a:buFontTx/>
              <a:buNone/>
            </a:pPr>
            <a:r>
              <a:rPr lang="en-US" altLang="en-US" sz="2800"/>
              <a:t>Let’s look at another special case.  Take the case where our circuit is purely inductive, and could be modeled using only inductors.  In this case the impedance is positive and imaginary, and </a:t>
            </a:r>
            <a:r>
              <a:rPr lang="en-US" altLang="en-US" sz="2800" i="1">
                <a:latin typeface="Symbol" pitchFamily="18" charset="2"/>
              </a:rPr>
              <a:t>q</a:t>
            </a:r>
            <a:r>
              <a:rPr lang="en-US" altLang="en-US" sz="2800"/>
              <a:t> is equal to 90°.  We get that</a:t>
            </a:r>
          </a:p>
        </p:txBody>
      </p:sp>
      <p:graphicFrame>
        <p:nvGraphicFramePr>
          <p:cNvPr id="1180676" name="Object 4"/>
          <p:cNvGraphicFramePr>
            <a:graphicFrameLocks noChangeAspect="1"/>
          </p:cNvGraphicFramePr>
          <p:nvPr/>
        </p:nvGraphicFramePr>
        <p:xfrm>
          <a:off x="228600" y="3048000"/>
          <a:ext cx="4848225" cy="2679700"/>
        </p:xfrm>
        <a:graphic>
          <a:graphicData uri="http://schemas.openxmlformats.org/presentationml/2006/ole">
            <mc:AlternateContent xmlns:mc="http://schemas.openxmlformats.org/markup-compatibility/2006">
              <mc:Choice xmlns:v="urn:schemas-microsoft-com:vml" Requires="v">
                <p:oleObj spid="_x0000_s1180685" name="Equation" r:id="rId4" imgW="2463480" imgH="1358640" progId="Equation.DSMT4">
                  <p:embed/>
                </p:oleObj>
              </mc:Choice>
              <mc:Fallback>
                <p:oleObj name="Equation" r:id="rId4" imgW="2463480" imgH="135864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3048000"/>
                        <a:ext cx="4848225" cy="267970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80677" name="Object 5"/>
          <p:cNvGraphicFramePr>
            <a:graphicFrameLocks noChangeAspect="1"/>
          </p:cNvGraphicFramePr>
          <p:nvPr/>
        </p:nvGraphicFramePr>
        <p:xfrm>
          <a:off x="4953000" y="4800600"/>
          <a:ext cx="3984625" cy="879475"/>
        </p:xfrm>
        <a:graphic>
          <a:graphicData uri="http://schemas.openxmlformats.org/presentationml/2006/ole">
            <mc:AlternateContent xmlns:mc="http://schemas.openxmlformats.org/markup-compatibility/2006">
              <mc:Choice xmlns:v="urn:schemas-microsoft-com:vml" Requires="v">
                <p:oleObj spid="_x0000_s1180686" name="Equation" r:id="rId6" imgW="1777680" imgH="393480" progId="Equation.DSMT4">
                  <p:embed/>
                </p:oleObj>
              </mc:Choice>
              <mc:Fallback>
                <p:oleObj name="Equation" r:id="rId6" imgW="1777680" imgH="39348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53000" y="4800600"/>
                        <a:ext cx="3984625" cy="8794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80678" name="Rectangle 6"/>
          <p:cNvSpPr>
            <a:spLocks noChangeArrowheads="1"/>
          </p:cNvSpPr>
          <p:nvPr/>
        </p:nvSpPr>
        <p:spPr bwMode="auto">
          <a:xfrm>
            <a:off x="0" y="5791200"/>
            <a:ext cx="9144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spcBef>
                <a:spcPct val="20000"/>
              </a:spcBef>
            </a:pPr>
            <a:r>
              <a:rPr lang="en-US" altLang="en-US">
                <a:latin typeface="Arial" charset="0"/>
              </a:rPr>
              <a:t>In the inductive case, where </a:t>
            </a:r>
            <a:r>
              <a:rPr lang="en-US" altLang="en-US" i="1">
                <a:latin typeface="Symbol" pitchFamily="18" charset="2"/>
              </a:rPr>
              <a:t>q</a:t>
            </a:r>
            <a:r>
              <a:rPr lang="en-US" altLang="en-US">
                <a:latin typeface="Arial" charset="0"/>
              </a:rPr>
              <a:t> is equal to </a:t>
            </a:r>
            <a:r>
              <a:rPr lang="en-US" altLang="en-US" sz="2800">
                <a:latin typeface="Arial" charset="0"/>
              </a:rPr>
              <a:t>90°</a:t>
            </a:r>
            <a:r>
              <a:rPr lang="en-US" altLang="en-US">
                <a:latin typeface="Arial" charset="0"/>
              </a:rPr>
              <a:t>, the real power is zero.  This should make sense, since with inductors energy is stored in the magnetic field, but later returned to the circuit.   </a:t>
            </a:r>
          </a:p>
        </p:txBody>
      </p:sp>
      <p:graphicFrame>
        <p:nvGraphicFramePr>
          <p:cNvPr id="1180679" name="Object 7"/>
          <p:cNvGraphicFramePr>
            <a:graphicFrameLocks noChangeAspect="1"/>
          </p:cNvGraphicFramePr>
          <p:nvPr/>
        </p:nvGraphicFramePr>
        <p:xfrm>
          <a:off x="5486400" y="4114800"/>
          <a:ext cx="2846388" cy="396875"/>
        </p:xfrm>
        <a:graphic>
          <a:graphicData uri="http://schemas.openxmlformats.org/presentationml/2006/ole">
            <mc:AlternateContent xmlns:mc="http://schemas.openxmlformats.org/markup-compatibility/2006">
              <mc:Choice xmlns:v="urn:schemas-microsoft-com:vml" Requires="v">
                <p:oleObj spid="_x0000_s1180687" name="Equation" r:id="rId8" imgW="1269720" imgH="177480" progId="Equation.DSMT4">
                  <p:embed/>
                </p:oleObj>
              </mc:Choice>
              <mc:Fallback>
                <p:oleObj name="Equation" r:id="rId8" imgW="1269720" imgH="177480" progId="Equation.DSMT4">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86400" y="4114800"/>
                        <a:ext cx="2846388" cy="3968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80680" name="Object 8"/>
          <p:cNvGraphicFramePr>
            <a:graphicFrameLocks noChangeAspect="1"/>
          </p:cNvGraphicFramePr>
          <p:nvPr/>
        </p:nvGraphicFramePr>
        <p:xfrm>
          <a:off x="4800600" y="3048000"/>
          <a:ext cx="4178300" cy="820738"/>
        </p:xfrm>
        <a:graphic>
          <a:graphicData uri="http://schemas.openxmlformats.org/presentationml/2006/ole">
            <mc:AlternateContent xmlns:mc="http://schemas.openxmlformats.org/markup-compatibility/2006">
              <mc:Choice xmlns:v="urn:schemas-microsoft-com:vml" Requires="v">
                <p:oleObj spid="_x0000_s1180688" name="Equation" r:id="rId10" imgW="2006280" imgH="393480" progId="Equation.DSMT4">
                  <p:embed/>
                </p:oleObj>
              </mc:Choice>
              <mc:Fallback>
                <p:oleObj name="Equation" r:id="rId10" imgW="2006280" imgH="393480" progId="Equation.DSMT4">
                  <p:embed/>
                  <p:pic>
                    <p:nvPicPr>
                      <p:cNvPr id="0"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800600" y="3048000"/>
                        <a:ext cx="4178300" cy="820738"/>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2722" name="Rectangle 2"/>
          <p:cNvSpPr>
            <a:spLocks noGrp="1" noChangeArrowheads="1"/>
          </p:cNvSpPr>
          <p:nvPr>
            <p:ph type="title"/>
          </p:nvPr>
        </p:nvSpPr>
        <p:spPr>
          <a:xfrm>
            <a:off x="2362200" y="0"/>
            <a:ext cx="6781800" cy="1066800"/>
          </a:xfrm>
        </p:spPr>
        <p:txBody>
          <a:bodyPr/>
          <a:lstStyle/>
          <a:p>
            <a:r>
              <a:rPr lang="en-US" altLang="en-US" sz="3200"/>
              <a:t>Meaning of Reactive Power – Part 4 (Capacitive Case)</a:t>
            </a:r>
          </a:p>
        </p:txBody>
      </p:sp>
      <p:sp>
        <p:nvSpPr>
          <p:cNvPr id="1182723" name="Rectangle 3"/>
          <p:cNvSpPr>
            <a:spLocks noGrp="1" noChangeArrowheads="1"/>
          </p:cNvSpPr>
          <p:nvPr>
            <p:ph type="body" idx="1"/>
          </p:nvPr>
        </p:nvSpPr>
        <p:spPr>
          <a:xfrm>
            <a:off x="457200" y="990600"/>
            <a:ext cx="8686800" cy="1981200"/>
          </a:xfrm>
        </p:spPr>
        <p:txBody>
          <a:bodyPr/>
          <a:lstStyle/>
          <a:p>
            <a:pPr>
              <a:lnSpc>
                <a:spcPct val="90000"/>
              </a:lnSpc>
              <a:buFontTx/>
              <a:buNone/>
            </a:pPr>
            <a:r>
              <a:rPr lang="en-US" altLang="en-US" sz="2800"/>
              <a:t>Let’s look at a third special case.  Take the case where our circuit is purely capacitive, and could be modeled using only capacitors.  In this case the impedance is negatve and imaginary, and </a:t>
            </a:r>
            <a:r>
              <a:rPr lang="en-US" altLang="en-US" sz="2800" i="1">
                <a:latin typeface="Symbol" pitchFamily="18" charset="2"/>
              </a:rPr>
              <a:t>q</a:t>
            </a:r>
            <a:r>
              <a:rPr lang="en-US" altLang="en-US" sz="2800"/>
              <a:t> is equal to -90°.  We get that</a:t>
            </a:r>
          </a:p>
        </p:txBody>
      </p:sp>
      <p:graphicFrame>
        <p:nvGraphicFramePr>
          <p:cNvPr id="1182724" name="Object 4"/>
          <p:cNvGraphicFramePr>
            <a:graphicFrameLocks noChangeAspect="1"/>
          </p:cNvGraphicFramePr>
          <p:nvPr/>
        </p:nvGraphicFramePr>
        <p:xfrm>
          <a:off x="228600" y="3048000"/>
          <a:ext cx="4848225" cy="2679700"/>
        </p:xfrm>
        <a:graphic>
          <a:graphicData uri="http://schemas.openxmlformats.org/presentationml/2006/ole">
            <mc:AlternateContent xmlns:mc="http://schemas.openxmlformats.org/markup-compatibility/2006">
              <mc:Choice xmlns:v="urn:schemas-microsoft-com:vml" Requires="v">
                <p:oleObj spid="_x0000_s1182733" name="Equation" r:id="rId4" imgW="2463480" imgH="1358640" progId="Equation.DSMT4">
                  <p:embed/>
                </p:oleObj>
              </mc:Choice>
              <mc:Fallback>
                <p:oleObj name="Equation" r:id="rId4" imgW="2463480" imgH="135864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3048000"/>
                        <a:ext cx="4848225" cy="267970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82725" name="Object 5"/>
          <p:cNvGraphicFramePr>
            <a:graphicFrameLocks noChangeAspect="1"/>
          </p:cNvGraphicFramePr>
          <p:nvPr/>
        </p:nvGraphicFramePr>
        <p:xfrm>
          <a:off x="4932363" y="4800600"/>
          <a:ext cx="4211637" cy="879475"/>
        </p:xfrm>
        <a:graphic>
          <a:graphicData uri="http://schemas.openxmlformats.org/presentationml/2006/ole">
            <mc:AlternateContent xmlns:mc="http://schemas.openxmlformats.org/markup-compatibility/2006">
              <mc:Choice xmlns:v="urn:schemas-microsoft-com:vml" Requires="v">
                <p:oleObj spid="_x0000_s1182734" name="Equation" r:id="rId6" imgW="1879560" imgH="393480" progId="Equation.DSMT4">
                  <p:embed/>
                </p:oleObj>
              </mc:Choice>
              <mc:Fallback>
                <p:oleObj name="Equation" r:id="rId6" imgW="1879560" imgH="39348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32363" y="4800600"/>
                        <a:ext cx="4211637" cy="8794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82726" name="Rectangle 6"/>
          <p:cNvSpPr>
            <a:spLocks noChangeArrowheads="1"/>
          </p:cNvSpPr>
          <p:nvPr/>
        </p:nvSpPr>
        <p:spPr bwMode="auto">
          <a:xfrm>
            <a:off x="0" y="5791200"/>
            <a:ext cx="9144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spcBef>
                <a:spcPct val="20000"/>
              </a:spcBef>
            </a:pPr>
            <a:r>
              <a:rPr lang="en-US" altLang="en-US">
                <a:latin typeface="Arial" charset="0"/>
              </a:rPr>
              <a:t>In the capacitive case, where </a:t>
            </a:r>
            <a:r>
              <a:rPr lang="en-US" altLang="en-US" i="1">
                <a:latin typeface="Symbol" pitchFamily="18" charset="2"/>
              </a:rPr>
              <a:t>q</a:t>
            </a:r>
            <a:r>
              <a:rPr lang="en-US" altLang="en-US">
                <a:latin typeface="Arial" charset="0"/>
              </a:rPr>
              <a:t> is equal to -</a:t>
            </a:r>
            <a:r>
              <a:rPr lang="en-US" altLang="en-US" sz="2800">
                <a:latin typeface="Arial" charset="0"/>
              </a:rPr>
              <a:t>90°</a:t>
            </a:r>
            <a:r>
              <a:rPr lang="en-US" altLang="en-US">
                <a:latin typeface="Arial" charset="0"/>
              </a:rPr>
              <a:t>, the real power is zero.  This should make sense, since with capacitors energy is stored in the electric field, but later returned to the circuit.   </a:t>
            </a:r>
          </a:p>
        </p:txBody>
      </p:sp>
      <p:graphicFrame>
        <p:nvGraphicFramePr>
          <p:cNvPr id="1182727" name="Object 7"/>
          <p:cNvGraphicFramePr>
            <a:graphicFrameLocks noChangeAspect="1"/>
          </p:cNvGraphicFramePr>
          <p:nvPr/>
        </p:nvGraphicFramePr>
        <p:xfrm>
          <a:off x="5562600" y="4114800"/>
          <a:ext cx="2846388" cy="396875"/>
        </p:xfrm>
        <a:graphic>
          <a:graphicData uri="http://schemas.openxmlformats.org/presentationml/2006/ole">
            <mc:AlternateContent xmlns:mc="http://schemas.openxmlformats.org/markup-compatibility/2006">
              <mc:Choice xmlns:v="urn:schemas-microsoft-com:vml" Requires="v">
                <p:oleObj spid="_x0000_s1182735" name="Equation" r:id="rId8" imgW="1269720" imgH="177480" progId="Equation.DSMT4">
                  <p:embed/>
                </p:oleObj>
              </mc:Choice>
              <mc:Fallback>
                <p:oleObj name="Equation" r:id="rId8" imgW="1269720" imgH="177480" progId="Equation.DSMT4">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62600" y="4114800"/>
                        <a:ext cx="2846388" cy="3968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82728" name="Object 8"/>
          <p:cNvGraphicFramePr>
            <a:graphicFrameLocks noChangeAspect="1"/>
          </p:cNvGraphicFramePr>
          <p:nvPr/>
        </p:nvGraphicFramePr>
        <p:xfrm>
          <a:off x="4905375" y="3048000"/>
          <a:ext cx="3967163" cy="820738"/>
        </p:xfrm>
        <a:graphic>
          <a:graphicData uri="http://schemas.openxmlformats.org/presentationml/2006/ole">
            <mc:AlternateContent xmlns:mc="http://schemas.openxmlformats.org/markup-compatibility/2006">
              <mc:Choice xmlns:v="urn:schemas-microsoft-com:vml" Requires="v">
                <p:oleObj spid="_x0000_s1182736" name="Equation" r:id="rId10" imgW="1904760" imgH="393480" progId="Equation.DSMT4">
                  <p:embed/>
                </p:oleObj>
              </mc:Choice>
              <mc:Fallback>
                <p:oleObj name="Equation" r:id="rId10" imgW="1904760" imgH="393480" progId="Equation.DSMT4">
                  <p:embed/>
                  <p:pic>
                    <p:nvPicPr>
                      <p:cNvPr id="0"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905375" y="3048000"/>
                        <a:ext cx="3967163" cy="820738"/>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4770" name="Rectangle 2"/>
          <p:cNvSpPr>
            <a:spLocks noGrp="1" noChangeArrowheads="1"/>
          </p:cNvSpPr>
          <p:nvPr>
            <p:ph type="title"/>
          </p:nvPr>
        </p:nvSpPr>
        <p:spPr>
          <a:xfrm>
            <a:off x="2362200" y="0"/>
            <a:ext cx="6781800" cy="1066800"/>
          </a:xfrm>
        </p:spPr>
        <p:txBody>
          <a:bodyPr/>
          <a:lstStyle/>
          <a:p>
            <a:r>
              <a:rPr lang="en-US" altLang="en-US" sz="3200"/>
              <a:t>Meaning of Reactive Power – Part 5 (Conclusion)</a:t>
            </a:r>
          </a:p>
        </p:txBody>
      </p:sp>
      <p:sp>
        <p:nvSpPr>
          <p:cNvPr id="1184771" name="Rectangle 3"/>
          <p:cNvSpPr>
            <a:spLocks noGrp="1" noChangeArrowheads="1"/>
          </p:cNvSpPr>
          <p:nvPr>
            <p:ph type="body" idx="1"/>
          </p:nvPr>
        </p:nvSpPr>
        <p:spPr>
          <a:xfrm>
            <a:off x="457200" y="1066800"/>
            <a:ext cx="8686800" cy="2667000"/>
          </a:xfrm>
        </p:spPr>
        <p:txBody>
          <a:bodyPr/>
          <a:lstStyle/>
          <a:p>
            <a:pPr>
              <a:buFontTx/>
              <a:buNone/>
            </a:pPr>
            <a:r>
              <a:rPr lang="en-US" altLang="en-US" sz="2400"/>
              <a:t>So, we have the following situation.  The Real Power, </a:t>
            </a:r>
            <a:r>
              <a:rPr lang="en-US" altLang="en-US" sz="2400" i="1"/>
              <a:t>P</a:t>
            </a:r>
            <a:r>
              <a:rPr lang="en-US" altLang="en-US" sz="2400"/>
              <a:t>, is the average power, and is the power associated with resistances.  The inductors and capacitors take power in during the first half cycle of a sinusoid, but then give all of that power back in the second half cycle.  The Reactive Power, </a:t>
            </a:r>
            <a:r>
              <a:rPr lang="en-US" altLang="en-US" sz="2400" i="1"/>
              <a:t>Q</a:t>
            </a:r>
            <a:r>
              <a:rPr lang="en-US" altLang="en-US" sz="2400"/>
              <a:t>, is used as a measure of the energy that is given to the inductors and capacitors, and then returned later.</a:t>
            </a:r>
          </a:p>
        </p:txBody>
      </p:sp>
      <p:graphicFrame>
        <p:nvGraphicFramePr>
          <p:cNvPr id="1184772" name="Object 4"/>
          <p:cNvGraphicFramePr>
            <a:graphicFrameLocks noChangeAspect="1"/>
          </p:cNvGraphicFramePr>
          <p:nvPr/>
        </p:nvGraphicFramePr>
        <p:xfrm>
          <a:off x="990600" y="4092575"/>
          <a:ext cx="3048000" cy="1778000"/>
        </p:xfrm>
        <a:graphic>
          <a:graphicData uri="http://schemas.openxmlformats.org/presentationml/2006/ole">
            <mc:AlternateContent xmlns:mc="http://schemas.openxmlformats.org/markup-compatibility/2006">
              <mc:Choice xmlns:v="urn:schemas-microsoft-com:vml" Requires="v">
                <p:oleObj spid="_x0000_s1184780" name="Equation" r:id="rId4" imgW="1549080" imgH="901440" progId="Equation.DSMT4">
                  <p:embed/>
                </p:oleObj>
              </mc:Choice>
              <mc:Fallback>
                <p:oleObj name="Equation" r:id="rId4" imgW="1549080" imgH="90144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4092575"/>
                        <a:ext cx="3048000" cy="177800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84773" name="Object 5"/>
          <p:cNvGraphicFramePr>
            <a:graphicFrameLocks noChangeAspect="1"/>
          </p:cNvGraphicFramePr>
          <p:nvPr/>
        </p:nvGraphicFramePr>
        <p:xfrm>
          <a:off x="4343400" y="3940175"/>
          <a:ext cx="3276600" cy="2119313"/>
        </p:xfrm>
        <a:graphic>
          <a:graphicData uri="http://schemas.openxmlformats.org/presentationml/2006/ole">
            <mc:AlternateContent xmlns:mc="http://schemas.openxmlformats.org/markup-compatibility/2006">
              <mc:Choice xmlns:v="urn:schemas-microsoft-com:vml" Requires="v">
                <p:oleObj spid="_x0000_s1184781" name="Equation" r:id="rId6" imgW="1866600" imgH="1206360" progId="Equation.DSMT4">
                  <p:embed/>
                </p:oleObj>
              </mc:Choice>
              <mc:Fallback>
                <p:oleObj name="Equation" r:id="rId6" imgW="1866600" imgH="120636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43400" y="3940175"/>
                        <a:ext cx="3276600" cy="211931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84774" name="Object 6"/>
          <p:cNvGraphicFramePr>
            <a:graphicFrameLocks noChangeAspect="1"/>
          </p:cNvGraphicFramePr>
          <p:nvPr/>
        </p:nvGraphicFramePr>
        <p:xfrm>
          <a:off x="4953000" y="6149975"/>
          <a:ext cx="3886200" cy="708025"/>
        </p:xfrm>
        <a:graphic>
          <a:graphicData uri="http://schemas.openxmlformats.org/presentationml/2006/ole">
            <mc:AlternateContent xmlns:mc="http://schemas.openxmlformats.org/markup-compatibility/2006">
              <mc:Choice xmlns:v="urn:schemas-microsoft-com:vml" Requires="v">
                <p:oleObj spid="_x0000_s1184782" name="Equation" r:id="rId8" imgW="2158920" imgH="393480" progId="Equation.DSMT4">
                  <p:embed/>
                </p:oleObj>
              </mc:Choice>
              <mc:Fallback>
                <p:oleObj name="Equation" r:id="rId8" imgW="2158920" imgH="393480" progId="Equation.DSMT4">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53000" y="6149975"/>
                        <a:ext cx="3886200" cy="70802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84775" name="Object 7"/>
          <p:cNvGraphicFramePr>
            <a:graphicFrameLocks noChangeAspect="1"/>
          </p:cNvGraphicFramePr>
          <p:nvPr/>
        </p:nvGraphicFramePr>
        <p:xfrm>
          <a:off x="228600" y="6149975"/>
          <a:ext cx="4495800" cy="692150"/>
        </p:xfrm>
        <a:graphic>
          <a:graphicData uri="http://schemas.openxmlformats.org/presentationml/2006/ole">
            <mc:AlternateContent xmlns:mc="http://schemas.openxmlformats.org/markup-compatibility/2006">
              <mc:Choice xmlns:v="urn:schemas-microsoft-com:vml" Requires="v">
                <p:oleObj spid="_x0000_s1184783" name="Equation" r:id="rId10" imgW="2552400" imgH="393480" progId="Equation.DSMT4">
                  <p:embed/>
                </p:oleObj>
              </mc:Choice>
              <mc:Fallback>
                <p:oleObj name="Equation" r:id="rId10" imgW="2552400" imgH="393480" progId="Equation.DSMT4">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8600" y="6149975"/>
                        <a:ext cx="4495800" cy="69215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6818" name="Rectangle 2"/>
          <p:cNvSpPr>
            <a:spLocks noGrp="1" noChangeArrowheads="1"/>
          </p:cNvSpPr>
          <p:nvPr>
            <p:ph type="title"/>
          </p:nvPr>
        </p:nvSpPr>
        <p:spPr>
          <a:xfrm>
            <a:off x="2362200" y="0"/>
            <a:ext cx="6781800" cy="1219200"/>
          </a:xfrm>
        </p:spPr>
        <p:txBody>
          <a:bodyPr/>
          <a:lstStyle/>
          <a:p>
            <a:r>
              <a:rPr lang="en-US" altLang="en-US" sz="3600"/>
              <a:t>Meaning of Reactive Power – (Note)</a:t>
            </a:r>
          </a:p>
        </p:txBody>
      </p:sp>
      <p:sp>
        <p:nvSpPr>
          <p:cNvPr id="1186819" name="Rectangle 3"/>
          <p:cNvSpPr>
            <a:spLocks noGrp="1" noChangeArrowheads="1"/>
          </p:cNvSpPr>
          <p:nvPr>
            <p:ph type="body" idx="1"/>
          </p:nvPr>
        </p:nvSpPr>
        <p:spPr>
          <a:xfrm>
            <a:off x="304800" y="1371600"/>
            <a:ext cx="8686800" cy="2514600"/>
          </a:xfrm>
        </p:spPr>
        <p:txBody>
          <a:bodyPr/>
          <a:lstStyle/>
          <a:p>
            <a:pPr>
              <a:lnSpc>
                <a:spcPct val="90000"/>
              </a:lnSpc>
              <a:buFontTx/>
              <a:buNone/>
            </a:pPr>
            <a:r>
              <a:rPr lang="en-US" altLang="en-US" sz="2400"/>
              <a:t>The Reactive Power, </a:t>
            </a:r>
            <a:r>
              <a:rPr lang="en-US" altLang="en-US" sz="2400" i="1"/>
              <a:t>Q</a:t>
            </a:r>
            <a:r>
              <a:rPr lang="en-US" altLang="en-US" sz="2400"/>
              <a:t>, is used as a measure of the energy that is given to the inductors and capacitors, and then returned later.  It can be shown that the energy given in the first half cycle is </a:t>
            </a:r>
            <a:r>
              <a:rPr lang="en-US" altLang="en-US" sz="2400" i="1"/>
              <a:t>Q/</a:t>
            </a:r>
            <a:r>
              <a:rPr lang="en-US" altLang="en-US" sz="2400" i="1">
                <a:latin typeface="Symbol" pitchFamily="18" charset="2"/>
              </a:rPr>
              <a:t>w</a:t>
            </a:r>
            <a:r>
              <a:rPr lang="en-US" altLang="en-US" sz="2400"/>
              <a:t>.  This energy is returned from the inductors and capacitors in the second half cycle.  The Reactive Power is important in applications relating to transfering power over transmission lines.</a:t>
            </a:r>
          </a:p>
        </p:txBody>
      </p:sp>
      <p:graphicFrame>
        <p:nvGraphicFramePr>
          <p:cNvPr id="1186821" name="Object 5"/>
          <p:cNvGraphicFramePr>
            <a:graphicFrameLocks noChangeAspect="1"/>
          </p:cNvGraphicFramePr>
          <p:nvPr/>
        </p:nvGraphicFramePr>
        <p:xfrm>
          <a:off x="4343400" y="3940175"/>
          <a:ext cx="3276600" cy="2119313"/>
        </p:xfrm>
        <a:graphic>
          <a:graphicData uri="http://schemas.openxmlformats.org/presentationml/2006/ole">
            <mc:AlternateContent xmlns:mc="http://schemas.openxmlformats.org/markup-compatibility/2006">
              <mc:Choice xmlns:v="urn:schemas-microsoft-com:vml" Requires="v">
                <p:oleObj spid="_x0000_s1186831" name="Equation" r:id="rId4" imgW="1866600" imgH="1206360" progId="Equation.DSMT4">
                  <p:embed/>
                </p:oleObj>
              </mc:Choice>
              <mc:Fallback>
                <p:oleObj name="Equation" r:id="rId4" imgW="1866600" imgH="120636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3940175"/>
                        <a:ext cx="3276600" cy="211931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86824" name="Object 8"/>
          <p:cNvGraphicFramePr>
            <a:graphicFrameLocks noChangeAspect="1"/>
          </p:cNvGraphicFramePr>
          <p:nvPr/>
        </p:nvGraphicFramePr>
        <p:xfrm>
          <a:off x="4953000" y="6149975"/>
          <a:ext cx="3886200" cy="708025"/>
        </p:xfrm>
        <a:graphic>
          <a:graphicData uri="http://schemas.openxmlformats.org/presentationml/2006/ole">
            <mc:AlternateContent xmlns:mc="http://schemas.openxmlformats.org/markup-compatibility/2006">
              <mc:Choice xmlns:v="urn:schemas-microsoft-com:vml" Requires="v">
                <p:oleObj spid="_x0000_s1186832" name="Equation" r:id="rId6" imgW="2158920" imgH="393480" progId="Equation.DSMT4">
                  <p:embed/>
                </p:oleObj>
              </mc:Choice>
              <mc:Fallback>
                <p:oleObj name="Equation" r:id="rId6" imgW="2158920" imgH="393480" progId="Equation.DSMT4">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53000" y="6149975"/>
                        <a:ext cx="3886200" cy="70802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86825" name="Object 9"/>
          <p:cNvGraphicFramePr>
            <a:graphicFrameLocks noChangeAspect="1"/>
          </p:cNvGraphicFramePr>
          <p:nvPr/>
        </p:nvGraphicFramePr>
        <p:xfrm>
          <a:off x="228600" y="6149975"/>
          <a:ext cx="4495800" cy="692150"/>
        </p:xfrm>
        <a:graphic>
          <a:graphicData uri="http://schemas.openxmlformats.org/presentationml/2006/ole">
            <mc:AlternateContent xmlns:mc="http://schemas.openxmlformats.org/markup-compatibility/2006">
              <mc:Choice xmlns:v="urn:schemas-microsoft-com:vml" Requires="v">
                <p:oleObj spid="_x0000_s1186833" name="Equation" r:id="rId8" imgW="2552400" imgH="393480" progId="Equation.DSMT4">
                  <p:embed/>
                </p:oleObj>
              </mc:Choice>
              <mc:Fallback>
                <p:oleObj name="Equation" r:id="rId8" imgW="2552400" imgH="393480" progId="Equation.DSMT4">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8600" y="6149975"/>
                        <a:ext cx="4495800" cy="69215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86826" name="Object 10"/>
          <p:cNvGraphicFramePr>
            <a:graphicFrameLocks noChangeAspect="1"/>
          </p:cNvGraphicFramePr>
          <p:nvPr/>
        </p:nvGraphicFramePr>
        <p:xfrm>
          <a:off x="990600" y="4092575"/>
          <a:ext cx="3048000" cy="1778000"/>
        </p:xfrm>
        <a:graphic>
          <a:graphicData uri="http://schemas.openxmlformats.org/presentationml/2006/ole">
            <mc:AlternateContent xmlns:mc="http://schemas.openxmlformats.org/markup-compatibility/2006">
              <mc:Choice xmlns:v="urn:schemas-microsoft-com:vml" Requires="v">
                <p:oleObj spid="_x0000_s1186834" name="Equation" r:id="rId10" imgW="1549080" imgH="901440" progId="Equation.DSMT4">
                  <p:embed/>
                </p:oleObj>
              </mc:Choice>
              <mc:Fallback>
                <p:oleObj name="Equation" r:id="rId10" imgW="1549080" imgH="901440" progId="Equation.DSMT4">
                  <p:embed/>
                  <p:pic>
                    <p:nvPicPr>
                      <p:cNvPr id="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90600" y="4092575"/>
                        <a:ext cx="3048000" cy="177800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8866" name="Rectangle 2"/>
          <p:cNvSpPr>
            <a:spLocks noGrp="1" noChangeArrowheads="1"/>
          </p:cNvSpPr>
          <p:nvPr>
            <p:ph type="title"/>
          </p:nvPr>
        </p:nvSpPr>
        <p:spPr>
          <a:xfrm>
            <a:off x="2362200" y="0"/>
            <a:ext cx="6781800" cy="762000"/>
          </a:xfrm>
        </p:spPr>
        <p:txBody>
          <a:bodyPr/>
          <a:lstStyle/>
          <a:p>
            <a:r>
              <a:rPr lang="en-US" altLang="en-US"/>
              <a:t>Power Terminology - 1</a:t>
            </a:r>
          </a:p>
        </p:txBody>
      </p:sp>
      <p:sp>
        <p:nvSpPr>
          <p:cNvPr id="1188867" name="Rectangle 3"/>
          <p:cNvSpPr>
            <a:spLocks noGrp="1" noChangeArrowheads="1"/>
          </p:cNvSpPr>
          <p:nvPr>
            <p:ph type="body" idx="1"/>
          </p:nvPr>
        </p:nvSpPr>
        <p:spPr>
          <a:xfrm>
            <a:off x="228600" y="762000"/>
            <a:ext cx="8686800" cy="3505200"/>
          </a:xfrm>
        </p:spPr>
        <p:txBody>
          <a:bodyPr/>
          <a:lstStyle/>
          <a:p>
            <a:pPr>
              <a:lnSpc>
                <a:spcPct val="90000"/>
              </a:lnSpc>
              <a:buFontTx/>
              <a:buNone/>
            </a:pPr>
            <a:r>
              <a:rPr lang="en-US" altLang="en-US" sz="2400"/>
              <a:t>Several quantities are used so often in power calculations that they are given specific names.  The first definition, the </a:t>
            </a:r>
            <a:r>
              <a:rPr lang="en-US" altLang="en-US" sz="2400" u="sng"/>
              <a:t>Power Factor Angle</a:t>
            </a:r>
            <a:r>
              <a:rPr lang="en-US" altLang="en-US" sz="2400"/>
              <a:t>, involves the phase angle between voltage sinusoid and the current sinusoid.  We have used the symbol </a:t>
            </a:r>
            <a:r>
              <a:rPr lang="en-US" altLang="en-US" sz="2400" i="1">
                <a:latin typeface="Symbol" pitchFamily="18" charset="2"/>
              </a:rPr>
              <a:t>q</a:t>
            </a:r>
            <a:r>
              <a:rPr lang="en-US" altLang="en-US" sz="2400"/>
              <a:t> for this here.  This is shown assuming that the phase angle of the current sinusoid, </a:t>
            </a:r>
            <a:r>
              <a:rPr lang="en-US" altLang="en-US" sz="2400" i="1"/>
              <a:t>i(t)</a:t>
            </a:r>
            <a:r>
              <a:rPr lang="en-US" altLang="en-US" sz="2400"/>
              <a:t>, is zero.  Some textbooks use arbitrary phases for current and voltage, and call them </a:t>
            </a:r>
            <a:r>
              <a:rPr lang="en-US" altLang="en-US" sz="2400" i="1">
                <a:latin typeface="Symbol" pitchFamily="18" charset="2"/>
              </a:rPr>
              <a:t>q</a:t>
            </a:r>
            <a:r>
              <a:rPr lang="en-US" altLang="en-US" sz="2400" i="1" baseline="-25000"/>
              <a:t>i</a:t>
            </a:r>
            <a:r>
              <a:rPr lang="en-US" altLang="en-US" sz="2400"/>
              <a:t>, and </a:t>
            </a:r>
            <a:r>
              <a:rPr lang="en-US" altLang="en-US" sz="2400" i="1">
                <a:latin typeface="Symbol" pitchFamily="18" charset="2"/>
              </a:rPr>
              <a:t>q</a:t>
            </a:r>
            <a:r>
              <a:rPr lang="en-US" altLang="en-US" sz="2400" i="1" baseline="-25000"/>
              <a:t>v</a:t>
            </a:r>
            <a:r>
              <a:rPr lang="en-US" altLang="en-US" sz="2400"/>
              <a:t>.  In this case, the angle of interest would be the angle of the voltage with respect to the angle of the current, or </a:t>
            </a:r>
            <a:r>
              <a:rPr lang="en-US" altLang="en-US" sz="2400" i="1">
                <a:latin typeface="Symbol" pitchFamily="18" charset="2"/>
              </a:rPr>
              <a:t>q</a:t>
            </a:r>
            <a:r>
              <a:rPr lang="en-US" altLang="en-US" sz="2400" i="1" baseline="-25000"/>
              <a:t>v</a:t>
            </a:r>
            <a:r>
              <a:rPr lang="en-US" altLang="en-US" sz="2400"/>
              <a:t>- </a:t>
            </a:r>
            <a:r>
              <a:rPr lang="en-US" altLang="en-US" sz="2400" i="1">
                <a:latin typeface="Symbol" pitchFamily="18" charset="2"/>
              </a:rPr>
              <a:t>q</a:t>
            </a:r>
            <a:r>
              <a:rPr lang="en-US" altLang="en-US" sz="2400" i="1" baseline="-25000"/>
              <a:t>i</a:t>
            </a:r>
            <a:r>
              <a:rPr lang="en-US" altLang="en-US" sz="2400"/>
              <a:t>.</a:t>
            </a:r>
            <a:endParaRPr lang="en-US" altLang="en-US" sz="2400" i="1" baseline="-25000"/>
          </a:p>
        </p:txBody>
      </p:sp>
      <p:graphicFrame>
        <p:nvGraphicFramePr>
          <p:cNvPr id="1188869" name="Object 5"/>
          <p:cNvGraphicFramePr>
            <a:graphicFrameLocks noChangeAspect="1"/>
          </p:cNvGraphicFramePr>
          <p:nvPr/>
        </p:nvGraphicFramePr>
        <p:xfrm>
          <a:off x="5486400" y="6149975"/>
          <a:ext cx="3505200" cy="638175"/>
        </p:xfrm>
        <a:graphic>
          <a:graphicData uri="http://schemas.openxmlformats.org/presentationml/2006/ole">
            <mc:AlternateContent xmlns:mc="http://schemas.openxmlformats.org/markup-compatibility/2006">
              <mc:Choice xmlns:v="urn:schemas-microsoft-com:vml" Requires="v">
                <p:oleObj spid="_x0000_s1188879" name="Equation" r:id="rId4" imgW="2158920" imgH="393480" progId="Equation.DSMT4">
                  <p:embed/>
                </p:oleObj>
              </mc:Choice>
              <mc:Fallback>
                <p:oleObj name="Equation" r:id="rId4" imgW="2158920" imgH="39348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6149975"/>
                        <a:ext cx="3505200" cy="6381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88870" name="Object 6"/>
          <p:cNvGraphicFramePr>
            <a:graphicFrameLocks noChangeAspect="1"/>
          </p:cNvGraphicFramePr>
          <p:nvPr/>
        </p:nvGraphicFramePr>
        <p:xfrm>
          <a:off x="4876800" y="5486400"/>
          <a:ext cx="4114800" cy="633413"/>
        </p:xfrm>
        <a:graphic>
          <a:graphicData uri="http://schemas.openxmlformats.org/presentationml/2006/ole">
            <mc:AlternateContent xmlns:mc="http://schemas.openxmlformats.org/markup-compatibility/2006">
              <mc:Choice xmlns:v="urn:schemas-microsoft-com:vml" Requires="v">
                <p:oleObj spid="_x0000_s1188880" name="Equation" r:id="rId6" imgW="2552400" imgH="393480" progId="Equation.DSMT4">
                  <p:embed/>
                </p:oleObj>
              </mc:Choice>
              <mc:Fallback>
                <p:oleObj name="Equation" r:id="rId6" imgW="2552400" imgH="39348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76800" y="5486400"/>
                        <a:ext cx="4114800" cy="63341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88871" name="Object 7"/>
          <p:cNvGraphicFramePr>
            <a:graphicFrameLocks noChangeAspect="1"/>
          </p:cNvGraphicFramePr>
          <p:nvPr/>
        </p:nvGraphicFramePr>
        <p:xfrm>
          <a:off x="228600" y="4191000"/>
          <a:ext cx="5105400" cy="1244600"/>
        </p:xfrm>
        <a:graphic>
          <a:graphicData uri="http://schemas.openxmlformats.org/presentationml/2006/ole">
            <mc:AlternateContent xmlns:mc="http://schemas.openxmlformats.org/markup-compatibility/2006">
              <mc:Choice xmlns:v="urn:schemas-microsoft-com:vml" Requires="v">
                <p:oleObj spid="_x0000_s1188881" name="Equation" r:id="rId8" imgW="2755800" imgH="672840" progId="Equation.DSMT4">
                  <p:embed/>
                </p:oleObj>
              </mc:Choice>
              <mc:Fallback>
                <p:oleObj name="Equation" r:id="rId8" imgW="2755800" imgH="672840" progId="Equation.DSMT4">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8600" y="4191000"/>
                        <a:ext cx="5105400" cy="124460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88872" name="Text Box 8"/>
          <p:cNvSpPr txBox="1">
            <a:spLocks noChangeArrowheads="1"/>
          </p:cNvSpPr>
          <p:nvPr/>
        </p:nvSpPr>
        <p:spPr bwMode="auto">
          <a:xfrm>
            <a:off x="365125" y="5603875"/>
            <a:ext cx="4130675" cy="1225550"/>
          </a:xfrm>
          <a:prstGeom prst="rect">
            <a:avLst/>
          </a:prstGeom>
          <a:solidFill>
            <a:schemeClr val="hlink"/>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t>This special symbol indicates that we are defining a new quantity.</a:t>
            </a:r>
          </a:p>
        </p:txBody>
      </p:sp>
      <p:sp>
        <p:nvSpPr>
          <p:cNvPr id="1188873" name="Line 9"/>
          <p:cNvSpPr>
            <a:spLocks noChangeShapeType="1"/>
          </p:cNvSpPr>
          <p:nvPr/>
        </p:nvSpPr>
        <p:spPr bwMode="auto">
          <a:xfrm flipV="1">
            <a:off x="2743200" y="5334000"/>
            <a:ext cx="0" cy="3810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188874" name="Object 10"/>
          <p:cNvGraphicFramePr>
            <a:graphicFrameLocks noChangeAspect="1"/>
          </p:cNvGraphicFramePr>
          <p:nvPr/>
        </p:nvGraphicFramePr>
        <p:xfrm>
          <a:off x="6172200" y="3822700"/>
          <a:ext cx="2743200" cy="1600200"/>
        </p:xfrm>
        <a:graphic>
          <a:graphicData uri="http://schemas.openxmlformats.org/presentationml/2006/ole">
            <mc:AlternateContent xmlns:mc="http://schemas.openxmlformats.org/markup-compatibility/2006">
              <mc:Choice xmlns:v="urn:schemas-microsoft-com:vml" Requires="v">
                <p:oleObj spid="_x0000_s1188882" name="Equation" r:id="rId10" imgW="1549080" imgH="901440" progId="Equation.DSMT4">
                  <p:embed/>
                </p:oleObj>
              </mc:Choice>
              <mc:Fallback>
                <p:oleObj name="Equation" r:id="rId10" imgW="1549080" imgH="901440" progId="Equation.DSMT4">
                  <p:embed/>
                  <p:pic>
                    <p:nvPicPr>
                      <p:cNvPr id="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72200" y="3822700"/>
                        <a:ext cx="2743200" cy="160020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0914" name="Rectangle 2"/>
          <p:cNvSpPr>
            <a:spLocks noGrp="1" noChangeArrowheads="1"/>
          </p:cNvSpPr>
          <p:nvPr>
            <p:ph type="title"/>
          </p:nvPr>
        </p:nvSpPr>
        <p:spPr>
          <a:xfrm>
            <a:off x="2362200" y="0"/>
            <a:ext cx="6781800" cy="762000"/>
          </a:xfrm>
        </p:spPr>
        <p:txBody>
          <a:bodyPr/>
          <a:lstStyle/>
          <a:p>
            <a:r>
              <a:rPr lang="en-US" altLang="en-US"/>
              <a:t>Power Terminology - 2</a:t>
            </a:r>
          </a:p>
        </p:txBody>
      </p:sp>
      <p:sp>
        <p:nvSpPr>
          <p:cNvPr id="1190915" name="Rectangle 3"/>
          <p:cNvSpPr>
            <a:spLocks noGrp="1" noChangeArrowheads="1"/>
          </p:cNvSpPr>
          <p:nvPr>
            <p:ph type="body" idx="1"/>
          </p:nvPr>
        </p:nvSpPr>
        <p:spPr>
          <a:xfrm>
            <a:off x="228600" y="990600"/>
            <a:ext cx="8686800" cy="2743200"/>
          </a:xfrm>
        </p:spPr>
        <p:txBody>
          <a:bodyPr/>
          <a:lstStyle/>
          <a:p>
            <a:pPr>
              <a:lnSpc>
                <a:spcPct val="90000"/>
              </a:lnSpc>
              <a:buFontTx/>
              <a:buNone/>
            </a:pPr>
            <a:r>
              <a:rPr lang="en-US" altLang="en-US" sz="2400"/>
              <a:t>Several quantities are used so often in power calculations that they are given specific names.  The second definition, the </a:t>
            </a:r>
            <a:r>
              <a:rPr lang="en-US" altLang="en-US" sz="2400" u="sng"/>
              <a:t>Power Factor</a:t>
            </a:r>
            <a:r>
              <a:rPr lang="en-US" altLang="en-US" sz="2400"/>
              <a:t>, is the cosine of the phase angle between voltage sinusoid and the current sinusoid.  Again, we define it using both of the possible notations for the phase angles.  Remember that the definitions at right are the ones that we will use in these notes, where we assume that the phase of the current, </a:t>
            </a:r>
            <a:r>
              <a:rPr lang="en-US" altLang="en-US" sz="2400" i="1">
                <a:latin typeface="Symbol" pitchFamily="18" charset="2"/>
              </a:rPr>
              <a:t>q</a:t>
            </a:r>
            <a:r>
              <a:rPr lang="en-US" altLang="en-US" sz="2400" i="1" baseline="-25000"/>
              <a:t>i</a:t>
            </a:r>
            <a:r>
              <a:rPr lang="en-US" altLang="en-US" sz="2400"/>
              <a:t>, can be set to zero.</a:t>
            </a:r>
            <a:endParaRPr lang="en-US" altLang="en-US" sz="2400" i="1" baseline="-25000"/>
          </a:p>
        </p:txBody>
      </p:sp>
      <p:graphicFrame>
        <p:nvGraphicFramePr>
          <p:cNvPr id="1190917" name="Object 5"/>
          <p:cNvGraphicFramePr>
            <a:graphicFrameLocks noChangeAspect="1"/>
          </p:cNvGraphicFramePr>
          <p:nvPr/>
        </p:nvGraphicFramePr>
        <p:xfrm>
          <a:off x="5486400" y="6149975"/>
          <a:ext cx="3505200" cy="638175"/>
        </p:xfrm>
        <a:graphic>
          <a:graphicData uri="http://schemas.openxmlformats.org/presentationml/2006/ole">
            <mc:AlternateContent xmlns:mc="http://schemas.openxmlformats.org/markup-compatibility/2006">
              <mc:Choice xmlns:v="urn:schemas-microsoft-com:vml" Requires="v">
                <p:oleObj spid="_x0000_s1190927" name="Equation" r:id="rId4" imgW="2158920" imgH="393480" progId="Equation.DSMT4">
                  <p:embed/>
                </p:oleObj>
              </mc:Choice>
              <mc:Fallback>
                <p:oleObj name="Equation" r:id="rId4" imgW="2158920" imgH="39348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6149975"/>
                        <a:ext cx="3505200" cy="6381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90918" name="Object 6"/>
          <p:cNvGraphicFramePr>
            <a:graphicFrameLocks noChangeAspect="1"/>
          </p:cNvGraphicFramePr>
          <p:nvPr/>
        </p:nvGraphicFramePr>
        <p:xfrm>
          <a:off x="4876800" y="5486400"/>
          <a:ext cx="4114800" cy="633413"/>
        </p:xfrm>
        <a:graphic>
          <a:graphicData uri="http://schemas.openxmlformats.org/presentationml/2006/ole">
            <mc:AlternateContent xmlns:mc="http://schemas.openxmlformats.org/markup-compatibility/2006">
              <mc:Choice xmlns:v="urn:schemas-microsoft-com:vml" Requires="v">
                <p:oleObj spid="_x0000_s1190928" name="Equation" r:id="rId6" imgW="2552400" imgH="393480" progId="Equation.DSMT4">
                  <p:embed/>
                </p:oleObj>
              </mc:Choice>
              <mc:Fallback>
                <p:oleObj name="Equation" r:id="rId6" imgW="2552400" imgH="39348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76800" y="5486400"/>
                        <a:ext cx="4114800" cy="63341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90919" name="Object 7"/>
          <p:cNvGraphicFramePr>
            <a:graphicFrameLocks noChangeAspect="1"/>
          </p:cNvGraphicFramePr>
          <p:nvPr/>
        </p:nvGraphicFramePr>
        <p:xfrm>
          <a:off x="228600" y="4191000"/>
          <a:ext cx="5105400" cy="1268413"/>
        </p:xfrm>
        <a:graphic>
          <a:graphicData uri="http://schemas.openxmlformats.org/presentationml/2006/ole">
            <mc:AlternateContent xmlns:mc="http://schemas.openxmlformats.org/markup-compatibility/2006">
              <mc:Choice xmlns:v="urn:schemas-microsoft-com:vml" Requires="v">
                <p:oleObj spid="_x0000_s1190929" name="Equation" r:id="rId8" imgW="2755800" imgH="685800" progId="Equation.DSMT4">
                  <p:embed/>
                </p:oleObj>
              </mc:Choice>
              <mc:Fallback>
                <p:oleObj name="Equation" r:id="rId8" imgW="2755800" imgH="685800" progId="Equation.DSMT4">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8600" y="4191000"/>
                        <a:ext cx="5105400" cy="126841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90920" name="Text Box 8"/>
          <p:cNvSpPr txBox="1">
            <a:spLocks noChangeArrowheads="1"/>
          </p:cNvSpPr>
          <p:nvPr/>
        </p:nvSpPr>
        <p:spPr bwMode="auto">
          <a:xfrm>
            <a:off x="365125" y="5603875"/>
            <a:ext cx="4130675" cy="1225550"/>
          </a:xfrm>
          <a:prstGeom prst="rect">
            <a:avLst/>
          </a:prstGeom>
          <a:solidFill>
            <a:schemeClr val="hlink"/>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t>Note that </a:t>
            </a:r>
            <a:r>
              <a:rPr lang="en-US" altLang="en-US" i="1"/>
              <a:t>pf</a:t>
            </a:r>
            <a:r>
              <a:rPr lang="en-US" altLang="en-US"/>
              <a:t> is used as a common abbreviation for power factor.</a:t>
            </a:r>
          </a:p>
        </p:txBody>
      </p:sp>
      <p:sp>
        <p:nvSpPr>
          <p:cNvPr id="1190921" name="Line 9"/>
          <p:cNvSpPr>
            <a:spLocks noChangeShapeType="1"/>
          </p:cNvSpPr>
          <p:nvPr/>
        </p:nvSpPr>
        <p:spPr bwMode="auto">
          <a:xfrm flipV="1">
            <a:off x="2286000" y="5410200"/>
            <a:ext cx="0" cy="3810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190922" name="Object 10"/>
          <p:cNvGraphicFramePr>
            <a:graphicFrameLocks noChangeAspect="1"/>
          </p:cNvGraphicFramePr>
          <p:nvPr/>
        </p:nvGraphicFramePr>
        <p:xfrm>
          <a:off x="6172200" y="3822700"/>
          <a:ext cx="2743200" cy="1600200"/>
        </p:xfrm>
        <a:graphic>
          <a:graphicData uri="http://schemas.openxmlformats.org/presentationml/2006/ole">
            <mc:AlternateContent xmlns:mc="http://schemas.openxmlformats.org/markup-compatibility/2006">
              <mc:Choice xmlns:v="urn:schemas-microsoft-com:vml" Requires="v">
                <p:oleObj spid="_x0000_s1190930" name="Equation" r:id="rId10" imgW="1549080" imgH="901440" progId="Equation.DSMT4">
                  <p:embed/>
                </p:oleObj>
              </mc:Choice>
              <mc:Fallback>
                <p:oleObj name="Equation" r:id="rId10" imgW="1549080" imgH="901440" progId="Equation.DSMT4">
                  <p:embed/>
                  <p:pic>
                    <p:nvPicPr>
                      <p:cNvPr id="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72200" y="3822700"/>
                        <a:ext cx="2743200" cy="160020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2962" name="Rectangle 2"/>
          <p:cNvSpPr>
            <a:spLocks noGrp="1" noChangeArrowheads="1"/>
          </p:cNvSpPr>
          <p:nvPr>
            <p:ph type="title"/>
          </p:nvPr>
        </p:nvSpPr>
        <p:spPr>
          <a:xfrm>
            <a:off x="2362200" y="0"/>
            <a:ext cx="6781800" cy="838200"/>
          </a:xfrm>
        </p:spPr>
        <p:txBody>
          <a:bodyPr/>
          <a:lstStyle/>
          <a:p>
            <a:r>
              <a:rPr lang="en-US" altLang="en-US"/>
              <a:t>Power Terminology - 3</a:t>
            </a:r>
          </a:p>
        </p:txBody>
      </p:sp>
      <p:sp>
        <p:nvSpPr>
          <p:cNvPr id="1192963" name="Rectangle 3"/>
          <p:cNvSpPr>
            <a:spLocks noGrp="1" noChangeArrowheads="1"/>
          </p:cNvSpPr>
          <p:nvPr>
            <p:ph type="body" idx="1"/>
          </p:nvPr>
        </p:nvSpPr>
        <p:spPr>
          <a:xfrm>
            <a:off x="228600" y="990600"/>
            <a:ext cx="8686800" cy="2743200"/>
          </a:xfrm>
        </p:spPr>
        <p:txBody>
          <a:bodyPr/>
          <a:lstStyle/>
          <a:p>
            <a:pPr>
              <a:buFontTx/>
              <a:buNone/>
            </a:pPr>
            <a:r>
              <a:rPr lang="en-US" altLang="en-US" sz="2400"/>
              <a:t>Several quantities are used so often in power calculations that they are given specific names.  The third definition, the </a:t>
            </a:r>
            <a:r>
              <a:rPr lang="en-US" altLang="en-US" sz="2400" u="sng"/>
              <a:t>Reactive Factor</a:t>
            </a:r>
            <a:r>
              <a:rPr lang="en-US" altLang="en-US" sz="2400"/>
              <a:t>, is the sine of the phase angle between voltage sinusoid and the current sinusoid.  It should be clear that while the power factor was the coefficient in the Real Power, the Reactive Factor is the coefficient for Reactive Power.</a:t>
            </a:r>
            <a:endParaRPr lang="en-US" altLang="en-US" sz="2400" i="1" baseline="-25000"/>
          </a:p>
        </p:txBody>
      </p:sp>
      <p:graphicFrame>
        <p:nvGraphicFramePr>
          <p:cNvPr id="1192965" name="Object 5"/>
          <p:cNvGraphicFramePr>
            <a:graphicFrameLocks noChangeAspect="1"/>
          </p:cNvGraphicFramePr>
          <p:nvPr/>
        </p:nvGraphicFramePr>
        <p:xfrm>
          <a:off x="5486400" y="6149975"/>
          <a:ext cx="3505200" cy="638175"/>
        </p:xfrm>
        <a:graphic>
          <a:graphicData uri="http://schemas.openxmlformats.org/presentationml/2006/ole">
            <mc:AlternateContent xmlns:mc="http://schemas.openxmlformats.org/markup-compatibility/2006">
              <mc:Choice xmlns:v="urn:schemas-microsoft-com:vml" Requires="v">
                <p:oleObj spid="_x0000_s1192975" name="Equation" r:id="rId4" imgW="2158920" imgH="393480" progId="Equation.DSMT4">
                  <p:embed/>
                </p:oleObj>
              </mc:Choice>
              <mc:Fallback>
                <p:oleObj name="Equation" r:id="rId4" imgW="2158920" imgH="39348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6149975"/>
                        <a:ext cx="3505200" cy="6381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92966" name="Object 6"/>
          <p:cNvGraphicFramePr>
            <a:graphicFrameLocks noChangeAspect="1"/>
          </p:cNvGraphicFramePr>
          <p:nvPr/>
        </p:nvGraphicFramePr>
        <p:xfrm>
          <a:off x="4876800" y="5486400"/>
          <a:ext cx="4114800" cy="633413"/>
        </p:xfrm>
        <a:graphic>
          <a:graphicData uri="http://schemas.openxmlformats.org/presentationml/2006/ole">
            <mc:AlternateContent xmlns:mc="http://schemas.openxmlformats.org/markup-compatibility/2006">
              <mc:Choice xmlns:v="urn:schemas-microsoft-com:vml" Requires="v">
                <p:oleObj spid="_x0000_s1192976" name="Equation" r:id="rId6" imgW="2552400" imgH="393480" progId="Equation.DSMT4">
                  <p:embed/>
                </p:oleObj>
              </mc:Choice>
              <mc:Fallback>
                <p:oleObj name="Equation" r:id="rId6" imgW="2552400" imgH="39348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76800" y="5486400"/>
                        <a:ext cx="4114800" cy="63341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92967" name="Object 7"/>
          <p:cNvGraphicFramePr>
            <a:graphicFrameLocks noChangeAspect="1"/>
          </p:cNvGraphicFramePr>
          <p:nvPr/>
        </p:nvGraphicFramePr>
        <p:xfrm>
          <a:off x="228600" y="4191000"/>
          <a:ext cx="5105400" cy="1268413"/>
        </p:xfrm>
        <a:graphic>
          <a:graphicData uri="http://schemas.openxmlformats.org/presentationml/2006/ole">
            <mc:AlternateContent xmlns:mc="http://schemas.openxmlformats.org/markup-compatibility/2006">
              <mc:Choice xmlns:v="urn:schemas-microsoft-com:vml" Requires="v">
                <p:oleObj spid="_x0000_s1192977" name="Equation" r:id="rId8" imgW="2755800" imgH="685800" progId="Equation.DSMT4">
                  <p:embed/>
                </p:oleObj>
              </mc:Choice>
              <mc:Fallback>
                <p:oleObj name="Equation" r:id="rId8" imgW="2755800" imgH="685800" progId="Equation.DSMT4">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8600" y="4191000"/>
                        <a:ext cx="5105400" cy="126841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92968" name="Text Box 8"/>
          <p:cNvSpPr txBox="1">
            <a:spLocks noChangeArrowheads="1"/>
          </p:cNvSpPr>
          <p:nvPr/>
        </p:nvSpPr>
        <p:spPr bwMode="auto">
          <a:xfrm>
            <a:off x="365125" y="5603875"/>
            <a:ext cx="4130675" cy="1225550"/>
          </a:xfrm>
          <a:prstGeom prst="rect">
            <a:avLst/>
          </a:prstGeom>
          <a:solidFill>
            <a:schemeClr val="hlink"/>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t>Note that </a:t>
            </a:r>
            <a:r>
              <a:rPr lang="en-US" altLang="en-US" i="1"/>
              <a:t>rf</a:t>
            </a:r>
            <a:r>
              <a:rPr lang="en-US" altLang="en-US"/>
              <a:t> is used as a common abbreviation for reactive factor.</a:t>
            </a:r>
          </a:p>
        </p:txBody>
      </p:sp>
      <p:sp>
        <p:nvSpPr>
          <p:cNvPr id="1192969" name="Line 9"/>
          <p:cNvSpPr>
            <a:spLocks noChangeShapeType="1"/>
          </p:cNvSpPr>
          <p:nvPr/>
        </p:nvSpPr>
        <p:spPr bwMode="auto">
          <a:xfrm flipV="1">
            <a:off x="2057400" y="5334000"/>
            <a:ext cx="381000" cy="3048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192970" name="Object 10"/>
          <p:cNvGraphicFramePr>
            <a:graphicFrameLocks noChangeAspect="1"/>
          </p:cNvGraphicFramePr>
          <p:nvPr/>
        </p:nvGraphicFramePr>
        <p:xfrm>
          <a:off x="6172200" y="3822700"/>
          <a:ext cx="2743200" cy="1600200"/>
        </p:xfrm>
        <a:graphic>
          <a:graphicData uri="http://schemas.openxmlformats.org/presentationml/2006/ole">
            <mc:AlternateContent xmlns:mc="http://schemas.openxmlformats.org/markup-compatibility/2006">
              <mc:Choice xmlns:v="urn:schemas-microsoft-com:vml" Requires="v">
                <p:oleObj spid="_x0000_s1192978" name="Equation" r:id="rId10" imgW="1549080" imgH="901440" progId="Equation.DSMT4">
                  <p:embed/>
                </p:oleObj>
              </mc:Choice>
              <mc:Fallback>
                <p:oleObj name="Equation" r:id="rId10" imgW="1549080" imgH="901440" progId="Equation.DSMT4">
                  <p:embed/>
                  <p:pic>
                    <p:nvPicPr>
                      <p:cNvPr id="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72200" y="3822700"/>
                        <a:ext cx="2743200" cy="160020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5010" name="Rectangle 2"/>
          <p:cNvSpPr>
            <a:spLocks noGrp="1" noChangeArrowheads="1"/>
          </p:cNvSpPr>
          <p:nvPr>
            <p:ph type="title"/>
          </p:nvPr>
        </p:nvSpPr>
        <p:spPr>
          <a:xfrm>
            <a:off x="2362200" y="0"/>
            <a:ext cx="6781800" cy="762000"/>
          </a:xfrm>
        </p:spPr>
        <p:txBody>
          <a:bodyPr/>
          <a:lstStyle/>
          <a:p>
            <a:r>
              <a:rPr lang="en-US" altLang="en-US"/>
              <a:t>Power Terminology - 4</a:t>
            </a:r>
          </a:p>
        </p:txBody>
      </p:sp>
      <p:sp>
        <p:nvSpPr>
          <p:cNvPr id="1195011" name="Rectangle 3"/>
          <p:cNvSpPr>
            <a:spLocks noGrp="1" noChangeArrowheads="1"/>
          </p:cNvSpPr>
          <p:nvPr>
            <p:ph type="body" idx="1"/>
          </p:nvPr>
        </p:nvSpPr>
        <p:spPr>
          <a:xfrm>
            <a:off x="228600" y="990600"/>
            <a:ext cx="8686800" cy="2743200"/>
          </a:xfrm>
        </p:spPr>
        <p:txBody>
          <a:bodyPr/>
          <a:lstStyle/>
          <a:p>
            <a:pPr>
              <a:buFontTx/>
              <a:buNone/>
            </a:pPr>
            <a:r>
              <a:rPr lang="en-US" altLang="en-US" sz="2400"/>
              <a:t>Several quantities are used so often in power calculations that they are given specific names.  When we have an inductor, the phase of the impedance, </a:t>
            </a:r>
            <a:r>
              <a:rPr lang="en-US" altLang="en-US" sz="2400" i="1">
                <a:latin typeface="Symbol" pitchFamily="18" charset="2"/>
              </a:rPr>
              <a:t>q</a:t>
            </a:r>
            <a:r>
              <a:rPr lang="en-US" altLang="en-US" sz="2400"/>
              <a:t>, is positive and equal to 90°.  When we have a combination of passive elements where the inductances are dominant, this phase will be positive, but typically not 90°.  We call this situation an inductive circuit, or an </a:t>
            </a:r>
            <a:r>
              <a:rPr lang="en-US" altLang="en-US" sz="2400" u="sng"/>
              <a:t>inductive load</a:t>
            </a:r>
            <a:r>
              <a:rPr lang="en-US" altLang="en-US" sz="2400"/>
              <a:t>.</a:t>
            </a:r>
          </a:p>
        </p:txBody>
      </p:sp>
      <p:graphicFrame>
        <p:nvGraphicFramePr>
          <p:cNvPr id="1195013" name="Object 5"/>
          <p:cNvGraphicFramePr>
            <a:graphicFrameLocks noChangeAspect="1"/>
          </p:cNvGraphicFramePr>
          <p:nvPr/>
        </p:nvGraphicFramePr>
        <p:xfrm>
          <a:off x="5486400" y="6149975"/>
          <a:ext cx="3505200" cy="638175"/>
        </p:xfrm>
        <a:graphic>
          <a:graphicData uri="http://schemas.openxmlformats.org/presentationml/2006/ole">
            <mc:AlternateContent xmlns:mc="http://schemas.openxmlformats.org/markup-compatibility/2006">
              <mc:Choice xmlns:v="urn:schemas-microsoft-com:vml" Requires="v">
                <p:oleObj spid="_x0000_s1195023" name="Equation" r:id="rId4" imgW="2158920" imgH="393480" progId="Equation.DSMT4">
                  <p:embed/>
                </p:oleObj>
              </mc:Choice>
              <mc:Fallback>
                <p:oleObj name="Equation" r:id="rId4" imgW="2158920" imgH="39348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6149975"/>
                        <a:ext cx="3505200" cy="6381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95014" name="Object 6"/>
          <p:cNvGraphicFramePr>
            <a:graphicFrameLocks noChangeAspect="1"/>
          </p:cNvGraphicFramePr>
          <p:nvPr/>
        </p:nvGraphicFramePr>
        <p:xfrm>
          <a:off x="4876800" y="5486400"/>
          <a:ext cx="4114800" cy="633413"/>
        </p:xfrm>
        <a:graphic>
          <a:graphicData uri="http://schemas.openxmlformats.org/presentationml/2006/ole">
            <mc:AlternateContent xmlns:mc="http://schemas.openxmlformats.org/markup-compatibility/2006">
              <mc:Choice xmlns:v="urn:schemas-microsoft-com:vml" Requires="v">
                <p:oleObj spid="_x0000_s1195024" name="Equation" r:id="rId6" imgW="2552400" imgH="393480" progId="Equation.DSMT4">
                  <p:embed/>
                </p:oleObj>
              </mc:Choice>
              <mc:Fallback>
                <p:oleObj name="Equation" r:id="rId6" imgW="2552400" imgH="39348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76800" y="5486400"/>
                        <a:ext cx="4114800" cy="63341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95015" name="Object 7"/>
          <p:cNvGraphicFramePr>
            <a:graphicFrameLocks noChangeAspect="1"/>
          </p:cNvGraphicFramePr>
          <p:nvPr/>
        </p:nvGraphicFramePr>
        <p:xfrm>
          <a:off x="409575" y="3733800"/>
          <a:ext cx="5229225" cy="409575"/>
        </p:xfrm>
        <a:graphic>
          <a:graphicData uri="http://schemas.openxmlformats.org/presentationml/2006/ole">
            <mc:AlternateContent xmlns:mc="http://schemas.openxmlformats.org/markup-compatibility/2006">
              <mc:Choice xmlns:v="urn:schemas-microsoft-com:vml" Requires="v">
                <p:oleObj spid="_x0000_s1195025" name="Equation" r:id="rId8" imgW="2273040" imgH="177480" progId="Equation.DSMT4">
                  <p:embed/>
                </p:oleObj>
              </mc:Choice>
              <mc:Fallback>
                <p:oleObj name="Equation" r:id="rId8" imgW="2273040" imgH="177480" progId="Equation.DSMT4">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9575" y="3733800"/>
                        <a:ext cx="5229225" cy="4095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95016" name="Text Box 8"/>
          <p:cNvSpPr txBox="1">
            <a:spLocks noChangeArrowheads="1"/>
          </p:cNvSpPr>
          <p:nvPr/>
        </p:nvSpPr>
        <p:spPr bwMode="auto">
          <a:xfrm>
            <a:off x="304800" y="4800600"/>
            <a:ext cx="4130675" cy="1590675"/>
          </a:xfrm>
          <a:prstGeom prst="rect">
            <a:avLst/>
          </a:prstGeom>
          <a:solidFill>
            <a:schemeClr val="hlink"/>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t>Note that in this case the sin(</a:t>
            </a:r>
            <a:r>
              <a:rPr lang="en-US" altLang="en-US" i="1">
                <a:latin typeface="Symbol" pitchFamily="18" charset="2"/>
              </a:rPr>
              <a:t>q</a:t>
            </a:r>
            <a:r>
              <a:rPr lang="en-US" altLang="en-US"/>
              <a:t>) will be positive, so the reactive power </a:t>
            </a:r>
            <a:r>
              <a:rPr lang="en-US" altLang="en-US" i="1"/>
              <a:t>Q</a:t>
            </a:r>
            <a:r>
              <a:rPr lang="en-US" altLang="en-US"/>
              <a:t> that is absorbed will be positive.</a:t>
            </a:r>
          </a:p>
        </p:txBody>
      </p:sp>
      <p:sp>
        <p:nvSpPr>
          <p:cNvPr id="1195017" name="Line 9"/>
          <p:cNvSpPr>
            <a:spLocks noChangeShapeType="1"/>
          </p:cNvSpPr>
          <p:nvPr/>
        </p:nvSpPr>
        <p:spPr bwMode="auto">
          <a:xfrm flipV="1">
            <a:off x="3886200" y="4114800"/>
            <a:ext cx="914400" cy="7620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195018" name="Object 10"/>
          <p:cNvGraphicFramePr>
            <a:graphicFrameLocks noChangeAspect="1"/>
          </p:cNvGraphicFramePr>
          <p:nvPr/>
        </p:nvGraphicFramePr>
        <p:xfrm>
          <a:off x="6172200" y="3822700"/>
          <a:ext cx="2743200" cy="1600200"/>
        </p:xfrm>
        <a:graphic>
          <a:graphicData uri="http://schemas.openxmlformats.org/presentationml/2006/ole">
            <mc:AlternateContent xmlns:mc="http://schemas.openxmlformats.org/markup-compatibility/2006">
              <mc:Choice xmlns:v="urn:schemas-microsoft-com:vml" Requires="v">
                <p:oleObj spid="_x0000_s1195026" name="Equation" r:id="rId10" imgW="1549080" imgH="901440" progId="Equation.DSMT4">
                  <p:embed/>
                </p:oleObj>
              </mc:Choice>
              <mc:Fallback>
                <p:oleObj name="Equation" r:id="rId10" imgW="1549080" imgH="901440" progId="Equation.DSMT4">
                  <p:embed/>
                  <p:pic>
                    <p:nvPicPr>
                      <p:cNvPr id="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72200" y="3822700"/>
                        <a:ext cx="2743200" cy="160020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0194" name="Rectangle 2"/>
          <p:cNvSpPr>
            <a:spLocks noGrp="1" noChangeArrowheads="1"/>
          </p:cNvSpPr>
          <p:nvPr>
            <p:ph type="title"/>
          </p:nvPr>
        </p:nvSpPr>
        <p:spPr>
          <a:xfrm>
            <a:off x="457200" y="1524000"/>
            <a:ext cx="8153400" cy="1524000"/>
          </a:xfrm>
        </p:spPr>
        <p:txBody>
          <a:bodyPr/>
          <a:lstStyle/>
          <a:p>
            <a:r>
              <a:rPr lang="en-US" altLang="en-US"/>
              <a:t>Overview of this Lecture Set</a:t>
            </a:r>
            <a:br>
              <a:rPr lang="en-US" altLang="en-US"/>
            </a:br>
            <a:r>
              <a:rPr lang="en-US" altLang="en-US"/>
              <a:t> </a:t>
            </a:r>
            <a:r>
              <a:rPr lang="en-US" altLang="en-US" u="sng"/>
              <a:t>Real and Reactive Power</a:t>
            </a:r>
          </a:p>
        </p:txBody>
      </p:sp>
      <p:sp>
        <p:nvSpPr>
          <p:cNvPr id="1160195" name="Rectangle 3"/>
          <p:cNvSpPr>
            <a:spLocks noGrp="1" noChangeArrowheads="1"/>
          </p:cNvSpPr>
          <p:nvPr>
            <p:ph type="body" idx="1"/>
          </p:nvPr>
        </p:nvSpPr>
        <p:spPr>
          <a:xfrm>
            <a:off x="685800" y="3276600"/>
            <a:ext cx="7772400" cy="3352800"/>
          </a:xfrm>
        </p:spPr>
        <p:txBody>
          <a:bodyPr/>
          <a:lstStyle/>
          <a:p>
            <a:pPr>
              <a:buFontTx/>
              <a:buNone/>
            </a:pPr>
            <a:r>
              <a:rPr lang="en-US" altLang="en-US"/>
              <a:t>In this set of lecture notes, we will cover the following topics:</a:t>
            </a:r>
          </a:p>
          <a:p>
            <a:r>
              <a:rPr lang="en-US" altLang="en-US"/>
              <a:t>Definitions of Real and Reactive Power</a:t>
            </a:r>
          </a:p>
          <a:p>
            <a:r>
              <a:rPr lang="en-US" altLang="en-US"/>
              <a:t>Related Terminology</a:t>
            </a:r>
          </a:p>
          <a:p>
            <a:r>
              <a:rPr lang="en-US" altLang="en-US"/>
              <a:t>Usefulness of Reactive Power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7058" name="Rectangle 2"/>
          <p:cNvSpPr>
            <a:spLocks noGrp="1" noChangeArrowheads="1"/>
          </p:cNvSpPr>
          <p:nvPr>
            <p:ph type="title"/>
          </p:nvPr>
        </p:nvSpPr>
        <p:spPr>
          <a:xfrm>
            <a:off x="2362200" y="0"/>
            <a:ext cx="6781800" cy="762000"/>
          </a:xfrm>
        </p:spPr>
        <p:txBody>
          <a:bodyPr/>
          <a:lstStyle/>
          <a:p>
            <a:r>
              <a:rPr lang="en-US" altLang="en-US"/>
              <a:t>Power Terminology - 5</a:t>
            </a:r>
          </a:p>
        </p:txBody>
      </p:sp>
      <p:sp>
        <p:nvSpPr>
          <p:cNvPr id="1197059" name="Rectangle 3"/>
          <p:cNvSpPr>
            <a:spLocks noGrp="1" noChangeArrowheads="1"/>
          </p:cNvSpPr>
          <p:nvPr>
            <p:ph type="body" idx="1"/>
          </p:nvPr>
        </p:nvSpPr>
        <p:spPr>
          <a:xfrm>
            <a:off x="228600" y="990600"/>
            <a:ext cx="8686800" cy="2743200"/>
          </a:xfrm>
        </p:spPr>
        <p:txBody>
          <a:bodyPr/>
          <a:lstStyle/>
          <a:p>
            <a:pPr>
              <a:lnSpc>
                <a:spcPct val="90000"/>
              </a:lnSpc>
              <a:buFontTx/>
              <a:buNone/>
            </a:pPr>
            <a:r>
              <a:rPr lang="en-US" altLang="en-US" sz="2400"/>
              <a:t>Several quantities are used so often in power calculations that they are given specific names. When we have a combination of passive elements where the inductances are dominant, this phase will be positive, but typically not 90°.  This means that the </a:t>
            </a:r>
            <a:r>
              <a:rPr lang="en-US" altLang="en-US" sz="2400" u="sng"/>
              <a:t>current lags the voltage</a:t>
            </a:r>
            <a:r>
              <a:rPr lang="en-US" altLang="en-US" sz="2400"/>
              <a:t>, that is, the current appears to be behind the voltage if they are plotted on the same axes.  When this happens, when we have an inductive load, we say we have a </a:t>
            </a:r>
            <a:r>
              <a:rPr lang="en-US" altLang="en-US" sz="2400" u="sng"/>
              <a:t>lagging power factor</a:t>
            </a:r>
            <a:r>
              <a:rPr lang="en-US" altLang="en-US" sz="2400"/>
              <a:t>.</a:t>
            </a:r>
          </a:p>
        </p:txBody>
      </p:sp>
      <p:graphicFrame>
        <p:nvGraphicFramePr>
          <p:cNvPr id="1197061" name="Object 5"/>
          <p:cNvGraphicFramePr>
            <a:graphicFrameLocks noChangeAspect="1"/>
          </p:cNvGraphicFramePr>
          <p:nvPr/>
        </p:nvGraphicFramePr>
        <p:xfrm>
          <a:off x="5486400" y="6149975"/>
          <a:ext cx="3505200" cy="638175"/>
        </p:xfrm>
        <a:graphic>
          <a:graphicData uri="http://schemas.openxmlformats.org/presentationml/2006/ole">
            <mc:AlternateContent xmlns:mc="http://schemas.openxmlformats.org/markup-compatibility/2006">
              <mc:Choice xmlns:v="urn:schemas-microsoft-com:vml" Requires="v">
                <p:oleObj spid="_x0000_s1197072" name="Equation" r:id="rId4" imgW="2158920" imgH="393480" progId="Equation.DSMT4">
                  <p:embed/>
                </p:oleObj>
              </mc:Choice>
              <mc:Fallback>
                <p:oleObj name="Equation" r:id="rId4" imgW="2158920" imgH="39348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6149975"/>
                        <a:ext cx="3505200" cy="6381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97062" name="Object 6"/>
          <p:cNvGraphicFramePr>
            <a:graphicFrameLocks noChangeAspect="1"/>
          </p:cNvGraphicFramePr>
          <p:nvPr/>
        </p:nvGraphicFramePr>
        <p:xfrm>
          <a:off x="4876800" y="5486400"/>
          <a:ext cx="4114800" cy="633413"/>
        </p:xfrm>
        <a:graphic>
          <a:graphicData uri="http://schemas.openxmlformats.org/presentationml/2006/ole">
            <mc:AlternateContent xmlns:mc="http://schemas.openxmlformats.org/markup-compatibility/2006">
              <mc:Choice xmlns:v="urn:schemas-microsoft-com:vml" Requires="v">
                <p:oleObj spid="_x0000_s1197073" name="Equation" r:id="rId6" imgW="2552400" imgH="393480" progId="Equation.DSMT4">
                  <p:embed/>
                </p:oleObj>
              </mc:Choice>
              <mc:Fallback>
                <p:oleObj name="Equation" r:id="rId6" imgW="2552400" imgH="39348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76800" y="5486400"/>
                        <a:ext cx="4114800" cy="63341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97063" name="Object 7"/>
          <p:cNvGraphicFramePr>
            <a:graphicFrameLocks noChangeAspect="1"/>
          </p:cNvGraphicFramePr>
          <p:nvPr/>
        </p:nvGraphicFramePr>
        <p:xfrm>
          <a:off x="152400" y="3733800"/>
          <a:ext cx="5959475" cy="995363"/>
        </p:xfrm>
        <a:graphic>
          <a:graphicData uri="http://schemas.openxmlformats.org/presentationml/2006/ole">
            <mc:AlternateContent xmlns:mc="http://schemas.openxmlformats.org/markup-compatibility/2006">
              <mc:Choice xmlns:v="urn:schemas-microsoft-com:vml" Requires="v">
                <p:oleObj spid="_x0000_s1197074" name="Equation" r:id="rId8" imgW="2590560" imgH="431640" progId="Equation.DSMT4">
                  <p:embed/>
                </p:oleObj>
              </mc:Choice>
              <mc:Fallback>
                <p:oleObj name="Equation" r:id="rId8" imgW="2590560" imgH="431640" progId="Equation.DSMT4">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400" y="3733800"/>
                        <a:ext cx="5959475" cy="99536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97064" name="Text Box 8"/>
          <p:cNvSpPr txBox="1">
            <a:spLocks noChangeArrowheads="1"/>
          </p:cNvSpPr>
          <p:nvPr/>
        </p:nvSpPr>
        <p:spPr bwMode="auto">
          <a:xfrm>
            <a:off x="152400" y="4902200"/>
            <a:ext cx="4343400" cy="1955800"/>
          </a:xfrm>
          <a:prstGeom prst="rect">
            <a:avLst/>
          </a:prstGeom>
          <a:solidFill>
            <a:schemeClr val="hlink"/>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t>Note that in this case the sin(</a:t>
            </a:r>
            <a:r>
              <a:rPr lang="en-US" altLang="en-US" i="1">
                <a:latin typeface="Symbol" pitchFamily="18" charset="2"/>
              </a:rPr>
              <a:t>q</a:t>
            </a:r>
            <a:r>
              <a:rPr lang="en-US" altLang="en-US"/>
              <a:t>) will be positive, so the reactive power </a:t>
            </a:r>
            <a:r>
              <a:rPr lang="en-US" altLang="en-US" i="1"/>
              <a:t>Q</a:t>
            </a:r>
            <a:r>
              <a:rPr lang="en-US" altLang="en-US"/>
              <a:t> that is absorbed will be positive.  We say that Reactive Power is being absorbed.</a:t>
            </a:r>
          </a:p>
        </p:txBody>
      </p:sp>
      <p:sp>
        <p:nvSpPr>
          <p:cNvPr id="1197065" name="Line 9"/>
          <p:cNvSpPr>
            <a:spLocks noChangeShapeType="1"/>
          </p:cNvSpPr>
          <p:nvPr/>
        </p:nvSpPr>
        <p:spPr bwMode="auto">
          <a:xfrm flipV="1">
            <a:off x="4191000" y="4648200"/>
            <a:ext cx="685800" cy="4572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7066" name="Line 10"/>
          <p:cNvSpPr>
            <a:spLocks noChangeShapeType="1"/>
          </p:cNvSpPr>
          <p:nvPr/>
        </p:nvSpPr>
        <p:spPr bwMode="auto">
          <a:xfrm flipV="1">
            <a:off x="4191000" y="6477000"/>
            <a:ext cx="1219200" cy="762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197067" name="Object 11"/>
          <p:cNvGraphicFramePr>
            <a:graphicFrameLocks noChangeAspect="1"/>
          </p:cNvGraphicFramePr>
          <p:nvPr/>
        </p:nvGraphicFramePr>
        <p:xfrm>
          <a:off x="6172200" y="3822700"/>
          <a:ext cx="2743200" cy="1600200"/>
        </p:xfrm>
        <a:graphic>
          <a:graphicData uri="http://schemas.openxmlformats.org/presentationml/2006/ole">
            <mc:AlternateContent xmlns:mc="http://schemas.openxmlformats.org/markup-compatibility/2006">
              <mc:Choice xmlns:v="urn:schemas-microsoft-com:vml" Requires="v">
                <p:oleObj spid="_x0000_s1197075" name="Equation" r:id="rId10" imgW="1549080" imgH="901440" progId="Equation.DSMT4">
                  <p:embed/>
                </p:oleObj>
              </mc:Choice>
              <mc:Fallback>
                <p:oleObj name="Equation" r:id="rId10" imgW="1549080" imgH="901440" progId="Equation.DSMT4">
                  <p:embed/>
                  <p:pic>
                    <p:nvPicPr>
                      <p:cNvPr id="0"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72200" y="3822700"/>
                        <a:ext cx="2743200" cy="160020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9106" name="Rectangle 2"/>
          <p:cNvSpPr>
            <a:spLocks noGrp="1" noChangeArrowheads="1"/>
          </p:cNvSpPr>
          <p:nvPr>
            <p:ph type="title"/>
          </p:nvPr>
        </p:nvSpPr>
        <p:spPr>
          <a:xfrm>
            <a:off x="2362200" y="0"/>
            <a:ext cx="6781800" cy="838200"/>
          </a:xfrm>
        </p:spPr>
        <p:txBody>
          <a:bodyPr/>
          <a:lstStyle/>
          <a:p>
            <a:r>
              <a:rPr lang="en-US" altLang="en-US"/>
              <a:t>Power Terminology - 6</a:t>
            </a:r>
          </a:p>
        </p:txBody>
      </p:sp>
      <p:sp>
        <p:nvSpPr>
          <p:cNvPr id="1199107" name="Rectangle 3"/>
          <p:cNvSpPr>
            <a:spLocks noGrp="1" noChangeArrowheads="1"/>
          </p:cNvSpPr>
          <p:nvPr>
            <p:ph type="body" idx="1"/>
          </p:nvPr>
        </p:nvSpPr>
        <p:spPr>
          <a:xfrm>
            <a:off x="228600" y="990600"/>
            <a:ext cx="8686800" cy="2743200"/>
          </a:xfrm>
        </p:spPr>
        <p:txBody>
          <a:bodyPr/>
          <a:lstStyle/>
          <a:p>
            <a:pPr>
              <a:buFontTx/>
              <a:buNone/>
            </a:pPr>
            <a:r>
              <a:rPr lang="en-US" altLang="en-US" sz="2400"/>
              <a:t>Several quantities are used so often in power calculations that they are given specific names.  When we have an capacitor, the phase of the impedance, </a:t>
            </a:r>
            <a:r>
              <a:rPr lang="en-US" altLang="en-US" sz="2400" i="1">
                <a:latin typeface="Symbol" pitchFamily="18" charset="2"/>
              </a:rPr>
              <a:t>q</a:t>
            </a:r>
            <a:r>
              <a:rPr lang="en-US" altLang="en-US" sz="2400"/>
              <a:t>, is negative, and equal to -90°.  When we have a combination of passive elements where the capacitances are dominant, this phase will be negative, but typically not -90°.  We call this situation an capacitive circuit, or an </a:t>
            </a:r>
            <a:r>
              <a:rPr lang="en-US" altLang="en-US" sz="2400" u="sng"/>
              <a:t>capacitive load</a:t>
            </a:r>
            <a:r>
              <a:rPr lang="en-US" altLang="en-US" sz="2400"/>
              <a:t>.</a:t>
            </a:r>
          </a:p>
        </p:txBody>
      </p:sp>
      <p:graphicFrame>
        <p:nvGraphicFramePr>
          <p:cNvPr id="1199109" name="Object 5"/>
          <p:cNvGraphicFramePr>
            <a:graphicFrameLocks noChangeAspect="1"/>
          </p:cNvGraphicFramePr>
          <p:nvPr/>
        </p:nvGraphicFramePr>
        <p:xfrm>
          <a:off x="5486400" y="6149975"/>
          <a:ext cx="3505200" cy="638175"/>
        </p:xfrm>
        <a:graphic>
          <a:graphicData uri="http://schemas.openxmlformats.org/presentationml/2006/ole">
            <mc:AlternateContent xmlns:mc="http://schemas.openxmlformats.org/markup-compatibility/2006">
              <mc:Choice xmlns:v="urn:schemas-microsoft-com:vml" Requires="v">
                <p:oleObj spid="_x0000_s1199119" name="Equation" r:id="rId4" imgW="2158920" imgH="393480" progId="Equation.DSMT4">
                  <p:embed/>
                </p:oleObj>
              </mc:Choice>
              <mc:Fallback>
                <p:oleObj name="Equation" r:id="rId4" imgW="2158920" imgH="39348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6149975"/>
                        <a:ext cx="3505200" cy="6381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99110" name="Object 6"/>
          <p:cNvGraphicFramePr>
            <a:graphicFrameLocks noChangeAspect="1"/>
          </p:cNvGraphicFramePr>
          <p:nvPr/>
        </p:nvGraphicFramePr>
        <p:xfrm>
          <a:off x="4876800" y="5486400"/>
          <a:ext cx="4114800" cy="633413"/>
        </p:xfrm>
        <a:graphic>
          <a:graphicData uri="http://schemas.openxmlformats.org/presentationml/2006/ole">
            <mc:AlternateContent xmlns:mc="http://schemas.openxmlformats.org/markup-compatibility/2006">
              <mc:Choice xmlns:v="urn:schemas-microsoft-com:vml" Requires="v">
                <p:oleObj spid="_x0000_s1199120" name="Equation" r:id="rId6" imgW="2552400" imgH="393480" progId="Equation.DSMT4">
                  <p:embed/>
                </p:oleObj>
              </mc:Choice>
              <mc:Fallback>
                <p:oleObj name="Equation" r:id="rId6" imgW="2552400" imgH="39348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76800" y="5486400"/>
                        <a:ext cx="4114800" cy="63341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99111" name="Object 7"/>
          <p:cNvGraphicFramePr>
            <a:graphicFrameLocks noChangeAspect="1"/>
          </p:cNvGraphicFramePr>
          <p:nvPr/>
        </p:nvGraphicFramePr>
        <p:xfrm>
          <a:off x="409575" y="3705225"/>
          <a:ext cx="5229225" cy="468313"/>
        </p:xfrm>
        <a:graphic>
          <a:graphicData uri="http://schemas.openxmlformats.org/presentationml/2006/ole">
            <mc:AlternateContent xmlns:mc="http://schemas.openxmlformats.org/markup-compatibility/2006">
              <mc:Choice xmlns:v="urn:schemas-microsoft-com:vml" Requires="v">
                <p:oleObj spid="_x0000_s1199121" name="Equation" r:id="rId8" imgW="2273040" imgH="203040" progId="Equation.DSMT4">
                  <p:embed/>
                </p:oleObj>
              </mc:Choice>
              <mc:Fallback>
                <p:oleObj name="Equation" r:id="rId8" imgW="2273040" imgH="203040" progId="Equation.DSMT4">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9575" y="3705225"/>
                        <a:ext cx="5229225" cy="46831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99112" name="Text Box 8"/>
          <p:cNvSpPr txBox="1">
            <a:spLocks noChangeArrowheads="1"/>
          </p:cNvSpPr>
          <p:nvPr/>
        </p:nvSpPr>
        <p:spPr bwMode="auto">
          <a:xfrm>
            <a:off x="304800" y="4800600"/>
            <a:ext cx="4130675" cy="1590675"/>
          </a:xfrm>
          <a:prstGeom prst="rect">
            <a:avLst/>
          </a:prstGeom>
          <a:solidFill>
            <a:schemeClr val="hlink"/>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t>Note that in this case the sin(</a:t>
            </a:r>
            <a:r>
              <a:rPr lang="en-US" altLang="en-US" i="1">
                <a:latin typeface="Symbol" pitchFamily="18" charset="2"/>
              </a:rPr>
              <a:t>q</a:t>
            </a:r>
            <a:r>
              <a:rPr lang="en-US" altLang="en-US"/>
              <a:t>) will be negative, so the reactive power </a:t>
            </a:r>
            <a:r>
              <a:rPr lang="en-US" altLang="en-US" i="1"/>
              <a:t>Q</a:t>
            </a:r>
            <a:r>
              <a:rPr lang="en-US" altLang="en-US"/>
              <a:t> that is absorbed will be negative.</a:t>
            </a:r>
          </a:p>
        </p:txBody>
      </p:sp>
      <p:sp>
        <p:nvSpPr>
          <p:cNvPr id="1199113" name="Line 9"/>
          <p:cNvSpPr>
            <a:spLocks noChangeShapeType="1"/>
          </p:cNvSpPr>
          <p:nvPr/>
        </p:nvSpPr>
        <p:spPr bwMode="auto">
          <a:xfrm flipV="1">
            <a:off x="3886200" y="4114800"/>
            <a:ext cx="914400" cy="7620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199114" name="Object 10"/>
          <p:cNvGraphicFramePr>
            <a:graphicFrameLocks noChangeAspect="1"/>
          </p:cNvGraphicFramePr>
          <p:nvPr/>
        </p:nvGraphicFramePr>
        <p:xfrm>
          <a:off x="6172200" y="3822700"/>
          <a:ext cx="2743200" cy="1600200"/>
        </p:xfrm>
        <a:graphic>
          <a:graphicData uri="http://schemas.openxmlformats.org/presentationml/2006/ole">
            <mc:AlternateContent xmlns:mc="http://schemas.openxmlformats.org/markup-compatibility/2006">
              <mc:Choice xmlns:v="urn:schemas-microsoft-com:vml" Requires="v">
                <p:oleObj spid="_x0000_s1199122" name="Equation" r:id="rId10" imgW="1549080" imgH="901440" progId="Equation.DSMT4">
                  <p:embed/>
                </p:oleObj>
              </mc:Choice>
              <mc:Fallback>
                <p:oleObj name="Equation" r:id="rId10" imgW="1549080" imgH="901440" progId="Equation.DSMT4">
                  <p:embed/>
                  <p:pic>
                    <p:nvPicPr>
                      <p:cNvPr id="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72200" y="3822700"/>
                        <a:ext cx="2743200" cy="160020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1154" name="Rectangle 2"/>
          <p:cNvSpPr>
            <a:spLocks noGrp="1" noChangeArrowheads="1"/>
          </p:cNvSpPr>
          <p:nvPr>
            <p:ph type="title"/>
          </p:nvPr>
        </p:nvSpPr>
        <p:spPr>
          <a:xfrm>
            <a:off x="2362200" y="0"/>
            <a:ext cx="6781800" cy="838200"/>
          </a:xfrm>
        </p:spPr>
        <p:txBody>
          <a:bodyPr/>
          <a:lstStyle/>
          <a:p>
            <a:r>
              <a:rPr lang="en-US" altLang="en-US"/>
              <a:t>Power Terminology - 7</a:t>
            </a:r>
          </a:p>
        </p:txBody>
      </p:sp>
      <p:sp>
        <p:nvSpPr>
          <p:cNvPr id="1201155" name="Rectangle 3"/>
          <p:cNvSpPr>
            <a:spLocks noGrp="1" noChangeArrowheads="1"/>
          </p:cNvSpPr>
          <p:nvPr>
            <p:ph type="body" idx="1"/>
          </p:nvPr>
        </p:nvSpPr>
        <p:spPr>
          <a:xfrm>
            <a:off x="228600" y="990600"/>
            <a:ext cx="8686800" cy="2743200"/>
          </a:xfrm>
        </p:spPr>
        <p:txBody>
          <a:bodyPr/>
          <a:lstStyle/>
          <a:p>
            <a:pPr marL="4763" indent="225425">
              <a:lnSpc>
                <a:spcPct val="90000"/>
              </a:lnSpc>
              <a:buFontTx/>
              <a:buNone/>
            </a:pPr>
            <a:r>
              <a:rPr lang="en-US" altLang="en-US" sz="2400"/>
              <a:t>Several quantities are used so often in power calculations that they are given specific names. When we have a combination of passive elements where the capacitances are dominant, this phase will be negative, but typically not -90°.  This means that the </a:t>
            </a:r>
            <a:r>
              <a:rPr lang="en-US" altLang="en-US" sz="2400" u="sng"/>
              <a:t>current leads the voltage</a:t>
            </a:r>
            <a:r>
              <a:rPr lang="en-US" altLang="en-US" sz="2400"/>
              <a:t>, that is, the current appears to be ahead of the voltage if they are plotted on the same axes.  When this happens, when we have an capacitive load, we say we have a </a:t>
            </a:r>
            <a:r>
              <a:rPr lang="en-US" altLang="en-US" sz="2400" u="sng"/>
              <a:t>leading power factor</a:t>
            </a:r>
            <a:r>
              <a:rPr lang="en-US" altLang="en-US" sz="2400"/>
              <a:t>.</a:t>
            </a:r>
          </a:p>
        </p:txBody>
      </p:sp>
      <p:graphicFrame>
        <p:nvGraphicFramePr>
          <p:cNvPr id="1201157" name="Object 5"/>
          <p:cNvGraphicFramePr>
            <a:graphicFrameLocks noChangeAspect="1"/>
          </p:cNvGraphicFramePr>
          <p:nvPr/>
        </p:nvGraphicFramePr>
        <p:xfrm>
          <a:off x="5486400" y="6149975"/>
          <a:ext cx="3505200" cy="638175"/>
        </p:xfrm>
        <a:graphic>
          <a:graphicData uri="http://schemas.openxmlformats.org/presentationml/2006/ole">
            <mc:AlternateContent xmlns:mc="http://schemas.openxmlformats.org/markup-compatibility/2006">
              <mc:Choice xmlns:v="urn:schemas-microsoft-com:vml" Requires="v">
                <p:oleObj spid="_x0000_s1201168" name="Equation" r:id="rId4" imgW="2158920" imgH="393480" progId="Equation.DSMT4">
                  <p:embed/>
                </p:oleObj>
              </mc:Choice>
              <mc:Fallback>
                <p:oleObj name="Equation" r:id="rId4" imgW="2158920" imgH="39348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6149975"/>
                        <a:ext cx="3505200" cy="6381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01158" name="Object 6"/>
          <p:cNvGraphicFramePr>
            <a:graphicFrameLocks noChangeAspect="1"/>
          </p:cNvGraphicFramePr>
          <p:nvPr/>
        </p:nvGraphicFramePr>
        <p:xfrm>
          <a:off x="4876800" y="5486400"/>
          <a:ext cx="4114800" cy="633413"/>
        </p:xfrm>
        <a:graphic>
          <a:graphicData uri="http://schemas.openxmlformats.org/presentationml/2006/ole">
            <mc:AlternateContent xmlns:mc="http://schemas.openxmlformats.org/markup-compatibility/2006">
              <mc:Choice xmlns:v="urn:schemas-microsoft-com:vml" Requires="v">
                <p:oleObj spid="_x0000_s1201169" name="Equation" r:id="rId6" imgW="2552400" imgH="393480" progId="Equation.DSMT4">
                  <p:embed/>
                </p:oleObj>
              </mc:Choice>
              <mc:Fallback>
                <p:oleObj name="Equation" r:id="rId6" imgW="2552400" imgH="39348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76800" y="5486400"/>
                        <a:ext cx="4114800" cy="63341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01159" name="Object 7"/>
          <p:cNvGraphicFramePr>
            <a:graphicFrameLocks noChangeAspect="1"/>
          </p:cNvGraphicFramePr>
          <p:nvPr/>
        </p:nvGraphicFramePr>
        <p:xfrm>
          <a:off x="152400" y="3733800"/>
          <a:ext cx="5959475" cy="995363"/>
        </p:xfrm>
        <a:graphic>
          <a:graphicData uri="http://schemas.openxmlformats.org/presentationml/2006/ole">
            <mc:AlternateContent xmlns:mc="http://schemas.openxmlformats.org/markup-compatibility/2006">
              <mc:Choice xmlns:v="urn:schemas-microsoft-com:vml" Requires="v">
                <p:oleObj spid="_x0000_s1201170" name="Equation" r:id="rId8" imgW="2590560" imgH="431640" progId="Equation.DSMT4">
                  <p:embed/>
                </p:oleObj>
              </mc:Choice>
              <mc:Fallback>
                <p:oleObj name="Equation" r:id="rId8" imgW="2590560" imgH="431640" progId="Equation.DSMT4">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400" y="3733800"/>
                        <a:ext cx="5959475" cy="99536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01160" name="Text Box 8"/>
          <p:cNvSpPr txBox="1">
            <a:spLocks noChangeArrowheads="1"/>
          </p:cNvSpPr>
          <p:nvPr/>
        </p:nvSpPr>
        <p:spPr bwMode="auto">
          <a:xfrm>
            <a:off x="152400" y="4902200"/>
            <a:ext cx="4343400" cy="1955800"/>
          </a:xfrm>
          <a:prstGeom prst="rect">
            <a:avLst/>
          </a:prstGeom>
          <a:solidFill>
            <a:schemeClr val="hlink"/>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t>Note that in this case the sin(</a:t>
            </a:r>
            <a:r>
              <a:rPr lang="en-US" altLang="en-US" i="1">
                <a:latin typeface="Symbol" pitchFamily="18" charset="2"/>
              </a:rPr>
              <a:t>q</a:t>
            </a:r>
            <a:r>
              <a:rPr lang="en-US" altLang="en-US"/>
              <a:t>) will be negative, so the reactive power </a:t>
            </a:r>
            <a:r>
              <a:rPr lang="en-US" altLang="en-US" i="1"/>
              <a:t>Q</a:t>
            </a:r>
            <a:r>
              <a:rPr lang="en-US" altLang="en-US"/>
              <a:t> that is absorbed will be negative.  We say that Reactive Power is being delivered.</a:t>
            </a:r>
          </a:p>
        </p:txBody>
      </p:sp>
      <p:sp>
        <p:nvSpPr>
          <p:cNvPr id="1201161" name="Line 9"/>
          <p:cNvSpPr>
            <a:spLocks noChangeShapeType="1"/>
          </p:cNvSpPr>
          <p:nvPr/>
        </p:nvSpPr>
        <p:spPr bwMode="auto">
          <a:xfrm flipV="1">
            <a:off x="4191000" y="4648200"/>
            <a:ext cx="685800" cy="4572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1162" name="Line 10"/>
          <p:cNvSpPr>
            <a:spLocks noChangeShapeType="1"/>
          </p:cNvSpPr>
          <p:nvPr/>
        </p:nvSpPr>
        <p:spPr bwMode="auto">
          <a:xfrm flipV="1">
            <a:off x="4191000" y="6477000"/>
            <a:ext cx="1219200" cy="76200"/>
          </a:xfrm>
          <a:prstGeom prst="line">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201163" name="Object 11"/>
          <p:cNvGraphicFramePr>
            <a:graphicFrameLocks noChangeAspect="1"/>
          </p:cNvGraphicFramePr>
          <p:nvPr/>
        </p:nvGraphicFramePr>
        <p:xfrm>
          <a:off x="6172200" y="3822700"/>
          <a:ext cx="2743200" cy="1600200"/>
        </p:xfrm>
        <a:graphic>
          <a:graphicData uri="http://schemas.openxmlformats.org/presentationml/2006/ole">
            <mc:AlternateContent xmlns:mc="http://schemas.openxmlformats.org/markup-compatibility/2006">
              <mc:Choice xmlns:v="urn:schemas-microsoft-com:vml" Requires="v">
                <p:oleObj spid="_x0000_s1201171" name="Equation" r:id="rId10" imgW="1549080" imgH="901440" progId="Equation.DSMT4">
                  <p:embed/>
                </p:oleObj>
              </mc:Choice>
              <mc:Fallback>
                <p:oleObj name="Equation" r:id="rId10" imgW="1549080" imgH="901440" progId="Equation.DSMT4">
                  <p:embed/>
                  <p:pic>
                    <p:nvPicPr>
                      <p:cNvPr id="0"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72200" y="3822700"/>
                        <a:ext cx="2743200" cy="160020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3202" name="Rectangle 2"/>
          <p:cNvSpPr>
            <a:spLocks noGrp="1" noChangeArrowheads="1"/>
          </p:cNvSpPr>
          <p:nvPr>
            <p:ph type="title"/>
          </p:nvPr>
        </p:nvSpPr>
        <p:spPr>
          <a:xfrm>
            <a:off x="2362200" y="0"/>
            <a:ext cx="6781800" cy="685800"/>
          </a:xfrm>
        </p:spPr>
        <p:txBody>
          <a:bodyPr/>
          <a:lstStyle/>
          <a:p>
            <a:r>
              <a:rPr lang="en-US" altLang="en-US" sz="3600"/>
              <a:t>Usefulness of Reactive Power</a:t>
            </a:r>
          </a:p>
        </p:txBody>
      </p:sp>
      <p:sp>
        <p:nvSpPr>
          <p:cNvPr id="1203203" name="Rectangle 3"/>
          <p:cNvSpPr>
            <a:spLocks noGrp="1" noChangeArrowheads="1"/>
          </p:cNvSpPr>
          <p:nvPr>
            <p:ph type="body" idx="1"/>
          </p:nvPr>
        </p:nvSpPr>
        <p:spPr>
          <a:xfrm>
            <a:off x="228600" y="990600"/>
            <a:ext cx="8686800" cy="4876800"/>
          </a:xfrm>
        </p:spPr>
        <p:txBody>
          <a:bodyPr/>
          <a:lstStyle/>
          <a:p>
            <a:pPr>
              <a:lnSpc>
                <a:spcPct val="90000"/>
              </a:lnSpc>
              <a:buFontTx/>
              <a:buNone/>
            </a:pPr>
            <a:r>
              <a:rPr lang="en-US" altLang="en-US" sz="2200"/>
              <a:t>When we have inductive loads, such as motors, connected by long power lines, there is the potential for energy loss.  In this case, we have energy that is being transmitted through the line to the load, only to be returned back through the line, from the load to the source.  This causes energy to be lost.  If the load can be adjusted to appear like a resistor, then this energy does not need to flow back and forth through the transmission lines, reducing the losses.  </a:t>
            </a:r>
          </a:p>
          <a:p>
            <a:pPr>
              <a:lnSpc>
                <a:spcPct val="90000"/>
              </a:lnSpc>
              <a:buFontTx/>
              <a:buNone/>
            </a:pPr>
            <a:r>
              <a:rPr lang="en-US" altLang="en-US" sz="2200"/>
              <a:t>The solution is to connect capacitors near the motors.  This makes the loads look like they are resistors.  What happens is that the energy needed by the inductors are provided by the capacitors, moving back and forth between them.  Thus, this energy only needs to travel through the transmission line once.  </a:t>
            </a:r>
          </a:p>
          <a:p>
            <a:pPr>
              <a:lnSpc>
                <a:spcPct val="90000"/>
              </a:lnSpc>
              <a:buFontTx/>
              <a:buNone/>
            </a:pPr>
            <a:r>
              <a:rPr lang="en-US" altLang="en-US" sz="2200"/>
              <a:t>Reactive Power is a way to keep track of this phenomenon.  By minimizing the Reactive Power, we can reduce losses.</a:t>
            </a:r>
          </a:p>
        </p:txBody>
      </p:sp>
      <p:graphicFrame>
        <p:nvGraphicFramePr>
          <p:cNvPr id="1203204" name="Object 4"/>
          <p:cNvGraphicFramePr>
            <a:graphicFrameLocks noChangeAspect="1"/>
          </p:cNvGraphicFramePr>
          <p:nvPr/>
        </p:nvGraphicFramePr>
        <p:xfrm>
          <a:off x="5257800" y="6096000"/>
          <a:ext cx="3505200" cy="638175"/>
        </p:xfrm>
        <a:graphic>
          <a:graphicData uri="http://schemas.openxmlformats.org/presentationml/2006/ole">
            <mc:AlternateContent xmlns:mc="http://schemas.openxmlformats.org/markup-compatibility/2006">
              <mc:Choice xmlns:v="urn:schemas-microsoft-com:vml" Requires="v">
                <p:oleObj spid="_x0000_s1203208" name="Equation" r:id="rId4" imgW="2158920" imgH="393480" progId="Equation.DSMT4">
                  <p:embed/>
                </p:oleObj>
              </mc:Choice>
              <mc:Fallback>
                <p:oleObj name="Equation" r:id="rId4" imgW="2158920" imgH="39348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6096000"/>
                        <a:ext cx="3505200" cy="6381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03205" name="Object 5"/>
          <p:cNvGraphicFramePr>
            <a:graphicFrameLocks noChangeAspect="1"/>
          </p:cNvGraphicFramePr>
          <p:nvPr/>
        </p:nvGraphicFramePr>
        <p:xfrm>
          <a:off x="914400" y="6096000"/>
          <a:ext cx="4114800" cy="633413"/>
        </p:xfrm>
        <a:graphic>
          <a:graphicData uri="http://schemas.openxmlformats.org/presentationml/2006/ole">
            <mc:AlternateContent xmlns:mc="http://schemas.openxmlformats.org/markup-compatibility/2006">
              <mc:Choice xmlns:v="urn:schemas-microsoft-com:vml" Requires="v">
                <p:oleObj spid="_x0000_s1203209" name="Equation" r:id="rId6" imgW="2552400" imgH="393480" progId="Equation.DSMT4">
                  <p:embed/>
                </p:oleObj>
              </mc:Choice>
              <mc:Fallback>
                <p:oleObj name="Equation" r:id="rId6" imgW="2552400" imgH="39348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14400" y="6096000"/>
                        <a:ext cx="4114800" cy="63341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5250" name="Rectangle 2"/>
          <p:cNvSpPr>
            <a:spLocks noGrp="1" noChangeArrowheads="1"/>
          </p:cNvSpPr>
          <p:nvPr>
            <p:ph type="title"/>
          </p:nvPr>
        </p:nvSpPr>
        <p:spPr>
          <a:xfrm>
            <a:off x="2362200" y="0"/>
            <a:ext cx="6781800" cy="1219200"/>
          </a:xfrm>
        </p:spPr>
        <p:txBody>
          <a:bodyPr/>
          <a:lstStyle/>
          <a:p>
            <a:r>
              <a:rPr lang="en-US" altLang="en-US" sz="4000"/>
              <a:t>Absorbing and Delivering Reactive Power</a:t>
            </a:r>
          </a:p>
        </p:txBody>
      </p:sp>
      <p:sp>
        <p:nvSpPr>
          <p:cNvPr id="1205251" name="Rectangle 3"/>
          <p:cNvSpPr>
            <a:spLocks noGrp="1" noChangeArrowheads="1"/>
          </p:cNvSpPr>
          <p:nvPr>
            <p:ph type="body" idx="1"/>
          </p:nvPr>
        </p:nvSpPr>
        <p:spPr>
          <a:xfrm>
            <a:off x="304800" y="1219200"/>
            <a:ext cx="8686800" cy="4267200"/>
          </a:xfrm>
        </p:spPr>
        <p:txBody>
          <a:bodyPr/>
          <a:lstStyle/>
          <a:p>
            <a:pPr>
              <a:buFontTx/>
              <a:buNone/>
            </a:pPr>
            <a:r>
              <a:rPr lang="en-US" altLang="en-US" sz="2400"/>
              <a:t>We are familiar with the idea of a resistor, which absorbs positive power.  That is, the voltage times the current, in the passive sign convention, gives the power absorbed by the resistor, which will be positive.  </a:t>
            </a:r>
          </a:p>
          <a:p>
            <a:pPr>
              <a:buFontTx/>
              <a:buNone/>
            </a:pPr>
            <a:r>
              <a:rPr lang="en-US" altLang="en-US" sz="2400"/>
              <a:t>Using this concept, we say that when we use the passive sign convention, if the Reactive Power we solve for is positive, we will say that Reactive Power is being absorbed.  Similarly, if Reactive Power is negative, we will say that Reactive Power is being delivered.  We can show that, because of the phases, inductors absorb positive Reactive Power, and capacitors deliver positive Reactive Power.</a:t>
            </a:r>
          </a:p>
        </p:txBody>
      </p:sp>
      <p:graphicFrame>
        <p:nvGraphicFramePr>
          <p:cNvPr id="1205252" name="Object 4"/>
          <p:cNvGraphicFramePr>
            <a:graphicFrameLocks noChangeAspect="1"/>
          </p:cNvGraphicFramePr>
          <p:nvPr/>
        </p:nvGraphicFramePr>
        <p:xfrm>
          <a:off x="5257800" y="6096000"/>
          <a:ext cx="3505200" cy="638175"/>
        </p:xfrm>
        <a:graphic>
          <a:graphicData uri="http://schemas.openxmlformats.org/presentationml/2006/ole">
            <mc:AlternateContent xmlns:mc="http://schemas.openxmlformats.org/markup-compatibility/2006">
              <mc:Choice xmlns:v="urn:schemas-microsoft-com:vml" Requires="v">
                <p:oleObj spid="_x0000_s1205256" name="Equation" r:id="rId4" imgW="2158920" imgH="393480" progId="Equation.DSMT4">
                  <p:embed/>
                </p:oleObj>
              </mc:Choice>
              <mc:Fallback>
                <p:oleObj name="Equation" r:id="rId4" imgW="2158920" imgH="39348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6096000"/>
                        <a:ext cx="3505200" cy="6381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05253" name="Object 5"/>
          <p:cNvGraphicFramePr>
            <a:graphicFrameLocks noChangeAspect="1"/>
          </p:cNvGraphicFramePr>
          <p:nvPr/>
        </p:nvGraphicFramePr>
        <p:xfrm>
          <a:off x="914400" y="6096000"/>
          <a:ext cx="4114800" cy="633413"/>
        </p:xfrm>
        <a:graphic>
          <a:graphicData uri="http://schemas.openxmlformats.org/presentationml/2006/ole">
            <mc:AlternateContent xmlns:mc="http://schemas.openxmlformats.org/markup-compatibility/2006">
              <mc:Choice xmlns:v="urn:schemas-microsoft-com:vml" Requires="v">
                <p:oleObj spid="_x0000_s1205257" name="Equation" r:id="rId6" imgW="2552400" imgH="393480" progId="Equation.DSMT4">
                  <p:embed/>
                </p:oleObj>
              </mc:Choice>
              <mc:Fallback>
                <p:oleObj name="Equation" r:id="rId6" imgW="2552400" imgH="39348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14400" y="6096000"/>
                        <a:ext cx="4114800" cy="63341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7298" name="Rectangle 2"/>
          <p:cNvSpPr>
            <a:spLocks noGrp="1" noChangeArrowheads="1"/>
          </p:cNvSpPr>
          <p:nvPr>
            <p:ph type="title"/>
          </p:nvPr>
        </p:nvSpPr>
        <p:spPr>
          <a:xfrm>
            <a:off x="2362200" y="0"/>
            <a:ext cx="6781800" cy="1219200"/>
          </a:xfrm>
        </p:spPr>
        <p:txBody>
          <a:bodyPr/>
          <a:lstStyle/>
          <a:p>
            <a:r>
              <a:rPr lang="en-US" altLang="en-US" sz="4000"/>
              <a:t>Absorbing and Delivering Reactive Power – Note</a:t>
            </a:r>
          </a:p>
        </p:txBody>
      </p:sp>
      <p:sp>
        <p:nvSpPr>
          <p:cNvPr id="1207299" name="Rectangle 3"/>
          <p:cNvSpPr>
            <a:spLocks noGrp="1" noChangeArrowheads="1"/>
          </p:cNvSpPr>
          <p:nvPr>
            <p:ph type="body" idx="1"/>
          </p:nvPr>
        </p:nvSpPr>
        <p:spPr>
          <a:xfrm>
            <a:off x="304800" y="1371600"/>
            <a:ext cx="8686800" cy="4114800"/>
          </a:xfrm>
        </p:spPr>
        <p:txBody>
          <a:bodyPr/>
          <a:lstStyle/>
          <a:p>
            <a:pPr>
              <a:lnSpc>
                <a:spcPct val="90000"/>
              </a:lnSpc>
              <a:buFontTx/>
              <a:buNone/>
            </a:pPr>
            <a:r>
              <a:rPr lang="en-US" altLang="en-US" sz="2800"/>
              <a:t>We can show that, because of the phases, inductors absorb positive Reactive Power, and capacitors deliver positive Reactive Power.</a:t>
            </a:r>
          </a:p>
          <a:p>
            <a:pPr>
              <a:lnSpc>
                <a:spcPct val="90000"/>
              </a:lnSpc>
              <a:buFontTx/>
              <a:buNone/>
            </a:pPr>
            <a:r>
              <a:rPr lang="en-US" altLang="en-US" sz="2800"/>
              <a:t>It is very important to remember that, in fact, inductors and capacitors do not deliver or absorb power, on average.  They take power in, store it, and then return it.  The Reactive Power is a measure of how power is stored temporarily in sinusoidal systems, and the sign indicates whether it was stored in electric fields or magnetic fields.</a:t>
            </a:r>
          </a:p>
        </p:txBody>
      </p:sp>
      <p:graphicFrame>
        <p:nvGraphicFramePr>
          <p:cNvPr id="1207300" name="Object 4"/>
          <p:cNvGraphicFramePr>
            <a:graphicFrameLocks noChangeAspect="1"/>
          </p:cNvGraphicFramePr>
          <p:nvPr/>
        </p:nvGraphicFramePr>
        <p:xfrm>
          <a:off x="5257800" y="6096000"/>
          <a:ext cx="3505200" cy="638175"/>
        </p:xfrm>
        <a:graphic>
          <a:graphicData uri="http://schemas.openxmlformats.org/presentationml/2006/ole">
            <mc:AlternateContent xmlns:mc="http://schemas.openxmlformats.org/markup-compatibility/2006">
              <mc:Choice xmlns:v="urn:schemas-microsoft-com:vml" Requires="v">
                <p:oleObj spid="_x0000_s1207304" name="Equation" r:id="rId4" imgW="2158920" imgH="393480" progId="Equation.DSMT4">
                  <p:embed/>
                </p:oleObj>
              </mc:Choice>
              <mc:Fallback>
                <p:oleObj name="Equation" r:id="rId4" imgW="2158920" imgH="39348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6096000"/>
                        <a:ext cx="3505200" cy="6381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07301" name="Object 5"/>
          <p:cNvGraphicFramePr>
            <a:graphicFrameLocks noChangeAspect="1"/>
          </p:cNvGraphicFramePr>
          <p:nvPr/>
        </p:nvGraphicFramePr>
        <p:xfrm>
          <a:off x="914400" y="6096000"/>
          <a:ext cx="4114800" cy="633413"/>
        </p:xfrm>
        <a:graphic>
          <a:graphicData uri="http://schemas.openxmlformats.org/presentationml/2006/ole">
            <mc:AlternateContent xmlns:mc="http://schemas.openxmlformats.org/markup-compatibility/2006">
              <mc:Choice xmlns:v="urn:schemas-microsoft-com:vml" Requires="v">
                <p:oleObj spid="_x0000_s1207305" name="Equation" r:id="rId6" imgW="2552400" imgH="393480" progId="Equation.DSMT4">
                  <p:embed/>
                </p:oleObj>
              </mc:Choice>
              <mc:Fallback>
                <p:oleObj name="Equation" r:id="rId6" imgW="2552400" imgH="39348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14400" y="6096000"/>
                        <a:ext cx="4114800" cy="63341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9350" name="Rectangle 6"/>
          <p:cNvSpPr>
            <a:spLocks noChangeArrowheads="1"/>
          </p:cNvSpPr>
          <p:nvPr/>
        </p:nvSpPr>
        <p:spPr bwMode="auto">
          <a:xfrm>
            <a:off x="6629400" y="5334000"/>
            <a:ext cx="1371600" cy="15240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9346" name="Rectangle 2"/>
          <p:cNvSpPr>
            <a:spLocks noGrp="1" noChangeArrowheads="1"/>
          </p:cNvSpPr>
          <p:nvPr>
            <p:ph type="title"/>
          </p:nvPr>
        </p:nvSpPr>
        <p:spPr>
          <a:xfrm>
            <a:off x="1371600" y="152400"/>
            <a:ext cx="7772400" cy="685800"/>
          </a:xfrm>
        </p:spPr>
        <p:txBody>
          <a:bodyPr/>
          <a:lstStyle/>
          <a:p>
            <a:r>
              <a:rPr lang="en-US" altLang="en-US" sz="3600"/>
              <a:t>So what is the point of all this?</a:t>
            </a:r>
          </a:p>
        </p:txBody>
      </p:sp>
      <p:sp>
        <p:nvSpPr>
          <p:cNvPr id="1209347" name="Rectangle 3"/>
          <p:cNvSpPr>
            <a:spLocks noGrp="1" noChangeArrowheads="1"/>
          </p:cNvSpPr>
          <p:nvPr>
            <p:ph type="body" idx="1"/>
          </p:nvPr>
        </p:nvSpPr>
        <p:spPr>
          <a:xfrm>
            <a:off x="533400" y="1371600"/>
            <a:ext cx="7924800" cy="5029200"/>
          </a:xfrm>
        </p:spPr>
        <p:txBody>
          <a:bodyPr/>
          <a:lstStyle/>
          <a:p>
            <a:pPr>
              <a:lnSpc>
                <a:spcPct val="90000"/>
              </a:lnSpc>
            </a:pPr>
            <a:r>
              <a:rPr lang="en-US" altLang="en-US" sz="2400"/>
              <a:t>This is a good question.  First, our premise is that since electric power is usually distributed as sinusoids, the issue of sinusoidal power is important.</a:t>
            </a:r>
          </a:p>
          <a:p>
            <a:pPr>
              <a:lnSpc>
                <a:spcPct val="90000"/>
              </a:lnSpc>
            </a:pPr>
            <a:r>
              <a:rPr lang="en-US" altLang="en-US" sz="2400"/>
              <a:t>The quantities real and reactive power, that we have described here, are very different.  Real power is the average power, and has direct meaning.  Reactive power is a measure of power that is being stored temporarily.  The sign tells us of the nature of the storage.  Using these concepts, we can make changes which can improve the efficiency of the transmission of power.  </a:t>
            </a:r>
          </a:p>
          <a:p>
            <a:pPr>
              <a:lnSpc>
                <a:spcPct val="90000"/>
              </a:lnSpc>
            </a:pPr>
            <a:r>
              <a:rPr lang="en-US" altLang="en-US" sz="2400"/>
              <a:t>All of this is made even more useful, </a:t>
            </a:r>
            <a:br>
              <a:rPr lang="en-US" altLang="en-US" sz="2400"/>
            </a:br>
            <a:r>
              <a:rPr lang="en-US" altLang="en-US" sz="2400"/>
              <a:t>when we see how phasors can make </a:t>
            </a:r>
            <a:br>
              <a:rPr lang="en-US" altLang="en-US" sz="2400"/>
            </a:br>
            <a:r>
              <a:rPr lang="en-US" altLang="en-US" sz="2400"/>
              <a:t>the calculation of real and reactive power </a:t>
            </a:r>
            <a:br>
              <a:rPr lang="en-US" altLang="en-US" sz="2400"/>
            </a:br>
            <a:r>
              <a:rPr lang="en-US" altLang="en-US" sz="2400"/>
              <a:t>easier.</a:t>
            </a:r>
          </a:p>
        </p:txBody>
      </p:sp>
      <p:pic>
        <p:nvPicPr>
          <p:cNvPr id="1209348" name="Picture 4" descr="ag00007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5429250"/>
            <a:ext cx="1235075" cy="1428750"/>
          </a:xfrm>
          <a:prstGeom prst="rect">
            <a:avLst/>
          </a:prstGeom>
          <a:noFill/>
          <a:extLst>
            <a:ext uri="{909E8E84-426E-40DD-AFC4-6F175D3DCCD1}">
              <a14:hiddenFill xmlns:a14="http://schemas.microsoft.com/office/drawing/2010/main">
                <a:solidFill>
                  <a:srgbClr val="FFFFFF"/>
                </a:solidFill>
              </a14:hiddenFill>
            </a:ext>
          </a:extLst>
        </p:spPr>
      </p:pic>
      <p:sp>
        <p:nvSpPr>
          <p:cNvPr id="1209349" name="Text Box 5"/>
          <p:cNvSpPr txBox="1">
            <a:spLocks noChangeArrowheads="1"/>
          </p:cNvSpPr>
          <p:nvPr/>
        </p:nvSpPr>
        <p:spPr bwMode="auto">
          <a:xfrm>
            <a:off x="8077200" y="6127750"/>
            <a:ext cx="10668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1400"/>
              <a:t>Go back to </a:t>
            </a:r>
            <a:r>
              <a:rPr lang="en-US" altLang="en-US" sz="1400">
                <a:hlinkClick r:id="rId4" action="ppaction://hlinksldjump" tooltip="This takes you back to slide 2"/>
              </a:rPr>
              <a:t>Overview </a:t>
            </a:r>
            <a:r>
              <a:rPr lang="en-US" altLang="en-US" sz="1400"/>
              <a:t>slide.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2242" name="Rectangle 2"/>
          <p:cNvSpPr>
            <a:spLocks noGrp="1" noChangeArrowheads="1"/>
          </p:cNvSpPr>
          <p:nvPr>
            <p:ph type="title"/>
          </p:nvPr>
        </p:nvSpPr>
        <p:spPr/>
        <p:txBody>
          <a:bodyPr/>
          <a:lstStyle/>
          <a:p>
            <a:r>
              <a:rPr lang="en-US" altLang="en-US"/>
              <a:t>Textbook Coverage</a:t>
            </a:r>
          </a:p>
        </p:txBody>
      </p:sp>
      <p:sp>
        <p:nvSpPr>
          <p:cNvPr id="1162243" name="Rectangle 3"/>
          <p:cNvSpPr>
            <a:spLocks noGrp="1" noChangeArrowheads="1"/>
          </p:cNvSpPr>
          <p:nvPr>
            <p:ph type="body" idx="1"/>
          </p:nvPr>
        </p:nvSpPr>
        <p:spPr>
          <a:xfrm>
            <a:off x="685800" y="1981200"/>
            <a:ext cx="7772400" cy="4495800"/>
          </a:xfrm>
        </p:spPr>
        <p:txBody>
          <a:bodyPr/>
          <a:lstStyle/>
          <a:p>
            <a:pPr>
              <a:buFontTx/>
              <a:buNone/>
            </a:pPr>
            <a:r>
              <a:rPr lang="en-US" altLang="en-US" sz="2800" dirty="0"/>
              <a:t>This material is introduced in different ways in different textbooks.  Approximately this same material is covered in your textbook in the following sections:</a:t>
            </a:r>
          </a:p>
          <a:p>
            <a:r>
              <a:rPr lang="en-US" altLang="en-US" sz="2800" u="sng" dirty="0" smtClean="0"/>
              <a:t>Electric Circuits 6</a:t>
            </a:r>
            <a:r>
              <a:rPr lang="en-US" altLang="en-US" sz="2800" u="sng" baseline="30000" dirty="0" smtClean="0"/>
              <a:t>th</a:t>
            </a:r>
            <a:r>
              <a:rPr lang="en-US" altLang="en-US" sz="2800" u="sng" dirty="0" smtClean="0"/>
              <a:t> Edition</a:t>
            </a:r>
            <a:r>
              <a:rPr lang="en-US" altLang="en-US" sz="2800" dirty="0" smtClean="0"/>
              <a:t> by Nilsson and Riedel:  Sections 10.1 through 10.3</a:t>
            </a:r>
          </a:p>
          <a:p>
            <a:r>
              <a:rPr lang="en-US" altLang="en-US" sz="2800" u="sng" dirty="0" smtClean="0"/>
              <a:t>Electric Circuits 10</a:t>
            </a:r>
            <a:r>
              <a:rPr lang="en-US" altLang="en-US" sz="2800" u="sng" baseline="30000" dirty="0" smtClean="0"/>
              <a:t>th</a:t>
            </a:r>
            <a:r>
              <a:rPr lang="en-US" altLang="en-US" sz="2800" u="sng" dirty="0" smtClean="0"/>
              <a:t> Edition</a:t>
            </a:r>
            <a:r>
              <a:rPr lang="en-US" altLang="en-US" sz="2800" dirty="0" smtClean="0"/>
              <a:t> by Nilsson and Riedel:  Sections 10.1 through 10.3</a:t>
            </a:r>
          </a:p>
          <a:p>
            <a:endParaRPr lang="en-US" alt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4290" name="Rectangle 2"/>
          <p:cNvSpPr>
            <a:spLocks noGrp="1" noChangeArrowheads="1"/>
          </p:cNvSpPr>
          <p:nvPr>
            <p:ph type="title"/>
          </p:nvPr>
        </p:nvSpPr>
        <p:spPr>
          <a:xfrm>
            <a:off x="2362200" y="0"/>
            <a:ext cx="6781800" cy="685800"/>
          </a:xfrm>
        </p:spPr>
        <p:txBody>
          <a:bodyPr/>
          <a:lstStyle/>
          <a:p>
            <a:r>
              <a:rPr lang="en-US" altLang="en-US" sz="3600"/>
              <a:t>Real Power and Reactive Power</a:t>
            </a:r>
          </a:p>
        </p:txBody>
      </p:sp>
      <p:sp>
        <p:nvSpPr>
          <p:cNvPr id="1164291" name="Rectangle 3"/>
          <p:cNvSpPr>
            <a:spLocks noGrp="1" noChangeArrowheads="1"/>
          </p:cNvSpPr>
          <p:nvPr>
            <p:ph type="body" idx="1"/>
          </p:nvPr>
        </p:nvSpPr>
        <p:spPr>
          <a:xfrm>
            <a:off x="228600" y="914400"/>
            <a:ext cx="5867400" cy="5715000"/>
          </a:xfrm>
        </p:spPr>
        <p:txBody>
          <a:bodyPr/>
          <a:lstStyle/>
          <a:p>
            <a:pPr marL="6350" indent="346075">
              <a:buFontTx/>
              <a:buNone/>
            </a:pPr>
            <a:r>
              <a:rPr lang="en-US" altLang="en-US" sz="2000"/>
              <a:t>We have determined the formulas for power when we have sinusoidal voltages and currents.</a:t>
            </a:r>
          </a:p>
          <a:p>
            <a:pPr marL="6350" indent="346075">
              <a:buFontTx/>
              <a:buNone/>
            </a:pPr>
            <a:r>
              <a:rPr lang="en-US" altLang="en-US" sz="2000"/>
              <a:t>Now we are going to use these formulas to develop a way of approaching systems with sinusoidal sources that allow us to improve the performance of large electric motors, while at the same time reducing the loss of power in the transmission lines that carry the power from generating stations.  We will find that: </a:t>
            </a:r>
          </a:p>
          <a:p>
            <a:pPr marL="6350" indent="346075"/>
            <a:r>
              <a:rPr lang="en-US" altLang="en-US" sz="2000"/>
              <a:t>A new concept called </a:t>
            </a:r>
            <a:r>
              <a:rPr lang="en-US" altLang="en-US" sz="2000" u="sng"/>
              <a:t>reactive power</a:t>
            </a:r>
            <a:r>
              <a:rPr lang="en-US" altLang="en-US" sz="2000"/>
              <a:t> is a measure of the power that will be returned from the load to the source later in the same period of the sinusoid.</a:t>
            </a:r>
          </a:p>
          <a:p>
            <a:pPr marL="6350" indent="346075"/>
            <a:r>
              <a:rPr lang="en-US" altLang="en-US" sz="2000"/>
              <a:t>Reducing this reactive power in the load is a good thing.</a:t>
            </a:r>
          </a:p>
          <a:p>
            <a:pPr marL="6350" indent="346075"/>
            <a:r>
              <a:rPr lang="en-US" altLang="en-US" sz="2000"/>
              <a:t>Using phasor analysis will make it relatively simple to find this reactive power.</a:t>
            </a:r>
          </a:p>
        </p:txBody>
      </p:sp>
      <p:sp>
        <p:nvSpPr>
          <p:cNvPr id="1164292" name="Text Box 4"/>
          <p:cNvSpPr txBox="1">
            <a:spLocks noChangeArrowheads="1"/>
          </p:cNvSpPr>
          <p:nvPr/>
        </p:nvSpPr>
        <p:spPr bwMode="auto">
          <a:xfrm>
            <a:off x="6400800" y="3352800"/>
            <a:ext cx="2743200" cy="3170238"/>
          </a:xfrm>
          <a:prstGeom prst="rect">
            <a:avLst/>
          </a:prstGeom>
          <a:solidFill>
            <a:srgbClr val="33CCFF"/>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800">
                <a:latin typeface="Arial" charset="0"/>
              </a:rPr>
              <a:t>The power lines, which connect us from distance power generating systems, result in lost power.  However, this lost power can be reduced by adjustments in the loads.  This led to the use of the concept of reactive power.</a:t>
            </a:r>
          </a:p>
        </p:txBody>
      </p:sp>
      <p:pic>
        <p:nvPicPr>
          <p:cNvPr id="1164293" name="Picture 5" descr="j016797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685800"/>
            <a:ext cx="2743200" cy="2724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6338" name="Rectangle 2"/>
          <p:cNvSpPr>
            <a:spLocks noGrp="1" noChangeArrowheads="1"/>
          </p:cNvSpPr>
          <p:nvPr>
            <p:ph type="title"/>
          </p:nvPr>
        </p:nvSpPr>
        <p:spPr>
          <a:xfrm>
            <a:off x="228600" y="533400"/>
            <a:ext cx="8610600" cy="685800"/>
          </a:xfrm>
        </p:spPr>
        <p:txBody>
          <a:bodyPr/>
          <a:lstStyle/>
          <a:p>
            <a:r>
              <a:rPr lang="en-US" altLang="en-US" sz="4000"/>
              <a:t>AC Circuit Analysis Using Transforms </a:t>
            </a:r>
          </a:p>
        </p:txBody>
      </p:sp>
      <p:sp>
        <p:nvSpPr>
          <p:cNvPr id="1166339" name="Rectangle 3"/>
          <p:cNvSpPr>
            <a:spLocks noGrp="1" noChangeArrowheads="1"/>
          </p:cNvSpPr>
          <p:nvPr>
            <p:ph type="body" idx="1"/>
          </p:nvPr>
        </p:nvSpPr>
        <p:spPr>
          <a:xfrm>
            <a:off x="304800" y="1143000"/>
            <a:ext cx="8229600" cy="1524000"/>
          </a:xfrm>
        </p:spPr>
        <p:txBody>
          <a:bodyPr/>
          <a:lstStyle/>
          <a:p>
            <a:pPr marL="6350" indent="346075">
              <a:lnSpc>
                <a:spcPct val="90000"/>
              </a:lnSpc>
              <a:buFontTx/>
              <a:buNone/>
            </a:pPr>
            <a:r>
              <a:rPr lang="en-US" altLang="en-US" sz="2400"/>
              <a:t>Let’s remember first and foremost that the end goal is to find the solution to real problems.  We will use the transform domain, and discuss quantities which are complex, but obtaining the real solution is the goal.</a:t>
            </a:r>
          </a:p>
        </p:txBody>
      </p:sp>
      <p:graphicFrame>
        <p:nvGraphicFramePr>
          <p:cNvPr id="1166340" name="Object 4"/>
          <p:cNvGraphicFramePr>
            <a:graphicFrameLocks noChangeAspect="1"/>
          </p:cNvGraphicFramePr>
          <p:nvPr/>
        </p:nvGraphicFramePr>
        <p:xfrm>
          <a:off x="1143000" y="2351088"/>
          <a:ext cx="6865938" cy="4506912"/>
        </p:xfrm>
        <a:graphic>
          <a:graphicData uri="http://schemas.openxmlformats.org/presentationml/2006/ole">
            <mc:AlternateContent xmlns:mc="http://schemas.openxmlformats.org/markup-compatibility/2006">
              <mc:Choice xmlns:v="urn:schemas-microsoft-com:vml" Requires="v">
                <p:oleObj spid="_x0000_s1166342" name="VISIO" r:id="rId4" imgW="6941520" imgH="4558320" progId="Visio.Drawing.6">
                  <p:embed/>
                </p:oleObj>
              </mc:Choice>
              <mc:Fallback>
                <p:oleObj name="VISIO" r:id="rId4" imgW="6941520" imgH="455832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2351088"/>
                        <a:ext cx="6865938" cy="450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8386" name="Rectangle 2"/>
          <p:cNvSpPr>
            <a:spLocks noGrp="1" noChangeArrowheads="1"/>
          </p:cNvSpPr>
          <p:nvPr>
            <p:ph type="title"/>
          </p:nvPr>
        </p:nvSpPr>
        <p:spPr>
          <a:xfrm>
            <a:off x="1371600" y="0"/>
            <a:ext cx="7772400" cy="1447800"/>
          </a:xfrm>
        </p:spPr>
        <p:txBody>
          <a:bodyPr/>
          <a:lstStyle/>
          <a:p>
            <a:r>
              <a:rPr lang="en-US" altLang="en-US"/>
              <a:t>Power with Sinusoidal Voltages and Currents</a:t>
            </a:r>
          </a:p>
        </p:txBody>
      </p:sp>
      <p:sp>
        <p:nvSpPr>
          <p:cNvPr id="1168387" name="Rectangle 3"/>
          <p:cNvSpPr>
            <a:spLocks noGrp="1" noChangeArrowheads="1"/>
          </p:cNvSpPr>
          <p:nvPr>
            <p:ph type="body" idx="1"/>
          </p:nvPr>
        </p:nvSpPr>
        <p:spPr>
          <a:xfrm>
            <a:off x="685800" y="1981200"/>
            <a:ext cx="8001000" cy="2590800"/>
          </a:xfrm>
        </p:spPr>
        <p:txBody>
          <a:bodyPr/>
          <a:lstStyle/>
          <a:p>
            <a:pPr>
              <a:lnSpc>
                <a:spcPct val="90000"/>
              </a:lnSpc>
            </a:pPr>
            <a:r>
              <a:rPr lang="en-US" altLang="en-US" sz="2800"/>
              <a:t>It is important to remember that nothing has really changed with respect to the power expressions that we are looking for.  Power is still obtained by multiplying voltage and current.</a:t>
            </a:r>
          </a:p>
          <a:p>
            <a:pPr>
              <a:lnSpc>
                <a:spcPct val="90000"/>
              </a:lnSpc>
            </a:pPr>
            <a:r>
              <a:rPr lang="en-US" altLang="en-US" sz="2800"/>
              <a:t>The fact that the voltage and current are sine waves or cosine waves does not change this formula.</a:t>
            </a:r>
          </a:p>
        </p:txBody>
      </p:sp>
      <p:pic>
        <p:nvPicPr>
          <p:cNvPr id="1168388" name="Picture 4" descr="AG00628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38200" y="5486400"/>
            <a:ext cx="1771650" cy="1120775"/>
          </a:xfrm>
          <a:prstGeom prst="rect">
            <a:avLst/>
          </a:prstGeom>
          <a:noFill/>
          <a:extLst>
            <a:ext uri="{909E8E84-426E-40DD-AFC4-6F175D3DCCD1}">
              <a14:hiddenFill xmlns:a14="http://schemas.microsoft.com/office/drawing/2010/main">
                <a:solidFill>
                  <a:srgbClr val="FFFFFF"/>
                </a:solidFill>
              </a14:hiddenFill>
            </a:ext>
          </a:extLst>
        </p:spPr>
      </p:pic>
      <p:pic>
        <p:nvPicPr>
          <p:cNvPr id="1168389" name="Picture 5" descr="AG00628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5486400"/>
            <a:ext cx="1771650" cy="1120775"/>
          </a:xfrm>
          <a:prstGeom prst="rect">
            <a:avLst/>
          </a:prstGeom>
          <a:noFill/>
          <a:extLst>
            <a:ext uri="{909E8E84-426E-40DD-AFC4-6F175D3DCCD1}">
              <a14:hiddenFill xmlns:a14="http://schemas.microsoft.com/office/drawing/2010/main">
                <a:solidFill>
                  <a:srgbClr val="FFFFFF"/>
                </a:solidFill>
              </a14:hiddenFill>
            </a:ext>
          </a:extLst>
        </p:spPr>
      </p:pic>
      <p:pic>
        <p:nvPicPr>
          <p:cNvPr id="1168390" name="Picture 6" descr="AG00628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5486400"/>
            <a:ext cx="1771650" cy="1120775"/>
          </a:xfrm>
          <a:prstGeom prst="rect">
            <a:avLst/>
          </a:prstGeom>
          <a:noFill/>
          <a:extLst>
            <a:ext uri="{909E8E84-426E-40DD-AFC4-6F175D3DCCD1}">
              <a14:hiddenFill xmlns:a14="http://schemas.microsoft.com/office/drawing/2010/main">
                <a:solidFill>
                  <a:srgbClr val="FFFFFF"/>
                </a:solidFill>
              </a14:hiddenFill>
            </a:ext>
          </a:extLst>
        </p:spPr>
      </p:pic>
      <p:pic>
        <p:nvPicPr>
          <p:cNvPr id="1168391" name="Picture 7" descr="AG00628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5486400"/>
            <a:ext cx="1771650" cy="1120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0434" name="Rectangle 2"/>
          <p:cNvSpPr>
            <a:spLocks noGrp="1" noChangeArrowheads="1"/>
          </p:cNvSpPr>
          <p:nvPr>
            <p:ph type="title"/>
          </p:nvPr>
        </p:nvSpPr>
        <p:spPr>
          <a:xfrm>
            <a:off x="2362200" y="76200"/>
            <a:ext cx="6477000" cy="1295400"/>
          </a:xfrm>
        </p:spPr>
        <p:txBody>
          <a:bodyPr/>
          <a:lstStyle/>
          <a:p>
            <a:r>
              <a:rPr lang="en-US" altLang="en-US" dirty="0"/>
              <a:t>Power as a Function of Time</a:t>
            </a:r>
          </a:p>
        </p:txBody>
      </p:sp>
      <p:sp>
        <p:nvSpPr>
          <p:cNvPr id="1170435" name="Rectangle 3"/>
          <p:cNvSpPr>
            <a:spLocks noGrp="1" noChangeArrowheads="1"/>
          </p:cNvSpPr>
          <p:nvPr>
            <p:ph type="body" idx="1"/>
          </p:nvPr>
        </p:nvSpPr>
        <p:spPr>
          <a:xfrm>
            <a:off x="228600" y="914400"/>
            <a:ext cx="6553200" cy="2133600"/>
          </a:xfrm>
        </p:spPr>
        <p:txBody>
          <a:bodyPr/>
          <a:lstStyle/>
          <a:p>
            <a:pPr>
              <a:buFontTx/>
              <a:buNone/>
            </a:pPr>
            <a:r>
              <a:rPr lang="en-US" altLang="en-US" sz="2800" dirty="0"/>
              <a:t>We start with the equation for power as a function of time, when the voltage are current are sinusoids.  We derived this in Lecture Set </a:t>
            </a:r>
            <a:r>
              <a:rPr lang="en-US" altLang="en-US" sz="2800" dirty="0" smtClean="0"/>
              <a:t>10.  </a:t>
            </a:r>
            <a:r>
              <a:rPr lang="en-US" altLang="en-US" sz="2800" dirty="0"/>
              <a:t>We found that</a:t>
            </a:r>
          </a:p>
        </p:txBody>
      </p:sp>
      <p:pic>
        <p:nvPicPr>
          <p:cNvPr id="1170436" name="Picture 4" descr="bd10432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2800" y="1295400"/>
            <a:ext cx="1797050" cy="4876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70437" name="Object 5"/>
          <p:cNvGraphicFramePr>
            <a:graphicFrameLocks noChangeAspect="1"/>
          </p:cNvGraphicFramePr>
          <p:nvPr/>
        </p:nvGraphicFramePr>
        <p:xfrm>
          <a:off x="3276600" y="3048000"/>
          <a:ext cx="3887788" cy="2514600"/>
        </p:xfrm>
        <a:graphic>
          <a:graphicData uri="http://schemas.openxmlformats.org/presentationml/2006/ole">
            <mc:AlternateContent xmlns:mc="http://schemas.openxmlformats.org/markup-compatibility/2006">
              <mc:Choice xmlns:v="urn:schemas-microsoft-com:vml" Requires="v">
                <p:oleObj spid="_x0000_s1170442" name="Equation" r:id="rId5" imgW="1866600" imgH="1206360" progId="Equation.DSMT4">
                  <p:embed/>
                </p:oleObj>
              </mc:Choice>
              <mc:Fallback>
                <p:oleObj name="Equation" r:id="rId5" imgW="1866600" imgH="120636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6600" y="3048000"/>
                        <a:ext cx="3887788" cy="251460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70438" name="Object 6"/>
          <p:cNvGraphicFramePr>
            <a:graphicFrameLocks noChangeAspect="1"/>
          </p:cNvGraphicFramePr>
          <p:nvPr/>
        </p:nvGraphicFramePr>
        <p:xfrm>
          <a:off x="152400" y="3581400"/>
          <a:ext cx="3049588" cy="1327150"/>
        </p:xfrm>
        <a:graphic>
          <a:graphicData uri="http://schemas.openxmlformats.org/presentationml/2006/ole">
            <mc:AlternateContent xmlns:mc="http://schemas.openxmlformats.org/markup-compatibility/2006">
              <mc:Choice xmlns:v="urn:schemas-microsoft-com:vml" Requires="v">
                <p:oleObj spid="_x0000_s1170443" name="Equation" r:id="rId7" imgW="1549080" imgH="672840" progId="Equation.DSMT4">
                  <p:embed/>
                </p:oleObj>
              </mc:Choice>
              <mc:Fallback>
                <p:oleObj name="Equation" r:id="rId7" imgW="1549080" imgH="672840" progId="Equation.DSMT4">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400" y="3581400"/>
                        <a:ext cx="3049588" cy="132715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70439" name="Rectangle 7"/>
          <p:cNvSpPr>
            <a:spLocks noChangeArrowheads="1"/>
          </p:cNvSpPr>
          <p:nvPr/>
        </p:nvSpPr>
        <p:spPr bwMode="auto">
          <a:xfrm>
            <a:off x="304800" y="5638800"/>
            <a:ext cx="67056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pPr>
            <a:r>
              <a:rPr lang="en-US" altLang="en-US">
                <a:latin typeface="Arial" charset="0"/>
              </a:rPr>
              <a:t>The terms set off in </a:t>
            </a:r>
            <a:r>
              <a:rPr lang="en-US" altLang="en-US">
                <a:solidFill>
                  <a:srgbClr val="FF0000"/>
                </a:solidFill>
                <a:latin typeface="Arial" charset="0"/>
              </a:rPr>
              <a:t>red</a:t>
            </a:r>
            <a:r>
              <a:rPr lang="en-US" altLang="en-US">
                <a:latin typeface="Arial" charset="0"/>
              </a:rPr>
              <a:t> and </a:t>
            </a:r>
            <a:r>
              <a:rPr lang="en-US" altLang="en-US">
                <a:solidFill>
                  <a:srgbClr val="00FF00"/>
                </a:solidFill>
                <a:latin typeface="Arial" charset="0"/>
              </a:rPr>
              <a:t>green</a:t>
            </a:r>
            <a:r>
              <a:rPr lang="en-US" altLang="en-US">
                <a:latin typeface="Arial" charset="0"/>
              </a:rPr>
              <a:t> above have meaning and are useful, and so we will give them names.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2488" name="Rectangle 8"/>
          <p:cNvSpPr>
            <a:spLocks noChangeArrowheads="1"/>
          </p:cNvSpPr>
          <p:nvPr/>
        </p:nvSpPr>
        <p:spPr bwMode="auto">
          <a:xfrm>
            <a:off x="6934200" y="990600"/>
            <a:ext cx="1981200" cy="19812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2482" name="Rectangle 2"/>
          <p:cNvSpPr>
            <a:spLocks noGrp="1" noChangeArrowheads="1"/>
          </p:cNvSpPr>
          <p:nvPr>
            <p:ph type="title"/>
          </p:nvPr>
        </p:nvSpPr>
        <p:spPr>
          <a:xfrm>
            <a:off x="2362200" y="0"/>
            <a:ext cx="6553200" cy="762000"/>
          </a:xfrm>
        </p:spPr>
        <p:txBody>
          <a:bodyPr/>
          <a:lstStyle/>
          <a:p>
            <a:r>
              <a:rPr lang="en-US" altLang="en-US" dirty="0"/>
              <a:t>Definition of Real Power</a:t>
            </a:r>
          </a:p>
        </p:txBody>
      </p:sp>
      <p:sp>
        <p:nvSpPr>
          <p:cNvPr id="1172483" name="Rectangle 3"/>
          <p:cNvSpPr>
            <a:spLocks noGrp="1" noChangeArrowheads="1"/>
          </p:cNvSpPr>
          <p:nvPr>
            <p:ph type="body" idx="1"/>
          </p:nvPr>
        </p:nvSpPr>
        <p:spPr>
          <a:xfrm>
            <a:off x="609600" y="990600"/>
            <a:ext cx="6248400" cy="1828800"/>
          </a:xfrm>
        </p:spPr>
        <p:txBody>
          <a:bodyPr/>
          <a:lstStyle/>
          <a:p>
            <a:pPr>
              <a:lnSpc>
                <a:spcPct val="90000"/>
              </a:lnSpc>
              <a:buFontTx/>
              <a:buNone/>
            </a:pPr>
            <a:r>
              <a:rPr lang="en-US" altLang="en-US" sz="2800"/>
              <a:t>We define the term in </a:t>
            </a:r>
            <a:r>
              <a:rPr lang="en-US" altLang="en-US" sz="2800">
                <a:solidFill>
                  <a:srgbClr val="FF0000"/>
                </a:solidFill>
              </a:rPr>
              <a:t>red</a:t>
            </a:r>
            <a:r>
              <a:rPr lang="en-US" altLang="en-US" sz="2800"/>
              <a:t> to be the </a:t>
            </a:r>
            <a:r>
              <a:rPr lang="en-US" altLang="en-US" sz="2800" u="sng"/>
              <a:t>Real Power</a:t>
            </a:r>
            <a:r>
              <a:rPr lang="en-US" altLang="en-US" sz="2800"/>
              <a:t>.  We use the capital letter </a:t>
            </a:r>
            <a:r>
              <a:rPr lang="en-US" altLang="en-US" sz="2800" i="1"/>
              <a:t>P</a:t>
            </a:r>
            <a:r>
              <a:rPr lang="en-US" altLang="en-US" sz="2800"/>
              <a:t> for this.  Note that we have already shown that this is the average power as well.</a:t>
            </a:r>
          </a:p>
        </p:txBody>
      </p:sp>
      <p:graphicFrame>
        <p:nvGraphicFramePr>
          <p:cNvPr id="1172484" name="Object 4"/>
          <p:cNvGraphicFramePr>
            <a:graphicFrameLocks noChangeAspect="1"/>
          </p:cNvGraphicFramePr>
          <p:nvPr/>
        </p:nvGraphicFramePr>
        <p:xfrm>
          <a:off x="3276600" y="3048000"/>
          <a:ext cx="3887788" cy="2514600"/>
        </p:xfrm>
        <a:graphic>
          <a:graphicData uri="http://schemas.openxmlformats.org/presentationml/2006/ole">
            <mc:AlternateContent xmlns:mc="http://schemas.openxmlformats.org/markup-compatibility/2006">
              <mc:Choice xmlns:v="urn:schemas-microsoft-com:vml" Requires="v">
                <p:oleObj spid="_x0000_s1172492" name="Equation" r:id="rId4" imgW="1866600" imgH="1206360" progId="Equation.DSMT4">
                  <p:embed/>
                </p:oleObj>
              </mc:Choice>
              <mc:Fallback>
                <p:oleObj name="Equation" r:id="rId4" imgW="1866600" imgH="120636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3048000"/>
                        <a:ext cx="3887788" cy="251460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72485" name="Object 5"/>
          <p:cNvGraphicFramePr>
            <a:graphicFrameLocks noChangeAspect="1"/>
          </p:cNvGraphicFramePr>
          <p:nvPr/>
        </p:nvGraphicFramePr>
        <p:xfrm>
          <a:off x="152400" y="3048000"/>
          <a:ext cx="3049588" cy="1327150"/>
        </p:xfrm>
        <a:graphic>
          <a:graphicData uri="http://schemas.openxmlformats.org/presentationml/2006/ole">
            <mc:AlternateContent xmlns:mc="http://schemas.openxmlformats.org/markup-compatibility/2006">
              <mc:Choice xmlns:v="urn:schemas-microsoft-com:vml" Requires="v">
                <p:oleObj spid="_x0000_s1172493" name="Equation" r:id="rId6" imgW="1549080" imgH="672840" progId="Equation.DSMT4">
                  <p:embed/>
                </p:oleObj>
              </mc:Choice>
              <mc:Fallback>
                <p:oleObj name="Equation" r:id="rId6" imgW="1549080" imgH="67284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3048000"/>
                        <a:ext cx="3049588" cy="132715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72486" name="Object 6"/>
          <p:cNvGraphicFramePr>
            <a:graphicFrameLocks noChangeAspect="1"/>
          </p:cNvGraphicFramePr>
          <p:nvPr/>
        </p:nvGraphicFramePr>
        <p:xfrm>
          <a:off x="128588" y="5638800"/>
          <a:ext cx="5719762" cy="881063"/>
        </p:xfrm>
        <a:graphic>
          <a:graphicData uri="http://schemas.openxmlformats.org/presentationml/2006/ole">
            <mc:AlternateContent xmlns:mc="http://schemas.openxmlformats.org/markup-compatibility/2006">
              <mc:Choice xmlns:v="urn:schemas-microsoft-com:vml" Requires="v">
                <p:oleObj spid="_x0000_s1172494" name="Equation" r:id="rId8" imgW="2552400" imgH="393480" progId="Equation.DSMT4">
                  <p:embed/>
                </p:oleObj>
              </mc:Choice>
              <mc:Fallback>
                <p:oleObj name="Equation" r:id="rId8" imgW="2552400" imgH="393480" progId="Equation.DSMT4">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8588" y="5638800"/>
                        <a:ext cx="5719762" cy="88106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172487" name="Picture 7" descr="j0104586"/>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010400" y="1066800"/>
            <a:ext cx="1827213" cy="18240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4536" name="Rectangle 8"/>
          <p:cNvSpPr>
            <a:spLocks noChangeArrowheads="1"/>
          </p:cNvSpPr>
          <p:nvPr/>
        </p:nvSpPr>
        <p:spPr bwMode="auto">
          <a:xfrm>
            <a:off x="6400800" y="990600"/>
            <a:ext cx="2743200" cy="19050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4530" name="Rectangle 2"/>
          <p:cNvSpPr>
            <a:spLocks noGrp="1" noChangeArrowheads="1"/>
          </p:cNvSpPr>
          <p:nvPr>
            <p:ph type="title"/>
          </p:nvPr>
        </p:nvSpPr>
        <p:spPr>
          <a:xfrm>
            <a:off x="2362200" y="0"/>
            <a:ext cx="6629400" cy="685800"/>
          </a:xfrm>
        </p:spPr>
        <p:txBody>
          <a:bodyPr/>
          <a:lstStyle/>
          <a:p>
            <a:r>
              <a:rPr lang="en-US" altLang="en-US" sz="4000" dirty="0"/>
              <a:t>Definition of Reactive Power</a:t>
            </a:r>
          </a:p>
        </p:txBody>
      </p:sp>
      <p:sp>
        <p:nvSpPr>
          <p:cNvPr id="1174531" name="Rectangle 3"/>
          <p:cNvSpPr>
            <a:spLocks noGrp="1" noChangeArrowheads="1"/>
          </p:cNvSpPr>
          <p:nvPr>
            <p:ph type="body" idx="1"/>
          </p:nvPr>
        </p:nvSpPr>
        <p:spPr>
          <a:xfrm>
            <a:off x="304800" y="914400"/>
            <a:ext cx="6096000" cy="1828800"/>
          </a:xfrm>
        </p:spPr>
        <p:txBody>
          <a:bodyPr/>
          <a:lstStyle/>
          <a:p>
            <a:pPr>
              <a:lnSpc>
                <a:spcPct val="90000"/>
              </a:lnSpc>
              <a:buFontTx/>
              <a:buNone/>
            </a:pPr>
            <a:r>
              <a:rPr lang="en-US" altLang="en-US" sz="2800"/>
              <a:t>We define the term in </a:t>
            </a:r>
            <a:r>
              <a:rPr lang="en-US" altLang="en-US" sz="2800">
                <a:solidFill>
                  <a:srgbClr val="00FF00"/>
                </a:solidFill>
              </a:rPr>
              <a:t>green</a:t>
            </a:r>
            <a:r>
              <a:rPr lang="en-US" altLang="en-US" sz="2800"/>
              <a:t> to be the </a:t>
            </a:r>
            <a:r>
              <a:rPr lang="en-US" altLang="en-US" sz="2800" u="sng"/>
              <a:t>Reactive Power</a:t>
            </a:r>
            <a:r>
              <a:rPr lang="en-US" altLang="en-US" sz="2800"/>
              <a:t>.  We use the capital letter </a:t>
            </a:r>
            <a:r>
              <a:rPr lang="en-US" altLang="en-US" sz="2800" i="1"/>
              <a:t>Q</a:t>
            </a:r>
            <a:r>
              <a:rPr lang="en-US" altLang="en-US" sz="2800"/>
              <a:t> for this.  The meaning for this will be explained in more depth later.</a:t>
            </a:r>
          </a:p>
        </p:txBody>
      </p:sp>
      <p:graphicFrame>
        <p:nvGraphicFramePr>
          <p:cNvPr id="1174532" name="Object 4"/>
          <p:cNvGraphicFramePr>
            <a:graphicFrameLocks noChangeAspect="1"/>
          </p:cNvGraphicFramePr>
          <p:nvPr/>
        </p:nvGraphicFramePr>
        <p:xfrm>
          <a:off x="3276600" y="3048000"/>
          <a:ext cx="3887788" cy="2514600"/>
        </p:xfrm>
        <a:graphic>
          <a:graphicData uri="http://schemas.openxmlformats.org/presentationml/2006/ole">
            <mc:AlternateContent xmlns:mc="http://schemas.openxmlformats.org/markup-compatibility/2006">
              <mc:Choice xmlns:v="urn:schemas-microsoft-com:vml" Requires="v">
                <p:oleObj spid="_x0000_s1174540" name="Equation" r:id="rId4" imgW="1866600" imgH="1206360" progId="Equation.DSMT4">
                  <p:embed/>
                </p:oleObj>
              </mc:Choice>
              <mc:Fallback>
                <p:oleObj name="Equation" r:id="rId4" imgW="1866600" imgH="120636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3048000"/>
                        <a:ext cx="3887788" cy="251460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74533" name="Object 5"/>
          <p:cNvGraphicFramePr>
            <a:graphicFrameLocks noChangeAspect="1"/>
          </p:cNvGraphicFramePr>
          <p:nvPr/>
        </p:nvGraphicFramePr>
        <p:xfrm>
          <a:off x="152400" y="3048000"/>
          <a:ext cx="3049588" cy="1327150"/>
        </p:xfrm>
        <a:graphic>
          <a:graphicData uri="http://schemas.openxmlformats.org/presentationml/2006/ole">
            <mc:AlternateContent xmlns:mc="http://schemas.openxmlformats.org/markup-compatibility/2006">
              <mc:Choice xmlns:v="urn:schemas-microsoft-com:vml" Requires="v">
                <p:oleObj spid="_x0000_s1174541" name="Equation" r:id="rId6" imgW="1549080" imgH="672840" progId="Equation.DSMT4">
                  <p:embed/>
                </p:oleObj>
              </mc:Choice>
              <mc:Fallback>
                <p:oleObj name="Equation" r:id="rId6" imgW="1549080" imgH="67284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3048000"/>
                        <a:ext cx="3049588" cy="1327150"/>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74534" name="Object 6"/>
          <p:cNvGraphicFramePr>
            <a:graphicFrameLocks noChangeAspect="1"/>
          </p:cNvGraphicFramePr>
          <p:nvPr/>
        </p:nvGraphicFramePr>
        <p:xfrm>
          <a:off x="569913" y="5638800"/>
          <a:ext cx="4837112" cy="881063"/>
        </p:xfrm>
        <a:graphic>
          <a:graphicData uri="http://schemas.openxmlformats.org/presentationml/2006/ole">
            <mc:AlternateContent xmlns:mc="http://schemas.openxmlformats.org/markup-compatibility/2006">
              <mc:Choice xmlns:v="urn:schemas-microsoft-com:vml" Requires="v">
                <p:oleObj spid="_x0000_s1174542" name="Equation" r:id="rId8" imgW="2158920" imgH="393480" progId="Equation.DSMT4">
                  <p:embed/>
                </p:oleObj>
              </mc:Choice>
              <mc:Fallback>
                <p:oleObj name="Equation" r:id="rId8" imgW="2158920" imgH="393480" progId="Equation.DSMT4">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9913" y="5638800"/>
                        <a:ext cx="4837112" cy="881063"/>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174535" name="Picture 7" descr="ph01957j"/>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77000" y="1066800"/>
            <a:ext cx="2514600" cy="1731963"/>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Fireball">
  <a:themeElements>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Firebal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E:\Program Files\Microsoft Office\Templates\Presentation Designs\Fireball.pot</Template>
  <TotalTime>3190</TotalTime>
  <Words>2415</Words>
  <Application>Microsoft Office PowerPoint</Application>
  <PresentationFormat>On-screen Show (4:3)</PresentationFormat>
  <Paragraphs>114</Paragraphs>
  <Slides>26</Slides>
  <Notes>25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32" baseType="lpstr">
      <vt:lpstr>Times New Roman</vt:lpstr>
      <vt:lpstr>Arial</vt:lpstr>
      <vt:lpstr>Symbol</vt:lpstr>
      <vt:lpstr>Fireball</vt:lpstr>
      <vt:lpstr>Visio 2000 Drawing</vt:lpstr>
      <vt:lpstr>MathType 4.0 Equation</vt:lpstr>
      <vt:lpstr>ECE 2202  Circuit Analysis II</vt:lpstr>
      <vt:lpstr>Overview of this Lecture Set  Real and Reactive Power</vt:lpstr>
      <vt:lpstr>Textbook Coverage</vt:lpstr>
      <vt:lpstr>Real Power and Reactive Power</vt:lpstr>
      <vt:lpstr>AC Circuit Analysis Using Transforms </vt:lpstr>
      <vt:lpstr>Power with Sinusoidal Voltages and Currents</vt:lpstr>
      <vt:lpstr>Power as a Function of Time</vt:lpstr>
      <vt:lpstr>Definition of Real Power</vt:lpstr>
      <vt:lpstr>Definition of Reactive Power</vt:lpstr>
      <vt:lpstr>Meaning of Reactive Power – Part 1</vt:lpstr>
      <vt:lpstr>Meaning of Reactive Power – Part 2 (Resistive Case)</vt:lpstr>
      <vt:lpstr>Meaning of Reactive Power – Part 3 (Inductive Case)</vt:lpstr>
      <vt:lpstr>Meaning of Reactive Power – Part 4 (Capacitive Case)</vt:lpstr>
      <vt:lpstr>Meaning of Reactive Power – Part 5 (Conclusion)</vt:lpstr>
      <vt:lpstr>Meaning of Reactive Power – (Note)</vt:lpstr>
      <vt:lpstr>Power Terminology - 1</vt:lpstr>
      <vt:lpstr>Power Terminology - 2</vt:lpstr>
      <vt:lpstr>Power Terminology - 3</vt:lpstr>
      <vt:lpstr>Power Terminology - 4</vt:lpstr>
      <vt:lpstr>Power Terminology - 5</vt:lpstr>
      <vt:lpstr>Power Terminology - 6</vt:lpstr>
      <vt:lpstr>Power Terminology - 7</vt:lpstr>
      <vt:lpstr>Usefulness of Reactive Power</vt:lpstr>
      <vt:lpstr>Absorbing and Delivering Reactive Power</vt:lpstr>
      <vt:lpstr>Absorbing and Delivering Reactive Power – Note</vt:lpstr>
      <vt:lpstr>So what is the point of all this?</vt:lpstr>
    </vt:vector>
  </TitlesOfParts>
  <Company>UH ECE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and Reactive Power, Lecture Set 10</dc:title>
  <dc:subject>Sinusoidal Steady State Analysis, Chapter 9</dc:subject>
  <dc:creator>Dave Shattuck</dc:creator>
  <cp:lastModifiedBy>Shattuck, David P</cp:lastModifiedBy>
  <cp:revision>256</cp:revision>
  <cp:lastPrinted>1999-08-25T18:07:04Z</cp:lastPrinted>
  <dcterms:created xsi:type="dcterms:W3CDTF">1999-08-24T13:57:19Z</dcterms:created>
  <dcterms:modified xsi:type="dcterms:W3CDTF">2017-01-17T16:41:45Z</dcterms:modified>
</cp:coreProperties>
</file>