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E2CC0D70-F063-4831-94A5-CA8DBAC1D2DB}" type="datetimeFigureOut">
              <a:rPr lang="en-US" smtClean="0"/>
              <a:t>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D418F29B-341F-4021-AA8E-12B23E5B80C5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essons4medicos.blogspot.com/2008/08/assessment-of-hearing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04800"/>
            <a:ext cx="7117180" cy="1470025"/>
          </a:xfrm>
        </p:spPr>
        <p:txBody>
          <a:bodyPr/>
          <a:lstStyle/>
          <a:p>
            <a:r>
              <a:rPr lang="en-US" sz="2400" dirty="0" smtClean="0"/>
              <a:t>ENT SIGNS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3886200"/>
            <a:ext cx="4831180" cy="861420"/>
          </a:xfrm>
        </p:spPr>
        <p:txBody>
          <a:bodyPr/>
          <a:lstStyle/>
          <a:p>
            <a:r>
              <a:rPr lang="en-US" dirty="0" smtClean="0"/>
              <a:t>DR. Kamlesh Dubey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85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457200"/>
            <a:ext cx="7124700" cy="5410200"/>
          </a:xfrm>
        </p:spPr>
        <p:txBody>
          <a:bodyPr/>
          <a:lstStyle/>
          <a:p>
            <a:r>
              <a:rPr lang="en-US" b="1" dirty="0"/>
              <a:t>TEA POT </a:t>
            </a:r>
            <a:r>
              <a:rPr lang="en-US" b="1" dirty="0" smtClean="0"/>
              <a:t>SIGN: </a:t>
            </a:r>
            <a:r>
              <a:rPr lang="en-US" b="1" dirty="0"/>
              <a:t>CSF </a:t>
            </a:r>
            <a:r>
              <a:rPr lang="en-US" b="1" dirty="0" err="1" smtClean="0"/>
              <a:t>rhinorrhoea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R</a:t>
            </a:r>
            <a:r>
              <a:rPr lang="en-US" dirty="0" smtClean="0"/>
              <a:t>elated</a:t>
            </a:r>
            <a:r>
              <a:rPr lang="en-US" baseline="30000" dirty="0"/>
              <a:t> </a:t>
            </a:r>
            <a:r>
              <a:rPr lang="en-US" dirty="0"/>
              <a:t>to the relationship of the sphenoid </a:t>
            </a:r>
            <a:r>
              <a:rPr lang="en-US" dirty="0" err="1"/>
              <a:t>ostium</a:t>
            </a:r>
            <a:r>
              <a:rPr lang="en-US" dirty="0"/>
              <a:t> to the sinus </a:t>
            </a:r>
            <a:r>
              <a:rPr lang="en-US" dirty="0" smtClean="0"/>
              <a:t>floor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phenoid </a:t>
            </a:r>
            <a:r>
              <a:rPr lang="en-US" dirty="0" err="1"/>
              <a:t>ostium</a:t>
            </a:r>
            <a:r>
              <a:rPr lang="en-US" dirty="0"/>
              <a:t> lies at an appreciable distance </a:t>
            </a:r>
            <a:r>
              <a:rPr lang="en-US" dirty="0" smtClean="0"/>
              <a:t>anterosuperior</a:t>
            </a:r>
            <a:r>
              <a:rPr lang="en-US" baseline="30000" dirty="0"/>
              <a:t> </a:t>
            </a:r>
            <a:r>
              <a:rPr lang="en-US" dirty="0"/>
              <a:t>from the sinus </a:t>
            </a:r>
            <a:r>
              <a:rPr lang="en-US" dirty="0" smtClean="0"/>
              <a:t>floor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dirty="0" smtClean="0"/>
              <a:t>Patient </a:t>
            </a:r>
            <a:r>
              <a:rPr lang="en-US" dirty="0"/>
              <a:t>bends</a:t>
            </a:r>
            <a:r>
              <a:rPr lang="en-US" baseline="30000" dirty="0"/>
              <a:t> </a:t>
            </a:r>
            <a:r>
              <a:rPr lang="en-US" dirty="0"/>
              <a:t>forward as an increasing amount of CSF gains access to the </a:t>
            </a:r>
            <a:r>
              <a:rPr lang="en-US" dirty="0" err="1"/>
              <a:t>ostium</a:t>
            </a:r>
            <a:r>
              <a:rPr lang="en-US" baseline="30000" dirty="0"/>
              <a:t> </a:t>
            </a:r>
            <a:r>
              <a:rPr lang="en-US" dirty="0"/>
              <a:t>"teapot" </a:t>
            </a:r>
            <a:r>
              <a:rPr lang="en-US" dirty="0" smtClean="0"/>
              <a:t>sign</a:t>
            </a:r>
          </a:p>
          <a:p>
            <a:r>
              <a:rPr lang="en-US" b="1" dirty="0"/>
              <a:t>Uvula pointing </a:t>
            </a:r>
            <a:r>
              <a:rPr lang="en-US" b="1" dirty="0" smtClean="0"/>
              <a:t>sign: </a:t>
            </a:r>
            <a:r>
              <a:rPr lang="en-US" dirty="0"/>
              <a:t> </a:t>
            </a:r>
            <a:r>
              <a:rPr lang="en-US" dirty="0"/>
              <a:t>R</a:t>
            </a:r>
            <a:r>
              <a:rPr lang="en-US" dirty="0" smtClean="0"/>
              <a:t>hinoscleroma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Rhinoscleroma </a:t>
            </a:r>
            <a:r>
              <a:rPr lang="en-US" dirty="0"/>
              <a:t>involve nasopharynx ,uvula point towards roof of nasopharynx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609601"/>
            <a:ext cx="7125112" cy="5249198"/>
          </a:xfrm>
        </p:spPr>
        <p:txBody>
          <a:bodyPr/>
          <a:lstStyle/>
          <a:p>
            <a:r>
              <a:rPr lang="en-US" b="1" dirty="0"/>
              <a:t>AQUINO'S </a:t>
            </a:r>
            <a:r>
              <a:rPr lang="en-US" b="1" dirty="0" smtClean="0"/>
              <a:t>SIGN: </a:t>
            </a:r>
            <a:r>
              <a:rPr lang="en-US" b="1" dirty="0"/>
              <a:t>Glomus tumors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blanching of the tympanic mass with gentle pressure on the carotid </a:t>
            </a:r>
            <a:r>
              <a:rPr lang="en-US" dirty="0" smtClean="0"/>
              <a:t>artery</a:t>
            </a:r>
          </a:p>
          <a:p>
            <a:r>
              <a:rPr lang="en-US" b="1" dirty="0"/>
              <a:t>BATTLE </a:t>
            </a:r>
            <a:r>
              <a:rPr lang="en-US" b="1" dirty="0" smtClean="0"/>
              <a:t>SIGN: </a:t>
            </a:r>
            <a:r>
              <a:rPr lang="fr-FR" dirty="0"/>
              <a:t> </a:t>
            </a:r>
            <a:r>
              <a:rPr lang="fr-FR" b="1" dirty="0" err="1"/>
              <a:t>petrous</a:t>
            </a:r>
            <a:r>
              <a:rPr lang="fr-FR" b="1" dirty="0"/>
              <a:t> temporal </a:t>
            </a:r>
            <a:r>
              <a:rPr lang="fr-FR" b="1" dirty="0" err="1"/>
              <a:t>bone</a:t>
            </a:r>
            <a:r>
              <a:rPr lang="fr-FR" b="1" dirty="0"/>
              <a:t> fracture</a:t>
            </a:r>
            <a:r>
              <a:rPr lang="fr-FR" dirty="0"/>
              <a:t> (middle </a:t>
            </a:r>
            <a:r>
              <a:rPr lang="fr-FR" dirty="0" err="1"/>
              <a:t>fossa</a:t>
            </a:r>
            <a:r>
              <a:rPr lang="fr-FR" dirty="0"/>
              <a:t> </a:t>
            </a:r>
            <a:r>
              <a:rPr lang="fr-FR" dirty="0" smtClean="0"/>
              <a:t>#)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Bruising behind ear at mastoid </a:t>
            </a:r>
            <a:r>
              <a:rPr lang="en-US" dirty="0" smtClean="0"/>
              <a:t>region</a:t>
            </a:r>
          </a:p>
          <a:p>
            <a:r>
              <a:rPr lang="en-US" b="1" dirty="0"/>
              <a:t>BEZOLD'S </a:t>
            </a:r>
            <a:r>
              <a:rPr lang="en-US" b="1" dirty="0" smtClean="0"/>
              <a:t>SIGN: </a:t>
            </a:r>
            <a:r>
              <a:rPr lang="en-US" b="1" dirty="0" err="1" smtClean="0"/>
              <a:t>mastoiditis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Inflammatory edema at the tip of the mastoid </a:t>
            </a:r>
            <a:r>
              <a:rPr lang="en-US" dirty="0" smtClean="0"/>
              <a:t>process</a:t>
            </a:r>
          </a:p>
          <a:p>
            <a:r>
              <a:rPr lang="en-US" b="1" dirty="0"/>
              <a:t>BOCCA’S SIGN </a:t>
            </a:r>
            <a:r>
              <a:rPr lang="en-US" b="1" dirty="0" smtClean="0"/>
              <a:t>: Ca Larynx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Absence of post cricoid crackle(Muir’s crackle</a:t>
            </a:r>
            <a:r>
              <a:rPr lang="en-US" dirty="0" smtClean="0"/>
              <a:t>)</a:t>
            </a:r>
          </a:p>
          <a:p>
            <a:r>
              <a:rPr lang="en-US" b="1" dirty="0"/>
              <a:t>BROWNE'S SIGN </a:t>
            </a:r>
            <a:r>
              <a:rPr lang="en-US" b="1" dirty="0" smtClean="0"/>
              <a:t>: </a:t>
            </a:r>
            <a:r>
              <a:rPr lang="en-US" b="1" dirty="0"/>
              <a:t>Glomus </a:t>
            </a:r>
            <a:r>
              <a:rPr lang="en-US" b="1" dirty="0" smtClean="0"/>
              <a:t>tumor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blanching noted when applying positive pressure{with </a:t>
            </a:r>
            <a:r>
              <a:rPr lang="en-US" dirty="0" smtClean="0">
                <a:hlinkClick r:id="rId2"/>
              </a:rPr>
              <a:t>Siegel's </a:t>
            </a:r>
            <a:r>
              <a:rPr lang="en-US" dirty="0">
                <a:hlinkClick r:id="rId2"/>
              </a:rPr>
              <a:t>speculum</a:t>
            </a:r>
            <a:r>
              <a:rPr lang="en-US" dirty="0"/>
              <a:t>} to the tympanic membrane 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55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7125112" cy="5638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BRYCE </a:t>
            </a:r>
            <a:r>
              <a:rPr lang="en-US" b="1" dirty="0" smtClean="0"/>
              <a:t>SIGN: </a:t>
            </a:r>
            <a:r>
              <a:rPr lang="en-US" b="1" dirty="0"/>
              <a:t>combined </a:t>
            </a:r>
            <a:r>
              <a:rPr lang="en-US" b="1" dirty="0" err="1"/>
              <a:t>laryngocele</a:t>
            </a:r>
            <a:r>
              <a:rPr lang="en-US" b="1" dirty="0"/>
              <a:t> &amp; external </a:t>
            </a:r>
            <a:r>
              <a:rPr lang="en-US" b="1" dirty="0" err="1"/>
              <a:t>laryngocele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compression will cause a hissing sound as the air escapes from it into the </a:t>
            </a:r>
            <a:r>
              <a:rPr lang="en-US" dirty="0" smtClean="0"/>
              <a:t>larynx (but don’t try!)</a:t>
            </a:r>
          </a:p>
          <a:p>
            <a:r>
              <a:rPr lang="en-US" b="1" dirty="0"/>
              <a:t>DELTA </a:t>
            </a:r>
            <a:r>
              <a:rPr lang="en-US" b="1" dirty="0" smtClean="0"/>
              <a:t>SIGN: </a:t>
            </a:r>
            <a:r>
              <a:rPr lang="en-US" b="1" dirty="0"/>
              <a:t>Lateral sinus </a:t>
            </a:r>
            <a:r>
              <a:rPr lang="en-US" b="1" dirty="0" smtClean="0"/>
              <a:t>thrombosis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CT or MRI with contrast shows an empty triangle appearance of the </a:t>
            </a:r>
            <a:r>
              <a:rPr lang="en-US" b="1" dirty="0" err="1"/>
              <a:t>thrombosed</a:t>
            </a:r>
            <a:r>
              <a:rPr lang="en-US" b="1" dirty="0"/>
              <a:t> sinus</a:t>
            </a:r>
            <a:r>
              <a:rPr lang="en-US" dirty="0"/>
              <a:t> surrounded by contrast enhanced </a:t>
            </a:r>
            <a:r>
              <a:rPr lang="en-US" dirty="0" err="1" smtClean="0"/>
              <a:t>dura</a:t>
            </a:r>
            <a:r>
              <a:rPr lang="en-US" dirty="0" smtClean="0"/>
              <a:t> (</a:t>
            </a:r>
            <a:r>
              <a:rPr lang="en-US" dirty="0"/>
              <a:t>empty triangle </a:t>
            </a:r>
            <a:r>
              <a:rPr lang="en-US" dirty="0" smtClean="0"/>
              <a:t>sign)</a:t>
            </a:r>
          </a:p>
          <a:p>
            <a:r>
              <a:rPr lang="en-US" b="1" dirty="0"/>
              <a:t>DODD’S </a:t>
            </a:r>
            <a:r>
              <a:rPr lang="en-US" b="1" dirty="0" smtClean="0"/>
              <a:t>SIGN: </a:t>
            </a:r>
            <a:r>
              <a:rPr lang="it-IT" b="1" dirty="0"/>
              <a:t>positive in AC ployp Negative in </a:t>
            </a:r>
            <a:r>
              <a:rPr lang="it-IT" b="1" dirty="0" smtClean="0"/>
              <a:t>Angiofibroma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X-ray finding-Crescent of air between the mass and posterior pharyngeal </a:t>
            </a:r>
            <a:r>
              <a:rPr lang="en-US" dirty="0" smtClean="0"/>
              <a:t>wall (</a:t>
            </a:r>
            <a:r>
              <a:rPr lang="en-US" b="1" dirty="0"/>
              <a:t>CRESCENT </a:t>
            </a:r>
            <a:r>
              <a:rPr lang="en-US" b="1" dirty="0" smtClean="0"/>
              <a:t>SIGN)</a:t>
            </a:r>
          </a:p>
          <a:p>
            <a:r>
              <a:rPr lang="en-US" b="1" dirty="0"/>
              <a:t>FURSTENBERG'S </a:t>
            </a:r>
            <a:r>
              <a:rPr lang="en-US" b="1" dirty="0" smtClean="0"/>
              <a:t>SIGN: </a:t>
            </a:r>
            <a:r>
              <a:rPr lang="en-US" b="1" dirty="0"/>
              <a:t> </a:t>
            </a:r>
            <a:r>
              <a:rPr lang="en-US" b="1" dirty="0" smtClean="0"/>
              <a:t>Encephaloceles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pulsation and expansion of the mass with crying, straining, or compression of the jugular vein (</a:t>
            </a:r>
            <a:r>
              <a:rPr lang="en-US" b="1" dirty="0"/>
              <a:t>Furstenberg</a:t>
            </a:r>
            <a:r>
              <a:rPr lang="en-US" dirty="0"/>
              <a:t> </a:t>
            </a:r>
            <a:r>
              <a:rPr lang="en-US" b="1" dirty="0"/>
              <a:t>test</a:t>
            </a:r>
            <a:r>
              <a:rPr lang="en-US" b="1" dirty="0" smtClean="0"/>
              <a:t>)</a:t>
            </a:r>
          </a:p>
          <a:p>
            <a:r>
              <a:rPr lang="en-US" b="1" dirty="0"/>
              <a:t>GRIESINGER'S </a:t>
            </a:r>
            <a:r>
              <a:rPr lang="en-US" b="1" dirty="0" smtClean="0"/>
              <a:t>SIGN: </a:t>
            </a:r>
            <a:r>
              <a:rPr lang="en-US" b="1" dirty="0"/>
              <a:t> lateral sinus </a:t>
            </a:r>
            <a:r>
              <a:rPr lang="en-US" b="1" dirty="0" smtClean="0"/>
              <a:t>thrombosis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-Erythema and </a:t>
            </a:r>
            <a:r>
              <a:rPr lang="en-US" dirty="0" err="1"/>
              <a:t>oedema</a:t>
            </a:r>
            <a:r>
              <a:rPr lang="en-US" dirty="0"/>
              <a:t> posterior to the mastoid process resulting from septic thrombosis of the mastoid emissary vein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669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305800" cy="6019800"/>
          </a:xfrm>
        </p:spPr>
        <p:txBody>
          <a:bodyPr/>
          <a:lstStyle/>
          <a:p>
            <a:r>
              <a:rPr lang="en-US" b="1" dirty="0"/>
              <a:t>HALO SIGN/ HANDKERCHIEF </a:t>
            </a:r>
            <a:r>
              <a:rPr lang="en-US" b="1" dirty="0" smtClean="0"/>
              <a:t>SIGN:</a:t>
            </a:r>
            <a:r>
              <a:rPr lang="en-US" b="1" dirty="0"/>
              <a:t>CSF </a:t>
            </a:r>
            <a:r>
              <a:rPr lang="en-US" b="1" dirty="0" smtClean="0"/>
              <a:t>rhinorrhea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CSF will separate from blood when the mixture is placed on filter paper resulting in a central area of blood with an outer ring or </a:t>
            </a:r>
            <a:r>
              <a:rPr lang="en-US" dirty="0" smtClean="0"/>
              <a:t>halo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endParaRPr lang="en-US" b="1" dirty="0"/>
          </a:p>
          <a:p>
            <a:r>
              <a:rPr lang="en-US" b="1" dirty="0"/>
              <a:t>HOLMAN MILLER </a:t>
            </a:r>
            <a:r>
              <a:rPr lang="en-US" b="1" dirty="0" smtClean="0"/>
              <a:t>SIGN: JNA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anterior bowing of the posterior wall of the </a:t>
            </a:r>
            <a:r>
              <a:rPr lang="en-US" dirty="0" err="1"/>
              <a:t>antrum</a:t>
            </a:r>
            <a:r>
              <a:rPr lang="en-US" dirty="0"/>
              <a:t> seen on lateral skull film</a:t>
            </a:r>
            <a:endParaRPr lang="en-US" b="1" dirty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3581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816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5486400"/>
          </a:xfrm>
        </p:spPr>
        <p:txBody>
          <a:bodyPr/>
          <a:lstStyle/>
          <a:p>
            <a:r>
              <a:rPr lang="en-US" b="1" dirty="0"/>
              <a:t>HONDOUSA </a:t>
            </a:r>
            <a:r>
              <a:rPr lang="en-US" b="1" dirty="0" smtClean="0"/>
              <a:t>SIGN (X-ray): JNA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 </a:t>
            </a:r>
            <a:r>
              <a:rPr lang="en-US" b="1" dirty="0"/>
              <a:t>I</a:t>
            </a:r>
            <a:r>
              <a:rPr lang="en-US" b="1" dirty="0" smtClean="0"/>
              <a:t>nfratemporal </a:t>
            </a:r>
            <a:r>
              <a:rPr lang="en-US" b="1" dirty="0"/>
              <a:t>fossa</a:t>
            </a:r>
            <a:r>
              <a:rPr lang="en-US" dirty="0"/>
              <a:t> involvement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widening of gap between ramus of mandible and maxillary </a:t>
            </a:r>
            <a:r>
              <a:rPr lang="en-US" dirty="0" smtClean="0"/>
              <a:t>body</a:t>
            </a:r>
          </a:p>
          <a:p>
            <a:r>
              <a:rPr lang="en-US" b="1" dirty="0"/>
              <a:t>HENNEBERT'S SIGN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b="1" dirty="0"/>
              <a:t>false positive fistula </a:t>
            </a:r>
            <a:r>
              <a:rPr lang="en-US" b="1" dirty="0" smtClean="0"/>
              <a:t>test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fistula of horizontal semicircular </a:t>
            </a:r>
            <a:r>
              <a:rPr lang="en-US" dirty="0" smtClean="0"/>
              <a:t>canal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dirty="0" err="1"/>
              <a:t>meniere's</a:t>
            </a:r>
            <a:r>
              <a:rPr lang="en-US" dirty="0"/>
              <a:t> disease or congenital </a:t>
            </a:r>
            <a:r>
              <a:rPr lang="en-US" dirty="0" smtClean="0"/>
              <a:t>syphilis</a:t>
            </a:r>
          </a:p>
          <a:p>
            <a:r>
              <a:rPr lang="en-US" b="1" dirty="0"/>
              <a:t>IRWIN MOORE’S </a:t>
            </a:r>
            <a:r>
              <a:rPr lang="en-US" b="1" dirty="0" smtClean="0"/>
              <a:t>SIGN: </a:t>
            </a:r>
            <a:r>
              <a:rPr lang="en-US" b="1" dirty="0"/>
              <a:t>chronic </a:t>
            </a:r>
            <a:r>
              <a:rPr lang="en-US" b="1" dirty="0" smtClean="0"/>
              <a:t>tonsillitis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</a:t>
            </a:r>
            <a:r>
              <a:rPr lang="en-US" dirty="0" smtClean="0"/>
              <a:t>Positive </a:t>
            </a:r>
            <a:r>
              <a:rPr lang="en-US" dirty="0"/>
              <a:t>squeeze test </a:t>
            </a:r>
            <a:endParaRPr lang="en-US" dirty="0" smtClean="0"/>
          </a:p>
          <a:p>
            <a:r>
              <a:rPr lang="en-US" b="1" dirty="0"/>
              <a:t>LAUGIER'S </a:t>
            </a:r>
            <a:r>
              <a:rPr lang="en-US" b="1" dirty="0" smtClean="0"/>
              <a:t>SIGN: </a:t>
            </a:r>
            <a:r>
              <a:rPr lang="en-US" dirty="0"/>
              <a:t> </a:t>
            </a:r>
            <a:r>
              <a:rPr lang="en-US" b="1" dirty="0"/>
              <a:t>basilar skull </a:t>
            </a:r>
            <a:r>
              <a:rPr lang="en-US" b="1" dirty="0" smtClean="0"/>
              <a:t>fracture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Blood behind the eardrum </a:t>
            </a:r>
            <a:endParaRPr lang="en-US" dirty="0" smtClean="0"/>
          </a:p>
          <a:p>
            <a:r>
              <a:rPr lang="en-US" b="1" dirty="0"/>
              <a:t>LEUDET'S </a:t>
            </a:r>
            <a:r>
              <a:rPr lang="en-US" b="1" dirty="0" smtClean="0"/>
              <a:t>SIGN: </a:t>
            </a:r>
            <a:r>
              <a:rPr lang="en-US" dirty="0"/>
              <a:t>-Inflammation of the </a:t>
            </a:r>
            <a:r>
              <a:rPr lang="en-US" dirty="0" err="1"/>
              <a:t>eustachian</a:t>
            </a:r>
            <a:r>
              <a:rPr lang="en-US" dirty="0"/>
              <a:t> </a:t>
            </a:r>
            <a:r>
              <a:rPr lang="en-US" dirty="0" smtClean="0"/>
              <a:t>tube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Caused </a:t>
            </a:r>
            <a:r>
              <a:rPr lang="en-US" dirty="0"/>
              <a:t>by reflex spasm of the tensor </a:t>
            </a:r>
            <a:r>
              <a:rPr lang="en-US" dirty="0" err="1"/>
              <a:t>palati</a:t>
            </a:r>
            <a:r>
              <a:rPr lang="en-US" dirty="0"/>
              <a:t> </a:t>
            </a:r>
            <a:r>
              <a:rPr lang="en-US" dirty="0" smtClean="0"/>
              <a:t>muscle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Clicking sound, tinnitus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342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715000"/>
          </a:xfrm>
        </p:spPr>
        <p:txBody>
          <a:bodyPr/>
          <a:lstStyle/>
          <a:p>
            <a:r>
              <a:rPr lang="en-US" b="1" dirty="0"/>
              <a:t>LIGHT HOUSE </a:t>
            </a:r>
            <a:r>
              <a:rPr lang="en-US" b="1" dirty="0" smtClean="0"/>
              <a:t>SIGN: </a:t>
            </a:r>
            <a:r>
              <a:rPr lang="en-US" b="1" dirty="0"/>
              <a:t>Acute </a:t>
            </a:r>
            <a:r>
              <a:rPr lang="en-US" b="1" dirty="0" err="1"/>
              <a:t>suppurative</a:t>
            </a:r>
            <a:r>
              <a:rPr lang="en-US" b="1" dirty="0"/>
              <a:t> otitis </a:t>
            </a:r>
            <a:r>
              <a:rPr lang="en-US" b="1" dirty="0" smtClean="0"/>
              <a:t>media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small pin hole perforation with a pulsatile ear </a:t>
            </a:r>
            <a:r>
              <a:rPr lang="en-US" dirty="0" smtClean="0"/>
              <a:t>discharge</a:t>
            </a:r>
          </a:p>
          <a:p>
            <a:r>
              <a:rPr lang="en-US" b="1" dirty="0"/>
              <a:t>LYRE’S SIGN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b="1" dirty="0"/>
              <a:t>carotid body </a:t>
            </a:r>
            <a:r>
              <a:rPr lang="en-US" b="1" dirty="0" smtClean="0"/>
              <a:t>tumor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splaying of carotid vessels( at junction of External &amp; internal carotid artery)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2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7848600" cy="5715000"/>
          </a:xfrm>
        </p:spPr>
        <p:txBody>
          <a:bodyPr/>
          <a:lstStyle/>
          <a:p>
            <a:r>
              <a:rPr lang="en-US" b="1" dirty="0"/>
              <a:t>MILIAN’S EAR </a:t>
            </a:r>
            <a:r>
              <a:rPr lang="en-US" b="1" dirty="0" smtClean="0"/>
              <a:t>SIGN: </a:t>
            </a:r>
            <a:r>
              <a:rPr lang="en-US" b="1" dirty="0"/>
              <a:t>Erysipelas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can spread to pinna(</a:t>
            </a:r>
            <a:r>
              <a:rPr lang="en-US" dirty="0" err="1"/>
              <a:t>cuticular</a:t>
            </a:r>
            <a:r>
              <a:rPr lang="en-US" dirty="0"/>
              <a:t> affection), where as cellulitis </a:t>
            </a:r>
            <a:r>
              <a:rPr lang="en-US" dirty="0" smtClean="0"/>
              <a:t>cannot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erysipelas involves the upper dermis and superficial </a:t>
            </a:r>
            <a:r>
              <a:rPr lang="en-US" dirty="0" err="1"/>
              <a:t>lymphatics</a:t>
            </a:r>
            <a:r>
              <a:rPr lang="en-US" dirty="0"/>
              <a:t>, whereas cellulitis involves the deeper dermis and subcutaneous </a:t>
            </a:r>
            <a:r>
              <a:rPr lang="en-US" dirty="0" smtClean="0"/>
              <a:t>fat</a:t>
            </a:r>
          </a:p>
          <a:p>
            <a:r>
              <a:rPr lang="en-US" b="1" dirty="0"/>
              <a:t>OMEGA </a:t>
            </a:r>
            <a:r>
              <a:rPr lang="en-US" b="1" dirty="0" smtClean="0"/>
              <a:t>SIGN: LARINGOMALACIA (epiglottis)</a:t>
            </a:r>
          </a:p>
          <a:p>
            <a:r>
              <a:rPr lang="en-US" b="1" dirty="0"/>
              <a:t>PHELP’S SIGN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b="1" dirty="0"/>
              <a:t>glomus </a:t>
            </a:r>
            <a:r>
              <a:rPr lang="en-US" b="1" dirty="0" err="1" smtClean="0"/>
              <a:t>jugulare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loss of crest of bone </a:t>
            </a:r>
            <a:r>
              <a:rPr lang="en-US" dirty="0" smtClean="0"/>
              <a:t>(HRCT)) </a:t>
            </a:r>
            <a:r>
              <a:rPr lang="en-US" dirty="0"/>
              <a:t>between carotid canal and jugular </a:t>
            </a:r>
            <a:r>
              <a:rPr lang="en-US" dirty="0" smtClean="0"/>
              <a:t>canal</a:t>
            </a:r>
          </a:p>
          <a:p>
            <a:r>
              <a:rPr lang="en-US" b="1" dirty="0"/>
              <a:t>RISING SUN SIGN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dirty="0"/>
              <a:t>red vascular hue seen behind the intact tympanic </a:t>
            </a:r>
            <a:r>
              <a:rPr lang="en-US" dirty="0" smtClean="0"/>
              <a:t>membrane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glomus </a:t>
            </a:r>
            <a:r>
              <a:rPr lang="en-US" b="1" dirty="0" smtClean="0"/>
              <a:t>tumour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/>
              <a:t>high jugular bulb 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err="1"/>
              <a:t>aberant</a:t>
            </a:r>
            <a:r>
              <a:rPr lang="en-US" b="1" dirty="0"/>
              <a:t> carotid artery in the floor of middle ear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1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334000"/>
          </a:xfrm>
        </p:spPr>
        <p:txBody>
          <a:bodyPr/>
          <a:lstStyle/>
          <a:p>
            <a:r>
              <a:rPr lang="en-US" b="1" dirty="0"/>
              <a:t>SCHWARTZ SIGN </a:t>
            </a:r>
            <a:r>
              <a:rPr lang="en-US" b="1" dirty="0" smtClean="0"/>
              <a:t>: </a:t>
            </a:r>
            <a:r>
              <a:rPr lang="en-US" b="1" dirty="0"/>
              <a:t>active phase of </a:t>
            </a:r>
            <a:r>
              <a:rPr lang="en-US" b="1" dirty="0" err="1" smtClean="0"/>
              <a:t>otosclerosis</a:t>
            </a:r>
            <a:r>
              <a:rPr lang="en-US" dirty="0" smtClean="0"/>
              <a:t>(</a:t>
            </a:r>
            <a:r>
              <a:rPr lang="en-US" dirty="0" err="1" smtClean="0"/>
              <a:t>otospongiosis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increased vascularity in </a:t>
            </a:r>
            <a:r>
              <a:rPr lang="en-US" dirty="0" err="1"/>
              <a:t>submucous</a:t>
            </a:r>
            <a:r>
              <a:rPr lang="en-US" dirty="0"/>
              <a:t> layer of </a:t>
            </a:r>
            <a:r>
              <a:rPr lang="en-US" dirty="0" smtClean="0"/>
              <a:t>promontory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flamingo flush </a:t>
            </a:r>
            <a:r>
              <a:rPr lang="en-US" dirty="0" smtClean="0"/>
              <a:t>sign</a:t>
            </a:r>
          </a:p>
          <a:p>
            <a:r>
              <a:rPr lang="en-US" b="1" dirty="0"/>
              <a:t>STEEPLE </a:t>
            </a:r>
            <a:r>
              <a:rPr lang="en-US" b="1" dirty="0" smtClean="0"/>
              <a:t>SIGN: </a:t>
            </a:r>
            <a:r>
              <a:rPr lang="en-US" b="1" dirty="0"/>
              <a:t>Acute </a:t>
            </a:r>
            <a:r>
              <a:rPr lang="en-US" b="1" dirty="0" err="1"/>
              <a:t>laryngotracheobronchitis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aseline="30000" dirty="0"/>
              <a:t> </a:t>
            </a:r>
            <a:r>
              <a:rPr lang="en-US" dirty="0"/>
              <a:t>presence of edema in the trachea, which results in elevation</a:t>
            </a:r>
            <a:r>
              <a:rPr lang="en-US" baseline="30000" dirty="0"/>
              <a:t> </a:t>
            </a:r>
            <a:r>
              <a:rPr lang="en-US" dirty="0"/>
              <a:t>of the tracheal </a:t>
            </a:r>
            <a:r>
              <a:rPr lang="en-US" dirty="0" smtClean="0"/>
              <a:t>mucosa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loss of the normal shouldering (lateral</a:t>
            </a:r>
            <a:r>
              <a:rPr lang="en-US" baseline="30000" dirty="0"/>
              <a:t> </a:t>
            </a:r>
            <a:r>
              <a:rPr lang="en-US" dirty="0"/>
              <a:t>convexities) of the air </a:t>
            </a:r>
            <a:r>
              <a:rPr lang="en-US" dirty="0" smtClean="0"/>
              <a:t>column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29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334000"/>
          </a:xfrm>
        </p:spPr>
        <p:txBody>
          <a:bodyPr/>
          <a:lstStyle/>
          <a:p>
            <a:r>
              <a:rPr lang="en-US" b="1" dirty="0"/>
              <a:t>STANKIEWICK’S </a:t>
            </a:r>
            <a:r>
              <a:rPr lang="en-US" b="1" dirty="0" smtClean="0"/>
              <a:t>SIGN: </a:t>
            </a:r>
            <a:r>
              <a:rPr lang="en-US" b="1" dirty="0"/>
              <a:t>orbital injury during </a:t>
            </a:r>
            <a:r>
              <a:rPr lang="en-US" b="1" dirty="0" smtClean="0"/>
              <a:t>FESS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fat protrude in to nasal cavity on compression of eye ball from </a:t>
            </a:r>
            <a:r>
              <a:rPr lang="en-US" dirty="0" smtClean="0"/>
              <a:t>outside</a:t>
            </a:r>
          </a:p>
          <a:p>
            <a:r>
              <a:rPr lang="en-US" b="1" dirty="0"/>
              <a:t>TEAR DROP SIGN </a:t>
            </a:r>
            <a:r>
              <a:rPr lang="en-US" b="1" dirty="0" smtClean="0"/>
              <a:t>: </a:t>
            </a:r>
            <a:r>
              <a:rPr lang="en-US" dirty="0"/>
              <a:t> </a:t>
            </a:r>
            <a:r>
              <a:rPr lang="en-US" b="1" dirty="0"/>
              <a:t>Orbital floor </a:t>
            </a:r>
            <a:r>
              <a:rPr lang="en-US" b="1" dirty="0" smtClean="0"/>
              <a:t>fracture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tear drop shaped </a:t>
            </a:r>
            <a:r>
              <a:rPr lang="en-US" dirty="0" err="1"/>
              <a:t>opacification</a:t>
            </a:r>
            <a:r>
              <a:rPr lang="en-US" dirty="0"/>
              <a:t> seen hanging from the roof of the maxillary sinus on water's </a:t>
            </a:r>
            <a:r>
              <a:rPr lang="en-US" dirty="0" smtClean="0"/>
              <a:t>view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 tear-drop represents the herniated orbital contents, </a:t>
            </a:r>
            <a:r>
              <a:rPr lang="en-US" dirty="0" err="1"/>
              <a:t>periorbital</a:t>
            </a:r>
            <a:r>
              <a:rPr lang="en-US" dirty="0"/>
              <a:t> fat and inferior rectus </a:t>
            </a:r>
            <a:r>
              <a:rPr lang="en-US" dirty="0" smtClean="0"/>
              <a:t>muscle</a:t>
            </a:r>
          </a:p>
          <a:p>
            <a:r>
              <a:rPr lang="en-US" b="1" dirty="0"/>
              <a:t>THUMB SIGN</a:t>
            </a:r>
            <a:r>
              <a:rPr lang="en-US" dirty="0"/>
              <a:t> </a:t>
            </a:r>
            <a:r>
              <a:rPr lang="en-US" dirty="0" smtClean="0"/>
              <a:t>: </a:t>
            </a:r>
            <a:r>
              <a:rPr lang="en-US" dirty="0"/>
              <a:t> </a:t>
            </a:r>
            <a:r>
              <a:rPr lang="en-US" b="1" dirty="0" smtClean="0"/>
              <a:t>Epiglottitis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thumb like impression (due to enlarged epiglottis) </a:t>
            </a:r>
            <a:r>
              <a:rPr lang="en-US" dirty="0" smtClean="0"/>
              <a:t>on X-STN lateral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67036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64</TotalTime>
  <Words>117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Autumn</vt:lpstr>
      <vt:lpstr>ENT 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 SIGNS</dc:title>
  <dc:creator>acer</dc:creator>
  <cp:lastModifiedBy>acer</cp:lastModifiedBy>
  <cp:revision>6</cp:revision>
  <dcterms:created xsi:type="dcterms:W3CDTF">2014-01-25T14:43:43Z</dcterms:created>
  <dcterms:modified xsi:type="dcterms:W3CDTF">2014-01-25T15:47:54Z</dcterms:modified>
</cp:coreProperties>
</file>