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57" r:id="rId3"/>
    <p:sldId id="275" r:id="rId4"/>
    <p:sldId id="261" r:id="rId5"/>
    <p:sldId id="262" r:id="rId6"/>
    <p:sldId id="263" r:id="rId7"/>
    <p:sldId id="260" r:id="rId8"/>
    <p:sldId id="259" r:id="rId9"/>
    <p:sldId id="264" r:id="rId10"/>
    <p:sldId id="265" r:id="rId11"/>
    <p:sldId id="266" r:id="rId12"/>
    <p:sldId id="276" r:id="rId13"/>
    <p:sldId id="267" r:id="rId14"/>
    <p:sldId id="269" r:id="rId15"/>
    <p:sldId id="268" r:id="rId16"/>
    <p:sldId id="272" r:id="rId17"/>
    <p:sldId id="274" r:id="rId18"/>
    <p:sldId id="27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AE6AB8A-8A63-42E6-9BA8-C71984901C37}" type="datetimeFigureOut">
              <a:rPr lang="en-GB"/>
              <a:pPr>
                <a:defRPr/>
              </a:pPr>
              <a:t>15/09/2011</a:t>
            </a:fld>
            <a:endParaRPr lang="en-GB"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GB"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D7472B-E170-4B3C-B0B8-8B821A33976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53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5363"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B258E5-8821-49D5-8358-4EA1EB9864B1}" type="slidenum">
              <a:rPr lang="en-GB">
                <a:cs typeface="Arial" charset="0"/>
              </a:rPr>
              <a:pPr fontAlgn="base">
                <a:spcBef>
                  <a:spcPct val="0"/>
                </a:spcBef>
                <a:spcAft>
                  <a:spcPct val="0"/>
                </a:spcAft>
              </a:pPr>
              <a:t>1</a:t>
            </a:fld>
            <a:endParaRPr lang="en-GB"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174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174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83FD9F-F215-4E5F-8972-57E579AC21B2}" type="slidenum">
              <a:rPr lang="en-GB">
                <a:cs typeface="Arial" charset="0"/>
              </a:rPr>
              <a:pPr fontAlgn="base">
                <a:spcBef>
                  <a:spcPct val="0"/>
                </a:spcBef>
                <a:spcAft>
                  <a:spcPct val="0"/>
                </a:spcAft>
              </a:pPr>
              <a:t>10</a:t>
            </a:fld>
            <a:endParaRPr lang="en-GB"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481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481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04E105-C71E-4A8D-BCBF-F8E670CD621E}" type="slidenum">
              <a:rPr lang="en-GB">
                <a:cs typeface="Arial" charset="0"/>
              </a:rPr>
              <a:pPr fontAlgn="base">
                <a:spcBef>
                  <a:spcPct val="0"/>
                </a:spcBef>
                <a:spcAft>
                  <a:spcPct val="0"/>
                </a:spcAft>
              </a:pPr>
              <a:t>11</a:t>
            </a:fld>
            <a:endParaRPr lang="en-GB"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686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686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654676-1465-45BA-A7B1-311A0381F09D}" type="slidenum">
              <a:rPr lang="en-GB">
                <a:cs typeface="Arial" charset="0"/>
              </a:rPr>
              <a:pPr fontAlgn="base">
                <a:spcBef>
                  <a:spcPct val="0"/>
                </a:spcBef>
                <a:spcAft>
                  <a:spcPct val="0"/>
                </a:spcAft>
              </a:pPr>
              <a:t>13</a:t>
            </a:fld>
            <a:endParaRPr lang="en-GB" dirty="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993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993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402846-78F2-4DB7-88AD-53C6D43CF39F}" type="slidenum">
              <a:rPr lang="en-GB">
                <a:cs typeface="Arial" charset="0"/>
              </a:rPr>
              <a:pPr fontAlgn="base">
                <a:spcBef>
                  <a:spcPct val="0"/>
                </a:spcBef>
                <a:spcAft>
                  <a:spcPct val="0"/>
                </a:spcAft>
              </a:pPr>
              <a:t>14</a:t>
            </a:fld>
            <a:endParaRPr lang="en-GB" dirty="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419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4198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CB6788-462C-4FFF-A3B9-F3441CB493C9}" type="slidenum">
              <a:rPr lang="en-GB">
                <a:cs typeface="Arial" charset="0"/>
              </a:rPr>
              <a:pPr fontAlgn="base">
                <a:spcBef>
                  <a:spcPct val="0"/>
                </a:spcBef>
                <a:spcAft>
                  <a:spcPct val="0"/>
                </a:spcAft>
              </a:pPr>
              <a:t>15</a:t>
            </a:fld>
            <a:endParaRPr lang="en-GB" dirty="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74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741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E6D37C-2625-487C-89E3-52BF870DB38E}" type="slidenum">
              <a:rPr lang="en-GB">
                <a:cs typeface="Arial" charset="0"/>
              </a:rPr>
              <a:pPr fontAlgn="base">
                <a:spcBef>
                  <a:spcPct val="0"/>
                </a:spcBef>
                <a:spcAft>
                  <a:spcPct val="0"/>
                </a:spcAft>
              </a:pPr>
              <a:t>2</a:t>
            </a:fld>
            <a:endParaRPr lang="en-GB"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GB" dirty="0"/>
          </a:p>
        </p:txBody>
      </p:sp>
      <p:sp>
        <p:nvSpPr>
          <p:cNvPr id="4" name="3 - Θέση αριθμού διαφάνειας"/>
          <p:cNvSpPr>
            <a:spLocks noGrp="1"/>
          </p:cNvSpPr>
          <p:nvPr>
            <p:ph type="sldNum" sz="quarter" idx="10"/>
          </p:nvPr>
        </p:nvSpPr>
        <p:spPr/>
        <p:txBody>
          <a:bodyPr/>
          <a:lstStyle/>
          <a:p>
            <a:pPr>
              <a:defRPr/>
            </a:pPr>
            <a:fld id="{1AD7472B-E170-4B3C-B0B8-8B821A339760}"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94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945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D8CCA-B5AE-4773-AFFC-2C5865B7F17E}" type="slidenum">
              <a:rPr lang="en-GB">
                <a:cs typeface="Arial" charset="0"/>
              </a:rPr>
              <a:pPr fontAlgn="base">
                <a:spcBef>
                  <a:spcPct val="0"/>
                </a:spcBef>
                <a:spcAft>
                  <a:spcPct val="0"/>
                </a:spcAft>
              </a:pPr>
              <a:t>4</a:t>
            </a:fld>
            <a:endParaRPr lang="en-GB" dirty="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15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150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525681-383B-4D3C-BEB7-CCF12260935B}" type="slidenum">
              <a:rPr lang="en-GB">
                <a:cs typeface="Arial" charset="0"/>
              </a:rPr>
              <a:pPr fontAlgn="base">
                <a:spcBef>
                  <a:spcPct val="0"/>
                </a:spcBef>
                <a:spcAft>
                  <a:spcPct val="0"/>
                </a:spcAft>
              </a:pPr>
              <a:t>5</a:t>
            </a:fld>
            <a:endParaRPr lang="en-GB"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355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3555"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D40A41-7DB6-452F-A172-67E22BA5BDE4}" type="slidenum">
              <a:rPr lang="en-GB">
                <a:cs typeface="Arial" charset="0"/>
              </a:rPr>
              <a:pPr fontAlgn="base">
                <a:spcBef>
                  <a:spcPct val="0"/>
                </a:spcBef>
                <a:spcAft>
                  <a:spcPct val="0"/>
                </a:spcAft>
              </a:pPr>
              <a:t>6</a:t>
            </a:fld>
            <a:endParaRPr lang="en-GB" dirty="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560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5603"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81756B-5EFC-4737-B36A-3348FE85B4C3}" type="slidenum">
              <a:rPr lang="en-GB">
                <a:cs typeface="Arial" charset="0"/>
              </a:rPr>
              <a:pPr fontAlgn="base">
                <a:spcBef>
                  <a:spcPct val="0"/>
                </a:spcBef>
                <a:spcAft>
                  <a:spcPct val="0"/>
                </a:spcAft>
              </a:pPr>
              <a:t>7</a:t>
            </a:fld>
            <a:endParaRPr lang="en-GB" dirty="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76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765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794757-61B0-4BEA-BFA3-CDBB71C322B3}" type="slidenum">
              <a:rPr lang="en-GB">
                <a:cs typeface="Arial" charset="0"/>
              </a:rPr>
              <a:pPr fontAlgn="base">
                <a:spcBef>
                  <a:spcPct val="0"/>
                </a:spcBef>
                <a:spcAft>
                  <a:spcPct val="0"/>
                </a:spcAft>
              </a:pPr>
              <a:t>8</a:t>
            </a:fld>
            <a:endParaRPr lang="en-GB"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969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969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C34499-0397-4F29-855D-CB2E68C38117}" type="slidenum">
              <a:rPr lang="en-GB">
                <a:cs typeface="Arial" charset="0"/>
              </a:rPr>
              <a:pPr fontAlgn="base">
                <a:spcBef>
                  <a:spcPct val="0"/>
                </a:spcBef>
                <a:spcAft>
                  <a:spcPct val="0"/>
                </a:spcAft>
              </a:pPr>
              <a:t>9</a:t>
            </a:fld>
            <a:endParaRPr lang="en-GB"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22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23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24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25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26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29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30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6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9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0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18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fld id="{E54A6F62-C5C6-4F81-B3DB-7246876DBBD4}" type="datetimeFigureOut">
              <a:rPr lang="en-GB"/>
              <a:pPr>
                <a:defRPr/>
              </a:pPr>
              <a:t>15/09/2011</a:t>
            </a:fld>
            <a:endParaRPr lang="en-GB" dirty="0"/>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endParaRPr lang="en-GB" dirty="0"/>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77D72210-907A-491B-ABB1-F086504F62F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EC23FE78-F35C-4351-BC5B-688A02A8A820}" type="datetimeFigureOut">
              <a:rPr lang="en-GB"/>
              <a:pPr>
                <a:defRPr/>
              </a:pPr>
              <a:t>15/09/2011</a:t>
            </a:fld>
            <a:endParaRPr lang="en-GB" dirty="0"/>
          </a:p>
        </p:txBody>
      </p:sp>
      <p:sp>
        <p:nvSpPr>
          <p:cNvPr id="5" name="2 - Θέση υποσέλιδου"/>
          <p:cNvSpPr>
            <a:spLocks noGrp="1"/>
          </p:cNvSpPr>
          <p:nvPr>
            <p:ph type="ftr" sz="quarter" idx="11"/>
          </p:nvPr>
        </p:nvSpPr>
        <p:spPr/>
        <p:txBody>
          <a:bodyPr/>
          <a:lstStyle>
            <a:lvl1pPr>
              <a:defRPr/>
            </a:lvl1pPr>
          </a:lstStyle>
          <a:p>
            <a:pPr>
              <a:defRPr/>
            </a:pPr>
            <a:endParaRPr lang="en-GB" dirty="0"/>
          </a:p>
        </p:txBody>
      </p:sp>
      <p:sp>
        <p:nvSpPr>
          <p:cNvPr id="6" name="22 - Θέση αριθμού διαφάνειας"/>
          <p:cNvSpPr>
            <a:spLocks noGrp="1"/>
          </p:cNvSpPr>
          <p:nvPr>
            <p:ph type="sldNum" sz="quarter" idx="12"/>
          </p:nvPr>
        </p:nvSpPr>
        <p:spPr/>
        <p:txBody>
          <a:bodyPr/>
          <a:lstStyle>
            <a:lvl1pPr>
              <a:defRPr/>
            </a:lvl1pPr>
          </a:lstStyle>
          <a:p>
            <a:pPr>
              <a:defRPr/>
            </a:pPr>
            <a:fld id="{902A17C3-EBB5-41AC-BBBE-74083D46BDEE}"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0890E589-C840-4549-A49E-A1CCC4EA0C59}" type="datetimeFigureOut">
              <a:rPr lang="en-GB"/>
              <a:pPr>
                <a:defRPr/>
              </a:pPr>
              <a:t>15/09/2011</a:t>
            </a:fld>
            <a:endParaRPr lang="en-GB" dirty="0"/>
          </a:p>
        </p:txBody>
      </p:sp>
      <p:sp>
        <p:nvSpPr>
          <p:cNvPr id="5" name="2 - Θέση υποσέλιδου"/>
          <p:cNvSpPr>
            <a:spLocks noGrp="1"/>
          </p:cNvSpPr>
          <p:nvPr>
            <p:ph type="ftr" sz="quarter" idx="11"/>
          </p:nvPr>
        </p:nvSpPr>
        <p:spPr/>
        <p:txBody>
          <a:bodyPr/>
          <a:lstStyle>
            <a:lvl1pPr>
              <a:defRPr/>
            </a:lvl1pPr>
          </a:lstStyle>
          <a:p>
            <a:pPr>
              <a:defRPr/>
            </a:pPr>
            <a:endParaRPr lang="en-GB" dirty="0"/>
          </a:p>
        </p:txBody>
      </p:sp>
      <p:sp>
        <p:nvSpPr>
          <p:cNvPr id="6" name="22 - Θέση αριθμού διαφάνειας"/>
          <p:cNvSpPr>
            <a:spLocks noGrp="1"/>
          </p:cNvSpPr>
          <p:nvPr>
            <p:ph type="sldNum" sz="quarter" idx="12"/>
          </p:nvPr>
        </p:nvSpPr>
        <p:spPr/>
        <p:txBody>
          <a:bodyPr/>
          <a:lstStyle>
            <a:lvl1pPr>
              <a:defRPr/>
            </a:lvl1pPr>
          </a:lstStyle>
          <a:p>
            <a:pPr>
              <a:defRPr/>
            </a:pPr>
            <a:fld id="{80506AB6-9430-40C3-AC38-0602ECD4E305}"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E1DF00A9-5C07-474B-9F17-28825AFC60CC}" type="datetimeFigureOut">
              <a:rPr lang="en-GB"/>
              <a:pPr>
                <a:defRPr/>
              </a:pPr>
              <a:t>15/09/2011</a:t>
            </a:fld>
            <a:endParaRPr lang="en-GB" dirty="0"/>
          </a:p>
        </p:txBody>
      </p:sp>
      <p:sp>
        <p:nvSpPr>
          <p:cNvPr id="5" name="2 - Θέση υποσέλιδου"/>
          <p:cNvSpPr>
            <a:spLocks noGrp="1"/>
          </p:cNvSpPr>
          <p:nvPr>
            <p:ph type="ftr" sz="quarter" idx="11"/>
          </p:nvPr>
        </p:nvSpPr>
        <p:spPr/>
        <p:txBody>
          <a:bodyPr/>
          <a:lstStyle>
            <a:lvl1pPr>
              <a:defRPr/>
            </a:lvl1pPr>
          </a:lstStyle>
          <a:p>
            <a:pPr>
              <a:defRPr/>
            </a:pPr>
            <a:endParaRPr lang="en-GB" dirty="0"/>
          </a:p>
        </p:txBody>
      </p:sp>
      <p:sp>
        <p:nvSpPr>
          <p:cNvPr id="6" name="22 - Θέση αριθμού διαφάνειας"/>
          <p:cNvSpPr>
            <a:spLocks noGrp="1"/>
          </p:cNvSpPr>
          <p:nvPr>
            <p:ph type="sldNum" sz="quarter" idx="12"/>
          </p:nvPr>
        </p:nvSpPr>
        <p:spPr/>
        <p:txBody>
          <a:bodyPr/>
          <a:lstStyle>
            <a:lvl1pPr>
              <a:defRPr/>
            </a:lvl1pPr>
          </a:lstStyle>
          <a:p>
            <a:pPr>
              <a:defRPr/>
            </a:pPr>
            <a:fld id="{6C12E30F-9AEF-47B6-BD4C-A9B7D903A02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fld id="{9F2A00BD-8C3C-41B9-A383-0110BE15D9E9}" type="datetimeFigureOut">
              <a:rPr lang="en-GB"/>
              <a:pPr>
                <a:defRPr/>
              </a:pPr>
              <a:t>15/09/2011</a:t>
            </a:fld>
            <a:endParaRPr lang="en-GB" dirty="0"/>
          </a:p>
        </p:txBody>
      </p:sp>
      <p:sp>
        <p:nvSpPr>
          <p:cNvPr id="5" name="2 - Θέση υποσέλιδου"/>
          <p:cNvSpPr>
            <a:spLocks noGrp="1"/>
          </p:cNvSpPr>
          <p:nvPr>
            <p:ph type="ftr" sz="quarter" idx="11"/>
          </p:nvPr>
        </p:nvSpPr>
        <p:spPr/>
        <p:txBody>
          <a:bodyPr/>
          <a:lstStyle>
            <a:lvl1pPr>
              <a:defRPr/>
            </a:lvl1pPr>
          </a:lstStyle>
          <a:p>
            <a:pPr>
              <a:defRPr/>
            </a:pPr>
            <a:endParaRPr lang="en-GB" dirty="0"/>
          </a:p>
        </p:txBody>
      </p:sp>
      <p:sp>
        <p:nvSpPr>
          <p:cNvPr id="6" name="22 - Θέση αριθμού διαφάνειας"/>
          <p:cNvSpPr>
            <a:spLocks noGrp="1"/>
          </p:cNvSpPr>
          <p:nvPr>
            <p:ph type="sldNum" sz="quarter" idx="12"/>
          </p:nvPr>
        </p:nvSpPr>
        <p:spPr/>
        <p:txBody>
          <a:bodyPr/>
          <a:lstStyle>
            <a:lvl1pPr>
              <a:defRPr/>
            </a:lvl1pPr>
          </a:lstStyle>
          <a:p>
            <a:pPr>
              <a:defRPr/>
            </a:pPr>
            <a:fld id="{11EE8DE3-7F2F-42CE-BE78-8AC7B5C73B49}"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A0AE971E-CD9E-4210-8B91-87D76B5EE307}" type="datetimeFigureOut">
              <a:rPr lang="en-GB"/>
              <a:pPr>
                <a:defRPr/>
              </a:pPr>
              <a:t>15/09/2011</a:t>
            </a:fld>
            <a:endParaRPr lang="en-GB" dirty="0"/>
          </a:p>
        </p:txBody>
      </p:sp>
      <p:sp>
        <p:nvSpPr>
          <p:cNvPr id="6" name="2 - Θέση υποσέλιδου"/>
          <p:cNvSpPr>
            <a:spLocks noGrp="1"/>
          </p:cNvSpPr>
          <p:nvPr>
            <p:ph type="ftr" sz="quarter" idx="11"/>
          </p:nvPr>
        </p:nvSpPr>
        <p:spPr/>
        <p:txBody>
          <a:bodyPr/>
          <a:lstStyle>
            <a:lvl1pPr>
              <a:defRPr/>
            </a:lvl1pPr>
          </a:lstStyle>
          <a:p>
            <a:pPr>
              <a:defRPr/>
            </a:pPr>
            <a:endParaRPr lang="en-GB" dirty="0"/>
          </a:p>
        </p:txBody>
      </p:sp>
      <p:sp>
        <p:nvSpPr>
          <p:cNvPr id="7" name="22 - Θέση αριθμού διαφάνειας"/>
          <p:cNvSpPr>
            <a:spLocks noGrp="1"/>
          </p:cNvSpPr>
          <p:nvPr>
            <p:ph type="sldNum" sz="quarter" idx="12"/>
          </p:nvPr>
        </p:nvSpPr>
        <p:spPr/>
        <p:txBody>
          <a:bodyPr/>
          <a:lstStyle>
            <a:lvl1pPr>
              <a:defRPr/>
            </a:lvl1pPr>
          </a:lstStyle>
          <a:p>
            <a:pPr>
              <a:defRPr/>
            </a:pPr>
            <a:fld id="{7C7AC496-6D1B-4121-82E7-65A385B84898}"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fld id="{E4A5DF7B-568B-4429-BA81-4A4E4D73D985}" type="datetimeFigureOut">
              <a:rPr lang="en-GB"/>
              <a:pPr>
                <a:defRPr/>
              </a:pPr>
              <a:t>15/09/2011</a:t>
            </a:fld>
            <a:endParaRPr lang="en-GB" dirty="0"/>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0FAEB4E7-4A76-41E4-8653-9E98F5A4DA77}" type="slidenum">
              <a:rPr lang="en-GB"/>
              <a:pPr>
                <a:defRPr/>
              </a:pPr>
              <a:t>‹#›</a:t>
            </a:fld>
            <a:endParaRPr lang="en-GB" dirty="0"/>
          </a:p>
        </p:txBody>
      </p:sp>
      <p:sp>
        <p:nvSpPr>
          <p:cNvPr id="9" name="27 - Θέση υποσέλιδου"/>
          <p:cNvSpPr>
            <a:spLocks noGrp="1"/>
          </p:cNvSpPr>
          <p:nvPr>
            <p:ph type="ftr" sz="quarter" idx="12"/>
          </p:nvPr>
        </p:nvSpPr>
        <p:spPr/>
        <p:txBody>
          <a:bodyPr rtlCol="0"/>
          <a:lstStyle>
            <a:lvl1pPr>
              <a:defRPr/>
            </a:lvl1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fld id="{7A2189B3-9CCD-40A9-ADF4-8B38529B7F9C}" type="datetimeFigureOut">
              <a:rPr lang="en-GB"/>
              <a:pPr>
                <a:defRPr/>
              </a:pPr>
              <a:t>15/09/2011</a:t>
            </a:fld>
            <a:endParaRPr lang="en-GB" dirty="0"/>
          </a:p>
        </p:txBody>
      </p:sp>
      <p:sp>
        <p:nvSpPr>
          <p:cNvPr id="4" name="3 - Θέση υποσέλιδου"/>
          <p:cNvSpPr>
            <a:spLocks noGrp="1"/>
          </p:cNvSpPr>
          <p:nvPr>
            <p:ph type="ftr" sz="quarter" idx="11"/>
          </p:nvPr>
        </p:nvSpPr>
        <p:spPr/>
        <p:txBody>
          <a:bodyPr/>
          <a:lstStyle>
            <a:lvl1pPr>
              <a:defRPr/>
            </a:lvl1pPr>
          </a:lstStyle>
          <a:p>
            <a:pPr>
              <a:defRPr/>
            </a:pPr>
            <a:endParaRPr lang="en-GB" dirty="0"/>
          </a:p>
        </p:txBody>
      </p:sp>
      <p:sp>
        <p:nvSpPr>
          <p:cNvPr id="5" name="4 - Θέση αριθμού διαφάνειας"/>
          <p:cNvSpPr>
            <a:spLocks noGrp="1"/>
          </p:cNvSpPr>
          <p:nvPr>
            <p:ph type="sldNum" sz="quarter" idx="12"/>
          </p:nvPr>
        </p:nvSpPr>
        <p:spPr/>
        <p:txBody>
          <a:bodyPr/>
          <a:lstStyle>
            <a:lvl1pPr>
              <a:defRPr/>
            </a:lvl1pPr>
          </a:lstStyle>
          <a:p>
            <a:pPr>
              <a:defRPr/>
            </a:pPr>
            <a:fld id="{65ADF3BE-8BE2-4A37-832E-E1D8FF8FCBE6}"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8B883BF5-90E4-4DDC-8208-F0A111C1D2D3}" type="datetimeFigureOut">
              <a:rPr lang="en-GB"/>
              <a:pPr>
                <a:defRPr/>
              </a:pPr>
              <a:t>15/09/2011</a:t>
            </a:fld>
            <a:endParaRPr lang="en-GB" dirty="0"/>
          </a:p>
        </p:txBody>
      </p:sp>
      <p:sp>
        <p:nvSpPr>
          <p:cNvPr id="3" name="2 - Θέση υποσέλιδου"/>
          <p:cNvSpPr>
            <a:spLocks noGrp="1"/>
          </p:cNvSpPr>
          <p:nvPr>
            <p:ph type="ftr" sz="quarter" idx="11"/>
          </p:nvPr>
        </p:nvSpPr>
        <p:spPr/>
        <p:txBody>
          <a:bodyPr/>
          <a:lstStyle>
            <a:lvl1pPr>
              <a:defRPr/>
            </a:lvl1pPr>
          </a:lstStyle>
          <a:p>
            <a:pPr>
              <a:defRPr/>
            </a:pPr>
            <a:endParaRPr lang="en-GB" dirty="0"/>
          </a:p>
        </p:txBody>
      </p:sp>
      <p:sp>
        <p:nvSpPr>
          <p:cNvPr id="4" name="22 - Θέση αριθμού διαφάνειας"/>
          <p:cNvSpPr>
            <a:spLocks noGrp="1"/>
          </p:cNvSpPr>
          <p:nvPr>
            <p:ph type="sldNum" sz="quarter" idx="12"/>
          </p:nvPr>
        </p:nvSpPr>
        <p:spPr/>
        <p:txBody>
          <a:bodyPr/>
          <a:lstStyle>
            <a:lvl1pPr>
              <a:defRPr/>
            </a:lvl1pPr>
          </a:lstStyle>
          <a:p>
            <a:pPr>
              <a:defRPr/>
            </a:pPr>
            <a:fld id="{769C921A-A8F5-4AF1-BE36-86948D04C2BF}"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7E840DC1-8F78-4667-AD9B-CB7E2CFE0DF1}" type="datetimeFigureOut">
              <a:rPr lang="en-GB"/>
              <a:pPr>
                <a:defRPr/>
              </a:pPr>
              <a:t>15/09/2011</a:t>
            </a:fld>
            <a:endParaRPr lang="en-GB" dirty="0"/>
          </a:p>
        </p:txBody>
      </p:sp>
      <p:sp>
        <p:nvSpPr>
          <p:cNvPr id="6" name="2 - Θέση υποσέλιδου"/>
          <p:cNvSpPr>
            <a:spLocks noGrp="1"/>
          </p:cNvSpPr>
          <p:nvPr>
            <p:ph type="ftr" sz="quarter" idx="11"/>
          </p:nvPr>
        </p:nvSpPr>
        <p:spPr/>
        <p:txBody>
          <a:bodyPr/>
          <a:lstStyle>
            <a:lvl1pPr>
              <a:defRPr/>
            </a:lvl1pPr>
          </a:lstStyle>
          <a:p>
            <a:pPr>
              <a:defRPr/>
            </a:pPr>
            <a:endParaRPr lang="en-GB" dirty="0"/>
          </a:p>
        </p:txBody>
      </p:sp>
      <p:sp>
        <p:nvSpPr>
          <p:cNvPr id="7" name="22 - Θέση αριθμού διαφάνειας"/>
          <p:cNvSpPr>
            <a:spLocks noGrp="1"/>
          </p:cNvSpPr>
          <p:nvPr>
            <p:ph type="sldNum" sz="quarter" idx="12"/>
          </p:nvPr>
        </p:nvSpPr>
        <p:spPr/>
        <p:txBody>
          <a:bodyPr/>
          <a:lstStyle>
            <a:lvl1pPr>
              <a:defRPr/>
            </a:lvl1pPr>
          </a:lstStyle>
          <a:p>
            <a:pPr>
              <a:defRPr/>
            </a:pPr>
            <a:fld id="{A209A01B-D08A-48D2-8D7B-B8752C96BE0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FE20F5AD-DDF6-4B3B-B03F-1A504CC28E98}" type="datetimeFigureOut">
              <a:rPr lang="en-GB"/>
              <a:pPr>
                <a:defRPr/>
              </a:pPr>
              <a:t>15/09/2011</a:t>
            </a:fld>
            <a:endParaRPr lang="en-GB" dirty="0"/>
          </a:p>
        </p:txBody>
      </p:sp>
      <p:sp>
        <p:nvSpPr>
          <p:cNvPr id="6" name="2 - Θέση υποσέλιδου"/>
          <p:cNvSpPr>
            <a:spLocks noGrp="1"/>
          </p:cNvSpPr>
          <p:nvPr>
            <p:ph type="ftr" sz="quarter" idx="11"/>
          </p:nvPr>
        </p:nvSpPr>
        <p:spPr/>
        <p:txBody>
          <a:bodyPr/>
          <a:lstStyle>
            <a:lvl1pPr>
              <a:defRPr/>
            </a:lvl1pPr>
          </a:lstStyle>
          <a:p>
            <a:pPr>
              <a:defRPr/>
            </a:pPr>
            <a:endParaRPr lang="en-GB" dirty="0"/>
          </a:p>
        </p:txBody>
      </p:sp>
      <p:sp>
        <p:nvSpPr>
          <p:cNvPr id="7" name="22 - Θέση αριθμού διαφάνειας"/>
          <p:cNvSpPr>
            <a:spLocks noGrp="1"/>
          </p:cNvSpPr>
          <p:nvPr>
            <p:ph type="sldNum" sz="quarter" idx="12"/>
          </p:nvPr>
        </p:nvSpPr>
        <p:spPr/>
        <p:txBody>
          <a:bodyPr/>
          <a:lstStyle>
            <a:lvl1pPr>
              <a:defRPr/>
            </a:lvl1pPr>
          </a:lstStyle>
          <a:p>
            <a:pPr>
              <a:defRPr/>
            </a:pPr>
            <a:fld id="{917BC119-7A96-4317-A390-5EC85EB43D4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B4D84F4C-4632-4D26-92B8-FE81931F57B8}" type="datetimeFigureOut">
              <a:rPr lang="en-GB"/>
              <a:pPr>
                <a:defRPr/>
              </a:pPr>
              <a:t>15/09/2011</a:t>
            </a:fld>
            <a:endParaRPr lang="en-GB" dirty="0"/>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GB" dirty="0"/>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pPr>
              <a:defRPr/>
            </a:pPr>
            <a:fld id="{D6D01B6B-796B-4670-83E2-3F5D858A53D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68" r:id="rId1"/>
    <p:sldLayoutId id="2147483760" r:id="rId2"/>
    <p:sldLayoutId id="2147483761" r:id="rId3"/>
    <p:sldLayoutId id="2147483762" r:id="rId4"/>
    <p:sldLayoutId id="2147483769" r:id="rId5"/>
    <p:sldLayoutId id="2147483770" r:id="rId6"/>
    <p:sldLayoutId id="2147483763" r:id="rId7"/>
    <p:sldLayoutId id="2147483764" r:id="rId8"/>
    <p:sldLayoutId id="2147483765" r:id="rId9"/>
    <p:sldLayoutId id="2147483766" r:id="rId10"/>
    <p:sldLayoutId id="2147483767"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package" Target="../embeddings/Microsoft_Office_Word_Document2.docx"/><Relationship Id="rId4" Type="http://schemas.openxmlformats.org/officeDocument/2006/relationships/package" Target="../embeddings/Microsoft_Office_Word_Document1.docx"/></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package" Target="../embeddings/Microsoft_Office_Word_Document5.docx"/><Relationship Id="rId4" Type="http://schemas.openxmlformats.org/officeDocument/2006/relationships/package" Target="../embeddings/Microsoft_Office_Word_Document4.docx"/></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692150"/>
            <a:ext cx="7777163" cy="2592388"/>
          </a:xfrm>
        </p:spPr>
        <p:txBody>
          <a:bodyPr>
            <a:normAutofit fontScale="90000"/>
          </a:bodyPr>
          <a:lstStyle/>
          <a:p>
            <a:pPr algn="ctr" fontAlgn="auto">
              <a:spcAft>
                <a:spcPts val="0"/>
              </a:spcAft>
              <a:defRPr/>
            </a:pPr>
            <a:r>
              <a:rPr lang="en-GB" dirty="0" smtClean="0"/>
              <a:t>Development of a novel growth strategy for propagation and </a:t>
            </a:r>
            <a:r>
              <a:rPr lang="en-GB" dirty="0" err="1" smtClean="0"/>
              <a:t>bacteriocin</a:t>
            </a:r>
            <a:r>
              <a:rPr lang="en-GB" dirty="0" smtClean="0"/>
              <a:t> production from selected strains of </a:t>
            </a:r>
            <a:r>
              <a:rPr lang="en-GB" i="1" dirty="0" smtClean="0"/>
              <a:t>Lactobacilli</a:t>
            </a:r>
            <a:r>
              <a:rPr lang="en-GB" dirty="0" smtClean="0"/>
              <a:t/>
            </a:r>
            <a:br>
              <a:rPr lang="en-GB" dirty="0" smtClean="0"/>
            </a:br>
            <a:endParaRPr lang="en-GB" dirty="0"/>
          </a:p>
        </p:txBody>
      </p:sp>
      <p:sp>
        <p:nvSpPr>
          <p:cNvPr id="3" name="2 - Υπότιτλος"/>
          <p:cNvSpPr>
            <a:spLocks noGrp="1"/>
          </p:cNvSpPr>
          <p:nvPr>
            <p:ph type="subTitle" idx="1"/>
          </p:nvPr>
        </p:nvSpPr>
        <p:spPr>
          <a:xfrm>
            <a:off x="179388" y="3933057"/>
            <a:ext cx="5688756" cy="2924944"/>
          </a:xfrm>
        </p:spPr>
        <p:txBody>
          <a:bodyPr>
            <a:normAutofit fontScale="70000" lnSpcReduction="20000"/>
          </a:bodyPr>
          <a:lstStyle/>
          <a:p>
            <a:pPr fontAlgn="auto">
              <a:spcAft>
                <a:spcPts val="0"/>
              </a:spcAft>
              <a:buClr>
                <a:schemeClr val="accent3"/>
              </a:buClr>
              <a:defRPr/>
            </a:pPr>
            <a:r>
              <a:rPr lang="en-GB" sz="2800" dirty="0" smtClean="0"/>
              <a:t>Dr. Myrto P. </a:t>
            </a:r>
            <a:r>
              <a:rPr lang="en-GB" sz="2800" dirty="0" err="1" smtClean="0"/>
              <a:t>Zacharof</a:t>
            </a:r>
            <a:r>
              <a:rPr lang="en-GB" sz="2800" dirty="0" smtClean="0"/>
              <a:t> </a:t>
            </a:r>
            <a:r>
              <a:rPr lang="en-GB" sz="2800" dirty="0" smtClean="0">
                <a:latin typeface="Andalus"/>
                <a:cs typeface="Andalus"/>
              </a:rPr>
              <a:t>¹</a:t>
            </a:r>
            <a:endParaRPr lang="en-GB" sz="2800" dirty="0" smtClean="0"/>
          </a:p>
          <a:p>
            <a:pPr fontAlgn="auto">
              <a:spcAft>
                <a:spcPts val="0"/>
              </a:spcAft>
              <a:buClr>
                <a:schemeClr val="accent3"/>
              </a:buClr>
              <a:defRPr/>
            </a:pPr>
            <a:endParaRPr lang="en-GB" sz="2800" dirty="0" smtClean="0"/>
          </a:p>
          <a:p>
            <a:pPr fontAlgn="auto">
              <a:spcAft>
                <a:spcPts val="0"/>
              </a:spcAft>
              <a:defRPr/>
            </a:pPr>
            <a:r>
              <a:rPr lang="en-GB" sz="2800" dirty="0" smtClean="0"/>
              <a:t>Dr. Robert W. Lovitt</a:t>
            </a:r>
            <a:r>
              <a:rPr lang="en-GB" sz="2800" i="1" dirty="0" smtClean="0">
                <a:latin typeface="Andalus"/>
                <a:cs typeface="Andalus"/>
              </a:rPr>
              <a:t> </a:t>
            </a:r>
            <a:r>
              <a:rPr lang="en-GB" sz="2800" dirty="0" smtClean="0">
                <a:latin typeface="Andalus"/>
                <a:cs typeface="Andalus"/>
              </a:rPr>
              <a:t>²</a:t>
            </a:r>
            <a:endParaRPr lang="en-GB" sz="2800" dirty="0" smtClean="0"/>
          </a:p>
          <a:p>
            <a:pPr fontAlgn="auto">
              <a:spcAft>
                <a:spcPts val="0"/>
              </a:spcAft>
              <a:defRPr/>
            </a:pPr>
            <a:endParaRPr lang="en-GB" sz="2800" dirty="0" smtClean="0"/>
          </a:p>
          <a:p>
            <a:pPr fontAlgn="auto">
              <a:spcAft>
                <a:spcPts val="0"/>
              </a:spcAft>
              <a:defRPr/>
            </a:pPr>
            <a:r>
              <a:rPr lang="en-GB" sz="2800" dirty="0" smtClean="0">
                <a:latin typeface="Andalus"/>
                <a:cs typeface="Andalus"/>
              </a:rPr>
              <a:t>¹ </a:t>
            </a:r>
            <a:r>
              <a:rPr lang="en-GB" sz="2800" i="1" dirty="0" smtClean="0"/>
              <a:t>Multidisciplinary Nanotechnology Centre, Swansea University, Swansea, SA2 8PP, UK</a:t>
            </a:r>
          </a:p>
          <a:p>
            <a:pPr fontAlgn="auto">
              <a:spcAft>
                <a:spcPts val="0"/>
              </a:spcAft>
              <a:defRPr/>
            </a:pPr>
            <a:endParaRPr lang="en-GB" sz="2800" dirty="0" smtClean="0"/>
          </a:p>
          <a:p>
            <a:pPr fontAlgn="auto">
              <a:spcAft>
                <a:spcPts val="0"/>
              </a:spcAft>
              <a:defRPr/>
            </a:pPr>
            <a:r>
              <a:rPr lang="en-GB" sz="2800" dirty="0" smtClean="0">
                <a:latin typeface="Andalus"/>
                <a:cs typeface="Andalus"/>
              </a:rPr>
              <a:t>² </a:t>
            </a:r>
            <a:r>
              <a:rPr lang="en-GB" sz="2800" i="1" dirty="0" smtClean="0"/>
              <a:t>College of Engineering, Multidisciplinary Nanotechnology Centre, Swansea University, Swansea, SA2 8PP, UK</a:t>
            </a:r>
            <a:endParaRPr lang="en-GB" sz="2800" dirty="0" smtClean="0"/>
          </a:p>
          <a:p>
            <a:pPr fontAlgn="auto">
              <a:spcAft>
                <a:spcPts val="0"/>
              </a:spcAft>
              <a:buClr>
                <a:schemeClr val="accent3"/>
              </a:buClr>
              <a:buFont typeface="Georgia"/>
              <a:buNone/>
              <a:defRPr/>
            </a:pPr>
            <a:endParaRPr lang="en-GB" sz="2800" dirty="0" smtClean="0"/>
          </a:p>
          <a:p>
            <a:pPr fontAlgn="auto">
              <a:spcAft>
                <a:spcPts val="0"/>
              </a:spcAft>
              <a:buClr>
                <a:schemeClr val="accent3"/>
              </a:buClr>
              <a:buFont typeface="Georgia"/>
              <a:buNone/>
              <a:defRPr/>
            </a:pPr>
            <a:endParaRPr lang="en-GB" sz="2800" dirty="0" smtClean="0"/>
          </a:p>
          <a:p>
            <a:pPr fontAlgn="auto">
              <a:spcAft>
                <a:spcPts val="0"/>
              </a:spcAft>
              <a:buClr>
                <a:schemeClr val="accent3"/>
              </a:buClr>
              <a:buFont typeface="Georgia"/>
              <a:buNone/>
              <a:defRPr/>
            </a:pPr>
            <a:endParaRPr lang="en-GB" sz="2800" dirty="0" smtClean="0"/>
          </a:p>
        </p:txBody>
      </p:sp>
      <p:pic>
        <p:nvPicPr>
          <p:cNvPr id="14339" name="3 - Εικόνα" descr="150px-Swansea_University_Logo_301.jpg"/>
          <p:cNvPicPr>
            <a:picLocks noChangeAspect="1"/>
          </p:cNvPicPr>
          <p:nvPr/>
        </p:nvPicPr>
        <p:blipFill>
          <a:blip r:embed="rId3" cstate="print"/>
          <a:srcRect/>
          <a:stretch>
            <a:fillRect/>
          </a:stretch>
        </p:blipFill>
        <p:spPr bwMode="auto">
          <a:xfrm>
            <a:off x="5724128" y="4221088"/>
            <a:ext cx="3244329"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404664"/>
            <a:ext cx="8229600" cy="576064"/>
          </a:xfrm>
        </p:spPr>
        <p:txBody>
          <a:bodyPr>
            <a:normAutofit fontScale="90000"/>
          </a:bodyPr>
          <a:lstStyle/>
          <a:p>
            <a:pPr algn="ctr" fontAlgn="auto">
              <a:spcAft>
                <a:spcPts val="0"/>
              </a:spcAft>
              <a:defRPr/>
            </a:pPr>
            <a:r>
              <a:rPr lang="en-GB" dirty="0" smtClean="0"/>
              <a:t>Materials and Methods</a:t>
            </a:r>
            <a:endParaRPr lang="en-GB" dirty="0"/>
          </a:p>
        </p:txBody>
      </p:sp>
      <p:sp>
        <p:nvSpPr>
          <p:cNvPr id="7" name="6 - Θέση περιεχομένου"/>
          <p:cNvSpPr>
            <a:spLocks noGrp="1"/>
          </p:cNvSpPr>
          <p:nvPr>
            <p:ph sz="half" idx="1"/>
          </p:nvPr>
        </p:nvSpPr>
        <p:spPr>
          <a:xfrm>
            <a:off x="-180975" y="1052513"/>
            <a:ext cx="4824413" cy="5805487"/>
          </a:xfrm>
        </p:spPr>
        <p:txBody>
          <a:bodyPr>
            <a:normAutofit fontScale="92500" lnSpcReduction="10000"/>
          </a:bodyPr>
          <a:lstStyle/>
          <a:p>
            <a:pPr marL="365760" indent="-256032" algn="just" fontAlgn="auto">
              <a:spcAft>
                <a:spcPts val="0"/>
              </a:spcAft>
              <a:buClr>
                <a:schemeClr val="accent3"/>
              </a:buClr>
              <a:buFont typeface="Georgia"/>
              <a:buChar char="•"/>
              <a:defRPr/>
            </a:pPr>
            <a:r>
              <a:rPr lang="en-GB" dirty="0" smtClean="0"/>
              <a:t>To develop a LMWM and to extract the bacteriocins from the broth membrane filters were used of 30 kDa (Cellulose acetate) , 4kDa and 1kDa (Polysulfone) MWCO. The filters were purchased by Millipore,  Microdyn-Nadir and Osmonics and fitted in Amicon cell  8200 unit reactor .</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 amount of bacteriocins produced was measured by analysing the The protein content using the Lowry method. </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 glucose demand was analysed by using a GOD enzymatic method in a UV/Vis 300 Unicam spectrophotometer operated via Vision 32 software.</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Bacteriocins were sized using Dynamic Light Scattering technology. </a:t>
            </a:r>
          </a:p>
          <a:p>
            <a:pPr marL="365760" indent="-256032" algn="just" fontAlgn="auto">
              <a:spcAft>
                <a:spcPts val="0"/>
              </a:spcAft>
              <a:buClr>
                <a:schemeClr val="accent3"/>
              </a:buClr>
              <a:buFont typeface="Georgia"/>
              <a:buChar char="•"/>
              <a:defRPr/>
            </a:pPr>
            <a:endParaRPr lang="en-GB" dirty="0" smtClean="0"/>
          </a:p>
          <a:p>
            <a:pPr marL="365760" indent="-256032" fontAlgn="auto">
              <a:spcAft>
                <a:spcPts val="0"/>
              </a:spcAft>
              <a:buClr>
                <a:schemeClr val="accent3"/>
              </a:buClr>
              <a:buFont typeface="Georgia"/>
              <a:buChar char="•"/>
              <a:defRPr/>
            </a:pPr>
            <a:endParaRPr lang="en-GB" dirty="0"/>
          </a:p>
        </p:txBody>
      </p:sp>
      <p:pic>
        <p:nvPicPr>
          <p:cNvPr id="30723" name="Picture 2" descr="H:\PhD Lab Pictures\DSCN0707.JPG"/>
          <p:cNvPicPr>
            <a:picLocks noGrp="1" noChangeAspect="1" noChangeArrowheads="1"/>
          </p:cNvPicPr>
          <p:nvPr>
            <p:ph sz="half" idx="2"/>
          </p:nvPr>
        </p:nvPicPr>
        <p:blipFill>
          <a:blip r:embed="rId3" cstate="print"/>
          <a:srcRect/>
          <a:stretch>
            <a:fillRect/>
          </a:stretch>
        </p:blipFill>
        <p:spPr>
          <a:xfrm>
            <a:off x="4787900" y="1125538"/>
            <a:ext cx="4105275" cy="2808287"/>
          </a:xfrm>
        </p:spPr>
      </p:pic>
      <p:pic>
        <p:nvPicPr>
          <p:cNvPr id="30724" name="Picture 3" descr="H:\PhD Lab Pictures\Copy of DSCN0742.JPG"/>
          <p:cNvPicPr>
            <a:picLocks noChangeAspect="1" noChangeArrowheads="1"/>
          </p:cNvPicPr>
          <p:nvPr/>
        </p:nvPicPr>
        <p:blipFill>
          <a:blip r:embed="rId4" cstate="print"/>
          <a:srcRect/>
          <a:stretch>
            <a:fillRect/>
          </a:stretch>
        </p:blipFill>
        <p:spPr bwMode="auto">
          <a:xfrm>
            <a:off x="5148263" y="4292600"/>
            <a:ext cx="3744912" cy="2016125"/>
          </a:xfrm>
          <a:prstGeom prst="rect">
            <a:avLst/>
          </a:prstGeom>
          <a:noFill/>
          <a:ln w="9525">
            <a:noFill/>
            <a:miter lim="800000"/>
            <a:headEnd/>
            <a:tailEnd/>
          </a:ln>
        </p:spPr>
      </p:pic>
      <p:sp>
        <p:nvSpPr>
          <p:cNvPr id="30725" name="13 - TextBox"/>
          <p:cNvSpPr txBox="1">
            <a:spLocks noChangeArrowheads="1"/>
          </p:cNvSpPr>
          <p:nvPr/>
        </p:nvSpPr>
        <p:spPr bwMode="auto">
          <a:xfrm>
            <a:off x="4787900" y="4005263"/>
            <a:ext cx="4356100" cy="307777"/>
          </a:xfrm>
          <a:prstGeom prst="rect">
            <a:avLst/>
          </a:prstGeom>
          <a:noFill/>
          <a:ln w="9525">
            <a:noFill/>
            <a:miter lim="800000"/>
            <a:headEnd/>
            <a:tailEnd/>
          </a:ln>
        </p:spPr>
        <p:txBody>
          <a:bodyPr>
            <a:spAutoFit/>
          </a:bodyPr>
          <a:lstStyle/>
          <a:p>
            <a:pPr algn="ctr"/>
            <a:r>
              <a:rPr lang="en-GB" sz="1400" dirty="0">
                <a:latin typeface="Georgia" pitchFamily="18" charset="0"/>
              </a:rPr>
              <a:t>Fig </a:t>
            </a:r>
            <a:r>
              <a:rPr lang="en-GB" sz="1400" dirty="0" smtClean="0">
                <a:latin typeface="Georgia" pitchFamily="18" charset="0"/>
              </a:rPr>
              <a:t>3. </a:t>
            </a:r>
            <a:r>
              <a:rPr lang="en-GB" sz="1400" dirty="0">
                <a:latin typeface="Georgia" pitchFamily="18" charset="0"/>
              </a:rPr>
              <a:t>Amicon Cell Unit Reactor 8200 System</a:t>
            </a:r>
          </a:p>
        </p:txBody>
      </p:sp>
      <p:sp>
        <p:nvSpPr>
          <p:cNvPr id="30726" name="14 - TextBox"/>
          <p:cNvSpPr txBox="1">
            <a:spLocks noChangeArrowheads="1"/>
          </p:cNvSpPr>
          <p:nvPr/>
        </p:nvSpPr>
        <p:spPr bwMode="auto">
          <a:xfrm>
            <a:off x="4644008" y="6334125"/>
            <a:ext cx="4499992" cy="461665"/>
          </a:xfrm>
          <a:prstGeom prst="rect">
            <a:avLst/>
          </a:prstGeom>
          <a:noFill/>
          <a:ln w="9525">
            <a:noFill/>
            <a:miter lim="800000"/>
            <a:headEnd/>
            <a:tailEnd/>
          </a:ln>
        </p:spPr>
        <p:txBody>
          <a:bodyPr wrap="square">
            <a:spAutoFit/>
          </a:bodyPr>
          <a:lstStyle/>
          <a:p>
            <a:pPr algn="ctr"/>
            <a:r>
              <a:rPr lang="en-GB" sz="1200" dirty="0">
                <a:latin typeface="Georgia" pitchFamily="18" charset="0"/>
              </a:rPr>
              <a:t>Fig </a:t>
            </a:r>
            <a:r>
              <a:rPr lang="en-GB" sz="1200" dirty="0" smtClean="0">
                <a:latin typeface="Georgia" pitchFamily="18" charset="0"/>
              </a:rPr>
              <a:t>4. </a:t>
            </a:r>
            <a:r>
              <a:rPr lang="en-GB" sz="1200" dirty="0">
                <a:latin typeface="Georgia" pitchFamily="18" charset="0"/>
              </a:rPr>
              <a:t>Ultrafiltration membrane filters (30kDa, 4kDa, 1kDa  </a:t>
            </a:r>
            <a:r>
              <a:rPr lang="en-GB" sz="1200" dirty="0" smtClean="0">
                <a:latin typeface="Georgia" pitchFamily="18" charset="0"/>
              </a:rPr>
              <a:t>counter clockwise)</a:t>
            </a:r>
            <a:endParaRPr lang="en-GB" sz="1200" dirty="0">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395288" y="404665"/>
            <a:ext cx="7467600" cy="792088"/>
          </a:xfrm>
          <a:prstGeom prst="rect">
            <a:avLst/>
          </a:prstGeom>
        </p:spPr>
        <p:txBody>
          <a:bodyPr>
            <a:noAutofit/>
          </a:bodyPr>
          <a:lstStyle/>
          <a:p>
            <a:pPr algn="ctr" fontAlgn="auto">
              <a:spcAft>
                <a:spcPts val="0"/>
              </a:spcAft>
              <a:defRPr/>
            </a:pPr>
            <a:r>
              <a:rPr lang="en-GB" sz="2400" dirty="0" smtClean="0">
                <a:solidFill>
                  <a:schemeClr val="tx2"/>
                </a:solidFill>
                <a:latin typeface="+mj-lt"/>
                <a:ea typeface="+mj-ea"/>
                <a:cs typeface="+mj-cs"/>
              </a:rPr>
              <a:t>Results</a:t>
            </a:r>
          </a:p>
          <a:p>
            <a:pPr algn="ctr" fontAlgn="auto">
              <a:spcAft>
                <a:spcPts val="0"/>
              </a:spcAft>
              <a:defRPr/>
            </a:pPr>
            <a:r>
              <a:rPr lang="en-GB" sz="2400" dirty="0" smtClean="0">
                <a:solidFill>
                  <a:schemeClr val="tx2"/>
                </a:solidFill>
                <a:latin typeface="+mj-lt"/>
                <a:ea typeface="+mj-ea"/>
                <a:cs typeface="+mj-cs"/>
              </a:rPr>
              <a:t>Growth </a:t>
            </a:r>
            <a:r>
              <a:rPr lang="en-GB" sz="2400" dirty="0">
                <a:solidFill>
                  <a:schemeClr val="tx2"/>
                </a:solidFill>
                <a:latin typeface="+mj-lt"/>
                <a:ea typeface="+mj-ea"/>
                <a:cs typeface="+mj-cs"/>
              </a:rPr>
              <a:t>Media </a:t>
            </a:r>
            <a:r>
              <a:rPr lang="en-GB" sz="2400" dirty="0" smtClean="0">
                <a:solidFill>
                  <a:schemeClr val="tx2"/>
                </a:solidFill>
                <a:latin typeface="+mj-lt"/>
                <a:ea typeface="+mj-ea"/>
                <a:cs typeface="+mj-cs"/>
              </a:rPr>
              <a:t>Development and Optimisation</a:t>
            </a:r>
            <a:r>
              <a:rPr lang="en-GB" sz="2800" dirty="0">
                <a:solidFill>
                  <a:schemeClr val="tx2"/>
                </a:solidFill>
                <a:latin typeface="+mj-lt"/>
                <a:ea typeface="+mj-ea"/>
                <a:cs typeface="+mj-cs"/>
              </a:rPr>
              <a:t/>
            </a:r>
            <a:br>
              <a:rPr lang="en-GB" sz="2800" dirty="0">
                <a:solidFill>
                  <a:schemeClr val="tx2"/>
                </a:solidFill>
                <a:latin typeface="+mj-lt"/>
                <a:ea typeface="+mj-ea"/>
                <a:cs typeface="+mj-cs"/>
              </a:rPr>
            </a:br>
            <a:endParaRPr lang="en-GB" sz="2800" dirty="0">
              <a:solidFill>
                <a:schemeClr val="tx2"/>
              </a:solidFill>
              <a:latin typeface="+mj-lt"/>
              <a:ea typeface="+mj-ea"/>
              <a:cs typeface="+mj-cs"/>
            </a:endParaRPr>
          </a:p>
        </p:txBody>
      </p:sp>
      <p:sp>
        <p:nvSpPr>
          <p:cNvPr id="6" name="2 - Θέση περιεχομένου"/>
          <p:cNvSpPr txBox="1">
            <a:spLocks/>
          </p:cNvSpPr>
          <p:nvPr/>
        </p:nvSpPr>
        <p:spPr>
          <a:xfrm>
            <a:off x="0" y="549275"/>
            <a:ext cx="9144000" cy="6308725"/>
          </a:xfrm>
          <a:prstGeom prst="rect">
            <a:avLst/>
          </a:prstGeom>
        </p:spPr>
        <p:txBody>
          <a:bodyPr/>
          <a:lstStyle/>
          <a:p>
            <a:pPr marL="365760" indent="-256032" fontAlgn="auto">
              <a:spcBef>
                <a:spcPts val="300"/>
              </a:spcBef>
              <a:spcAft>
                <a:spcPts val="0"/>
              </a:spcAft>
              <a:buClr>
                <a:schemeClr val="accent3"/>
              </a:buClr>
              <a:buFont typeface="Wingdings" pitchFamily="2" charset="2"/>
              <a:buNone/>
              <a:defRPr/>
            </a:pPr>
            <a:endParaRPr lang="en-GB" sz="2800" dirty="0">
              <a:latin typeface="+mn-lt"/>
              <a:cs typeface="+mn-cs"/>
            </a:endParaRPr>
          </a:p>
          <a:p>
            <a:pPr marL="365760" indent="-256032" fontAlgn="auto">
              <a:spcBef>
                <a:spcPts val="300"/>
              </a:spcBef>
              <a:spcAft>
                <a:spcPts val="0"/>
              </a:spcAft>
              <a:buClr>
                <a:schemeClr val="accent3"/>
              </a:buClr>
              <a:buFont typeface="Wingdings" pitchFamily="2" charset="2"/>
              <a:buNone/>
              <a:defRPr/>
            </a:pPr>
            <a:endParaRPr lang="en-GB" sz="2800" dirty="0">
              <a:latin typeface="+mn-lt"/>
              <a:cs typeface="+mn-cs"/>
            </a:endParaRPr>
          </a:p>
          <a:p>
            <a:pPr marL="365760" indent="-256032" fontAlgn="auto">
              <a:spcBef>
                <a:spcPts val="300"/>
              </a:spcBef>
              <a:spcAft>
                <a:spcPts val="0"/>
              </a:spcAft>
              <a:buClr>
                <a:schemeClr val="accent3"/>
              </a:buClr>
              <a:buFont typeface="Wingdings" pitchFamily="2" charset="2"/>
              <a:buNone/>
              <a:defRPr/>
            </a:pPr>
            <a:endParaRPr lang="en-GB" sz="2800" dirty="0">
              <a:latin typeface="+mn-lt"/>
              <a:cs typeface="+mn-cs"/>
            </a:endParaRPr>
          </a:p>
          <a:p>
            <a:pPr marL="365760" indent="-256032" fontAlgn="auto">
              <a:spcBef>
                <a:spcPts val="300"/>
              </a:spcBef>
              <a:spcAft>
                <a:spcPts val="0"/>
              </a:spcAft>
              <a:buClr>
                <a:schemeClr val="accent3"/>
              </a:buClr>
              <a:buFont typeface="Wingdings" pitchFamily="2" charset="2"/>
              <a:buNone/>
              <a:defRPr/>
            </a:pPr>
            <a:endParaRPr lang="en-GB" sz="2800" dirty="0">
              <a:latin typeface="+mn-lt"/>
              <a:cs typeface="+mn-cs"/>
            </a:endParaRPr>
          </a:p>
        </p:txBody>
      </p:sp>
      <p:graphicFrame>
        <p:nvGraphicFramePr>
          <p:cNvPr id="3074" name="Object 2"/>
          <p:cNvGraphicFramePr>
            <a:graphicFrameLocks noChangeAspect="1"/>
          </p:cNvGraphicFramePr>
          <p:nvPr/>
        </p:nvGraphicFramePr>
        <p:xfrm>
          <a:off x="0" y="1268760"/>
          <a:ext cx="4788024" cy="4104456"/>
        </p:xfrm>
        <a:graphic>
          <a:graphicData uri="http://schemas.openxmlformats.org/presentationml/2006/ole">
            <p:oleObj spid="_x0000_s3074" name="Document" r:id="rId4" imgW="5612767" imgH="3532807" progId="Word.Document.12">
              <p:embed/>
            </p:oleObj>
          </a:graphicData>
        </a:graphic>
      </p:graphicFrame>
      <p:graphicFrame>
        <p:nvGraphicFramePr>
          <p:cNvPr id="3075" name="Object 3"/>
          <p:cNvGraphicFramePr>
            <a:graphicFrameLocks noChangeAspect="1"/>
          </p:cNvGraphicFramePr>
          <p:nvPr/>
        </p:nvGraphicFramePr>
        <p:xfrm>
          <a:off x="4927600" y="1241425"/>
          <a:ext cx="3957638" cy="3915767"/>
        </p:xfrm>
        <a:graphic>
          <a:graphicData uri="http://schemas.openxmlformats.org/presentationml/2006/ole">
            <p:oleObj spid="_x0000_s3075" name="Document" r:id="rId5" imgW="5416592" imgH="2473649" progId="Word.Document.12">
              <p:embed/>
            </p:oleObj>
          </a:graphicData>
        </a:graphic>
      </p:graphicFrame>
      <p:sp>
        <p:nvSpPr>
          <p:cNvPr id="3079" name="9 - TextBox"/>
          <p:cNvSpPr txBox="1">
            <a:spLocks noChangeArrowheads="1"/>
          </p:cNvSpPr>
          <p:nvPr/>
        </p:nvSpPr>
        <p:spPr bwMode="auto">
          <a:xfrm>
            <a:off x="611560" y="5373216"/>
            <a:ext cx="3851275" cy="430887"/>
          </a:xfrm>
          <a:prstGeom prst="rect">
            <a:avLst/>
          </a:prstGeom>
          <a:noFill/>
          <a:ln w="9525">
            <a:noFill/>
            <a:miter lim="800000"/>
            <a:headEnd/>
            <a:tailEnd/>
          </a:ln>
        </p:spPr>
        <p:txBody>
          <a:bodyPr>
            <a:spAutoFit/>
          </a:bodyPr>
          <a:lstStyle/>
          <a:p>
            <a:r>
              <a:rPr lang="en-GB" sz="1100" b="1" dirty="0">
                <a:latin typeface="Georgia" pitchFamily="18" charset="0"/>
              </a:rPr>
              <a:t>Table 1: MRS  Modified </a:t>
            </a:r>
            <a:r>
              <a:rPr lang="en-GB" sz="1100" b="1" dirty="0" smtClean="0">
                <a:latin typeface="Georgia" pitchFamily="18" charset="0"/>
              </a:rPr>
              <a:t>Medium (Basal Medium for growth)</a:t>
            </a:r>
            <a:endParaRPr lang="en-GB" sz="1100" b="1" dirty="0">
              <a:latin typeface="Georgia" pitchFamily="18" charset="0"/>
            </a:endParaRPr>
          </a:p>
        </p:txBody>
      </p:sp>
      <p:sp>
        <p:nvSpPr>
          <p:cNvPr id="3080" name="10 - TextBox"/>
          <p:cNvSpPr txBox="1">
            <a:spLocks noChangeArrowheads="1"/>
          </p:cNvSpPr>
          <p:nvPr/>
        </p:nvSpPr>
        <p:spPr bwMode="auto">
          <a:xfrm>
            <a:off x="5364088" y="5301208"/>
            <a:ext cx="3529013" cy="261938"/>
          </a:xfrm>
          <a:prstGeom prst="rect">
            <a:avLst/>
          </a:prstGeom>
          <a:noFill/>
          <a:ln w="9525">
            <a:noFill/>
            <a:miter lim="800000"/>
            <a:headEnd/>
            <a:tailEnd/>
          </a:ln>
        </p:spPr>
        <p:txBody>
          <a:bodyPr>
            <a:spAutoFit/>
          </a:bodyPr>
          <a:lstStyle/>
          <a:p>
            <a:r>
              <a:rPr lang="en-GB" sz="1100" b="1" dirty="0">
                <a:latin typeface="Georgia" pitchFamily="18" charset="0"/>
              </a:rPr>
              <a:t>Table 2: Optimised </a:t>
            </a:r>
            <a:r>
              <a:rPr lang="en-GB" sz="1100" b="1" dirty="0" smtClean="0">
                <a:latin typeface="Georgia" pitchFamily="18" charset="0"/>
              </a:rPr>
              <a:t>Medium for Growth</a:t>
            </a:r>
            <a:endParaRPr lang="en-GB" sz="1100" b="1" dirty="0">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nvGraphicFramePr>
        <p:xfrm>
          <a:off x="575048" y="1340768"/>
          <a:ext cx="8568952" cy="5040560"/>
        </p:xfrm>
        <a:graphic>
          <a:graphicData uri="http://schemas.openxmlformats.org/presentationml/2006/ole">
            <p:oleObj spid="_x0000_s41986" name="Document" r:id="rId3" imgW="6542247" imgH="3200515" progId="Word.Document.12">
              <p:embed/>
            </p:oleObj>
          </a:graphicData>
        </a:graphic>
      </p:graphicFrame>
      <p:sp>
        <p:nvSpPr>
          <p:cNvPr id="3" name="11 - TextBox"/>
          <p:cNvSpPr txBox="1">
            <a:spLocks noChangeArrowheads="1"/>
          </p:cNvSpPr>
          <p:nvPr/>
        </p:nvSpPr>
        <p:spPr bwMode="auto">
          <a:xfrm>
            <a:off x="1691680" y="6165304"/>
            <a:ext cx="4464496" cy="430887"/>
          </a:xfrm>
          <a:prstGeom prst="rect">
            <a:avLst/>
          </a:prstGeom>
          <a:noFill/>
          <a:ln w="9525">
            <a:noFill/>
            <a:miter lim="800000"/>
            <a:headEnd/>
            <a:tailEnd/>
          </a:ln>
        </p:spPr>
        <p:txBody>
          <a:bodyPr wrap="square">
            <a:spAutoFit/>
          </a:bodyPr>
          <a:lstStyle/>
          <a:p>
            <a:r>
              <a:rPr lang="en-GB" sz="1100" b="1" dirty="0">
                <a:latin typeface="Georgia" pitchFamily="18" charset="0"/>
              </a:rPr>
              <a:t>Table 3: Comparative table of performance Optimised Medium and MRS modified medium</a:t>
            </a:r>
          </a:p>
        </p:txBody>
      </p:sp>
      <p:sp>
        <p:nvSpPr>
          <p:cNvPr id="4" name="1 - Τίτλος"/>
          <p:cNvSpPr txBox="1">
            <a:spLocks/>
          </p:cNvSpPr>
          <p:nvPr/>
        </p:nvSpPr>
        <p:spPr>
          <a:xfrm>
            <a:off x="395288" y="404665"/>
            <a:ext cx="7467600" cy="792088"/>
          </a:xfrm>
          <a:prstGeom prst="rect">
            <a:avLst/>
          </a:prstGeom>
        </p:spPr>
        <p:txBody>
          <a:bodyPr>
            <a:noAutofit/>
          </a:bodyPr>
          <a:lstStyle/>
          <a:p>
            <a:pPr algn="ctr" fontAlgn="auto">
              <a:spcAft>
                <a:spcPts val="0"/>
              </a:spcAft>
              <a:defRPr/>
            </a:pPr>
            <a:r>
              <a:rPr lang="en-GB" sz="2400" dirty="0" smtClean="0">
                <a:solidFill>
                  <a:schemeClr val="tx2"/>
                </a:solidFill>
                <a:latin typeface="+mj-lt"/>
                <a:ea typeface="+mj-ea"/>
                <a:cs typeface="+mj-cs"/>
              </a:rPr>
              <a:t>Results</a:t>
            </a:r>
          </a:p>
          <a:p>
            <a:pPr algn="ctr" fontAlgn="auto">
              <a:spcAft>
                <a:spcPts val="0"/>
              </a:spcAft>
              <a:defRPr/>
            </a:pPr>
            <a:r>
              <a:rPr lang="en-GB" sz="2400" dirty="0" smtClean="0">
                <a:solidFill>
                  <a:schemeClr val="tx2"/>
                </a:solidFill>
                <a:latin typeface="+mj-lt"/>
                <a:ea typeface="+mj-ea"/>
                <a:cs typeface="+mj-cs"/>
              </a:rPr>
              <a:t>Growth </a:t>
            </a:r>
            <a:r>
              <a:rPr lang="en-GB" sz="2400" dirty="0">
                <a:solidFill>
                  <a:schemeClr val="tx2"/>
                </a:solidFill>
                <a:latin typeface="+mj-lt"/>
                <a:ea typeface="+mj-ea"/>
                <a:cs typeface="+mj-cs"/>
              </a:rPr>
              <a:t>Media </a:t>
            </a:r>
            <a:r>
              <a:rPr lang="en-GB" sz="2400" dirty="0" smtClean="0">
                <a:solidFill>
                  <a:schemeClr val="tx2"/>
                </a:solidFill>
                <a:latin typeface="+mj-lt"/>
                <a:ea typeface="+mj-ea"/>
                <a:cs typeface="+mj-cs"/>
              </a:rPr>
              <a:t>Development and Optimisation</a:t>
            </a:r>
            <a:r>
              <a:rPr lang="en-GB" sz="2800" dirty="0">
                <a:solidFill>
                  <a:schemeClr val="tx2"/>
                </a:solidFill>
                <a:latin typeface="+mj-lt"/>
                <a:ea typeface="+mj-ea"/>
                <a:cs typeface="+mj-cs"/>
              </a:rPr>
              <a:t/>
            </a:r>
            <a:br>
              <a:rPr lang="en-GB" sz="2800" dirty="0">
                <a:solidFill>
                  <a:schemeClr val="tx2"/>
                </a:solidFill>
                <a:latin typeface="+mj-lt"/>
                <a:ea typeface="+mj-ea"/>
                <a:cs typeface="+mj-cs"/>
              </a:rPr>
            </a:br>
            <a:endParaRPr lang="en-GB" sz="28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Τίτλος"/>
          <p:cNvSpPr>
            <a:spLocks noGrp="1"/>
          </p:cNvSpPr>
          <p:nvPr>
            <p:ph type="title"/>
          </p:nvPr>
        </p:nvSpPr>
        <p:spPr>
          <a:xfrm>
            <a:off x="467544" y="548680"/>
            <a:ext cx="8229600" cy="1152128"/>
          </a:xfrm>
        </p:spPr>
        <p:txBody>
          <a:bodyPr/>
          <a:lstStyle/>
          <a:p>
            <a:pPr algn="ctr"/>
            <a:r>
              <a:rPr lang="en-GB" sz="2800" dirty="0" smtClean="0"/>
              <a:t>Results</a:t>
            </a:r>
            <a:br>
              <a:rPr lang="en-GB" sz="2800" dirty="0" smtClean="0"/>
            </a:br>
            <a:r>
              <a:rPr lang="en-GB" sz="2800" dirty="0" smtClean="0"/>
              <a:t>Development of Low Molecular Weight Media (LMWM)</a:t>
            </a:r>
          </a:p>
        </p:txBody>
      </p:sp>
      <p:sp>
        <p:nvSpPr>
          <p:cNvPr id="3" name="2 - Θέση περιεχομένου"/>
          <p:cNvSpPr>
            <a:spLocks noGrp="1"/>
          </p:cNvSpPr>
          <p:nvPr>
            <p:ph idx="1"/>
          </p:nvPr>
        </p:nvSpPr>
        <p:spPr>
          <a:xfrm>
            <a:off x="467544" y="1768475"/>
            <a:ext cx="8229600" cy="5089525"/>
          </a:xfrm>
        </p:spPr>
        <p:txBody>
          <a:bodyPr>
            <a:normAutofit fontScale="92500" lnSpcReduction="10000"/>
          </a:bodyPr>
          <a:lstStyle/>
          <a:p>
            <a:pPr marL="365760" indent="-256032" algn="just" fontAlgn="auto">
              <a:spcAft>
                <a:spcPts val="0"/>
              </a:spcAft>
              <a:buClr>
                <a:schemeClr val="accent3"/>
              </a:buClr>
              <a:buFont typeface="Georgia"/>
              <a:buChar char="•"/>
              <a:defRPr/>
            </a:pPr>
            <a:r>
              <a:rPr lang="en-GB" dirty="0" smtClean="0"/>
              <a:t>LMWM were developed through serial filtration of the optimised medium by a 30 kDa, 4 kDa and1 kDa MWCO  membrane filters. </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 media of 4kDa and 1kDa nitrogen sources were initially proven insufficient for growth due to the lack of metal ions that were rejected during filtration.</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Metal ions of magnesium and manganese were introduced in the media and they could support equally to the optimised medium </a:t>
            </a:r>
            <a:r>
              <a:rPr lang="en-GB" i="1" dirty="0" smtClean="0"/>
              <a:t>Lactobacilli</a:t>
            </a:r>
            <a:r>
              <a:rPr lang="en-GB" dirty="0" smtClean="0"/>
              <a:t> growth.</a:t>
            </a:r>
          </a:p>
          <a:p>
            <a:pPr marL="365760" indent="-256032" fontAlgn="auto">
              <a:spcAft>
                <a:spcPts val="0"/>
              </a:spcAft>
              <a:buClr>
                <a:schemeClr val="accent3"/>
              </a:buClr>
              <a:buFont typeface="Georgia"/>
              <a:buChar char="•"/>
              <a:defRPr/>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1 - Τίτλος"/>
          <p:cNvSpPr>
            <a:spLocks noGrp="1"/>
          </p:cNvSpPr>
          <p:nvPr>
            <p:ph type="title"/>
          </p:nvPr>
        </p:nvSpPr>
        <p:spPr>
          <a:xfrm>
            <a:off x="0" y="332656"/>
            <a:ext cx="8028384" cy="792386"/>
          </a:xfrm>
        </p:spPr>
        <p:txBody>
          <a:bodyPr/>
          <a:lstStyle/>
          <a:p>
            <a:pPr algn="ctr"/>
            <a:r>
              <a:rPr lang="en-GB" sz="2400" dirty="0" smtClean="0"/>
              <a:t>Results</a:t>
            </a:r>
            <a:r>
              <a:rPr lang="en-GB" sz="2000" dirty="0" smtClean="0"/>
              <a:t/>
            </a:r>
            <a:br>
              <a:rPr lang="en-GB" sz="2000" dirty="0" smtClean="0"/>
            </a:br>
            <a:r>
              <a:rPr lang="en-GB" sz="2000" dirty="0" smtClean="0"/>
              <a:t>Comparative study Between </a:t>
            </a:r>
            <a:r>
              <a:rPr lang="en-GB" sz="2400" dirty="0" smtClean="0"/>
              <a:t>LMWM</a:t>
            </a:r>
            <a:r>
              <a:rPr lang="en-GB" sz="2000" dirty="0" smtClean="0"/>
              <a:t> &amp; Optimised Unfiltered Media</a:t>
            </a:r>
          </a:p>
        </p:txBody>
      </p:sp>
      <p:graphicFrame>
        <p:nvGraphicFramePr>
          <p:cNvPr id="4098" name="Object 2"/>
          <p:cNvGraphicFramePr>
            <a:graphicFrameLocks noChangeAspect="1"/>
          </p:cNvGraphicFramePr>
          <p:nvPr>
            <p:ph sz="half" idx="1"/>
          </p:nvPr>
        </p:nvGraphicFramePr>
        <p:xfrm>
          <a:off x="179512" y="1052736"/>
          <a:ext cx="4262437" cy="5577904"/>
        </p:xfrm>
        <a:graphic>
          <a:graphicData uri="http://schemas.openxmlformats.org/presentationml/2006/ole">
            <p:oleObj spid="_x0000_s4098" name="Έγγραφο" r:id="rId4" imgW="5737207" imgH="7604406" progId="Word.Document.12">
              <p:embed/>
            </p:oleObj>
          </a:graphicData>
        </a:graphic>
      </p:graphicFrame>
      <p:graphicFrame>
        <p:nvGraphicFramePr>
          <p:cNvPr id="4099" name="Object 3"/>
          <p:cNvGraphicFramePr>
            <a:graphicFrameLocks noChangeAspect="1"/>
          </p:cNvGraphicFramePr>
          <p:nvPr>
            <p:ph sz="half" idx="2"/>
          </p:nvPr>
        </p:nvGraphicFramePr>
        <p:xfrm>
          <a:off x="4676775" y="603572"/>
          <a:ext cx="4467225" cy="6254428"/>
        </p:xfrm>
        <a:graphic>
          <a:graphicData uri="http://schemas.openxmlformats.org/presentationml/2006/ole">
            <p:oleObj spid="_x0000_s4099" name="Document" r:id="rId5" imgW="5730832" imgH="7561712" progId="Word.Document.12">
              <p:embed/>
            </p:oleObj>
          </a:graphicData>
        </a:graphic>
      </p:graphicFrame>
      <p:sp>
        <p:nvSpPr>
          <p:cNvPr id="5" name="4 - TextBox"/>
          <p:cNvSpPr txBox="1"/>
          <p:nvPr/>
        </p:nvSpPr>
        <p:spPr>
          <a:xfrm>
            <a:off x="467544" y="3212976"/>
            <a:ext cx="255198" cy="246221"/>
          </a:xfrm>
          <a:prstGeom prst="rect">
            <a:avLst/>
          </a:prstGeom>
          <a:noFill/>
        </p:spPr>
        <p:txBody>
          <a:bodyPr wrap="none" rtlCol="0">
            <a:spAutoFit/>
          </a:bodyPr>
          <a:lstStyle/>
          <a:p>
            <a:r>
              <a:rPr lang="en-GB" sz="1000" dirty="0" smtClean="0"/>
              <a:t>5</a:t>
            </a:r>
            <a:endParaRPr lang="en-GB" sz="1000" dirty="0"/>
          </a:p>
        </p:txBody>
      </p:sp>
      <p:sp>
        <p:nvSpPr>
          <p:cNvPr id="6" name="5 - TextBox"/>
          <p:cNvSpPr txBox="1"/>
          <p:nvPr/>
        </p:nvSpPr>
        <p:spPr>
          <a:xfrm>
            <a:off x="2627784" y="3212976"/>
            <a:ext cx="255198" cy="246221"/>
          </a:xfrm>
          <a:prstGeom prst="rect">
            <a:avLst/>
          </a:prstGeom>
          <a:noFill/>
        </p:spPr>
        <p:txBody>
          <a:bodyPr wrap="none" rtlCol="0">
            <a:spAutoFit/>
          </a:bodyPr>
          <a:lstStyle/>
          <a:p>
            <a:r>
              <a:rPr lang="en-GB" sz="1000" dirty="0" smtClean="0"/>
              <a:t>6</a:t>
            </a:r>
            <a:endParaRPr lang="en-GB" sz="1000" dirty="0"/>
          </a:p>
        </p:txBody>
      </p:sp>
      <p:sp>
        <p:nvSpPr>
          <p:cNvPr id="7" name="6 - TextBox"/>
          <p:cNvSpPr txBox="1"/>
          <p:nvPr/>
        </p:nvSpPr>
        <p:spPr>
          <a:xfrm>
            <a:off x="395536" y="6453336"/>
            <a:ext cx="255198" cy="246221"/>
          </a:xfrm>
          <a:prstGeom prst="rect">
            <a:avLst/>
          </a:prstGeom>
          <a:noFill/>
        </p:spPr>
        <p:txBody>
          <a:bodyPr wrap="none" rtlCol="0">
            <a:spAutoFit/>
          </a:bodyPr>
          <a:lstStyle/>
          <a:p>
            <a:r>
              <a:rPr lang="en-GB" sz="1000" dirty="0" smtClean="0"/>
              <a:t>7</a:t>
            </a:r>
            <a:endParaRPr lang="en-GB" sz="1000" dirty="0"/>
          </a:p>
        </p:txBody>
      </p:sp>
      <p:sp>
        <p:nvSpPr>
          <p:cNvPr id="8" name="7 - TextBox"/>
          <p:cNvSpPr txBox="1"/>
          <p:nvPr/>
        </p:nvSpPr>
        <p:spPr>
          <a:xfrm>
            <a:off x="4716016" y="3212976"/>
            <a:ext cx="255198" cy="246221"/>
          </a:xfrm>
          <a:prstGeom prst="rect">
            <a:avLst/>
          </a:prstGeom>
          <a:noFill/>
        </p:spPr>
        <p:txBody>
          <a:bodyPr wrap="none" rtlCol="0">
            <a:spAutoFit/>
          </a:bodyPr>
          <a:lstStyle/>
          <a:p>
            <a:r>
              <a:rPr lang="en-GB" sz="1000" dirty="0" smtClean="0"/>
              <a:t>8</a:t>
            </a:r>
            <a:endParaRPr lang="en-GB" sz="1000" dirty="0"/>
          </a:p>
        </p:txBody>
      </p:sp>
      <p:sp>
        <p:nvSpPr>
          <p:cNvPr id="9" name="8 - TextBox"/>
          <p:cNvSpPr txBox="1"/>
          <p:nvPr/>
        </p:nvSpPr>
        <p:spPr>
          <a:xfrm>
            <a:off x="7092280" y="3212976"/>
            <a:ext cx="183190" cy="246221"/>
          </a:xfrm>
          <a:prstGeom prst="rect">
            <a:avLst/>
          </a:prstGeom>
          <a:noFill/>
        </p:spPr>
        <p:txBody>
          <a:bodyPr wrap="square" rtlCol="0">
            <a:spAutoFit/>
          </a:bodyPr>
          <a:lstStyle/>
          <a:p>
            <a:r>
              <a:rPr lang="en-GB" sz="1000" dirty="0" smtClean="0"/>
              <a:t>9</a:t>
            </a:r>
            <a:endParaRPr lang="en-GB" sz="1000" dirty="0"/>
          </a:p>
        </p:txBody>
      </p:sp>
      <p:sp>
        <p:nvSpPr>
          <p:cNvPr id="10" name="9 - TextBox"/>
          <p:cNvSpPr txBox="1"/>
          <p:nvPr/>
        </p:nvSpPr>
        <p:spPr>
          <a:xfrm>
            <a:off x="4716016" y="6453336"/>
            <a:ext cx="325730" cy="246221"/>
          </a:xfrm>
          <a:prstGeom prst="rect">
            <a:avLst/>
          </a:prstGeom>
          <a:noFill/>
        </p:spPr>
        <p:txBody>
          <a:bodyPr wrap="none" rtlCol="0">
            <a:spAutoFit/>
          </a:bodyPr>
          <a:lstStyle/>
          <a:p>
            <a:r>
              <a:rPr lang="en-GB" sz="1000" dirty="0" smtClean="0"/>
              <a:t>10</a:t>
            </a:r>
            <a:endParaRPr lang="en-GB"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a:xfrm>
            <a:off x="0" y="476672"/>
            <a:ext cx="8229600" cy="1066800"/>
          </a:xfrm>
        </p:spPr>
        <p:txBody>
          <a:bodyPr>
            <a:normAutofit fontScale="90000"/>
          </a:bodyPr>
          <a:lstStyle/>
          <a:p>
            <a:pPr algn="ctr" fontAlgn="auto">
              <a:spcAft>
                <a:spcPts val="0"/>
              </a:spcAft>
              <a:defRPr/>
            </a:pPr>
            <a:r>
              <a:rPr lang="en-GB" sz="2600" dirty="0" smtClean="0"/>
              <a:t>Results</a:t>
            </a:r>
            <a:br>
              <a:rPr lang="en-GB" sz="2600" dirty="0" smtClean="0"/>
            </a:br>
            <a:r>
              <a:rPr lang="en-GB" sz="2600" dirty="0" smtClean="0"/>
              <a:t>Development of a Quantification Assay of the Produced Bacteriocins</a:t>
            </a:r>
            <a:endParaRPr lang="en-GB" sz="2600" dirty="0"/>
          </a:p>
        </p:txBody>
      </p:sp>
      <p:pic>
        <p:nvPicPr>
          <p:cNvPr id="40962" name="Picture 4"/>
          <p:cNvPicPr>
            <a:picLocks noGrp="1" noChangeAspect="1" noChangeArrowheads="1"/>
          </p:cNvPicPr>
          <p:nvPr>
            <p:ph sz="half" idx="1"/>
          </p:nvPr>
        </p:nvPicPr>
        <p:blipFill>
          <a:blip r:embed="rId3" cstate="print"/>
          <a:srcRect/>
          <a:stretch>
            <a:fillRect/>
          </a:stretch>
        </p:blipFill>
        <p:spPr>
          <a:xfrm>
            <a:off x="179512" y="1557338"/>
            <a:ext cx="4752528" cy="4930775"/>
          </a:xfrm>
        </p:spPr>
      </p:pic>
      <p:sp>
        <p:nvSpPr>
          <p:cNvPr id="9" name="8 - Θέση περιεχομένου"/>
          <p:cNvSpPr>
            <a:spLocks noGrp="1"/>
          </p:cNvSpPr>
          <p:nvPr>
            <p:ph sz="half" idx="2"/>
          </p:nvPr>
        </p:nvSpPr>
        <p:spPr>
          <a:xfrm>
            <a:off x="4648200" y="1557338"/>
            <a:ext cx="4316413" cy="5218112"/>
          </a:xfrm>
        </p:spPr>
        <p:txBody>
          <a:bodyPr>
            <a:normAutofit fontScale="85000" lnSpcReduction="10000"/>
          </a:bodyPr>
          <a:lstStyle/>
          <a:p>
            <a:pPr marL="365760" indent="-256032" algn="just" fontAlgn="auto">
              <a:lnSpc>
                <a:spcPct val="120000"/>
              </a:lnSpc>
              <a:spcAft>
                <a:spcPts val="0"/>
              </a:spcAft>
              <a:buClr>
                <a:schemeClr val="accent3"/>
              </a:buClr>
              <a:buFont typeface="Georgia"/>
              <a:buChar char="•"/>
              <a:defRPr/>
            </a:pPr>
            <a:r>
              <a:rPr lang="en-GB" dirty="0" smtClean="0"/>
              <a:t>The assay was developed  based  on the growth rates of the target strain </a:t>
            </a:r>
            <a:r>
              <a:rPr lang="en-GB" i="1" dirty="0" smtClean="0"/>
              <a:t>L.delbruckii </a:t>
            </a:r>
            <a:r>
              <a:rPr lang="en-GB" dirty="0" smtClean="0"/>
              <a:t>occurring under different concentrations of nisin induced in the medium.</a:t>
            </a:r>
          </a:p>
          <a:p>
            <a:pPr marL="365760" indent="-256032" algn="just" fontAlgn="auto">
              <a:lnSpc>
                <a:spcPct val="120000"/>
              </a:lnSpc>
              <a:spcAft>
                <a:spcPts val="0"/>
              </a:spcAft>
              <a:buClr>
                <a:schemeClr val="accent3"/>
              </a:buClr>
              <a:buFont typeface="Georgia"/>
              <a:buChar char="•"/>
              <a:defRPr/>
            </a:pPr>
            <a:r>
              <a:rPr lang="en-GB" dirty="0" smtClean="0"/>
              <a:t> The assay had a limit value of 200 IU/ml of nisin or of nisin-like activity antimicrobial compound . Beyond this value no growth occurs</a:t>
            </a:r>
          </a:p>
          <a:p>
            <a:pPr marL="365760" indent="-256032" algn="just" fontAlgn="auto">
              <a:lnSpc>
                <a:spcPct val="120000"/>
              </a:lnSpc>
              <a:spcAft>
                <a:spcPts val="0"/>
              </a:spcAft>
              <a:buClr>
                <a:schemeClr val="accent3"/>
              </a:buClr>
              <a:buFont typeface="Georgia"/>
              <a:buChar char="•"/>
              <a:defRPr/>
            </a:pPr>
            <a:endParaRPr lang="en-GB" dirty="0" smtClean="0"/>
          </a:p>
          <a:p>
            <a:pPr marL="365760" indent="-256032" algn="just" fontAlgn="auto">
              <a:lnSpc>
                <a:spcPct val="120000"/>
              </a:lnSpc>
              <a:spcAft>
                <a:spcPts val="0"/>
              </a:spcAft>
              <a:buClr>
                <a:schemeClr val="accent3"/>
              </a:buClr>
              <a:buNone/>
              <a:defRPr/>
            </a:pPr>
            <a:endParaRPr lang="en-GB" dirty="0" smtClean="0"/>
          </a:p>
          <a:p>
            <a:pPr marL="365760" indent="-256032" algn="just" fontAlgn="auto">
              <a:lnSpc>
                <a:spcPct val="120000"/>
              </a:lnSpc>
              <a:spcAft>
                <a:spcPts val="0"/>
              </a:spcAft>
              <a:buClr>
                <a:schemeClr val="accent3"/>
              </a:buClr>
              <a:buFont typeface="Georgia"/>
              <a:buChar char="•"/>
              <a:defRPr/>
            </a:pPr>
            <a:r>
              <a:rPr lang="en-GB" dirty="0" smtClean="0"/>
              <a:t>The </a:t>
            </a:r>
            <a:r>
              <a:rPr lang="en-GB" i="1" dirty="0" smtClean="0"/>
              <a:t>Lactobacilli</a:t>
            </a:r>
            <a:r>
              <a:rPr lang="en-GB" dirty="0" smtClean="0"/>
              <a:t> were tested for bacteriocin production both through measurement of protein content and through testing the supernatant for antimicrobial activity.</a:t>
            </a:r>
          </a:p>
          <a:p>
            <a:pPr marL="365760" indent="-256032" fontAlgn="auto">
              <a:spcAft>
                <a:spcPts val="0"/>
              </a:spcAft>
              <a:buClr>
                <a:schemeClr val="accent3"/>
              </a:buClr>
              <a:buFont typeface="Georgia"/>
              <a:buChar char="•"/>
              <a:defRPr/>
            </a:pPr>
            <a:endParaRPr lang="en-GB" dirty="0"/>
          </a:p>
        </p:txBody>
      </p:sp>
      <p:sp>
        <p:nvSpPr>
          <p:cNvPr id="40964" name="9 - TextBox"/>
          <p:cNvSpPr txBox="1">
            <a:spLocks noChangeArrowheads="1"/>
          </p:cNvSpPr>
          <p:nvPr/>
        </p:nvSpPr>
        <p:spPr bwMode="auto">
          <a:xfrm>
            <a:off x="179512" y="6550223"/>
            <a:ext cx="4609207" cy="307777"/>
          </a:xfrm>
          <a:prstGeom prst="rect">
            <a:avLst/>
          </a:prstGeom>
          <a:noFill/>
          <a:ln w="9525">
            <a:noFill/>
            <a:miter lim="800000"/>
            <a:headEnd/>
            <a:tailEnd/>
          </a:ln>
        </p:spPr>
        <p:txBody>
          <a:bodyPr wrap="square">
            <a:spAutoFit/>
          </a:bodyPr>
          <a:lstStyle/>
          <a:p>
            <a:r>
              <a:rPr lang="en-GB" sz="1400" dirty="0">
                <a:latin typeface="Georgia" pitchFamily="18" charset="0"/>
              </a:rPr>
              <a:t>Fig </a:t>
            </a:r>
            <a:r>
              <a:rPr lang="en-GB" sz="1400" dirty="0" smtClean="0">
                <a:latin typeface="Georgia" pitchFamily="18" charset="0"/>
              </a:rPr>
              <a:t>11. </a:t>
            </a:r>
            <a:r>
              <a:rPr lang="en-GB" sz="1400" dirty="0">
                <a:latin typeface="Georgia" pitchFamily="18" charset="0"/>
              </a:rPr>
              <a:t>Standard curve of quantification of nisin assay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7"/>
          <p:cNvSpPr>
            <a:spLocks noGrp="1"/>
          </p:cNvSpPr>
          <p:nvPr>
            <p:ph type="title" idx="4294967295"/>
          </p:nvPr>
        </p:nvSpPr>
        <p:spPr>
          <a:xfrm>
            <a:off x="0" y="548680"/>
            <a:ext cx="7786688" cy="720080"/>
          </a:xfrm>
        </p:spPr>
        <p:txBody>
          <a:bodyPr/>
          <a:lstStyle/>
          <a:p>
            <a:pPr algn="ctr"/>
            <a:r>
              <a:rPr lang="en-GB" sz="2400" dirty="0" smtClean="0"/>
              <a:t>Results</a:t>
            </a:r>
            <a:br>
              <a:rPr lang="en-GB" sz="2400" dirty="0" smtClean="0"/>
            </a:br>
            <a:r>
              <a:rPr lang="en-GB" sz="2400" dirty="0" smtClean="0"/>
              <a:t>Bacteriocin production by the selected </a:t>
            </a:r>
            <a:r>
              <a:rPr lang="en-GB" sz="2400" i="1" dirty="0" smtClean="0"/>
              <a:t>Lactobacilli</a:t>
            </a:r>
            <a:r>
              <a:rPr lang="en-GB" sz="2400" dirty="0" smtClean="0"/>
              <a:t> on different media</a:t>
            </a:r>
          </a:p>
        </p:txBody>
      </p:sp>
      <p:graphicFrame>
        <p:nvGraphicFramePr>
          <p:cNvPr id="63559" name="Group 71"/>
          <p:cNvGraphicFramePr>
            <a:graphicFrameLocks noGrp="1"/>
          </p:cNvGraphicFramePr>
          <p:nvPr>
            <p:ph idx="4294967295"/>
          </p:nvPr>
        </p:nvGraphicFramePr>
        <p:xfrm>
          <a:off x="179388" y="1412874"/>
          <a:ext cx="8712967" cy="4752429"/>
        </p:xfrm>
        <a:graphic>
          <a:graphicData uri="http://schemas.openxmlformats.org/drawingml/2006/table">
            <a:tbl>
              <a:tblPr/>
              <a:tblGrid>
                <a:gridCol w="1426888"/>
                <a:gridCol w="811188"/>
                <a:gridCol w="739934"/>
                <a:gridCol w="876961"/>
                <a:gridCol w="813015"/>
                <a:gridCol w="738109"/>
                <a:gridCol w="878787"/>
                <a:gridCol w="811188"/>
                <a:gridCol w="739936"/>
                <a:gridCol w="876961"/>
              </a:tblGrid>
              <a:tr h="1096071">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Times New Roman" pitchFamily="18" charset="0"/>
                          <a:cs typeface="Times New Roman" pitchFamily="18" charset="0"/>
                        </a:rPr>
                        <a:t>Lactobacilli</a:t>
                      </a:r>
                      <a:endParaRPr kumimoji="0" lang="en-GB" sz="12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1" u="sng" strike="noStrike" cap="none" normalizeH="0" baseline="0" dirty="0" smtClean="0">
                          <a:ln>
                            <a:noFill/>
                          </a:ln>
                          <a:solidFill>
                            <a:schemeClr val="tx1"/>
                          </a:solidFill>
                          <a:effectLst/>
                          <a:latin typeface="Times New Roman" pitchFamily="18" charset="0"/>
                          <a:cs typeface="Times New Roman" pitchFamily="18" charset="0"/>
                        </a:rPr>
                        <a:t>Nutrient Media</a:t>
                      </a:r>
                      <a:endParaRPr kumimoji="0" lang="en-GB" sz="12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97376">
                <a:tc vMerge="1">
                  <a:txBody>
                    <a:bodyPr/>
                    <a:lstStyle/>
                    <a:p>
                      <a:endParaRPr lang="en-GB"/>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Times New Roman" pitchFamily="18" charset="0"/>
                          <a:cs typeface="Times New Roman" pitchFamily="18" charset="0"/>
                        </a:rPr>
                        <a:t>Unfiltered Medium</a:t>
                      </a:r>
                      <a:endParaRPr kumimoji="0" lang="en-GB" sz="12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Times New Roman" pitchFamily="18" charset="0"/>
                          <a:cs typeface="Times New Roman" pitchFamily="18" charset="0"/>
                        </a:rPr>
                        <a:t>LMW medium  (4kDa)</a:t>
                      </a:r>
                      <a:endParaRPr kumimoji="0" lang="en-GB" sz="12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Times New Roman" pitchFamily="18" charset="0"/>
                          <a:cs typeface="Times New Roman" pitchFamily="18" charset="0"/>
                        </a:rPr>
                        <a:t>LMW medium (1 kDa)</a:t>
                      </a:r>
                      <a:endParaRPr kumimoji="0" lang="en-GB" sz="12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r>
              <a:tr h="1056644">
                <a:tc vMerge="1">
                  <a:txBody>
                    <a:bodyPr/>
                    <a:lstStyle/>
                    <a:p>
                      <a:endParaRPr lang="en-GB"/>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Growth rate(h-1)</a:t>
                      </a:r>
                      <a:endParaRPr kumimoji="0" lang="en-GB" sz="1800" b="1" i="0" u="none" strike="noStrike" cap="none" normalizeH="0" baseline="0" dirty="0" smtClean="0">
                        <a:ln>
                          <a:noFill/>
                        </a:ln>
                        <a:solidFill>
                          <a:schemeClr val="tx1"/>
                        </a:solidFill>
                        <a:effectLst/>
                        <a:latin typeface="Century Schoolbook"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Doubling Time(h)</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Amount of Bacteriocin Produced (IU/ml)</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Growth rate(h-1)</a:t>
                      </a:r>
                      <a:endParaRPr kumimoji="0" lang="en-GB" sz="1800" b="1"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Doubling Time (h)</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Amount of Bacteriocin Produced (IU/ml)</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Growth rate(h-1)</a:t>
                      </a:r>
                      <a:endParaRPr kumimoji="0" lang="en-GB" sz="1800" b="1" i="0" u="none" strike="noStrike" cap="none" normalizeH="0" baseline="0" dirty="0" smtClean="0">
                        <a:ln>
                          <a:noFill/>
                        </a:ln>
                        <a:solidFill>
                          <a:schemeClr val="tx1"/>
                        </a:solidFill>
                        <a:effectLst/>
                        <a:latin typeface="Century Schoolbook"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Doubling Time (h)</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Amount of Bacteriocin Produced (IU/ml)</a:t>
                      </a:r>
                      <a:endParaRPr kumimoji="0" lang="en-GB" sz="18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830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L.casei</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0.16</a:t>
                      </a:r>
                      <a:endParaRPr kumimoji="0" lang="en-GB" sz="14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4.31</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0.16</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4.31</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0.16</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4.31</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82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L.plantarum</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0.16</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4.31</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0.16</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4.31</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0.13</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5.30</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110</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79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L.lactis</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0.14</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4.92</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105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0.14</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4.92</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105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0.12</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5.75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115</a:t>
                      </a:r>
                      <a:endParaRPr kumimoji="0" lang="en-GB" sz="1400" b="0" i="0" u="none" strike="noStrike" cap="none" normalizeH="0" baseline="0" dirty="0" smtClean="0">
                        <a:ln>
                          <a:noFill/>
                        </a:ln>
                        <a:solidFill>
                          <a:schemeClr val="tx1"/>
                        </a:solidFill>
                        <a:effectLst/>
                        <a:latin typeface="Century Schoolbook"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73" name="3 - TextBox"/>
          <p:cNvSpPr txBox="1">
            <a:spLocks noChangeArrowheads="1"/>
          </p:cNvSpPr>
          <p:nvPr/>
        </p:nvSpPr>
        <p:spPr bwMode="auto">
          <a:xfrm>
            <a:off x="358775" y="6237312"/>
            <a:ext cx="8785225" cy="461665"/>
          </a:xfrm>
          <a:prstGeom prst="rect">
            <a:avLst/>
          </a:prstGeom>
          <a:noFill/>
          <a:ln w="9525">
            <a:noFill/>
            <a:miter lim="800000"/>
            <a:headEnd/>
            <a:tailEnd/>
          </a:ln>
        </p:spPr>
        <p:txBody>
          <a:bodyPr>
            <a:spAutoFit/>
          </a:bodyPr>
          <a:lstStyle/>
          <a:p>
            <a:pPr algn="ctr"/>
            <a:r>
              <a:rPr lang="en-GB" sz="1200" b="1" dirty="0">
                <a:latin typeface="Georgia" pitchFamily="18" charset="0"/>
              </a:rPr>
              <a:t>Table </a:t>
            </a:r>
            <a:r>
              <a:rPr lang="en-GB" sz="1200" b="1" dirty="0" smtClean="0">
                <a:latin typeface="Georgia" pitchFamily="18" charset="0"/>
              </a:rPr>
              <a:t>4. </a:t>
            </a:r>
            <a:r>
              <a:rPr lang="en-GB" sz="1200" b="1" dirty="0">
                <a:latin typeface="Georgia" pitchFamily="18" charset="0"/>
              </a:rPr>
              <a:t>Comparative table on bacteriocin production deriving from Lactobacilli grown </a:t>
            </a:r>
            <a:r>
              <a:rPr lang="en-GB" sz="1200" b="1" dirty="0" smtClean="0">
                <a:latin typeface="Georgia" pitchFamily="18" charset="0"/>
              </a:rPr>
              <a:t>on LMWM </a:t>
            </a:r>
            <a:r>
              <a:rPr lang="en-GB" sz="1200" b="1" dirty="0">
                <a:latin typeface="Georgia" pitchFamily="18" charset="0"/>
              </a:rPr>
              <a:t>and Unfiltered media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755576" y="332656"/>
            <a:ext cx="7467600" cy="652463"/>
          </a:xfrm>
        </p:spPr>
        <p:txBody>
          <a:bodyPr/>
          <a:lstStyle/>
          <a:p>
            <a:pPr algn="ctr"/>
            <a:r>
              <a:rPr lang="en-GB" sz="2600" dirty="0" smtClean="0"/>
              <a:t>Conclusions and Future Recommendations</a:t>
            </a:r>
          </a:p>
        </p:txBody>
      </p:sp>
      <p:sp>
        <p:nvSpPr>
          <p:cNvPr id="48130" name="Rectangle 3"/>
          <p:cNvSpPr>
            <a:spLocks noGrp="1"/>
          </p:cNvSpPr>
          <p:nvPr>
            <p:ph type="body" idx="4294967295"/>
          </p:nvPr>
        </p:nvSpPr>
        <p:spPr>
          <a:xfrm>
            <a:off x="251520" y="1052513"/>
            <a:ext cx="8712968" cy="5805487"/>
          </a:xfrm>
        </p:spPr>
        <p:txBody>
          <a:bodyPr/>
          <a:lstStyle/>
          <a:p>
            <a:pPr algn="just">
              <a:lnSpc>
                <a:spcPct val="90000"/>
              </a:lnSpc>
              <a:buNone/>
            </a:pPr>
            <a:r>
              <a:rPr lang="en-GB" sz="2000" i="1" dirty="0" smtClean="0"/>
              <a:t>Conclusions </a:t>
            </a:r>
          </a:p>
          <a:p>
            <a:pPr algn="just">
              <a:lnSpc>
                <a:spcPct val="90000"/>
              </a:lnSpc>
            </a:pPr>
            <a:r>
              <a:rPr lang="en-GB" sz="2000" dirty="0" smtClean="0"/>
              <a:t>A novel growth strategy for their in vitro production was developed. </a:t>
            </a:r>
          </a:p>
          <a:p>
            <a:pPr algn="just">
              <a:lnSpc>
                <a:spcPct val="90000"/>
              </a:lnSpc>
            </a:pPr>
            <a:endParaRPr lang="en-GB" sz="2000" dirty="0" smtClean="0"/>
          </a:p>
          <a:p>
            <a:pPr algn="just">
              <a:lnSpc>
                <a:spcPct val="90000"/>
              </a:lnSpc>
            </a:pPr>
            <a:r>
              <a:rPr lang="en-GB" sz="2000" dirty="0" smtClean="0"/>
              <a:t>A novel quantification method of their amount was developed</a:t>
            </a:r>
          </a:p>
          <a:p>
            <a:pPr algn="just">
              <a:lnSpc>
                <a:spcPct val="90000"/>
              </a:lnSpc>
            </a:pPr>
            <a:endParaRPr lang="en-GB" sz="2000" dirty="0" smtClean="0"/>
          </a:p>
          <a:p>
            <a:pPr algn="just">
              <a:lnSpc>
                <a:spcPct val="90000"/>
              </a:lnSpc>
            </a:pPr>
            <a:r>
              <a:rPr lang="en-GB" sz="2000" i="1" dirty="0" smtClean="0"/>
              <a:t>Lactobacilli</a:t>
            </a:r>
            <a:r>
              <a:rPr lang="en-GB" sz="2000" dirty="0" smtClean="0"/>
              <a:t> do indeed produce antimicrobial activity on LMW media</a:t>
            </a:r>
          </a:p>
          <a:p>
            <a:pPr algn="just">
              <a:lnSpc>
                <a:spcPct val="90000"/>
              </a:lnSpc>
            </a:pPr>
            <a:endParaRPr lang="en-GB" sz="2000" dirty="0" smtClean="0"/>
          </a:p>
          <a:p>
            <a:pPr algn="just">
              <a:lnSpc>
                <a:spcPct val="90000"/>
              </a:lnSpc>
              <a:buNone/>
            </a:pPr>
            <a:r>
              <a:rPr lang="en-GB" sz="2000" i="1" dirty="0" smtClean="0"/>
              <a:t>Future work</a:t>
            </a:r>
          </a:p>
          <a:p>
            <a:pPr algn="just">
              <a:lnSpc>
                <a:spcPct val="90000"/>
              </a:lnSpc>
              <a:buNone/>
            </a:pPr>
            <a:endParaRPr lang="en-GB" sz="2000" dirty="0" smtClean="0"/>
          </a:p>
          <a:p>
            <a:pPr algn="just">
              <a:lnSpc>
                <a:spcPct val="90000"/>
              </a:lnSpc>
            </a:pPr>
            <a:r>
              <a:rPr lang="en-GB" sz="2000" dirty="0" smtClean="0"/>
              <a:t>A cost effective, easy to implement and handle separation, concentration and purification method has been developed.</a:t>
            </a:r>
          </a:p>
          <a:p>
            <a:pPr algn="just">
              <a:lnSpc>
                <a:spcPct val="90000"/>
              </a:lnSpc>
            </a:pPr>
            <a:endParaRPr lang="en-GB" sz="2000" dirty="0" smtClean="0"/>
          </a:p>
          <a:p>
            <a:pPr algn="just">
              <a:lnSpc>
                <a:spcPct val="90000"/>
              </a:lnSpc>
            </a:pPr>
            <a:r>
              <a:rPr lang="en-GB" sz="2000" dirty="0" smtClean="0"/>
              <a:t>A mathematical model could be developed forecasting the production of bacteriocins.</a:t>
            </a:r>
          </a:p>
          <a:p>
            <a:pPr algn="just">
              <a:lnSpc>
                <a:spcPct val="90000"/>
              </a:lnSpc>
            </a:pPr>
            <a:endParaRPr lang="en-GB" sz="2000" dirty="0" smtClean="0"/>
          </a:p>
          <a:p>
            <a:pPr algn="just">
              <a:lnSpc>
                <a:spcPct val="90000"/>
              </a:lnSpc>
            </a:pPr>
            <a:r>
              <a:rPr lang="en-GB" sz="2000" dirty="0" smtClean="0"/>
              <a:t>The bacteriocins could be tested in a wider area of target strains.</a:t>
            </a:r>
          </a:p>
          <a:p>
            <a:pPr algn="just">
              <a:lnSpc>
                <a:spcPct val="90000"/>
              </a:lnSpc>
            </a:pPr>
            <a:endParaRPr lang="en-GB" sz="2000" dirty="0" smtClean="0"/>
          </a:p>
          <a:p>
            <a:pPr algn="just">
              <a:lnSpc>
                <a:spcPct val="90000"/>
              </a:lnSpc>
            </a:pPr>
            <a:r>
              <a:rPr lang="en-GB" sz="2000" dirty="0" smtClean="0"/>
              <a:t>Several other nutrient sources could be tested.</a:t>
            </a:r>
          </a:p>
          <a:p>
            <a:pPr>
              <a:lnSpc>
                <a:spcPct val="90000"/>
              </a:lnSpc>
              <a:buFont typeface="Georgia" pitchFamily="18" charset="0"/>
              <a:buNone/>
            </a:pPr>
            <a:endParaRPr lang="en-GB"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066800"/>
          </a:xfrm>
        </p:spPr>
        <p:txBody>
          <a:bodyPr/>
          <a:lstStyle/>
          <a:p>
            <a:pPr algn="ctr"/>
            <a:r>
              <a:rPr lang="en-GB" dirty="0" err="1" smtClean="0"/>
              <a:t>Aknowledgments</a:t>
            </a:r>
            <a:endParaRPr lang="en-GB" dirty="0"/>
          </a:p>
        </p:txBody>
      </p:sp>
      <p:sp>
        <p:nvSpPr>
          <p:cNvPr id="3" name="Content Placeholder 2"/>
          <p:cNvSpPr>
            <a:spLocks noGrp="1"/>
          </p:cNvSpPr>
          <p:nvPr>
            <p:ph idx="1"/>
          </p:nvPr>
        </p:nvSpPr>
        <p:spPr/>
        <p:txBody>
          <a:bodyPr/>
          <a:lstStyle/>
          <a:p>
            <a:r>
              <a:rPr lang="en-GB" sz="2800" dirty="0" smtClean="0"/>
              <a:t>Dr. Paul Williams</a:t>
            </a:r>
          </a:p>
          <a:p>
            <a:r>
              <a:rPr lang="en-GB" sz="2800" dirty="0" smtClean="0"/>
              <a:t>Dr. </a:t>
            </a:r>
            <a:r>
              <a:rPr lang="en-GB" sz="2800" dirty="0" err="1" smtClean="0"/>
              <a:t>Ilseon</a:t>
            </a:r>
            <a:r>
              <a:rPr lang="en-GB" sz="2800" dirty="0" smtClean="0"/>
              <a:t> Jung</a:t>
            </a:r>
          </a:p>
          <a:p>
            <a:r>
              <a:rPr lang="en-GB" sz="2800" dirty="0" smtClean="0"/>
              <a:t>Dr. Marion Jones</a:t>
            </a:r>
          </a:p>
          <a:p>
            <a:r>
              <a:rPr lang="en-GB" sz="2800" dirty="0" err="1" smtClean="0"/>
              <a:t>Dr.Karnika</a:t>
            </a:r>
            <a:r>
              <a:rPr lang="en-GB" sz="2800" dirty="0" smtClean="0"/>
              <a:t> </a:t>
            </a:r>
            <a:r>
              <a:rPr lang="en-GB" sz="2800" dirty="0" err="1" smtClean="0"/>
              <a:t>Ratanapongleka</a:t>
            </a:r>
            <a:endParaRPr lang="en-GB" sz="2800" dirty="0" smtClean="0"/>
          </a:p>
          <a:p>
            <a:pPr>
              <a:buNone/>
            </a:pPr>
            <a:endParaRPr lang="en-GB" sz="2800" dirty="0" smtClean="0"/>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a:xfrm>
            <a:off x="250825" y="260351"/>
            <a:ext cx="8229600" cy="864394"/>
          </a:xfrm>
        </p:spPr>
        <p:txBody>
          <a:bodyPr/>
          <a:lstStyle/>
          <a:p>
            <a:pPr algn="ctr"/>
            <a:r>
              <a:rPr lang="en-GB" dirty="0" smtClean="0"/>
              <a:t>Project Summary</a:t>
            </a:r>
          </a:p>
        </p:txBody>
      </p:sp>
      <p:sp>
        <p:nvSpPr>
          <p:cNvPr id="3" name="2 - Θέση περιεχομένου"/>
          <p:cNvSpPr>
            <a:spLocks noGrp="1"/>
          </p:cNvSpPr>
          <p:nvPr>
            <p:ph idx="1"/>
          </p:nvPr>
        </p:nvSpPr>
        <p:spPr>
          <a:xfrm>
            <a:off x="179512" y="1169369"/>
            <a:ext cx="8713787" cy="5688631"/>
          </a:xfrm>
        </p:spPr>
        <p:txBody>
          <a:bodyPr>
            <a:normAutofit fontScale="47500" lnSpcReduction="20000"/>
          </a:bodyPr>
          <a:lstStyle/>
          <a:p>
            <a:pPr marL="365760" indent="-256032" algn="just" fontAlgn="auto">
              <a:spcAft>
                <a:spcPts val="0"/>
              </a:spcAft>
              <a:buClr>
                <a:schemeClr val="accent3"/>
              </a:buClr>
              <a:buFont typeface="Georgia"/>
              <a:buChar char="•"/>
              <a:defRPr/>
            </a:pPr>
            <a:r>
              <a:rPr lang="en-GB" sz="5500" dirty="0" smtClean="0"/>
              <a:t>Optimisation of physicochemical conditions of in vitro media for growth and bacteriocin production from </a:t>
            </a:r>
            <a:r>
              <a:rPr lang="en-GB" sz="5500" i="1" dirty="0" smtClean="0"/>
              <a:t>Lactobacilli.</a:t>
            </a:r>
          </a:p>
          <a:p>
            <a:pPr marL="365760" indent="-256032" algn="just" fontAlgn="auto">
              <a:spcAft>
                <a:spcPts val="0"/>
              </a:spcAft>
              <a:buClr>
                <a:schemeClr val="accent3"/>
              </a:buClr>
              <a:buFont typeface="Georgia"/>
              <a:buChar char="•"/>
              <a:defRPr/>
            </a:pPr>
            <a:endParaRPr lang="en-GB" sz="5500" dirty="0" smtClean="0"/>
          </a:p>
          <a:p>
            <a:pPr marL="365760" indent="-256032" algn="just" fontAlgn="auto">
              <a:spcAft>
                <a:spcPts val="0"/>
              </a:spcAft>
              <a:buClr>
                <a:schemeClr val="accent3"/>
              </a:buClr>
              <a:buFont typeface="Georgia"/>
              <a:buChar char="•"/>
              <a:defRPr/>
            </a:pPr>
            <a:endParaRPr lang="en-GB" sz="5500" dirty="0" smtClean="0"/>
          </a:p>
          <a:p>
            <a:pPr marL="365760" indent="-256032" algn="just" fontAlgn="auto">
              <a:spcAft>
                <a:spcPts val="0"/>
              </a:spcAft>
              <a:buClr>
                <a:schemeClr val="accent3"/>
              </a:buClr>
              <a:buFont typeface="Georgia"/>
              <a:buChar char="•"/>
              <a:defRPr/>
            </a:pPr>
            <a:r>
              <a:rPr lang="en-GB" sz="5500" dirty="0" smtClean="0"/>
              <a:t>Development of a low molecular weight medium (LMWM) to support simultaneously bacterial growth, bacteriocin production and facilitation of bacteriocin extraction.</a:t>
            </a:r>
          </a:p>
          <a:p>
            <a:pPr marL="365760" indent="-256032" algn="just" fontAlgn="auto">
              <a:spcAft>
                <a:spcPts val="0"/>
              </a:spcAft>
              <a:buClr>
                <a:schemeClr val="accent3"/>
              </a:buClr>
              <a:buFont typeface="Georgia"/>
              <a:buNone/>
              <a:defRPr/>
            </a:pPr>
            <a:endParaRPr lang="en-GB" sz="5500" dirty="0" smtClean="0"/>
          </a:p>
          <a:p>
            <a:pPr marL="365760" indent="-256032" algn="just" fontAlgn="auto">
              <a:spcAft>
                <a:spcPts val="0"/>
              </a:spcAft>
              <a:buClr>
                <a:schemeClr val="accent3"/>
              </a:buClr>
              <a:buFont typeface="Georgia"/>
              <a:buNone/>
              <a:defRPr/>
            </a:pPr>
            <a:endParaRPr lang="en-GB" sz="5500" dirty="0" smtClean="0"/>
          </a:p>
          <a:p>
            <a:pPr marL="365760" indent="-256032" algn="just" fontAlgn="auto">
              <a:spcAft>
                <a:spcPts val="0"/>
              </a:spcAft>
              <a:buClr>
                <a:schemeClr val="accent3"/>
              </a:buClr>
              <a:buFont typeface="Georgia"/>
              <a:buChar char="•"/>
              <a:defRPr/>
            </a:pPr>
            <a:r>
              <a:rPr lang="en-GB" sz="5500" dirty="0" smtClean="0"/>
              <a:t>Development of a dose-response model for quantifying the bacteriocin by Lactobacilli amount produced based on the effect of Nisin (LAB commercially available bacteriocin) on the target strain.</a:t>
            </a:r>
          </a:p>
          <a:p>
            <a:pPr marL="365760" indent="-256032" algn="just" fontAlgn="auto">
              <a:spcAft>
                <a:spcPts val="0"/>
              </a:spcAft>
              <a:buClr>
                <a:schemeClr val="accent3"/>
              </a:buClr>
              <a:buFont typeface="Georgia"/>
              <a:buNone/>
              <a:defRPr/>
            </a:pPr>
            <a:endParaRPr lang="en-GB" sz="5500" dirty="0" smtClean="0"/>
          </a:p>
          <a:p>
            <a:pPr marL="365760" indent="-256032" algn="just" fontAlgn="auto">
              <a:spcAft>
                <a:spcPts val="0"/>
              </a:spcAft>
              <a:buClr>
                <a:schemeClr val="accent3"/>
              </a:buClr>
              <a:buFont typeface="Georgia"/>
              <a:buChar char="•"/>
              <a:defRPr/>
            </a:pPr>
            <a:endParaRPr lang="en-GB" sz="5500" dirty="0" smtClean="0"/>
          </a:p>
          <a:p>
            <a:pPr marL="365760" indent="-256032" fontAlgn="auto">
              <a:spcAft>
                <a:spcPts val="0"/>
              </a:spcAft>
              <a:buClr>
                <a:schemeClr val="accent3"/>
              </a:buClr>
              <a:buFont typeface="Georgia"/>
              <a:buChar char="•"/>
              <a:defRPr/>
            </a:pPr>
            <a:endParaRPr lang="en-GB" sz="5000" dirty="0" smtClean="0"/>
          </a:p>
          <a:p>
            <a:pPr marL="365760" indent="-256032" fontAlgn="auto">
              <a:spcAft>
                <a:spcPts val="0"/>
              </a:spcAft>
              <a:buClr>
                <a:schemeClr val="accent3"/>
              </a:buClr>
              <a:buFont typeface="Georgia"/>
              <a:buChar char="•"/>
              <a:defRPr/>
            </a:pPr>
            <a:endParaRPr lang="en-GB" sz="5000" dirty="0" smtClean="0"/>
          </a:p>
          <a:p>
            <a:pPr marL="365760" indent="-256032" fontAlgn="auto">
              <a:spcAft>
                <a:spcPts val="0"/>
              </a:spcAft>
              <a:buClr>
                <a:schemeClr val="accent3"/>
              </a:buClr>
              <a:buFont typeface="Georgia"/>
              <a:buChar char="•"/>
              <a:defRPr/>
            </a:pPr>
            <a:endParaRPr lang="en-GB" dirty="0" smtClean="0"/>
          </a:p>
          <a:p>
            <a:pPr marL="365760" indent="-256032" fontAlgn="auto">
              <a:spcAft>
                <a:spcPts val="0"/>
              </a:spcAft>
              <a:buClr>
                <a:schemeClr val="accent3"/>
              </a:buClr>
              <a:buFont typeface="Georgia"/>
              <a:buChar char="•"/>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1066800"/>
          </a:xfrm>
        </p:spPr>
        <p:txBody>
          <a:bodyPr/>
          <a:lstStyle/>
          <a:p>
            <a:pPr algn="ctr"/>
            <a:r>
              <a:rPr lang="en-GB" dirty="0" smtClean="0"/>
              <a:t>Project Summary</a:t>
            </a:r>
            <a:endParaRPr lang="en-GB" dirty="0"/>
          </a:p>
        </p:txBody>
      </p:sp>
      <p:sp>
        <p:nvSpPr>
          <p:cNvPr id="3" name="2 - Θέση περιεχομένου"/>
          <p:cNvSpPr>
            <a:spLocks noGrp="1"/>
          </p:cNvSpPr>
          <p:nvPr>
            <p:ph idx="1"/>
          </p:nvPr>
        </p:nvSpPr>
        <p:spPr>
          <a:xfrm>
            <a:off x="179512" y="1412776"/>
            <a:ext cx="8784976" cy="4324350"/>
          </a:xfrm>
        </p:spPr>
        <p:txBody>
          <a:bodyPr/>
          <a:lstStyle/>
          <a:p>
            <a:pPr marL="365760" indent="-256032" algn="just" fontAlgn="auto">
              <a:spcAft>
                <a:spcPts val="0"/>
              </a:spcAft>
              <a:buClr>
                <a:schemeClr val="accent3"/>
              </a:buClr>
              <a:buFont typeface="Georgia"/>
              <a:buChar char="•"/>
              <a:defRPr/>
            </a:pPr>
            <a:r>
              <a:rPr lang="en-GB" dirty="0" smtClean="0"/>
              <a:t>Development of an extraction-concentration strategy of the bacteriocins majorly based on membrane filtration.</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Comparative study of the bacteriocins produced on  the developed media  in relation to its effect on the target strain.</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850" y="476250"/>
            <a:ext cx="7467600" cy="509588"/>
          </a:xfrm>
        </p:spPr>
        <p:txBody>
          <a:bodyPr>
            <a:normAutofit fontScale="90000"/>
          </a:bodyPr>
          <a:lstStyle/>
          <a:p>
            <a:pPr algn="ctr" fontAlgn="auto">
              <a:spcAft>
                <a:spcPts val="0"/>
              </a:spcAft>
              <a:defRPr/>
            </a:pPr>
            <a:r>
              <a:rPr lang="en-GB" dirty="0" smtClean="0"/>
              <a:t>Introduction</a:t>
            </a:r>
          </a:p>
        </p:txBody>
      </p:sp>
      <p:sp>
        <p:nvSpPr>
          <p:cNvPr id="18434" name="2 - Θέση περιεχομένου"/>
          <p:cNvSpPr>
            <a:spLocks noGrp="1"/>
          </p:cNvSpPr>
          <p:nvPr>
            <p:ph sz="quarter" idx="1"/>
          </p:nvPr>
        </p:nvSpPr>
        <p:spPr>
          <a:xfrm>
            <a:off x="468313" y="981075"/>
            <a:ext cx="8424862" cy="5543550"/>
          </a:xfrm>
        </p:spPr>
        <p:txBody>
          <a:bodyPr/>
          <a:lstStyle/>
          <a:p>
            <a:pPr algn="just"/>
            <a:r>
              <a:rPr lang="en-GB" i="1" dirty="0" smtClean="0"/>
              <a:t>Lactobacilli</a:t>
            </a:r>
            <a:r>
              <a:rPr lang="en-GB" dirty="0" smtClean="0"/>
              <a:t>: Rod shaped bacteria widely used in the food industry nowadays.</a:t>
            </a:r>
          </a:p>
          <a:p>
            <a:pPr algn="just"/>
            <a:endParaRPr lang="en-GB" dirty="0" smtClean="0"/>
          </a:p>
          <a:p>
            <a:pPr algn="just"/>
            <a:r>
              <a:rPr lang="en-GB" dirty="0" smtClean="0"/>
              <a:t>They are mostly used in dairy industry due to their ability to ferment sugars especially glucose and galactose so to produce lactic acid .</a:t>
            </a:r>
          </a:p>
          <a:p>
            <a:pPr algn="just"/>
            <a:endParaRPr lang="en-GB" dirty="0" smtClean="0"/>
          </a:p>
          <a:p>
            <a:pPr algn="just"/>
            <a:r>
              <a:rPr lang="en-GB" dirty="0" smtClean="0"/>
              <a:t>Research though suggests that they produce antimicrobial activity metabolites active against other bacteria of the same genre that could be used as natural antimicrobials on their own or synergistically with other factors.</a:t>
            </a:r>
          </a:p>
          <a:p>
            <a:pPr algn="just"/>
            <a:endParaRPr lang="en-GB" dirty="0" smtClean="0"/>
          </a:p>
          <a:p>
            <a:pPr algn="just"/>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388" y="404813"/>
            <a:ext cx="7467600" cy="581025"/>
          </a:xfrm>
        </p:spPr>
        <p:txBody>
          <a:bodyPr>
            <a:normAutofit fontScale="90000"/>
          </a:bodyPr>
          <a:lstStyle/>
          <a:p>
            <a:pPr algn="ctr" fontAlgn="auto">
              <a:spcAft>
                <a:spcPts val="0"/>
              </a:spcAft>
              <a:defRPr/>
            </a:pPr>
            <a:r>
              <a:rPr lang="en-GB" dirty="0" smtClean="0"/>
              <a:t>Introduction</a:t>
            </a:r>
          </a:p>
        </p:txBody>
      </p:sp>
      <p:sp>
        <p:nvSpPr>
          <p:cNvPr id="24578" name="2 - Θέση περιεχομένου"/>
          <p:cNvSpPr>
            <a:spLocks noGrp="1"/>
          </p:cNvSpPr>
          <p:nvPr>
            <p:ph sz="quarter" idx="1"/>
          </p:nvPr>
        </p:nvSpPr>
        <p:spPr>
          <a:xfrm>
            <a:off x="468313" y="1196975"/>
            <a:ext cx="8496300" cy="5472113"/>
          </a:xfrm>
        </p:spPr>
        <p:txBody>
          <a:bodyPr>
            <a:normAutofit fontScale="92500" lnSpcReduction="10000"/>
          </a:bodyPr>
          <a:lstStyle/>
          <a:p>
            <a:pPr marL="365760" indent="-256032" algn="just" fontAlgn="auto">
              <a:spcAft>
                <a:spcPts val="0"/>
              </a:spcAft>
              <a:buClr>
                <a:schemeClr val="accent3"/>
              </a:buClr>
              <a:buFont typeface="Georgia"/>
              <a:buChar char="•"/>
              <a:defRPr/>
            </a:pPr>
            <a:r>
              <a:rPr lang="en-GB" dirty="0" smtClean="0"/>
              <a:t>Their production mechanism has been widely studied as well as their antimicrobial activity spectrum.</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Their antimicrobial nature is rather bacteriostatic than bactericidal as they mostly affect the cellular membrane of the target strains inactivating their reproduction mechanism.</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Nisin  is the only commercially available bacteriocin. This emerges the need to further exploit these metabolites.</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 use of nisin as a natural additive to food, has been approved worldwide.</a:t>
            </a:r>
          </a:p>
          <a:p>
            <a:pPr marL="365760" indent="-256032" fontAlgn="auto">
              <a:spcAft>
                <a:spcPts val="0"/>
              </a:spcAft>
              <a:buClr>
                <a:schemeClr val="accent3"/>
              </a:buClr>
              <a:buFont typeface="Georgia"/>
              <a:buChar char="•"/>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288" y="404813"/>
            <a:ext cx="7467600" cy="581025"/>
          </a:xfrm>
        </p:spPr>
        <p:txBody>
          <a:bodyPr>
            <a:normAutofit fontScale="90000"/>
          </a:bodyPr>
          <a:lstStyle/>
          <a:p>
            <a:pPr algn="ctr" fontAlgn="auto">
              <a:spcAft>
                <a:spcPts val="0"/>
              </a:spcAft>
              <a:defRPr/>
            </a:pPr>
            <a:r>
              <a:rPr lang="en-GB" dirty="0" smtClean="0"/>
              <a:t>Introduction</a:t>
            </a:r>
          </a:p>
        </p:txBody>
      </p:sp>
      <p:sp>
        <p:nvSpPr>
          <p:cNvPr id="3" name="2 - Θέση περιεχομένου"/>
          <p:cNvSpPr>
            <a:spLocks noGrp="1"/>
          </p:cNvSpPr>
          <p:nvPr>
            <p:ph sz="quarter" idx="1"/>
          </p:nvPr>
        </p:nvSpPr>
        <p:spPr>
          <a:xfrm>
            <a:off x="457200" y="1052513"/>
            <a:ext cx="8362950" cy="5472112"/>
          </a:xfrm>
        </p:spPr>
        <p:txBody>
          <a:bodyPr>
            <a:normAutofit fontScale="92500" lnSpcReduction="20000"/>
          </a:bodyPr>
          <a:lstStyle/>
          <a:p>
            <a:pPr marL="274320" indent="-274320" algn="just" fontAlgn="auto">
              <a:spcAft>
                <a:spcPts val="0"/>
              </a:spcAft>
              <a:buClr>
                <a:schemeClr val="accent3"/>
              </a:buClr>
              <a:buFont typeface="Georgia"/>
              <a:buChar char="•"/>
              <a:defRPr/>
            </a:pPr>
            <a:r>
              <a:rPr lang="en-GB" dirty="0" smtClean="0"/>
              <a:t>Their production has several implications  :</a:t>
            </a:r>
          </a:p>
          <a:p>
            <a:pPr marL="274320" indent="-274320" algn="just" fontAlgn="auto">
              <a:spcAft>
                <a:spcPts val="0"/>
              </a:spcAft>
              <a:buClr>
                <a:schemeClr val="accent3"/>
              </a:buClr>
              <a:buFont typeface="Georgia"/>
              <a:buChar char="•"/>
              <a:defRPr/>
            </a:pPr>
            <a:endParaRPr lang="en-GB" dirty="0" smtClean="0"/>
          </a:p>
          <a:p>
            <a:pPr marL="274320" indent="-274320" algn="just" fontAlgn="auto">
              <a:spcAft>
                <a:spcPts val="0"/>
              </a:spcAft>
              <a:buClr>
                <a:schemeClr val="accent3"/>
              </a:buClr>
              <a:buFont typeface="Georgia"/>
              <a:buChar char="•"/>
              <a:defRPr/>
            </a:pPr>
            <a:r>
              <a:rPr lang="en-GB" dirty="0" smtClean="0"/>
              <a:t>They were growth related metabolites so they are influenced from factors that negatively affect growth (end product inhibition due to lactate excess, glucose exhaustion due to fastidious growth, microbial contamination).</a:t>
            </a:r>
          </a:p>
          <a:p>
            <a:pPr marL="274320" indent="-274320" algn="just" fontAlgn="auto">
              <a:spcAft>
                <a:spcPts val="0"/>
              </a:spcAft>
              <a:buClr>
                <a:schemeClr val="accent3"/>
              </a:buClr>
              <a:buFont typeface="Georgia"/>
              <a:buChar char="•"/>
              <a:defRPr/>
            </a:pPr>
            <a:endParaRPr lang="en-GB" dirty="0" smtClean="0"/>
          </a:p>
          <a:p>
            <a:pPr marL="274320" indent="-274320" algn="just" fontAlgn="auto">
              <a:spcAft>
                <a:spcPts val="0"/>
              </a:spcAft>
              <a:buClr>
                <a:schemeClr val="accent3"/>
              </a:buClr>
              <a:buFont typeface="Georgia"/>
              <a:buChar char="•"/>
              <a:defRPr/>
            </a:pPr>
            <a:r>
              <a:rPr lang="en-GB" dirty="0" smtClean="0"/>
              <a:t>They are extracellular metabolites of peptide nature so they are sensitive to conditions that may denaturise their peptide nature.</a:t>
            </a:r>
          </a:p>
          <a:p>
            <a:pPr marL="274320" indent="-274320" algn="just" fontAlgn="auto">
              <a:spcAft>
                <a:spcPts val="0"/>
              </a:spcAft>
              <a:buClr>
                <a:schemeClr val="accent3"/>
              </a:buClr>
              <a:buFont typeface="Georgia"/>
              <a:buChar char="•"/>
              <a:defRPr/>
            </a:pPr>
            <a:endParaRPr lang="en-GB" dirty="0" smtClean="0"/>
          </a:p>
          <a:p>
            <a:pPr marL="274320" indent="-274320" algn="just" fontAlgn="auto">
              <a:spcAft>
                <a:spcPts val="0"/>
              </a:spcAft>
              <a:buClr>
                <a:schemeClr val="accent3"/>
              </a:buClr>
              <a:buFont typeface="Georgia"/>
              <a:buChar char="•"/>
              <a:defRPr/>
            </a:pPr>
            <a:r>
              <a:rPr lang="en-GB" dirty="0" smtClean="0"/>
              <a:t>Their extraction becomes difficult as they may form micelles or clumps with the nitrogen sources already in the production medium.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a:xfrm>
            <a:off x="539750" y="476250"/>
            <a:ext cx="8229600" cy="792163"/>
          </a:xfrm>
        </p:spPr>
        <p:txBody>
          <a:bodyPr/>
          <a:lstStyle/>
          <a:p>
            <a:pPr algn="ctr"/>
            <a:r>
              <a:rPr lang="en-GB" dirty="0" smtClean="0"/>
              <a:t>Aims and Objectives </a:t>
            </a:r>
          </a:p>
        </p:txBody>
      </p:sp>
      <p:sp>
        <p:nvSpPr>
          <p:cNvPr id="3" name="2 - Θέση περιεχομένου"/>
          <p:cNvSpPr>
            <a:spLocks noGrp="1"/>
          </p:cNvSpPr>
          <p:nvPr>
            <p:ph idx="1"/>
          </p:nvPr>
        </p:nvSpPr>
        <p:spPr>
          <a:xfrm>
            <a:off x="457200" y="1268413"/>
            <a:ext cx="8229600" cy="5305425"/>
          </a:xfrm>
        </p:spPr>
        <p:txBody>
          <a:bodyPr>
            <a:normAutofit fontScale="92500" lnSpcReduction="20000"/>
          </a:bodyPr>
          <a:lstStyle/>
          <a:p>
            <a:pPr marL="365760" indent="-256032" algn="just" fontAlgn="auto">
              <a:spcAft>
                <a:spcPts val="0"/>
              </a:spcAft>
              <a:buClr>
                <a:schemeClr val="accent3"/>
              </a:buClr>
              <a:buFont typeface="Georgia"/>
              <a:buChar char="•"/>
              <a:defRPr/>
            </a:pPr>
            <a:r>
              <a:rPr lang="en-GB" dirty="0" smtClean="0"/>
              <a:t>In this project, the previously referred problems were taken into consideration and a suitable strategy was developed.</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Three known bacteriocin producing strains were selected.</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A common optimised growth medium was be developed including optimum physicochemical conditions.</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Based on the optimised medium a low molecular weight medium (LMWM) was be developed to facilitate their extraction.</a:t>
            </a:r>
          </a:p>
          <a:p>
            <a:pPr marL="365760" indent="-256032" fontAlgn="auto">
              <a:spcAft>
                <a:spcPts val="0"/>
              </a:spcAft>
              <a:buClr>
                <a:schemeClr val="accent3"/>
              </a:buClr>
              <a:buFont typeface="Georgia"/>
              <a:buChar char="•"/>
              <a:defRPr/>
            </a:pPr>
            <a:endParaRPr lang="en-GB" dirty="0" smtClean="0"/>
          </a:p>
          <a:p>
            <a:pPr marL="365760" indent="-256032" fontAlgn="auto">
              <a:spcAft>
                <a:spcPts val="0"/>
              </a:spcAft>
              <a:buClr>
                <a:schemeClr val="accent3"/>
              </a:buClr>
              <a:buFont typeface="Georgia"/>
              <a:buChar char="•"/>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p:nvPr>
        </p:nvSpPr>
        <p:spPr>
          <a:xfrm>
            <a:off x="468313" y="476250"/>
            <a:ext cx="8229600" cy="720725"/>
          </a:xfrm>
        </p:spPr>
        <p:txBody>
          <a:bodyPr/>
          <a:lstStyle/>
          <a:p>
            <a:pPr algn="ctr"/>
            <a:r>
              <a:rPr lang="en-GB" dirty="0" smtClean="0"/>
              <a:t>Aims and Objectives </a:t>
            </a:r>
          </a:p>
        </p:txBody>
      </p:sp>
      <p:sp>
        <p:nvSpPr>
          <p:cNvPr id="3" name="2 - Θέση περιεχομένου"/>
          <p:cNvSpPr>
            <a:spLocks noGrp="1"/>
          </p:cNvSpPr>
          <p:nvPr>
            <p:ph idx="1"/>
          </p:nvPr>
        </p:nvSpPr>
        <p:spPr>
          <a:xfrm>
            <a:off x="457200" y="1196975"/>
            <a:ext cx="8229600" cy="5376863"/>
          </a:xfrm>
        </p:spPr>
        <p:txBody>
          <a:bodyPr>
            <a:normAutofit lnSpcReduction="10000"/>
          </a:bodyPr>
          <a:lstStyle/>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As extraction method ultra0filtration was selected. </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A quantification method was developed based on the antimicrobial effect nisin had on the target strain.</a:t>
            </a:r>
          </a:p>
          <a:p>
            <a:pPr marL="365760" indent="-256032" algn="just" fontAlgn="auto">
              <a:spcAft>
                <a:spcPts val="0"/>
              </a:spcAft>
              <a:buClr>
                <a:schemeClr val="accent3"/>
              </a:buClr>
              <a:buFont typeface="Georgia"/>
              <a:buChar char="•"/>
              <a:defRPr/>
            </a:pPr>
            <a:endParaRPr lang="en-GB" dirty="0" smtClean="0"/>
          </a:p>
          <a:p>
            <a:pPr marL="365760" indent="-256032" algn="just" fontAlgn="auto">
              <a:spcAft>
                <a:spcPts val="0"/>
              </a:spcAft>
              <a:buClr>
                <a:schemeClr val="accent3"/>
              </a:buClr>
              <a:buFont typeface="Georgia"/>
              <a:buChar char="•"/>
              <a:defRPr/>
            </a:pPr>
            <a:r>
              <a:rPr lang="en-GB" dirty="0" smtClean="0"/>
              <a:t>The quantification method included a carefully selected target strain and a growth medium that  ensured optimum growth of the target strain was developed.</a:t>
            </a:r>
          </a:p>
          <a:p>
            <a:pPr marL="365760" indent="-256032" fontAlgn="auto">
              <a:spcAft>
                <a:spcPts val="0"/>
              </a:spcAft>
              <a:buClr>
                <a:schemeClr val="accent3"/>
              </a:buClr>
              <a:buFont typeface="Georgia"/>
              <a:buChar cha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p:cNvSpPr>
            <a:spLocks noGrp="1"/>
          </p:cNvSpPr>
          <p:nvPr>
            <p:ph type="title"/>
          </p:nvPr>
        </p:nvSpPr>
        <p:spPr>
          <a:xfrm>
            <a:off x="395536" y="476672"/>
            <a:ext cx="8229600" cy="647725"/>
          </a:xfrm>
        </p:spPr>
        <p:txBody>
          <a:bodyPr/>
          <a:lstStyle/>
          <a:p>
            <a:pPr algn="ctr"/>
            <a:r>
              <a:rPr lang="en-GB" dirty="0" smtClean="0"/>
              <a:t>Materials and Methods</a:t>
            </a:r>
          </a:p>
        </p:txBody>
      </p:sp>
      <p:sp>
        <p:nvSpPr>
          <p:cNvPr id="3" name="2 - Θέση περιεχομένου"/>
          <p:cNvSpPr>
            <a:spLocks noGrp="1"/>
          </p:cNvSpPr>
          <p:nvPr>
            <p:ph sz="half" idx="1"/>
          </p:nvPr>
        </p:nvSpPr>
        <p:spPr>
          <a:xfrm>
            <a:off x="179388" y="1268413"/>
            <a:ext cx="5256212" cy="5589587"/>
          </a:xfrm>
        </p:spPr>
        <p:txBody>
          <a:bodyPr>
            <a:normAutofit fontScale="92500" lnSpcReduction="10000"/>
          </a:bodyPr>
          <a:lstStyle/>
          <a:p>
            <a:pPr marL="274320" indent="-274320" algn="just" fontAlgn="auto">
              <a:spcAft>
                <a:spcPts val="0"/>
              </a:spcAft>
              <a:buClr>
                <a:schemeClr val="accent3"/>
              </a:buClr>
              <a:buFont typeface="Arial" pitchFamily="34" charset="0"/>
              <a:buChar char="•"/>
              <a:defRPr/>
            </a:pPr>
            <a:r>
              <a:rPr lang="en-GB" dirty="0" smtClean="0"/>
              <a:t>Chemicals supplied by Sigma Aldrich UK, Fischer UK, Fluka UK.</a:t>
            </a:r>
          </a:p>
          <a:p>
            <a:pPr marL="274320" indent="-274320" algn="just" fontAlgn="auto">
              <a:spcAft>
                <a:spcPts val="0"/>
              </a:spcAft>
              <a:buClr>
                <a:schemeClr val="accent3"/>
              </a:buClr>
              <a:buFont typeface="Arial" pitchFamily="34" charset="0"/>
              <a:buChar char="•"/>
              <a:defRPr/>
            </a:pPr>
            <a:endParaRPr lang="en-GB" dirty="0" smtClean="0"/>
          </a:p>
          <a:p>
            <a:pPr marL="274320" indent="-274320" algn="just" fontAlgn="auto">
              <a:spcAft>
                <a:spcPts val="0"/>
              </a:spcAft>
              <a:buClr>
                <a:schemeClr val="accent3"/>
              </a:buClr>
              <a:buFont typeface="Arial" pitchFamily="34" charset="0"/>
              <a:buChar char="•"/>
              <a:defRPr/>
            </a:pPr>
            <a:r>
              <a:rPr lang="en-GB" i="1" dirty="0" smtClean="0"/>
              <a:t>Lactobacillus casei NCIMB 11970  Lactobacillus plantarum NCIMB 8014, Lactobacillus lactis NCIMB 8586 </a:t>
            </a:r>
            <a:r>
              <a:rPr lang="en-GB" dirty="0" smtClean="0"/>
              <a:t>and the target strain</a:t>
            </a:r>
            <a:r>
              <a:rPr lang="en-GB" i="1" dirty="0" smtClean="0"/>
              <a:t> Lactobacillus delbruckii subsp.lactis</a:t>
            </a:r>
            <a:r>
              <a:rPr lang="en-GB" dirty="0" smtClean="0"/>
              <a:t> 8117 were  provided in a lyophilised  form by National Collection of Food and Marine bacteria (NCIMB) , Ferguson Building, Craibstone Estate, Aberdeen , Scotland, AB21 QYA.</a:t>
            </a:r>
          </a:p>
          <a:p>
            <a:pPr marL="274320" indent="-274320" algn="just" fontAlgn="auto">
              <a:spcAft>
                <a:spcPts val="0"/>
              </a:spcAft>
              <a:buClr>
                <a:schemeClr val="accent3"/>
              </a:buClr>
              <a:buFont typeface="Arial" pitchFamily="34" charset="0"/>
              <a:buChar char="•"/>
              <a:defRPr/>
            </a:pPr>
            <a:endParaRPr lang="en-GB" dirty="0" smtClean="0"/>
          </a:p>
          <a:p>
            <a:pPr marL="274320" indent="-274320" algn="just" fontAlgn="auto">
              <a:spcAft>
                <a:spcPts val="0"/>
              </a:spcAft>
              <a:buClr>
                <a:schemeClr val="accent3"/>
              </a:buClr>
              <a:buFont typeface="Arial" pitchFamily="34" charset="0"/>
              <a:buChar char="•"/>
              <a:defRPr/>
            </a:pPr>
            <a:r>
              <a:rPr lang="en-GB" dirty="0" smtClean="0"/>
              <a:t>Pyrex glass tubes sealed with butyl rubber stoppers and alumina seals were used to measure the growth rate. The microbial growth was measured on UV/Vis Spectrometer Philips 8250 and the numerical results are calculated on MS Excel software 2003.</a:t>
            </a:r>
          </a:p>
          <a:p>
            <a:pPr marL="274320" indent="-274320" fontAlgn="auto">
              <a:spcAft>
                <a:spcPts val="0"/>
              </a:spcAft>
              <a:buClr>
                <a:schemeClr val="accent3"/>
              </a:buClr>
              <a:buFont typeface="Wingdings"/>
              <a:buChar char=""/>
              <a:defRPr/>
            </a:pPr>
            <a:endParaRPr lang="en-GB" dirty="0" smtClean="0"/>
          </a:p>
          <a:p>
            <a:pPr marL="365760" indent="-256032" fontAlgn="auto">
              <a:spcAft>
                <a:spcPts val="0"/>
              </a:spcAft>
              <a:buClr>
                <a:schemeClr val="accent3"/>
              </a:buClr>
              <a:buFont typeface="Georgia"/>
              <a:buChar char="•"/>
              <a:defRPr/>
            </a:pPr>
            <a:endParaRPr lang="en-GB" dirty="0"/>
          </a:p>
        </p:txBody>
      </p:sp>
      <p:pic>
        <p:nvPicPr>
          <p:cNvPr id="28675" name="Picture 2" descr="H:\PhD Lab Pictures\DSCN0730.JPG"/>
          <p:cNvPicPr>
            <a:picLocks noGrp="1" noChangeAspect="1" noChangeArrowheads="1"/>
          </p:cNvPicPr>
          <p:nvPr>
            <p:ph sz="half" idx="2"/>
          </p:nvPr>
        </p:nvPicPr>
        <p:blipFill>
          <a:blip r:embed="rId3" cstate="print"/>
          <a:srcRect/>
          <a:stretch>
            <a:fillRect/>
          </a:stretch>
        </p:blipFill>
        <p:spPr>
          <a:xfrm>
            <a:off x="5508625" y="1557338"/>
            <a:ext cx="3389313" cy="2232025"/>
          </a:xfrm>
        </p:spPr>
      </p:pic>
      <p:pic>
        <p:nvPicPr>
          <p:cNvPr id="28676" name="Picture 3" descr="H:\PhD Lab Pictures\DSCN0622 - Copy.JPG"/>
          <p:cNvPicPr>
            <a:picLocks noChangeAspect="1" noChangeArrowheads="1"/>
          </p:cNvPicPr>
          <p:nvPr/>
        </p:nvPicPr>
        <p:blipFill>
          <a:blip r:embed="rId4" cstate="print"/>
          <a:srcRect/>
          <a:stretch>
            <a:fillRect/>
          </a:stretch>
        </p:blipFill>
        <p:spPr bwMode="auto">
          <a:xfrm>
            <a:off x="5580063" y="4437063"/>
            <a:ext cx="3365500" cy="1728787"/>
          </a:xfrm>
          <a:prstGeom prst="rect">
            <a:avLst/>
          </a:prstGeom>
          <a:noFill/>
          <a:ln w="9525">
            <a:noFill/>
            <a:miter lim="800000"/>
            <a:headEnd/>
            <a:tailEnd/>
          </a:ln>
        </p:spPr>
      </p:pic>
      <p:sp>
        <p:nvSpPr>
          <p:cNvPr id="28677" name="8 - TextBox"/>
          <p:cNvSpPr txBox="1">
            <a:spLocks noChangeArrowheads="1"/>
          </p:cNvSpPr>
          <p:nvPr/>
        </p:nvSpPr>
        <p:spPr bwMode="auto">
          <a:xfrm>
            <a:off x="5364163" y="3860800"/>
            <a:ext cx="3600450" cy="585788"/>
          </a:xfrm>
          <a:prstGeom prst="rect">
            <a:avLst/>
          </a:prstGeom>
          <a:noFill/>
          <a:ln w="9525">
            <a:noFill/>
            <a:miter lim="800000"/>
            <a:headEnd/>
            <a:tailEnd/>
          </a:ln>
        </p:spPr>
        <p:txBody>
          <a:bodyPr>
            <a:spAutoFit/>
          </a:bodyPr>
          <a:lstStyle/>
          <a:p>
            <a:pPr algn="ctr"/>
            <a:r>
              <a:rPr lang="en-GB" sz="1600" dirty="0">
                <a:latin typeface="Georgia" pitchFamily="18" charset="0"/>
              </a:rPr>
              <a:t>Fig 1. Test tubes containing growth medium</a:t>
            </a:r>
          </a:p>
        </p:txBody>
      </p:sp>
      <p:sp>
        <p:nvSpPr>
          <p:cNvPr id="28678" name="9 - TextBox"/>
          <p:cNvSpPr txBox="1">
            <a:spLocks noChangeArrowheads="1"/>
          </p:cNvSpPr>
          <p:nvPr/>
        </p:nvSpPr>
        <p:spPr bwMode="auto">
          <a:xfrm>
            <a:off x="5543550" y="6273800"/>
            <a:ext cx="3421063" cy="523220"/>
          </a:xfrm>
          <a:prstGeom prst="rect">
            <a:avLst/>
          </a:prstGeom>
          <a:noFill/>
          <a:ln w="9525">
            <a:noFill/>
            <a:miter lim="800000"/>
            <a:headEnd/>
            <a:tailEnd/>
          </a:ln>
        </p:spPr>
        <p:txBody>
          <a:bodyPr>
            <a:spAutoFit/>
          </a:bodyPr>
          <a:lstStyle/>
          <a:p>
            <a:pPr algn="ctr"/>
            <a:r>
              <a:rPr lang="en-GB" sz="1400" dirty="0">
                <a:latin typeface="Georgia" pitchFamily="18" charset="0"/>
              </a:rPr>
              <a:t>Fig 2.UV/Vis Philips 8250 Spectrophotometer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395</TotalTime>
  <Words>1195</Words>
  <Application>Microsoft Office PowerPoint</Application>
  <PresentationFormat>On-screen Show (4:3)</PresentationFormat>
  <Paragraphs>193</Paragraphs>
  <Slides>18</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Αστικό</vt:lpstr>
      <vt:lpstr>Document</vt:lpstr>
      <vt:lpstr>Έγγραφο</vt:lpstr>
      <vt:lpstr>Development of a novel growth strategy for propagation and bacteriocin production from selected strains of Lactobacilli </vt:lpstr>
      <vt:lpstr>Project Summary</vt:lpstr>
      <vt:lpstr>Project Summary</vt:lpstr>
      <vt:lpstr>Introduction</vt:lpstr>
      <vt:lpstr>Introduction</vt:lpstr>
      <vt:lpstr>Introduction</vt:lpstr>
      <vt:lpstr>Aims and Objectives </vt:lpstr>
      <vt:lpstr>Aims and Objectives </vt:lpstr>
      <vt:lpstr>Materials and Methods</vt:lpstr>
      <vt:lpstr>Materials and Methods</vt:lpstr>
      <vt:lpstr>Slide 11</vt:lpstr>
      <vt:lpstr>Slide 12</vt:lpstr>
      <vt:lpstr>Results Development of Low Molecular Weight Media (LMWM)</vt:lpstr>
      <vt:lpstr>Results Comparative study Between LMWM &amp; Optimised Unfiltered Media</vt:lpstr>
      <vt:lpstr>Results Development of a Quantification Assay of the Produced Bacteriocins</vt:lpstr>
      <vt:lpstr>Results Bacteriocin production by the selected Lactobacilli on different media</vt:lpstr>
      <vt:lpstr>Conclusions and Future Recommendations</vt:lpstr>
      <vt:lpstr>Aknowledgments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 novel growth strategy for bacteriocin production and extraction from selected strains of Lactobacilli</dc:title>
  <dc:creator>Myrtoula</dc:creator>
  <cp:lastModifiedBy>bob lovitt</cp:lastModifiedBy>
  <cp:revision>75</cp:revision>
  <dcterms:created xsi:type="dcterms:W3CDTF">2011-04-25T10:15:00Z</dcterms:created>
  <dcterms:modified xsi:type="dcterms:W3CDTF">2011-09-15T08:36:07Z</dcterms:modified>
</cp:coreProperties>
</file>