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4" r:id="rId4"/>
  </p:sldMasterIdLst>
  <p:notesMasterIdLst>
    <p:notesMasterId r:id="rId13"/>
  </p:notesMasterIdLst>
  <p:sldIdLst>
    <p:sldId id="261" r:id="rId5"/>
    <p:sldId id="262" r:id="rId6"/>
    <p:sldId id="270" r:id="rId7"/>
    <p:sldId id="271" r:id="rId8"/>
    <p:sldId id="263" r:id="rId9"/>
    <p:sldId id="267" r:id="rId10"/>
    <p:sldId id="269" r:id="rId11"/>
    <p:sldId id="268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84" charset="0"/>
        <a:ea typeface="ヒラギノ角ゴ Pro W3" pitchFamily="84" charset="-128"/>
        <a:cs typeface="ヒラギノ角ゴ Pro W3" pitchFamily="84" charset="-128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84" charset="0"/>
        <a:ea typeface="ヒラギノ角ゴ Pro W3" pitchFamily="84" charset="-128"/>
        <a:cs typeface="ヒラギノ角ゴ Pro W3" pitchFamily="84" charset="-128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84" charset="0"/>
        <a:ea typeface="ヒラギノ角ゴ Pro W3" pitchFamily="84" charset="-128"/>
        <a:cs typeface="ヒラギノ角ゴ Pro W3" pitchFamily="84" charset="-128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84" charset="0"/>
        <a:ea typeface="ヒラギノ角ゴ Pro W3" pitchFamily="84" charset="-128"/>
        <a:cs typeface="ヒラギノ角ゴ Pro W3" pitchFamily="84" charset="-128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84" charset="0"/>
        <a:ea typeface="ヒラギノ角ゴ Pro W3" pitchFamily="84" charset="-128"/>
        <a:cs typeface="ヒラギノ角ゴ Pro W3" pitchFamily="84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84" charset="0"/>
        <a:ea typeface="ヒラギノ角ゴ Pro W3" pitchFamily="84" charset="-128"/>
        <a:cs typeface="ヒラギノ角ゴ Pro W3" pitchFamily="84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84" charset="0"/>
        <a:ea typeface="ヒラギノ角ゴ Pro W3" pitchFamily="84" charset="-128"/>
        <a:cs typeface="ヒラギノ角ゴ Pro W3" pitchFamily="84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84" charset="0"/>
        <a:ea typeface="ヒラギノ角ゴ Pro W3" pitchFamily="84" charset="-128"/>
        <a:cs typeface="ヒラギノ角ゴ Pro W3" pitchFamily="84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84" charset="0"/>
        <a:ea typeface="ヒラギノ角ゴ Pro W3" pitchFamily="84" charset="-128"/>
        <a:cs typeface="ヒラギノ角ゴ Pro W3" pitchFamily="84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97D"/>
    <a:srgbClr val="00AE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6" autoAdjust="0"/>
    <p:restoredTop sz="94707" autoAdjust="0"/>
  </p:normalViewPr>
  <p:slideViewPr>
    <p:cSldViewPr>
      <p:cViewPr>
        <p:scale>
          <a:sx n="100" d="100"/>
          <a:sy n="100" d="100"/>
        </p:scale>
        <p:origin x="-1944" y="-3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B6C79C1-2A9D-46B5-9E0B-0FA3C4F07AE9}" type="datetimeFigureOut">
              <a:rPr lang="en-US"/>
              <a:pPr>
                <a:defRPr/>
              </a:pPr>
              <a:t>11/10/2014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0ACAF60-504B-45A3-BDB1-1B7938EC93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7916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84" charset="-128"/>
        <a:cs typeface="ヒラギノ角ゴ Pro W3" pitchFamily="84" charset="-128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84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84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84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8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Why might no Pharma</a:t>
            </a:r>
            <a:r>
              <a:rPr lang="en-GB" baseline="0" dirty="0" smtClean="0"/>
              <a:t> company be developing antibiotics?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ACAF60-504B-45A3-BDB1-1B7938EC939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2089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ACAF60-504B-45A3-BDB1-1B7938EC939B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6197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ACAF60-504B-45A3-BDB1-1B7938EC939B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982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23928" y="2132856"/>
            <a:ext cx="5040560" cy="2084543"/>
          </a:xfrm>
          <a:ln>
            <a:noFill/>
          </a:ln>
        </p:spPr>
        <p:txBody>
          <a:bodyPr anchor="t">
            <a:noAutofit/>
          </a:bodyPr>
          <a:lstStyle>
            <a:lvl1pPr algn="l">
              <a:defRPr sz="4500" baseline="0">
                <a:solidFill>
                  <a:srgbClr val="1F497D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23928" y="4293096"/>
            <a:ext cx="5040560" cy="410344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 b="0" i="0">
                <a:solidFill>
                  <a:srgbClr val="0070C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06258"/>
            <a:ext cx="755551" cy="10097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(1 line)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000" y="1368000"/>
            <a:ext cx="8028000" cy="648072"/>
          </a:xfrm>
        </p:spPr>
        <p:txBody>
          <a:bodyPr anchor="t" anchorCtr="0"/>
          <a:lstStyle>
            <a:lvl1pPr>
              <a:defRPr sz="4000" baseline="0">
                <a:solidFill>
                  <a:srgbClr val="1F497D"/>
                </a:solidFill>
                <a:latin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000" y="2088000"/>
            <a:ext cx="8028000" cy="4064455"/>
          </a:xfrm>
        </p:spPr>
        <p:txBody>
          <a:bodyPr/>
          <a:lstStyle>
            <a:lvl1pPr>
              <a:spcBef>
                <a:spcPts val="1200"/>
              </a:spcBef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0" y="6308725"/>
            <a:ext cx="9144000" cy="54927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 smtClean="0"/>
              <a:t>  </a:t>
            </a:r>
            <a:fld id="{11CAC823-C914-47A8-B1E8-ECC3F565C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200" baseline="0" dirty="0" smtClean="0">
                <a:solidFill>
                  <a:srgbClr val="0070C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Presentation title - edit in Header and Footer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06258"/>
            <a:ext cx="755551" cy="10097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(2 lines)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000" y="1368000"/>
            <a:ext cx="8028000" cy="1188000"/>
          </a:xfrm>
        </p:spPr>
        <p:txBody>
          <a:bodyPr anchor="t" anchorCtr="0"/>
          <a:lstStyle>
            <a:lvl1pPr>
              <a:defRPr sz="4000" baseline="0">
                <a:solidFill>
                  <a:srgbClr val="1F497D"/>
                </a:solidFill>
                <a:latin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000" y="2628000"/>
            <a:ext cx="8028000" cy="3537304"/>
          </a:xfrm>
        </p:spPr>
        <p:txBody>
          <a:bodyPr/>
          <a:lstStyle>
            <a:lvl1pPr>
              <a:spcBef>
                <a:spcPts val="1200"/>
              </a:spcBef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0" y="6308725"/>
            <a:ext cx="9144000" cy="54927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 smtClean="0"/>
              <a:t>  </a:t>
            </a:r>
            <a:fld id="{403C1E88-2C31-43C5-B9E7-CBF05C92C5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200" baseline="0" dirty="0" smtClean="0">
                <a:solidFill>
                  <a:srgbClr val="0070C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Presentation title - edit in Header and Footer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06258"/>
            <a:ext cx="755551" cy="10097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(1 line) and Two Co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000" y="1368000"/>
            <a:ext cx="8028000" cy="648000"/>
          </a:xfrm>
        </p:spPr>
        <p:txBody>
          <a:bodyPr anchor="t" anchorCtr="0"/>
          <a:lstStyle>
            <a:lvl1pPr>
              <a:defRPr>
                <a:solidFill>
                  <a:srgbClr val="1F497D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8000" y="2088000"/>
            <a:ext cx="3924000" cy="4068000"/>
          </a:xfrm>
        </p:spPr>
        <p:txBody>
          <a:bodyPr/>
          <a:lstStyle>
            <a:lvl1pPr>
              <a:defRPr sz="1800" baseline="0">
                <a:solidFill>
                  <a:schemeClr val="tx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000" y="2088000"/>
            <a:ext cx="3924000" cy="4068000"/>
          </a:xfrm>
        </p:spPr>
        <p:txBody>
          <a:bodyPr/>
          <a:lstStyle>
            <a:lvl1pPr>
              <a:defRPr sz="1800" baseline="0">
                <a:solidFill>
                  <a:schemeClr val="tx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0" y="6308725"/>
            <a:ext cx="9144000" cy="54927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 smtClean="0"/>
              <a:t>  </a:t>
            </a:r>
            <a:fld id="{63D93230-3319-439A-A5B3-B0FBD814CA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200" baseline="0" dirty="0" smtClean="0">
                <a:solidFill>
                  <a:srgbClr val="0070C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Presentation title - edit in Header and Footer</a:t>
            </a:r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06258"/>
            <a:ext cx="755551" cy="10097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(2 lines) and Two Co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000" y="1368000"/>
            <a:ext cx="8028000" cy="1188000"/>
          </a:xfrm>
        </p:spPr>
        <p:txBody>
          <a:bodyPr anchor="t" anchorCtr="0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8000" y="2628000"/>
            <a:ext cx="3924000" cy="3564000"/>
          </a:xfrm>
        </p:spPr>
        <p:txBody>
          <a:bodyPr/>
          <a:lstStyle>
            <a:lvl1pPr>
              <a:defRPr sz="1800" baseline="0">
                <a:solidFill>
                  <a:schemeClr val="tx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000" y="2628000"/>
            <a:ext cx="3924000" cy="3564000"/>
          </a:xfrm>
        </p:spPr>
        <p:txBody>
          <a:bodyPr/>
          <a:lstStyle>
            <a:lvl1pPr>
              <a:defRPr sz="1800" baseline="0">
                <a:solidFill>
                  <a:schemeClr val="tx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0" y="6308725"/>
            <a:ext cx="9144000" cy="54927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 smtClean="0"/>
              <a:t>  </a:t>
            </a:r>
            <a:fld id="{767B9C8E-9AAD-40C5-A1F4-CEA22543310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200" baseline="0" dirty="0" smtClean="0">
                <a:solidFill>
                  <a:srgbClr val="0070C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Presentation title - edit in Header and Footer</a:t>
            </a:r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06258"/>
            <a:ext cx="755551" cy="10097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000" y="1367999"/>
            <a:ext cx="8028000" cy="4788000"/>
          </a:xfrm>
        </p:spPr>
        <p:txBody>
          <a:bodyPr/>
          <a:lstStyle>
            <a:lvl1pPr>
              <a:spcBef>
                <a:spcPts val="1200"/>
              </a:spcBef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0" y="6308725"/>
            <a:ext cx="9144000" cy="54927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 smtClean="0"/>
              <a:t>  </a:t>
            </a:r>
            <a:fld id="{A3168BD5-AF14-4192-B2C9-65DAEBC4A23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200" baseline="0" dirty="0" smtClean="0">
                <a:solidFill>
                  <a:srgbClr val="0070C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Presentation title - edit in Header and Footer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06258"/>
            <a:ext cx="755551" cy="10097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000" y="1368000"/>
            <a:ext cx="3077896" cy="670396"/>
          </a:xfrm>
        </p:spPr>
        <p:txBody>
          <a:bodyPr anchor="t" anchorCtr="0"/>
          <a:lstStyle>
            <a:lvl1pPr algn="l">
              <a:defRPr sz="1800" b="0" i="0" spc="0" baseline="0">
                <a:solidFill>
                  <a:srgbClr val="1F497D"/>
                </a:solidFill>
                <a:latin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9912" y="1368001"/>
            <a:ext cx="4799138" cy="4788000"/>
          </a:xfrm>
        </p:spPr>
        <p:txBody>
          <a:bodyPr/>
          <a:lstStyle>
            <a:lvl1pPr>
              <a:defRPr sz="1800" baseline="0">
                <a:solidFill>
                  <a:schemeClr val="tx1"/>
                </a:solidFill>
              </a:defRPr>
            </a:lvl1pPr>
            <a:lvl2pPr>
              <a:defRPr sz="1800" baseline="0"/>
            </a:lvl2pPr>
            <a:lvl3pPr>
              <a:defRPr sz="1800" baseline="0"/>
            </a:lvl3pPr>
            <a:lvl4pPr>
              <a:defRPr sz="1600" baseline="0"/>
            </a:lvl4pPr>
            <a:lvl5pPr>
              <a:defRPr sz="1600" baseline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8000" y="2132856"/>
            <a:ext cx="3077896" cy="4032448"/>
          </a:xfrm>
        </p:spPr>
        <p:txBody>
          <a:bodyPr/>
          <a:lstStyle>
            <a:lvl1pPr marL="0" indent="0">
              <a:buNone/>
              <a:defRPr sz="1600" baseline="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0" y="6308725"/>
            <a:ext cx="9144000" cy="54927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 smtClean="0"/>
              <a:t>  </a:t>
            </a:r>
            <a:fld id="{49D3E613-BA53-4416-ACE2-11F480942E5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200" baseline="0" dirty="0" smtClean="0">
                <a:solidFill>
                  <a:srgbClr val="0070C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Presentation title - edit in Header and Footer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06258"/>
            <a:ext cx="755551" cy="10097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8000" y="1800000"/>
            <a:ext cx="8028000" cy="4377600"/>
          </a:xfrm>
        </p:spPr>
        <p:txBody>
          <a:bodyPr/>
          <a:lstStyle>
            <a:lvl1pPr marL="0" indent="0">
              <a:buNone/>
              <a:defRPr sz="3600" b="0" i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0" y="6308725"/>
            <a:ext cx="9144000" cy="54927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 smtClean="0"/>
              <a:t>  </a:t>
            </a:r>
            <a:fld id="{886B283F-3508-409E-854A-FB93B4FF4E7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200" baseline="0" dirty="0" smtClean="0">
                <a:solidFill>
                  <a:srgbClr val="0070C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Presentation title - edit in Header and Footer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06258"/>
            <a:ext cx="755551" cy="10097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308725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0" y="6308725"/>
            <a:ext cx="9144000" cy="54927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  </a:t>
            </a:r>
            <a:fld id="{A13D2775-473D-442F-BA52-492D9D0CE25A}" type="slidenum">
              <a:rPr lang="en-US" smtClean="0">
                <a:solidFill>
                  <a:srgbClr val="0070C0"/>
                </a:solidFill>
              </a:rPr>
              <a:pPr/>
              <a:t>‹#›</a:t>
            </a:fld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algn="l">
              <a:defRPr sz="1200" baseline="0" dirty="0" smtClean="0">
                <a:solidFill>
                  <a:srgbClr val="0070C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Presentation title - edit in Header and Footer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06258"/>
            <a:ext cx="755551" cy="1009755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e-Bug GWR 2012 - Poster.jpg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59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4669953" cy="660140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7213" y="274638"/>
            <a:ext cx="8029575" cy="1143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57213" y="1600200"/>
            <a:ext cx="802957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900113" y="6308725"/>
            <a:ext cx="7704137" cy="54927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Presentation title - edit in Header and Footer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4000" kern="1200" spc="-150">
          <a:solidFill>
            <a:srgbClr val="1F497D"/>
          </a:solidFill>
          <a:latin typeface="+mj-lt"/>
          <a:ea typeface="ヒラギノ角ゴ Pro W3" pitchFamily="84" charset="-128"/>
          <a:cs typeface="ヒラギノ角ゴ Pro W3" pitchFamily="84" charset="-128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9pPr>
    </p:titleStyle>
    <p:bodyStyle>
      <a:lvl1pPr algn="l" rtl="0" fontAlgn="base">
        <a:spcBef>
          <a:spcPts val="1200"/>
        </a:spcBef>
        <a:spcAft>
          <a:spcPct val="0"/>
        </a:spcAft>
        <a:buFont typeface="Arial" pitchFamily="84" charset="0"/>
        <a:defRPr kern="1200">
          <a:solidFill>
            <a:srgbClr val="0070C0"/>
          </a:solidFill>
          <a:latin typeface="Arial" pitchFamily="34" charset="0"/>
          <a:ea typeface="ヒラギノ角ゴ Pro W3" pitchFamily="84" charset="-128"/>
          <a:cs typeface="ヒラギノ角ゴ Pro W3" pitchFamily="84" charset="-128"/>
        </a:defRPr>
      </a:lvl1pPr>
      <a:lvl2pPr algn="l" rtl="0" fontAlgn="base">
        <a:spcBef>
          <a:spcPts val="600"/>
        </a:spcBef>
        <a:spcAft>
          <a:spcPct val="0"/>
        </a:spcAft>
        <a:defRPr kern="1200">
          <a:solidFill>
            <a:schemeClr val="tx1"/>
          </a:solidFill>
          <a:latin typeface="Arial" pitchFamily="34" charset="0"/>
          <a:ea typeface="ヒラギノ角ゴ Pro W3" pitchFamily="84" charset="-128"/>
          <a:cs typeface="+mn-cs"/>
        </a:defRPr>
      </a:lvl2pPr>
      <a:lvl3pPr marL="215900" indent="-215900" algn="l" rtl="0" fontAlgn="base">
        <a:spcBef>
          <a:spcPts val="600"/>
        </a:spcBef>
        <a:spcAft>
          <a:spcPct val="0"/>
        </a:spcAft>
        <a:buFont typeface="Arial" pitchFamily="84" charset="0"/>
        <a:buChar char="•"/>
        <a:defRPr kern="1200">
          <a:solidFill>
            <a:schemeClr val="tx1"/>
          </a:solidFill>
          <a:latin typeface="Arial" pitchFamily="34" charset="0"/>
          <a:ea typeface="ヒラギノ角ゴ Pro W3" pitchFamily="84" charset="-128"/>
          <a:cs typeface="+mn-cs"/>
        </a:defRPr>
      </a:lvl3pPr>
      <a:lvl4pPr marL="898525" indent="-287338" algn="l" rtl="0" fontAlgn="base">
        <a:spcBef>
          <a:spcPts val="600"/>
        </a:spcBef>
        <a:spcAft>
          <a:spcPct val="0"/>
        </a:spcAft>
        <a:buFont typeface="Arial" pitchFamily="84" charset="0"/>
        <a:buChar char="–"/>
        <a:defRPr sz="1600" kern="1200">
          <a:solidFill>
            <a:schemeClr val="tx1"/>
          </a:solidFill>
          <a:latin typeface="Arial" pitchFamily="34" charset="0"/>
          <a:ea typeface="ヒラギノ角ゴ Pro W3" pitchFamily="84" charset="-128"/>
          <a:cs typeface="+mn-cs"/>
        </a:defRPr>
      </a:lvl4pPr>
      <a:lvl5pPr marL="1431925" indent="-263525" algn="l" rtl="0" fontAlgn="base">
        <a:spcBef>
          <a:spcPct val="20000"/>
        </a:spcBef>
        <a:spcAft>
          <a:spcPct val="0"/>
        </a:spcAft>
        <a:buFontTx/>
        <a:buNone/>
        <a:defRPr sz="1600" kern="1200">
          <a:solidFill>
            <a:schemeClr val="tx1"/>
          </a:solidFill>
          <a:latin typeface="Arial" pitchFamily="34" charset="0"/>
          <a:ea typeface="ヒラギノ角ゴ Pro W3" pitchFamily="8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//upload.wikimedia.org/wikipedia/commons/d/d2/Howard_Walter_Florey_1945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hyperlink" Target="//upload.wikimedia.org/wikipedia/commons/a/ae/Ernst_Boris_Chain_1945.jpg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google.co.uk/url?sa=i&amp;rct=j&amp;q=&amp;esrc=s&amp;frm=1&amp;source=images&amp;cd=&amp;cad=rja&amp;uact=8&amp;docid=Gg1Crde_FP2a4M&amp;tbnid=5_pPLYObnNa2mM:&amp;ved=0CAUQjRw&amp;url=http://evolutionmedicine.com/2011/08/&amp;ei=iLrDU9HEAYG7PaPfgYAO&amp;bvm=bv.70810081,d.ZGU&amp;psig=AFQjCNFXVdq5Trbpi8T_lHLvZrSsJt_JHg&amp;ust=1405422575807648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frm=1&amp;source=images&amp;cd=&amp;cad=rja&amp;uact=8&amp;docid=oXhko-mWgq2v4M&amp;tbnid=yhp1np4h_W7dyM:&amp;ved=0CAUQjRw&amp;url=http://www.businessinsider.com/massive-risk-of-antibiotic-resistant-bacteria-in-three-charts-2013-1&amp;ei=PpzDU9r1PMeAPdqxgfgC&amp;bvm=bv.70810081,d.ZGU&amp;psig=AFQjCNGhyhV6J3e9A2xZIgLJQQbwAk7Bww&amp;ust=1405413781394711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Discovery and development of antibiotics</a:t>
            </a:r>
            <a:br>
              <a:rPr lang="en-GB" dirty="0"/>
            </a:b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476672"/>
            <a:ext cx="6552728" cy="648072"/>
          </a:xfrm>
        </p:spPr>
        <p:txBody>
          <a:bodyPr/>
          <a:lstStyle/>
          <a:p>
            <a:r>
              <a:rPr lang="en-GB" dirty="0" smtClean="0"/>
              <a:t>Penicillin - the first antibiotic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5040560" cy="4064455"/>
          </a:xfr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GB" sz="2000" dirty="0" smtClean="0"/>
              <a:t>Penicillin was the first antibiotic to be discovered.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000" dirty="0" smtClean="0"/>
              <a:t>It was discovered in 1928 by Alexander Fleming, a Scottish scientist </a:t>
            </a:r>
            <a:r>
              <a:rPr lang="en-US" sz="2000" dirty="0">
                <a:solidFill>
                  <a:srgbClr val="0070C0"/>
                </a:solidFill>
                <a:ea typeface="ヒラギノ角ゴ Pro W3" pitchFamily="1" charset="0"/>
                <a:cs typeface="ヒラギノ角ゴ Pro W3" pitchFamily="1" charset="0"/>
              </a:rPr>
              <a:t> </a:t>
            </a:r>
            <a:r>
              <a:rPr lang="en-US" sz="2000" dirty="0">
                <a:ea typeface="ヒラギノ角ゴ Pro W3" pitchFamily="1" charset="0"/>
                <a:cs typeface="ヒラギノ角ゴ Pro W3" pitchFamily="1" charset="0"/>
              </a:rPr>
              <a:t>working in St Mary's Hospital London</a:t>
            </a:r>
            <a:r>
              <a:rPr lang="en-US" sz="2000" dirty="0" smtClean="0">
                <a:ea typeface="ヒラギノ角ゴ Pro W3" pitchFamily="1" charset="0"/>
                <a:cs typeface="ヒラギノ角ゴ Pro W3" pitchFamily="1" charset="0"/>
              </a:rPr>
              <a:t>.</a:t>
            </a:r>
            <a:endParaRPr lang="en-GB" sz="20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GB" sz="2000" dirty="0" smtClean="0"/>
              <a:t>Fleming </a:t>
            </a:r>
            <a:r>
              <a:rPr lang="en-GB" sz="2000" dirty="0"/>
              <a:t>discovered that mould from a </a:t>
            </a:r>
            <a:r>
              <a:rPr lang="en-GB" sz="2000" i="1" dirty="0" err="1"/>
              <a:t>Penicillium</a:t>
            </a:r>
            <a:r>
              <a:rPr lang="en-GB" sz="2000" dirty="0"/>
              <a:t> fungus had antibacterial properties. The antibiotic was named </a:t>
            </a:r>
            <a:r>
              <a:rPr lang="en-GB" sz="2000" dirty="0" smtClean="0"/>
              <a:t>penicillin</a:t>
            </a:r>
            <a:r>
              <a:rPr lang="en-GB" sz="2000" dirty="0"/>
              <a:t> </a:t>
            </a:r>
            <a:r>
              <a:rPr lang="en-GB" sz="2000" dirty="0" smtClean="0"/>
              <a:t>after the fungus.</a:t>
            </a:r>
            <a:endParaRPr lang="en-GB" sz="2000" dirty="0"/>
          </a:p>
          <a:p>
            <a:pPr marL="342900" indent="-342900">
              <a:buFont typeface="Arial" pitchFamily="34" charset="0"/>
              <a:buChar char="•"/>
            </a:pPr>
            <a:endParaRPr lang="en-GB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  </a:t>
            </a:r>
            <a:fld id="{11CAC823-C914-47A8-B1E8-ECC3F565C632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556792"/>
            <a:ext cx="2922235" cy="43570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487" y="4478063"/>
            <a:ext cx="2526721" cy="216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934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476672"/>
            <a:ext cx="6552728" cy="648072"/>
          </a:xfrm>
        </p:spPr>
        <p:txBody>
          <a:bodyPr/>
          <a:lstStyle/>
          <a:p>
            <a:r>
              <a:rPr lang="en-GB" dirty="0" smtClean="0"/>
              <a:t>Penicillin - the first antibiotic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08761"/>
            <a:ext cx="8352928" cy="4064455"/>
          </a:xfr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GB" sz="2000" dirty="0"/>
              <a:t>Fleming could not extract enough </a:t>
            </a:r>
            <a:r>
              <a:rPr lang="en-GB" sz="2000" dirty="0" smtClean="0"/>
              <a:t>penicillin </a:t>
            </a:r>
            <a:r>
              <a:rPr lang="en-GB" sz="2000" dirty="0"/>
              <a:t>from the mould to use </a:t>
            </a:r>
            <a:r>
              <a:rPr lang="en-GB" sz="2000" dirty="0" smtClean="0"/>
              <a:t>for </a:t>
            </a:r>
            <a:r>
              <a:rPr lang="en-GB" sz="2000" dirty="0"/>
              <a:t>the treatment of patients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000" dirty="0"/>
              <a:t>In 1938, Howard Florey (an Australian microbiologist</a:t>
            </a:r>
            <a:r>
              <a:rPr lang="en-GB" sz="2000" dirty="0" smtClean="0"/>
              <a:t>), </a:t>
            </a:r>
            <a:r>
              <a:rPr lang="en-GB" sz="2000" dirty="0"/>
              <a:t>Ernst Chain (</a:t>
            </a:r>
            <a:r>
              <a:rPr lang="en-GB" sz="2000" dirty="0" smtClean="0"/>
              <a:t>a German </a:t>
            </a:r>
            <a:r>
              <a:rPr lang="en-GB" sz="2000" dirty="0"/>
              <a:t>chemist) and others </a:t>
            </a:r>
            <a:r>
              <a:rPr lang="en-GB" sz="2000" dirty="0" smtClean="0"/>
              <a:t>at </a:t>
            </a:r>
            <a:r>
              <a:rPr lang="en-GB" sz="2000" dirty="0"/>
              <a:t>Oxford </a:t>
            </a:r>
            <a:r>
              <a:rPr lang="en-GB" sz="2000" dirty="0" smtClean="0"/>
              <a:t>University pioneered </a:t>
            </a:r>
            <a:r>
              <a:rPr lang="en-GB" sz="2000" dirty="0"/>
              <a:t>the production of penicillin for human treatment. But they had to depend on </a:t>
            </a:r>
            <a:r>
              <a:rPr lang="en-GB" sz="2000" dirty="0" smtClean="0"/>
              <a:t>pharmaceutical </a:t>
            </a:r>
            <a:r>
              <a:rPr lang="en-GB" sz="2000" dirty="0"/>
              <a:t>companies in the United States to produce </a:t>
            </a:r>
            <a:r>
              <a:rPr lang="en-GB" sz="2000" dirty="0" smtClean="0"/>
              <a:t>penicillin </a:t>
            </a:r>
            <a:r>
              <a:rPr lang="en-GB" sz="2000" dirty="0"/>
              <a:t>on a large scale.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000" dirty="0" smtClean="0"/>
              <a:t>Penicillin was first released for widespread use in the early </a:t>
            </a:r>
            <a:r>
              <a:rPr lang="en-GB" sz="2000" dirty="0" smtClean="0"/>
              <a:t>1940’s and it saved many lives during Worl</a:t>
            </a:r>
            <a:r>
              <a:rPr lang="en-GB" sz="2000" dirty="0" smtClean="0"/>
              <a:t>d War II.</a:t>
            </a:r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fld id="{11CAC823-C914-47A8-B1E8-ECC3F565C632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026" name="Picture 2" descr="File:Howard Walter Florey 1945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578041"/>
            <a:ext cx="1224136" cy="1731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ile:Ernst Boris Chain 1945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578041"/>
            <a:ext cx="1224136" cy="1731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613337" y="6309320"/>
            <a:ext cx="1685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Howard Florey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4860032" y="6317077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Ernst Chain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657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476672"/>
            <a:ext cx="6552728" cy="648072"/>
          </a:xfrm>
        </p:spPr>
        <p:txBody>
          <a:bodyPr/>
          <a:lstStyle/>
          <a:p>
            <a:r>
              <a:rPr lang="en-GB" dirty="0" smtClean="0"/>
              <a:t>Production of antibiotics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352928" cy="4064455"/>
          </a:xfr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GB" sz="2000" dirty="0" err="1" smtClean="0"/>
              <a:t>Penicillins</a:t>
            </a:r>
            <a:r>
              <a:rPr lang="en-GB" sz="2000" dirty="0" smtClean="0"/>
              <a:t> </a:t>
            </a:r>
            <a:r>
              <a:rPr lang="en-GB" sz="2000" dirty="0"/>
              <a:t>and </a:t>
            </a:r>
            <a:r>
              <a:rPr lang="en-GB" sz="2000" dirty="0" err="1" smtClean="0"/>
              <a:t>cephalosporins</a:t>
            </a:r>
            <a:r>
              <a:rPr lang="en-GB" sz="2000" dirty="0" smtClean="0"/>
              <a:t> are antibiotics derived from fungi</a:t>
            </a:r>
          </a:p>
          <a:p>
            <a:pPr marL="342900" indent="-342900">
              <a:buFont typeface="Arial" pitchFamily="34" charset="0"/>
              <a:buChar char="•"/>
            </a:pPr>
            <a:endParaRPr lang="en-GB" sz="20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GB" sz="2000" dirty="0" smtClean="0"/>
              <a:t>Antibiotics can also be derived from other bacteria. These include aminoglycosides and </a:t>
            </a:r>
            <a:r>
              <a:rPr lang="en-GB" sz="2000" dirty="0" err="1" smtClean="0"/>
              <a:t>carbapenems</a:t>
            </a:r>
            <a:endParaRPr lang="en-GB" sz="2000" dirty="0" smtClean="0"/>
          </a:p>
          <a:p>
            <a:pPr marL="342900" indent="-342900">
              <a:buFont typeface="Arial" pitchFamily="34" charset="0"/>
              <a:buChar char="•"/>
            </a:pPr>
            <a:endParaRPr lang="en-GB" sz="2000" dirty="0"/>
          </a:p>
          <a:p>
            <a:pPr marL="342900" indent="-342900">
              <a:buFont typeface="Arial" pitchFamily="34" charset="0"/>
              <a:buChar char="•"/>
            </a:pPr>
            <a:r>
              <a:rPr lang="en-GB" sz="2000" dirty="0" smtClean="0"/>
              <a:t>Newer antibiotics are synthetically made, usually by modifying the chemical structure of naturally occurring antibiotics</a:t>
            </a:r>
          </a:p>
          <a:p>
            <a:pPr marL="342900" indent="-342900">
              <a:buFont typeface="Arial" pitchFamily="34" charset="0"/>
              <a:buChar char="•"/>
            </a:pPr>
            <a:endParaRPr lang="en-GB" sz="20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GB" sz="2000" dirty="0" smtClean="0"/>
              <a:t>Chemically synthesised antibiotics include quinolones and </a:t>
            </a:r>
            <a:r>
              <a:rPr lang="en-GB" sz="2000" dirty="0" err="1" smtClean="0"/>
              <a:t>sulfonamides</a:t>
            </a:r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  </a:t>
            </a:r>
            <a:fld id="{11CAC823-C914-47A8-B1E8-ECC3F565C63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58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8028000" cy="648072"/>
          </a:xfrm>
        </p:spPr>
        <p:txBody>
          <a:bodyPr>
            <a:normAutofit/>
          </a:bodyPr>
          <a:lstStyle/>
          <a:p>
            <a:r>
              <a:rPr lang="en-GB" sz="3200" dirty="0" smtClean="0"/>
              <a:t>Timeline of antibiotic discovery and development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12776"/>
            <a:ext cx="8262472" cy="4064455"/>
          </a:xfrm>
        </p:spPr>
        <p:txBody>
          <a:bodyPr/>
          <a:lstStyle/>
          <a:p>
            <a:pPr algn="ctr"/>
            <a:r>
              <a:rPr lang="en-GB" dirty="0" smtClean="0"/>
              <a:t>The period from 1950 to 1960 is often called the golden age of antibiotic discovery. Since then, antibiotic discovery, development and release for widespread use has been in decline.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fld id="{11CAC823-C914-47A8-B1E8-ECC3F565C63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Image credit: </a:t>
            </a:r>
            <a:r>
              <a:rPr lang="en-GB" dirty="0" err="1"/>
              <a:t>Clatworthy</a:t>
            </a:r>
            <a:r>
              <a:rPr lang="en-GB" dirty="0"/>
              <a:t> </a:t>
            </a:r>
            <a:r>
              <a:rPr lang="en-GB" i="1" dirty="0"/>
              <a:t>et al. </a:t>
            </a:r>
            <a:r>
              <a:rPr lang="en-GB" dirty="0"/>
              <a:t>2007 Nat </a:t>
            </a:r>
            <a:r>
              <a:rPr lang="en-GB" dirty="0" err="1"/>
              <a:t>Chem</a:t>
            </a:r>
            <a:r>
              <a:rPr lang="en-GB" dirty="0"/>
              <a:t> </a:t>
            </a:r>
            <a:r>
              <a:rPr lang="en-GB" dirty="0" err="1"/>
              <a:t>Biol</a:t>
            </a:r>
            <a:r>
              <a:rPr lang="en-GB" dirty="0"/>
              <a:t> 3, 541-8</a:t>
            </a:r>
            <a:endParaRPr lang="en-US" dirty="0"/>
          </a:p>
        </p:txBody>
      </p:sp>
      <p:pic>
        <p:nvPicPr>
          <p:cNvPr id="5126" name="Picture 6" descr="http://evolutionmedicine.files.wordpress.com/2011/08/screen-shot-2011-08-23-at-1-22-41-pm.pn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069"/>
          <a:stretch/>
        </p:blipFill>
        <p:spPr bwMode="auto">
          <a:xfrm>
            <a:off x="251519" y="2750899"/>
            <a:ext cx="8734425" cy="269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4951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smtClean="0"/>
              <a:t>  </a:t>
            </a:r>
            <a:fld id="{A13D2775-473D-442F-BA52-492D9D0CE25A}" type="slidenum">
              <a:rPr lang="en-US" smtClean="0">
                <a:solidFill>
                  <a:srgbClr val="0070C0"/>
                </a:solidFill>
              </a:rPr>
              <a:pPr/>
              <a:t>6</a:t>
            </a:fld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Timeline taken from the </a:t>
            </a:r>
            <a:r>
              <a:rPr lang="en-GB" dirty="0" smtClean="0"/>
              <a:t>World </a:t>
            </a:r>
            <a:r>
              <a:rPr lang="en-GB" dirty="0"/>
              <a:t>Economic Forum, Global Risk Report 2013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2050" name="Picture 2" descr="http://static2.businessinsider.com/image/50ec315869bedde35a000023-1224-458/screen%20shot%202013-01-08%20at%209.32.34%20am.pn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2" t="10459" r="1116"/>
          <a:stretch/>
        </p:blipFill>
        <p:spPr bwMode="auto">
          <a:xfrm>
            <a:off x="31178" y="1461872"/>
            <a:ext cx="9077326" cy="311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2568" y="4725144"/>
            <a:ext cx="84249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No new classes of antibiotics have </a:t>
            </a:r>
            <a:r>
              <a:rPr lang="en-GB" dirty="0" smtClean="0"/>
              <a:t>been </a:t>
            </a:r>
            <a:r>
              <a:rPr lang="en-GB" dirty="0"/>
              <a:t>developed since </a:t>
            </a:r>
            <a:r>
              <a:rPr lang="en-GB" dirty="0" smtClean="0"/>
              <a:t>1987. </a:t>
            </a:r>
          </a:p>
          <a:p>
            <a:endParaRPr lang="en-GB" dirty="0"/>
          </a:p>
          <a:p>
            <a:r>
              <a:rPr lang="en-GB" dirty="0" smtClean="0"/>
              <a:t>Since </a:t>
            </a:r>
            <a:r>
              <a:rPr lang="en-GB" dirty="0"/>
              <a:t>this </a:t>
            </a:r>
            <a:r>
              <a:rPr lang="en-GB" dirty="0" smtClean="0"/>
              <a:t>time, </a:t>
            </a:r>
            <a:r>
              <a:rPr lang="en-GB" dirty="0" smtClean="0"/>
              <a:t>a few new </a:t>
            </a:r>
            <a:r>
              <a:rPr lang="en-GB" dirty="0" smtClean="0"/>
              <a:t>antibiotics have been introduced, but these are modifications and adaptations to existing </a:t>
            </a:r>
            <a:r>
              <a:rPr lang="en-GB" dirty="0"/>
              <a:t>antibiotics.</a:t>
            </a:r>
          </a:p>
          <a:p>
            <a:endParaRPr lang="en-GB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475656" y="404664"/>
            <a:ext cx="6894320" cy="648072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 kern="1200" spc="-150">
                <a:solidFill>
                  <a:srgbClr val="1F497D"/>
                </a:solidFill>
                <a:latin typeface="+mj-lt"/>
                <a:ea typeface="ヒラギノ角ゴ Pro W3" pitchFamily="84" charset="-128"/>
                <a:cs typeface="ヒラギノ角ゴ Pro W3" pitchFamily="84" charset="-128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84" charset="0"/>
                <a:ea typeface="ヒラギノ角ゴ Pro W3" pitchFamily="84" charset="-128"/>
                <a:cs typeface="ヒラギノ角ゴ Pro W3" pitchFamily="84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84" charset="0"/>
                <a:ea typeface="ヒラギノ角ゴ Pro W3" pitchFamily="84" charset="-128"/>
                <a:cs typeface="ヒラギノ角ゴ Pro W3" pitchFamily="84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84" charset="0"/>
                <a:ea typeface="ヒラギノ角ゴ Pro W3" pitchFamily="84" charset="-128"/>
                <a:cs typeface="ヒラギノ角ゴ Pro W3" pitchFamily="84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84" charset="0"/>
                <a:ea typeface="ヒラギノ角ゴ Pro W3" pitchFamily="84" charset="-128"/>
                <a:cs typeface="ヒラギノ角ゴ Pro W3" pitchFamily="8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84" charset="0"/>
                <a:ea typeface="ヒラギノ角ゴ Pro W3" pitchFamily="84" charset="-128"/>
                <a:cs typeface="ヒラギノ角ゴ Pro W3" pitchFamily="8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84" charset="0"/>
                <a:ea typeface="ヒラギノ角ゴ Pro W3" pitchFamily="84" charset="-128"/>
                <a:cs typeface="ヒラギノ角ゴ Pro W3" pitchFamily="8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84" charset="0"/>
                <a:ea typeface="ヒラギノ角ゴ Pro W3" pitchFamily="84" charset="-128"/>
                <a:cs typeface="ヒラギノ角ゴ Pro W3" pitchFamily="8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84" charset="0"/>
                <a:ea typeface="ヒラギノ角ゴ Pro W3" pitchFamily="84" charset="-128"/>
                <a:cs typeface="ヒラギノ角ゴ Pro W3" pitchFamily="84" charset="-128"/>
              </a:defRPr>
            </a:lvl9pPr>
          </a:lstStyle>
          <a:p>
            <a:r>
              <a:rPr lang="en-GB" smtClean="0"/>
              <a:t>Discovery of new antibiotics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999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smtClean="0"/>
              <a:t>  </a:t>
            </a:r>
            <a:fld id="{A13D2775-473D-442F-BA52-492D9D0CE25A}" type="slidenum">
              <a:rPr lang="en-US" smtClean="0">
                <a:solidFill>
                  <a:srgbClr val="0070C0"/>
                </a:solidFill>
              </a:rPr>
              <a:pPr/>
              <a:t>7</a:t>
            </a:fld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Timeline taken from the CDC report: ‘Antimicrobial Resistance Threats in the United States’, 2013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16632"/>
            <a:ext cx="4752528" cy="6300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3528" y="1124744"/>
            <a:ext cx="374441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dirty="0"/>
              <a:t>Antibiotic resistance was first identified in the 1940’s.</a:t>
            </a:r>
          </a:p>
          <a:p>
            <a:pPr marL="285750" indent="-285750">
              <a:buFont typeface="Arial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Resistance can develop within a short space of time. </a:t>
            </a:r>
          </a:p>
          <a:p>
            <a:pPr marL="285750" indent="-285750">
              <a:buFont typeface="Arial" pitchFamily="34" charset="0"/>
              <a:buChar char="•"/>
            </a:pPr>
            <a:endParaRPr lang="en-GB" dirty="0"/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The first </a:t>
            </a:r>
            <a:r>
              <a:rPr lang="en-GB" dirty="0" err="1" smtClean="0"/>
              <a:t>Meticillin</a:t>
            </a:r>
            <a:r>
              <a:rPr lang="en-GB" dirty="0" smtClean="0"/>
              <a:t>-Resistant </a:t>
            </a:r>
            <a:r>
              <a:rPr lang="en-GB" i="1" dirty="0" smtClean="0"/>
              <a:t>Staphylococcus </a:t>
            </a:r>
            <a:r>
              <a:rPr lang="en-GB" i="1" dirty="0" err="1" smtClean="0"/>
              <a:t>Aureus</a:t>
            </a:r>
            <a:r>
              <a:rPr lang="en-GB" i="1" dirty="0" smtClean="0"/>
              <a:t> </a:t>
            </a:r>
            <a:r>
              <a:rPr lang="en-GB" dirty="0" smtClean="0"/>
              <a:t>bacterium was identified only 2 years after </a:t>
            </a:r>
            <a:r>
              <a:rPr lang="en-GB" dirty="0" err="1" smtClean="0"/>
              <a:t>meticillin</a:t>
            </a:r>
            <a:r>
              <a:rPr lang="en-GB" dirty="0" smtClean="0"/>
              <a:t> </a:t>
            </a:r>
            <a:r>
              <a:rPr lang="en-GB" dirty="0" smtClean="0"/>
              <a:t>was introduced. </a:t>
            </a:r>
          </a:p>
          <a:p>
            <a:pPr marL="285750" indent="-285750">
              <a:buFont typeface="Arial" pitchFamily="34" charset="0"/>
              <a:buChar char="•"/>
            </a:pPr>
            <a:endParaRPr lang="en-GB" dirty="0"/>
          </a:p>
          <a:p>
            <a:pPr marL="285750" indent="-285750">
              <a:buFont typeface="Arial" pitchFamily="34" charset="0"/>
              <a:buChar char="•"/>
            </a:pPr>
            <a:r>
              <a:rPr lang="en-GB" dirty="0"/>
              <a:t>In the case of penicillin, resistance was identified even before the antibiotic was released for widespread use, although this was not a problem until antibiotics </a:t>
            </a:r>
            <a:r>
              <a:rPr lang="en-GB" dirty="0" smtClean="0"/>
              <a:t>began </a:t>
            </a:r>
            <a:r>
              <a:rPr lang="en-GB" dirty="0"/>
              <a:t>to be used intensively.</a:t>
            </a:r>
          </a:p>
        </p:txBody>
      </p:sp>
    </p:spTree>
    <p:extLst>
      <p:ext uri="{BB962C8B-B14F-4D97-AF65-F5344CB8AC3E}">
        <p14:creationId xmlns:p14="http://schemas.microsoft.com/office/powerpoint/2010/main" val="3317423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6" y="260648"/>
            <a:ext cx="5498195" cy="648072"/>
          </a:xfrm>
        </p:spPr>
        <p:txBody>
          <a:bodyPr>
            <a:normAutofit fontScale="90000"/>
          </a:bodyPr>
          <a:lstStyle/>
          <a:p>
            <a:r>
              <a:rPr lang="en-GB" dirty="0"/>
              <a:t>Resistance rates in Europe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196753"/>
            <a:ext cx="8028000" cy="5010104"/>
          </a:xfrm>
        </p:spPr>
        <p:txBody>
          <a:bodyPr/>
          <a:lstStyle/>
          <a:p>
            <a:r>
              <a:rPr lang="en-GB" sz="1600" dirty="0" smtClean="0"/>
              <a:t>Antimicrobial resistance rates vary across Europe.</a:t>
            </a:r>
            <a:endParaRPr lang="en-GB" sz="1600" dirty="0"/>
          </a:p>
          <a:p>
            <a:r>
              <a:rPr lang="en-GB" sz="1600" dirty="0"/>
              <a:t>This figure shows the percentage of </a:t>
            </a:r>
            <a:r>
              <a:rPr lang="en-GB" sz="1600" dirty="0" smtClean="0"/>
              <a:t>invasive </a:t>
            </a:r>
            <a:r>
              <a:rPr lang="en-GB" sz="1600" i="1" dirty="0" smtClean="0"/>
              <a:t>Staphylococcus </a:t>
            </a:r>
            <a:r>
              <a:rPr lang="en-GB" sz="1600" i="1" dirty="0" err="1"/>
              <a:t>aureus</a:t>
            </a:r>
            <a:r>
              <a:rPr lang="en-GB" sz="1600" i="1" dirty="0"/>
              <a:t> </a:t>
            </a:r>
            <a:r>
              <a:rPr lang="en-GB" sz="1600" dirty="0"/>
              <a:t>isolates resistance to </a:t>
            </a:r>
            <a:r>
              <a:rPr lang="en-GB" sz="1600" dirty="0" err="1" smtClean="0"/>
              <a:t>meticillin</a:t>
            </a:r>
            <a:r>
              <a:rPr lang="en-GB" sz="1600" dirty="0" smtClean="0"/>
              <a:t> </a:t>
            </a:r>
            <a:r>
              <a:rPr lang="en-GB" sz="1600" dirty="0"/>
              <a:t>(MRSA), by country in 2012</a:t>
            </a:r>
          </a:p>
          <a:p>
            <a:endParaRPr lang="en-GB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  </a:t>
            </a:r>
            <a:fld id="{11CAC823-C914-47A8-B1E8-ECC3F565C63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Figure taken from ECDC Surveillance Report: ‘Antimicrobial Resistance Surveillance in Europe’, 2012.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42"/>
          <a:stretch/>
        </p:blipFill>
        <p:spPr bwMode="auto">
          <a:xfrm>
            <a:off x="1475656" y="2348880"/>
            <a:ext cx="6073910" cy="4125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344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Public Health England">
      <a:dk1>
        <a:sysClr val="windowText" lastClr="000000"/>
      </a:dk1>
      <a:lt1>
        <a:sysClr val="window" lastClr="FFFFFF"/>
      </a:lt1>
      <a:dk2>
        <a:srgbClr val="009966"/>
      </a:dk2>
      <a:lt2>
        <a:srgbClr val="98002E"/>
      </a:lt2>
      <a:accent1>
        <a:srgbClr val="11175E"/>
      </a:accent1>
      <a:accent2>
        <a:srgbClr val="D8B5A3"/>
      </a:accent2>
      <a:accent3>
        <a:srgbClr val="F9A25E"/>
      </a:accent3>
      <a:accent4>
        <a:srgbClr val="EEB111"/>
      </a:accent4>
      <a:accent5>
        <a:srgbClr val="00B274"/>
      </a:accent5>
      <a:accent6>
        <a:srgbClr val="A7A9AC"/>
      </a:accent6>
      <a:hlink>
        <a:srgbClr val="000000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F9B7DA3EDF68E46B214450A9560BB7B" ma:contentTypeVersion="1" ma:contentTypeDescription="Create a new document." ma:contentTypeScope="" ma:versionID="83d1c2a1ddf9e07316c1b437bf002d6f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fa06d6fac6d8f3ef9a355fe6c8a09ea9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2F871F3-2071-4399-8D96-B928C5D0A829}">
  <ds:schemaRefs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purl.org/dc/terms/"/>
    <ds:schemaRef ds:uri="http://purl.org/dc/dcmitype/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8ACD2BD-04D3-4C4A-8CD1-55AC3B24103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E3A98EE-9235-4763-81D3-B4104646F7E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1415</TotalTime>
  <Words>464</Words>
  <Application>Microsoft Office PowerPoint</Application>
  <PresentationFormat>On-screen Show (4:3)</PresentationFormat>
  <Paragraphs>50</Paragraphs>
  <Slides>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Discovery and development of antibiotics </vt:lpstr>
      <vt:lpstr>Penicillin - the first antibiotic</vt:lpstr>
      <vt:lpstr>Penicillin - the first antibiotic</vt:lpstr>
      <vt:lpstr>Production of antibiotics</vt:lpstr>
      <vt:lpstr>Timeline of antibiotic discovery and development</vt:lpstr>
      <vt:lpstr>PowerPoint Presentation</vt:lpstr>
      <vt:lpstr>PowerPoint Presentation</vt:lpstr>
      <vt:lpstr>Resistance rates in Europe </vt:lpstr>
    </vt:vector>
  </TitlesOfParts>
  <Company>Cabinet Office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Philip Hemmings</dc:creator>
  <cp:lastModifiedBy>Administrator</cp:lastModifiedBy>
  <cp:revision>126</cp:revision>
  <dcterms:created xsi:type="dcterms:W3CDTF">2012-10-10T09:02:29Z</dcterms:created>
  <dcterms:modified xsi:type="dcterms:W3CDTF">2014-11-10T16:55:00Z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0x0101007F9B7DA3EDF68E46B214450A9560BB7B</vt:lpwstr>
  </property>
</Properties>
</file>