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4/22/2017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برچسب گذاری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بهینه سازی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مطالعه عملکرد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طرح برچسب گذاری بر مبنای </a:t>
            </a:r>
            <a:r>
              <a:rPr lang="fa-IR" sz="2800" b="1" u="sng" dirty="0" smtClean="0">
                <a:cs typeface="B Nazanin" panose="00000400000000000000" pitchFamily="2" charset="-78"/>
              </a:rPr>
              <a:t>پیشوند</a:t>
            </a:r>
          </a:p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در طرح برچسب گذاری بر مبنای پیشوند، برچسب برای یک گره درخت </a:t>
            </a:r>
            <a:r>
              <a:rPr lang="fa-IR" sz="2800" dirty="0" smtClean="0">
                <a:cs typeface="B Nazanin" panose="00000400000000000000" pitchFamily="2" charset="-78"/>
              </a:rPr>
              <a:t>   </a:t>
            </a:r>
            <a:r>
              <a:rPr lang="en-US" sz="2800" dirty="0" smtClean="0">
                <a:cs typeface="B Nazanin" panose="00000400000000000000" pitchFamily="2" charset="-78"/>
              </a:rPr>
              <a:t>XML </a:t>
            </a:r>
            <a:r>
              <a:rPr lang="fa-IR" sz="2800" dirty="0" smtClean="0">
                <a:cs typeface="B Nazanin" panose="00000400000000000000" pitchFamily="2" charset="-78"/>
              </a:rPr>
              <a:t> در </a:t>
            </a:r>
            <a:r>
              <a:rPr lang="fa-IR" sz="2800" dirty="0">
                <a:cs typeface="B Nazanin" panose="00000400000000000000" pitchFamily="2" charset="-78"/>
              </a:rPr>
              <a:t>واقع تسلسل و الحاق برچسب والد و ترتیب محلی اش را نشان می دهد. طرح برچسب گذاری بر مبنای پیشوند را رسماً به صورت زیر تعریف می کنیم.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13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کلیات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008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برچسب گذاری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بهینه سازی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مطالعه عملکرد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u="sng" dirty="0">
                <a:cs typeface="B Nazanin" panose="00000400000000000000" pitchFamily="2" charset="-78"/>
              </a:rPr>
              <a:t>طرح برچسب گذاری بر مبنای </a:t>
            </a:r>
            <a:r>
              <a:rPr lang="fa-IR" sz="2800" u="sng" dirty="0" smtClean="0">
                <a:cs typeface="B Nazanin" panose="00000400000000000000" pitchFamily="2" charset="-78"/>
              </a:rPr>
              <a:t>پیشوند</a:t>
            </a:r>
            <a:r>
              <a:rPr lang="fa-IR" sz="2800" dirty="0" smtClean="0">
                <a:cs typeface="B Nazanin" panose="00000400000000000000" pitchFamily="2" charset="-78"/>
              </a:rPr>
              <a:t>: </a:t>
            </a:r>
            <a:r>
              <a:rPr lang="fa-IR" sz="2800" dirty="0">
                <a:cs typeface="B Nazanin" panose="00000400000000000000" pitchFamily="2" charset="-78"/>
              </a:rPr>
              <a:t>طرح برچسب گذاری بر مبنای پیشوند موقعیت یک گره </a:t>
            </a:r>
            <a:r>
              <a:rPr lang="fa-IR" sz="2800" dirty="0" smtClean="0">
                <a:cs typeface="B Nazanin" panose="00000400000000000000" pitchFamily="2" charset="-78"/>
              </a:rPr>
              <a:t>درخت</a:t>
            </a:r>
            <a:r>
              <a:rPr lang="en-US" sz="2800" dirty="0" smtClean="0">
                <a:cs typeface="B Nazanin" panose="00000400000000000000" pitchFamily="2" charset="-78"/>
              </a:rPr>
              <a:t>XML </a:t>
            </a:r>
            <a:r>
              <a:rPr lang="en-US" sz="2800" dirty="0">
                <a:cs typeface="B Nazanin" panose="00000400000000000000" pitchFamily="2" charset="-78"/>
              </a:rPr>
              <a:t>v </a:t>
            </a:r>
            <a:r>
              <a:rPr lang="fa-IR" sz="2800" dirty="0" smtClean="0">
                <a:cs typeface="B Nazanin" panose="00000400000000000000" pitchFamily="2" charset="-78"/>
              </a:rPr>
              <a:t> را با</a:t>
            </a:r>
            <a:r>
              <a:rPr lang="en-US" sz="2800" dirty="0" smtClean="0">
                <a:cs typeface="B Nazanin" panose="00000400000000000000" pitchFamily="2" charset="-78"/>
              </a:rPr>
              <a:t>L(v</a:t>
            </a:r>
            <a:r>
              <a:rPr lang="en-US" sz="2800" dirty="0">
                <a:cs typeface="B Nazanin" panose="00000400000000000000" pitchFamily="2" charset="-78"/>
              </a:rPr>
              <a:t>)=a</a:t>
            </a:r>
            <a:r>
              <a:rPr lang="en-US" sz="2800" baseline="-25000" dirty="0">
                <a:cs typeface="B Nazanin" panose="00000400000000000000" pitchFamily="2" charset="-78"/>
              </a:rPr>
              <a:t>1</a:t>
            </a:r>
            <a:r>
              <a:rPr lang="en-US" sz="2800" dirty="0">
                <a:cs typeface="B Nazanin" panose="00000400000000000000" pitchFamily="2" charset="-78"/>
              </a:rPr>
              <a:t>.a</a:t>
            </a:r>
            <a:r>
              <a:rPr lang="en-US" sz="2800" baseline="-25000" dirty="0">
                <a:cs typeface="B Nazanin" panose="00000400000000000000" pitchFamily="2" charset="-78"/>
              </a:rPr>
              <a:t>2</a:t>
            </a:r>
            <a:r>
              <a:rPr lang="en-US" sz="2800" dirty="0">
                <a:cs typeface="B Nazanin" panose="00000400000000000000" pitchFamily="2" charset="-78"/>
              </a:rPr>
              <a:t>…a</a:t>
            </a:r>
            <a:r>
              <a:rPr lang="en-US" sz="2800" baseline="-25000" dirty="0">
                <a:cs typeface="B Nazanin" panose="00000400000000000000" pitchFamily="2" charset="-78"/>
              </a:rPr>
              <a:t>m</a:t>
            </a:r>
            <a:r>
              <a:rPr lang="en-US" sz="2800" dirty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رمزگذاری می کند که </a:t>
            </a:r>
            <a:r>
              <a:rPr lang="fa-IR" sz="2800" dirty="0" smtClean="0">
                <a:cs typeface="B Nazanin" panose="00000400000000000000" pitchFamily="2" charset="-78"/>
              </a:rPr>
              <a:t>والدش</a:t>
            </a:r>
            <a:r>
              <a:rPr lang="en-US" sz="2800" dirty="0" smtClean="0">
                <a:cs typeface="B Nazanin" panose="00000400000000000000" pitchFamily="2" charset="-78"/>
              </a:rPr>
              <a:t>u </a:t>
            </a:r>
            <a:r>
              <a:rPr lang="fa-IR" sz="2800" dirty="0" smtClean="0">
                <a:cs typeface="B Nazanin" panose="00000400000000000000" pitchFamily="2" charset="-78"/>
              </a:rPr>
              <a:t> می </a:t>
            </a:r>
            <a:r>
              <a:rPr lang="fa-IR" sz="2800" dirty="0">
                <a:cs typeface="B Nazanin" panose="00000400000000000000" pitchFamily="2" charset="-78"/>
              </a:rPr>
              <a:t>باشد، به گونه ای که 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endParaRPr lang="fa-IR" sz="2800" dirty="0">
              <a:cs typeface="B Nazanin" panose="00000400000000000000" pitchFamily="2" charset="-78"/>
            </a:endParaRPr>
          </a:p>
          <a:p>
            <a:pPr lvl="1"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1. </a:t>
            </a:r>
            <a:r>
              <a:rPr lang="en-US" sz="2800" dirty="0">
                <a:cs typeface="B Nazanin" panose="00000400000000000000" pitchFamily="2" charset="-78"/>
              </a:rPr>
              <a:t>L(v) </a:t>
            </a:r>
            <a:r>
              <a:rPr lang="fa-IR" sz="2800" dirty="0" smtClean="0">
                <a:cs typeface="B Nazanin" panose="00000400000000000000" pitchFamily="2" charset="-78"/>
              </a:rPr>
              <a:t> الحاق</a:t>
            </a:r>
            <a:r>
              <a:rPr lang="en-US" sz="2800" dirty="0" smtClean="0">
                <a:cs typeface="B Nazanin" panose="00000400000000000000" pitchFamily="2" charset="-78"/>
              </a:rPr>
              <a:t>L(u</a:t>
            </a:r>
            <a:r>
              <a:rPr lang="en-US" sz="2800" dirty="0">
                <a:cs typeface="B Nazanin" panose="00000400000000000000" pitchFamily="2" charset="-78"/>
              </a:rPr>
              <a:t>) </a:t>
            </a:r>
            <a:r>
              <a:rPr lang="fa-IR" sz="2800" dirty="0" smtClean="0">
                <a:cs typeface="B Nazanin" panose="00000400000000000000" pitchFamily="2" charset="-78"/>
              </a:rPr>
              <a:t> و </a:t>
            </a:r>
            <a:r>
              <a:rPr lang="fa-IR" sz="2800" dirty="0">
                <a:cs typeface="B Nazanin" panose="00000400000000000000" pitchFamily="2" charset="-78"/>
              </a:rPr>
              <a:t>ترتیب </a:t>
            </a:r>
            <a:r>
              <a:rPr lang="fa-IR" sz="2800" dirty="0" smtClean="0">
                <a:cs typeface="B Nazanin" panose="00000400000000000000" pitchFamily="2" charset="-78"/>
              </a:rPr>
              <a:t>محلی</a:t>
            </a:r>
            <a:r>
              <a:rPr lang="en-US" sz="2800" dirty="0" smtClean="0">
                <a:cs typeface="B Nazanin" panose="00000400000000000000" pitchFamily="2" charset="-78"/>
              </a:rPr>
              <a:t>v </a:t>
            </a:r>
            <a:r>
              <a:rPr lang="fa-IR" sz="2800" dirty="0" smtClean="0">
                <a:cs typeface="B Nazanin" panose="00000400000000000000" pitchFamily="2" charset="-78"/>
              </a:rPr>
              <a:t> می </a:t>
            </a:r>
            <a:r>
              <a:rPr lang="fa-IR" sz="2800" dirty="0">
                <a:cs typeface="B Nazanin" panose="00000400000000000000" pitchFamily="2" charset="-78"/>
              </a:rPr>
              <a:t>باشد که با </a:t>
            </a:r>
            <a:r>
              <a:rPr lang="en-US" sz="2800" dirty="0" smtClean="0">
                <a:cs typeface="B Nazanin" panose="00000400000000000000" pitchFamily="2" charset="-78"/>
              </a:rPr>
              <a:t>‘</a:t>
            </a:r>
            <a:r>
              <a:rPr lang="fa-IR" sz="2800" dirty="0" smtClean="0">
                <a:cs typeface="B Nazanin" panose="00000400000000000000" pitchFamily="2" charset="-78"/>
              </a:rPr>
              <a:t>,</a:t>
            </a:r>
            <a:r>
              <a:rPr lang="en-US" sz="2800" dirty="0" smtClean="0">
                <a:cs typeface="B Nazanin" panose="00000400000000000000" pitchFamily="2" charset="-78"/>
              </a:rPr>
              <a:t>’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تعیین شده است.</a:t>
            </a:r>
          </a:p>
          <a:p>
            <a:pPr lvl="1"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2. ترتیب محلی </a:t>
            </a:r>
            <a:r>
              <a:rPr lang="en-US" sz="2800" dirty="0">
                <a:cs typeface="B Nazanin" panose="00000400000000000000" pitchFamily="2" charset="-78"/>
              </a:rPr>
              <a:t>v ، </a:t>
            </a:r>
            <a:r>
              <a:rPr lang="en-US" sz="2800" dirty="0" err="1" smtClean="0">
                <a:cs typeface="B Nazanin" panose="00000400000000000000" pitchFamily="2" charset="-78"/>
              </a:rPr>
              <a:t>i</a:t>
            </a:r>
            <a:r>
              <a:rPr lang="fa-IR" sz="2800" dirty="0" smtClean="0">
                <a:cs typeface="B Nazanin" panose="00000400000000000000" pitchFamily="2" charset="-78"/>
              </a:rPr>
              <a:t> میباشد</a:t>
            </a:r>
            <a:r>
              <a:rPr lang="fa-IR" sz="2800" dirty="0">
                <a:cs typeface="B Nazanin" panose="00000400000000000000" pitchFamily="2" charset="-78"/>
              </a:rPr>
              <a:t>، به شرطی که </a:t>
            </a:r>
            <a:r>
              <a:rPr lang="en-US" sz="2800" dirty="0">
                <a:cs typeface="B Nazanin" panose="00000400000000000000" pitchFamily="2" charset="-78"/>
              </a:rPr>
              <a:t>v، </a:t>
            </a:r>
            <a:r>
              <a:rPr lang="en-US" sz="2800" dirty="0" err="1">
                <a:cs typeface="B Nazanin" panose="00000400000000000000" pitchFamily="2" charset="-78"/>
              </a:rPr>
              <a:t>i</a:t>
            </a:r>
            <a:r>
              <a:rPr lang="fa-IR" sz="2800" dirty="0">
                <a:cs typeface="B Nazanin" panose="00000400000000000000" pitchFamily="2" charset="-78"/>
              </a:rPr>
              <a:t>امین فرزند </a:t>
            </a:r>
            <a:r>
              <a:rPr lang="en-US" sz="2800" dirty="0">
                <a:cs typeface="B Nazanin" panose="00000400000000000000" pitchFamily="2" charset="-78"/>
              </a:rPr>
              <a:t>u </a:t>
            </a:r>
            <a:r>
              <a:rPr lang="fa-IR" sz="2800" dirty="0" smtClean="0">
                <a:cs typeface="B Nazanin" panose="00000400000000000000" pitchFamily="2" charset="-78"/>
              </a:rPr>
              <a:t> باشد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14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کلیات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7745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برچسب گذاری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بهینه سازی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مطالعه عملکرد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en-US" sz="2800" b="1" u="sng" dirty="0" smtClean="0">
                <a:cs typeface="B Nazanin" panose="00000400000000000000" pitchFamily="2" charset="-78"/>
              </a:rPr>
              <a:t>MapReduce </a:t>
            </a:r>
            <a:r>
              <a:rPr lang="fa-IR" sz="2800" b="1" u="sng" dirty="0" smtClean="0">
                <a:cs typeface="B Nazanin" panose="00000400000000000000" pitchFamily="2" charset="-78"/>
              </a:rPr>
              <a:t> (مپ </a:t>
            </a:r>
            <a:r>
              <a:rPr lang="fa-IR" sz="2800" b="1" u="sng" dirty="0">
                <a:cs typeface="B Nazanin" panose="00000400000000000000" pitchFamily="2" charset="-78"/>
              </a:rPr>
              <a:t>ردیوس</a:t>
            </a:r>
            <a:r>
              <a:rPr lang="fa-IR" sz="2800" b="1" u="sng" dirty="0" smtClean="0">
                <a:cs typeface="B Nazanin" panose="00000400000000000000" pitchFamily="2" charset="-78"/>
              </a:rPr>
              <a:t>)</a:t>
            </a:r>
          </a:p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cs typeface="B Nazanin" panose="00000400000000000000" pitchFamily="2" charset="-78"/>
              </a:rPr>
              <a:t>MapReduce </a:t>
            </a:r>
            <a:r>
              <a:rPr lang="fa-IR" sz="2800" dirty="0" smtClean="0">
                <a:cs typeface="B Nazanin" panose="00000400000000000000" pitchFamily="2" charset="-78"/>
              </a:rPr>
              <a:t> یک </a:t>
            </a:r>
            <a:r>
              <a:rPr lang="fa-IR" sz="2800" dirty="0">
                <a:cs typeface="B Nazanin" panose="00000400000000000000" pitchFamily="2" charset="-78"/>
              </a:rPr>
              <a:t>ابزار پردازش موازی است که ویژگیهای مقاوم در برابر خطا، مقیاس پذیری و سهولت استفاده عرضه می کند. </a:t>
            </a:r>
            <a:r>
              <a:rPr lang="en-US" sz="2800" dirty="0">
                <a:cs typeface="B Nazanin" panose="00000400000000000000" pitchFamily="2" charset="-78"/>
              </a:rPr>
              <a:t>MapReduce </a:t>
            </a:r>
            <a:r>
              <a:rPr lang="fa-IR" sz="2800" dirty="0" smtClean="0">
                <a:cs typeface="B Nazanin" panose="00000400000000000000" pitchFamily="2" charset="-78"/>
              </a:rPr>
              <a:t> جزئیات </a:t>
            </a:r>
            <a:r>
              <a:rPr lang="fa-IR" sz="2800" dirty="0">
                <a:cs typeface="B Nazanin" panose="00000400000000000000" pitchFamily="2" charset="-78"/>
              </a:rPr>
              <a:t>اجرای موازی را مخفی می کند به گونه ای که کاربران می توانند فقط بر استراتژیهای پردازش داده ها تاکید کنند.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15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کلیات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763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برچسب گذاری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بهینه سازی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مطالعه عملکرد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685800" indent="-6858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مدل برنامه نویسی </a:t>
            </a:r>
            <a:r>
              <a:rPr lang="en-US" sz="2800" dirty="0">
                <a:cs typeface="B Nazanin" panose="00000400000000000000" pitchFamily="2" charset="-78"/>
              </a:rPr>
              <a:t>MapReduce </a:t>
            </a:r>
            <a:r>
              <a:rPr lang="fa-IR" sz="2800" dirty="0" smtClean="0">
                <a:cs typeface="B Nazanin" panose="00000400000000000000" pitchFamily="2" charset="-78"/>
              </a:rPr>
              <a:t> از </a:t>
            </a:r>
            <a:r>
              <a:rPr lang="fa-IR" sz="2800" dirty="0">
                <a:cs typeface="B Nazanin" panose="00000400000000000000" pitchFamily="2" charset="-78"/>
              </a:rPr>
              <a:t>توابع نگاشت و کاهش تشکیل می شود. ورودی برای </a:t>
            </a:r>
            <a:r>
              <a:rPr lang="fa-IR" sz="2800" dirty="0" smtClean="0">
                <a:cs typeface="B Nazanin" panose="00000400000000000000" pitchFamily="2" charset="-78"/>
              </a:rPr>
              <a:t>برنامه</a:t>
            </a:r>
            <a:r>
              <a:rPr lang="en-US" sz="2800" dirty="0" smtClean="0">
                <a:cs typeface="B Nazanin" panose="00000400000000000000" pitchFamily="2" charset="-78"/>
              </a:rPr>
              <a:t>MapReduce </a:t>
            </a:r>
            <a:r>
              <a:rPr lang="fa-IR" sz="2800" dirty="0" smtClean="0">
                <a:cs typeface="B Nazanin" panose="00000400000000000000" pitchFamily="2" charset="-78"/>
              </a:rPr>
              <a:t> لیستی </a:t>
            </a:r>
            <a:r>
              <a:rPr lang="fa-IR" sz="2800" dirty="0">
                <a:cs typeface="B Nazanin" panose="00000400000000000000" pitchFamily="2" charset="-78"/>
              </a:rPr>
              <a:t>از جفت های </a:t>
            </a:r>
            <a:r>
              <a:rPr lang="en-US" sz="2800" dirty="0" smtClean="0">
                <a:cs typeface="B Nazanin" panose="00000400000000000000" pitchFamily="2" charset="-78"/>
              </a:rPr>
              <a:t>(Key1,value1</a:t>
            </a:r>
            <a:r>
              <a:rPr lang="en-US" sz="2800" dirty="0">
                <a:cs typeface="B Nazanin" panose="00000400000000000000" pitchFamily="2" charset="-78"/>
              </a:rPr>
              <a:t>) </a:t>
            </a:r>
            <a:r>
              <a:rPr lang="fa-IR" sz="2800" dirty="0" smtClean="0">
                <a:cs typeface="B Nazanin" panose="00000400000000000000" pitchFamily="2" charset="-78"/>
              </a:rPr>
              <a:t> بوده </a:t>
            </a:r>
            <a:r>
              <a:rPr lang="fa-IR" sz="2800" dirty="0">
                <a:cs typeface="B Nazanin" panose="00000400000000000000" pitchFamily="2" charset="-78"/>
              </a:rPr>
              <a:t>و ازتابع </a:t>
            </a:r>
            <a:r>
              <a:rPr lang="en-US" sz="2800" dirty="0">
                <a:cs typeface="B Nazanin" panose="00000400000000000000" pitchFamily="2" charset="-78"/>
              </a:rPr>
              <a:t>map() </a:t>
            </a:r>
            <a:r>
              <a:rPr lang="fa-IR" sz="2800" dirty="0" smtClean="0">
                <a:cs typeface="B Nazanin" panose="00000400000000000000" pitchFamily="2" charset="-78"/>
              </a:rPr>
              <a:t> برای </a:t>
            </a:r>
            <a:r>
              <a:rPr lang="fa-IR" sz="2800" dirty="0">
                <a:cs typeface="B Nazanin" panose="00000400000000000000" pitchFamily="2" charset="-78"/>
              </a:rPr>
              <a:t>هر جفت کلید- مقدار به منظور محاسبه نتایج میانی به عبارتی جفت های </a:t>
            </a:r>
            <a:r>
              <a:rPr lang="en-US" sz="2800" dirty="0" smtClean="0">
                <a:cs typeface="B Nazanin" panose="00000400000000000000" pitchFamily="2" charset="-78"/>
              </a:rPr>
              <a:t>(Key2,value2</a:t>
            </a:r>
            <a:r>
              <a:rPr lang="en-US" sz="2800" dirty="0">
                <a:cs typeface="B Nazanin" panose="00000400000000000000" pitchFamily="2" charset="-78"/>
              </a:rPr>
              <a:t>) </a:t>
            </a:r>
            <a:r>
              <a:rPr lang="fa-IR" sz="2800" dirty="0">
                <a:cs typeface="B Nazanin" panose="00000400000000000000" pitchFamily="2" charset="-78"/>
              </a:rPr>
              <a:t>استفاده می شود. سپس جفت های کلید- مقدار میانی برحسب مقادیر </a:t>
            </a:r>
            <a:r>
              <a:rPr lang="en-US" sz="2800" dirty="0">
                <a:cs typeface="B Nazanin" panose="00000400000000000000" pitchFamily="2" charset="-78"/>
              </a:rPr>
              <a:t>Key2 </a:t>
            </a:r>
            <a:r>
              <a:rPr lang="fa-IR" sz="2800" dirty="0" smtClean="0">
                <a:cs typeface="B Nazanin" panose="00000400000000000000" pitchFamily="2" charset="-78"/>
              </a:rPr>
              <a:t> به </a:t>
            </a:r>
            <a:r>
              <a:rPr lang="fa-IR" sz="2800" dirty="0">
                <a:cs typeface="B Nazanin" panose="00000400000000000000" pitchFamily="2" charset="-78"/>
              </a:rPr>
              <a:t>عبارتی </a:t>
            </a:r>
            <a:r>
              <a:rPr lang="en-US" sz="2800" dirty="0" smtClean="0">
                <a:cs typeface="B Nazanin" panose="00000400000000000000" pitchFamily="2" charset="-78"/>
              </a:rPr>
              <a:t>(Key2.list(value2</a:t>
            </a:r>
            <a:r>
              <a:rPr lang="en-US" sz="2800" dirty="0">
                <a:cs typeface="B Nazanin" panose="00000400000000000000" pitchFamily="2" charset="-78"/>
              </a:rPr>
              <a:t>)) </a:t>
            </a:r>
            <a:r>
              <a:rPr lang="fa-IR" sz="2800" dirty="0" smtClean="0">
                <a:cs typeface="B Nazanin" panose="00000400000000000000" pitchFamily="2" charset="-78"/>
              </a:rPr>
              <a:t> گروه </a:t>
            </a:r>
            <a:r>
              <a:rPr lang="fa-IR" sz="2800" dirty="0">
                <a:cs typeface="B Nazanin" panose="00000400000000000000" pitchFamily="2" charset="-78"/>
              </a:rPr>
              <a:t>بندی می شوند.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16</a:t>
            </a:r>
            <a:r>
              <a:rPr lang="en-US" sz="2400" dirty="0" smtClean="0"/>
              <a:t>/</a:t>
            </a:r>
            <a:r>
              <a:rPr lang="fa-IR" sz="2400" dirty="0" smtClean="0"/>
              <a:t>40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کلیات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650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303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2017-04-22T08:59:40Z</dcterms:modified>
</cp:coreProperties>
</file>