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ها</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ANN</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SAPS II</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5400" b="1" dirty="0">
                <a:effectLst>
                  <a:outerShdw blurRad="38100" dist="38100" dir="2700000" algn="tl">
                    <a:srgbClr val="000000">
                      <a:alpha val="43137"/>
                    </a:srgbClr>
                  </a:outerShdw>
                </a:effectLst>
                <a:cs typeface="B Nazanin" panose="00000400000000000000" pitchFamily="2" charset="-78"/>
              </a:rPr>
              <a:t>نمره فیزیولوژی حاد ساده شده </a:t>
            </a:r>
            <a:r>
              <a:rPr lang="fa-IR" sz="5400" b="1" dirty="0" smtClean="0">
                <a:effectLst>
                  <a:outerShdw blurRad="38100" dist="38100" dir="2700000" algn="tl">
                    <a:srgbClr val="000000">
                      <a:alpha val="43137"/>
                    </a:srgbClr>
                  </a:outerShdw>
                </a:effectLst>
                <a:cs typeface="B Nazanin" panose="00000400000000000000" pitchFamily="2" charset="-78"/>
              </a:rPr>
              <a:t>جدید </a:t>
            </a:r>
            <a:r>
              <a:rPr lang="en-US" sz="5400" b="1" dirty="0" smtClean="0">
                <a:effectLst>
                  <a:outerShdw blurRad="38100" dist="38100" dir="2700000" algn="tl">
                    <a:srgbClr val="000000">
                      <a:alpha val="43137"/>
                    </a:srgbClr>
                  </a:outerShdw>
                </a:effectLst>
                <a:cs typeface="B Nazanin" panose="00000400000000000000" pitchFamily="2" charset="-78"/>
              </a:rPr>
              <a:t>(SAPS II)</a:t>
            </a:r>
            <a:endParaRPr lang="en-US" sz="54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30</a:t>
            </a:r>
            <a:endParaRPr lang="en-US" dirty="0"/>
          </a:p>
        </p:txBody>
      </p:sp>
    </p:spTree>
    <p:extLst>
      <p:ext uri="{BB962C8B-B14F-4D97-AF65-F5344CB8AC3E}">
        <p14:creationId xmlns:p14="http://schemas.microsoft.com/office/powerpoint/2010/main" val="8083069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ها</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ANN</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SAPS II</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نمره شدت بیماری است که از آن </a:t>
            </a:r>
            <a:r>
              <a:rPr lang="fa-IR" sz="2800" dirty="0" smtClean="0">
                <a:cs typeface="B Nazanin" panose="00000400000000000000" pitchFamily="2" charset="-78"/>
              </a:rPr>
              <a:t>در</a:t>
            </a:r>
            <a:r>
              <a:rPr lang="en-US" sz="2800" dirty="0" smtClean="0">
                <a:cs typeface="B Nazanin" panose="00000400000000000000" pitchFamily="2" charset="-78"/>
              </a:rPr>
              <a:t>ICU </a:t>
            </a:r>
            <a:r>
              <a:rPr lang="fa-IR" sz="2800" dirty="0">
                <a:cs typeface="B Nazanin" panose="00000400000000000000" pitchFamily="2" charset="-78"/>
              </a:rPr>
              <a:t>ها استفاده شده و به خاطر سادگی و کاربردش در اروپا زیاد مورد توجه قرار گرفته است. آن شامل 17 متغیر می باشد: 12 متغیر فیزیولوژی و سه متغیر بیماری زمینه. به منظور توسعه و اعتباریابی این نمره، ازنمونه بین المللی بزرگی از بیماران جراحی و مدیکال (پزشکی) جمع آوری شده با مطالعه چند مرکزی اروپایی/ شمال آمریکا، استفاده گردید. فاز توسعه از 65 درصد از بیماران موجود استفاده نمود که به صورت تصادفی انتخاب شده بودند، در حالیکه 35 درصد باقیمانده جزء مجموعه اعتباریابی بودند.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30</a:t>
            </a:r>
            <a:endParaRPr lang="en-US" dirty="0"/>
          </a:p>
        </p:txBody>
      </p:sp>
    </p:spTree>
    <p:extLst>
      <p:ext uri="{BB962C8B-B14F-4D97-AF65-F5344CB8AC3E}">
        <p14:creationId xmlns:p14="http://schemas.microsoft.com/office/powerpoint/2010/main" val="6101649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ها</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ANN</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SAPS II</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نقاط برش برای هر یک از کواریات های پیوسته ای که از لحاظ آماری در  تحلیل تک متغیره معناداربودند ، با استفاده از </a:t>
            </a:r>
            <a:r>
              <a:rPr lang="fa-IR" sz="2800" dirty="0" smtClean="0">
                <a:cs typeface="B Nazanin" panose="00000400000000000000" pitchFamily="2" charset="-78"/>
              </a:rPr>
              <a:t>تکنیک</a:t>
            </a:r>
            <a:r>
              <a:rPr lang="en-US" sz="2800" dirty="0" smtClean="0">
                <a:cs typeface="B Nazanin" panose="00000400000000000000" pitchFamily="2" charset="-78"/>
              </a:rPr>
              <a:t>LOWESS </a:t>
            </a:r>
            <a:r>
              <a:rPr lang="fa-IR" sz="2800" dirty="0" smtClean="0">
                <a:cs typeface="B Nazanin" panose="00000400000000000000" pitchFamily="2" charset="-78"/>
              </a:rPr>
              <a:t> بدست </a:t>
            </a:r>
            <a:r>
              <a:rPr lang="fa-IR" sz="2800" dirty="0">
                <a:cs typeface="B Nazanin" panose="00000400000000000000" pitchFamily="2" charset="-78"/>
              </a:rPr>
              <a:t>آمدند. بعد از تعریف طبقات، از رگرسیون منطقی چند گانه استفاده و نمره شدت کل با اضافه نمودن ضرایب برآورد شده متغیرهای طراحی نظیر ضربدر 10 و گرد شده به نزدیک ترین عدد صحیح بدست آمد. بالاخره، برای </a:t>
            </a:r>
            <a:r>
              <a:rPr lang="fa-IR" sz="2800" dirty="0" smtClean="0">
                <a:cs typeface="B Nazanin" panose="00000400000000000000" pitchFamily="2" charset="-78"/>
              </a:rPr>
              <a:t>تبدیل</a:t>
            </a:r>
            <a:r>
              <a:rPr lang="en-US" sz="2800" dirty="0" smtClean="0">
                <a:cs typeface="B Nazanin" panose="00000400000000000000" pitchFamily="2" charset="-78"/>
              </a:rPr>
              <a:t>SAPS </a:t>
            </a:r>
            <a:r>
              <a:rPr lang="en-US" sz="2800" dirty="0">
                <a:cs typeface="B Nazanin" panose="00000400000000000000" pitchFamily="2" charset="-78"/>
              </a:rPr>
              <a:t>II </a:t>
            </a:r>
            <a:r>
              <a:rPr lang="fa-IR" sz="2800" dirty="0" smtClean="0">
                <a:cs typeface="B Nazanin" panose="00000400000000000000" pitchFamily="2" charset="-78"/>
              </a:rPr>
              <a:t> به </a:t>
            </a:r>
            <a:r>
              <a:rPr lang="fa-IR" sz="2800" dirty="0">
                <a:cs typeface="B Nazanin" panose="00000400000000000000" pitchFamily="2" charset="-78"/>
              </a:rPr>
              <a:t>احتمال مرگ و میر بیمارستانی، مدل رگرسیون منطقی چند گانه </a:t>
            </a:r>
            <a:r>
              <a:rPr lang="fa-IR" sz="2800" dirty="0" smtClean="0">
                <a:cs typeface="B Nazanin" panose="00000400000000000000" pitchFamily="2" charset="-78"/>
              </a:rPr>
              <a:t>با</a:t>
            </a:r>
            <a:r>
              <a:rPr lang="en-US" sz="2800" dirty="0" smtClean="0">
                <a:cs typeface="B Nazanin" panose="00000400000000000000" pitchFamily="2" charset="-78"/>
              </a:rPr>
              <a:t>SAPS </a:t>
            </a:r>
            <a:r>
              <a:rPr lang="en-US" sz="2800" dirty="0">
                <a:cs typeface="B Nazanin" panose="00000400000000000000" pitchFamily="2" charset="-78"/>
              </a:rPr>
              <a:t>II </a:t>
            </a:r>
            <a:r>
              <a:rPr lang="fa-IR" sz="2800" dirty="0" smtClean="0">
                <a:cs typeface="B Nazanin" panose="00000400000000000000" pitchFamily="2" charset="-78"/>
              </a:rPr>
              <a:t> و</a:t>
            </a:r>
            <a:r>
              <a:rPr lang="en-US" sz="2800" dirty="0" smtClean="0">
                <a:cs typeface="B Nazanin" panose="00000400000000000000" pitchFamily="2" charset="-78"/>
              </a:rPr>
              <a:t>In(SAPS </a:t>
            </a:r>
            <a:r>
              <a:rPr lang="en-US" sz="2800" dirty="0">
                <a:cs typeface="B Nazanin" panose="00000400000000000000" pitchFamily="2" charset="-78"/>
              </a:rPr>
              <a:t>II=1) </a:t>
            </a:r>
            <a:r>
              <a:rPr lang="fa-IR" sz="2800" dirty="0" smtClean="0">
                <a:cs typeface="B Nazanin" panose="00000400000000000000" pitchFamily="2" charset="-78"/>
              </a:rPr>
              <a:t> به </a:t>
            </a:r>
            <a:r>
              <a:rPr lang="fa-IR" sz="2800" dirty="0">
                <a:cs typeface="B Nazanin" panose="00000400000000000000" pitchFamily="2" charset="-78"/>
              </a:rPr>
              <a:t>عنوان متغیرهای مستقل تطبیق داده 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30</a:t>
            </a:r>
            <a:endParaRPr lang="en-US" dirty="0"/>
          </a:p>
        </p:txBody>
      </p:sp>
    </p:spTree>
    <p:extLst>
      <p:ext uri="{BB962C8B-B14F-4D97-AF65-F5344CB8AC3E}">
        <p14:creationId xmlns:p14="http://schemas.microsoft.com/office/powerpoint/2010/main" val="28488290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مدل ها</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ANN</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SAPS II</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کالیبراسیون مدل با تحلیل توافق بین احتمالات برآورد شده مرگ و میر و مرگ و میر مشاهده شده حقیقی با استفاده از تست سودمندی برازش  </a:t>
            </a:r>
            <a:r>
              <a:rPr lang="en-US" sz="2800" dirty="0">
                <a:cs typeface="B Nazanin" panose="00000400000000000000" pitchFamily="2" charset="-78"/>
              </a:rPr>
              <a:t>Hosmer-</a:t>
            </a:r>
            <a:r>
              <a:rPr lang="en-US" sz="2800" dirty="0" err="1">
                <a:cs typeface="B Nazanin" panose="00000400000000000000" pitchFamily="2" charset="-78"/>
              </a:rPr>
              <a:t>Lemeshow</a:t>
            </a:r>
            <a:r>
              <a:rPr lang="en-US" sz="2800" dirty="0">
                <a:cs typeface="B Nazanin" panose="00000400000000000000" pitchFamily="2" charset="-78"/>
              </a:rPr>
              <a:t> </a:t>
            </a:r>
            <a:r>
              <a:rPr lang="fa-IR" sz="2800" dirty="0" smtClean="0">
                <a:cs typeface="B Nazanin" panose="00000400000000000000" pitchFamily="2" charset="-78"/>
              </a:rPr>
              <a:t> مورد </a:t>
            </a:r>
            <a:r>
              <a:rPr lang="fa-IR" sz="2800" dirty="0">
                <a:cs typeface="B Nazanin" panose="00000400000000000000" pitchFamily="2" charset="-78"/>
              </a:rPr>
              <a:t>ارزیابی قرار گرفت که برای نمونه اعتباریابی به رقم </a:t>
            </a:r>
            <a:r>
              <a:rPr lang="en-US" sz="2800" dirty="0">
                <a:cs typeface="B Nazanin" panose="00000400000000000000" pitchFamily="2" charset="-78"/>
              </a:rPr>
              <a:t>p 0.104 </a:t>
            </a:r>
            <a:r>
              <a:rPr lang="fa-IR" sz="2800" dirty="0" smtClean="0">
                <a:cs typeface="B Nazanin" panose="00000400000000000000" pitchFamily="2" charset="-78"/>
              </a:rPr>
              <a:t> دست </a:t>
            </a:r>
            <a:r>
              <a:rPr lang="fa-IR" sz="2800" dirty="0">
                <a:cs typeface="B Nazanin" panose="00000400000000000000" pitchFamily="2" charset="-78"/>
              </a:rPr>
              <a:t>یافته است. به منظور ارزیابی توانایی مدل برای تمایز بین بیمارانی که زنده می مانند از بیمارانی که جان خود را از دست می دهند، که معمولاًٌ تمایز نامیده می شود، از منحنی های مشخصه عملیاتی </a:t>
            </a:r>
            <a:r>
              <a:rPr lang="fa-IR" sz="2800" dirty="0" smtClean="0">
                <a:cs typeface="B Nazanin" panose="00000400000000000000" pitchFamily="2" charset="-78"/>
              </a:rPr>
              <a:t>گیرنده</a:t>
            </a:r>
            <a:r>
              <a:rPr lang="en-US" sz="2800" dirty="0" smtClean="0">
                <a:cs typeface="B Nazanin" panose="00000400000000000000" pitchFamily="2" charset="-78"/>
              </a:rPr>
              <a:t>(ROC)</a:t>
            </a:r>
            <a:r>
              <a:rPr lang="fa-IR" sz="2800" dirty="0" smtClean="0">
                <a:cs typeface="B Nazanin" panose="00000400000000000000" pitchFamily="2" charset="-78"/>
              </a:rPr>
              <a:t> استفاده </a:t>
            </a:r>
            <a:r>
              <a:rPr lang="fa-IR" sz="2800" dirty="0">
                <a:cs typeface="B Nazanin" panose="00000400000000000000" pitchFamily="2" charset="-78"/>
              </a:rPr>
              <a:t>و مساحت (سطح) زیر منحنی 0.86 برای نمونه ارزیابی بدست آمد.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30</a:t>
            </a:r>
            <a:endParaRPr lang="en-US" dirty="0"/>
          </a:p>
        </p:txBody>
      </p:sp>
    </p:spTree>
    <p:extLst>
      <p:ext uri="{BB962C8B-B14F-4D97-AF65-F5344CB8AC3E}">
        <p14:creationId xmlns:p14="http://schemas.microsoft.com/office/powerpoint/2010/main" val="34058719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360</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2017-04-22T09:32:49Z</dcterms:modified>
</cp:coreProperties>
</file>