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sldIdLst>
    <p:sldId id="256" r:id="rId2"/>
    <p:sldId id="257" r:id="rId3"/>
    <p:sldId id="258" r:id="rId4"/>
    <p:sldId id="259" r:id="rId5"/>
    <p:sldId id="265" r:id="rId6"/>
    <p:sldId id="261" r:id="rId7"/>
    <p:sldId id="266" r:id="rId8"/>
    <p:sldId id="263" r:id="rId9"/>
    <p:sldId id="260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8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54A00-1140-BB4B-90E1-9D0E2DA17180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E6583-FF4E-9F44-91BE-728FDC69B2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54A00-1140-BB4B-90E1-9D0E2DA17180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3685-A9CB-564D-BEA9-5534B70EC5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54A00-1140-BB4B-90E1-9D0E2DA17180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3685-A9CB-564D-BEA9-5534B70EC5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54A00-1140-BB4B-90E1-9D0E2DA17180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3685-A9CB-564D-BEA9-5534B70EC5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54A00-1140-BB4B-90E1-9D0E2DA17180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3685-A9CB-564D-BEA9-5534B70EC5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54A00-1140-BB4B-90E1-9D0E2DA17180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3685-A9CB-564D-BEA9-5534B70EC5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54A00-1140-BB4B-90E1-9D0E2DA17180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3685-A9CB-564D-BEA9-5534B70EC5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54A00-1140-BB4B-90E1-9D0E2DA17180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3685-A9CB-564D-BEA9-5534B70EC5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54A00-1140-BB4B-90E1-9D0E2DA17180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3685-A9CB-564D-BEA9-5534B70EC5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54A00-1140-BB4B-90E1-9D0E2DA17180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3685-A9CB-564D-BEA9-5534B70EC59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54A00-1140-BB4B-90E1-9D0E2DA17180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003685-A9CB-564D-BEA9-5534B70EC59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A003685-A9CB-564D-BEA9-5534B70EC59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A1954A00-1140-BB4B-90E1-9D0E2DA17180}" type="datetimeFigureOut">
              <a:rPr lang="en-US" smtClean="0"/>
              <a:t>12/2/2013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fmatch.org/residency/ophthalmology/index.htm" TargetMode="External"/><Relationship Id="rId2" Type="http://schemas.openxmlformats.org/officeDocument/2006/relationships/hyperlink" Target="http://www.aao.or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Ophthalmology as a Career Choice?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 smtClean="0"/>
              <a:t>Thomas J. Whittaker, J.D., M.D.</a:t>
            </a:r>
          </a:p>
          <a:p>
            <a:r>
              <a:rPr lang="en-US" sz="2400" dirty="0" smtClean="0"/>
              <a:t>University of Kansas Department of Ophthalmology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3545" y="2690488"/>
            <a:ext cx="2602730" cy="219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4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009Program Level Report.pdf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0" r="3335" b="11020"/>
          <a:stretch/>
        </p:blipFill>
        <p:spPr>
          <a:xfrm rot="16200000">
            <a:off x="0" y="-1539875"/>
            <a:ext cx="11682413" cy="9263063"/>
          </a:xfrm>
        </p:spPr>
      </p:pic>
    </p:spTree>
    <p:extLst>
      <p:ext uri="{BB962C8B-B14F-4D97-AF65-F5344CB8AC3E}">
        <p14:creationId xmlns:p14="http://schemas.microsoft.com/office/powerpoint/2010/main" val="119207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Ophthalmology as a career choice?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1467292"/>
            <a:ext cx="7570787" cy="4947023"/>
          </a:xfrm>
        </p:spPr>
        <p:txBody>
          <a:bodyPr>
            <a:normAutofit/>
          </a:bodyPr>
          <a:lstStyle/>
          <a:p>
            <a:r>
              <a:rPr lang="en-US" dirty="0" smtClean="0"/>
              <a:t>Advantages:</a:t>
            </a:r>
          </a:p>
          <a:p>
            <a:pPr lvl="1"/>
            <a:r>
              <a:rPr lang="en-US" dirty="0" smtClean="0"/>
              <a:t>Surgical specialty</a:t>
            </a:r>
          </a:p>
          <a:p>
            <a:pPr lvl="2"/>
            <a:r>
              <a:rPr lang="en-US" dirty="0" smtClean="0"/>
              <a:t>Immediate gratification</a:t>
            </a:r>
          </a:p>
          <a:p>
            <a:pPr lvl="1"/>
            <a:r>
              <a:rPr lang="en-US" dirty="0" smtClean="0"/>
              <a:t>Happy patients</a:t>
            </a:r>
          </a:p>
          <a:p>
            <a:pPr lvl="1"/>
            <a:r>
              <a:rPr lang="en-US" dirty="0" smtClean="0"/>
              <a:t>Increasing patient population (aging baby-boomers)</a:t>
            </a:r>
          </a:p>
          <a:p>
            <a:pPr lvl="1"/>
            <a:r>
              <a:rPr lang="en-US" dirty="0" smtClean="0"/>
              <a:t>Multiple sub-specialties:</a:t>
            </a:r>
          </a:p>
          <a:p>
            <a:pPr lvl="2"/>
            <a:r>
              <a:rPr lang="en-US" dirty="0" smtClean="0"/>
              <a:t>Retina (medical and surgical), plastics/orbit, glaucoma, pediatrics, cornea/refractive, pathology, </a:t>
            </a:r>
            <a:r>
              <a:rPr lang="en-US" dirty="0" err="1" smtClean="0"/>
              <a:t>neuro</a:t>
            </a:r>
            <a:r>
              <a:rPr lang="en-US" dirty="0" smtClean="0"/>
              <a:t>, uveitis</a:t>
            </a:r>
          </a:p>
          <a:p>
            <a:pPr lvl="1"/>
            <a:r>
              <a:rPr lang="en-US" dirty="0" smtClean="0"/>
              <a:t>Internship plus 3 year residency (and fellowship, if desired)</a:t>
            </a:r>
          </a:p>
          <a:p>
            <a:pPr lvl="1"/>
            <a:r>
              <a:rPr lang="en-US" dirty="0" smtClean="0"/>
              <a:t>Good compensation, although decreasing.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70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Ophthalmology as a career choice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Very Competitive to match</a:t>
            </a:r>
          </a:p>
          <a:p>
            <a:pPr lvl="2"/>
            <a:r>
              <a:rPr lang="en-US" dirty="0" smtClean="0"/>
              <a:t>Average USMLE Step I score for matched applicants 2012= 238</a:t>
            </a:r>
          </a:p>
          <a:p>
            <a:pPr lvl="2"/>
            <a:r>
              <a:rPr lang="en-US" dirty="0" smtClean="0"/>
              <a:t>Historically—85-90% US Med School Seniors match in </a:t>
            </a:r>
            <a:r>
              <a:rPr lang="en-US" dirty="0" err="1" smtClean="0"/>
              <a:t>Ophth</a:t>
            </a:r>
            <a:endParaRPr lang="en-US" dirty="0" smtClean="0"/>
          </a:p>
          <a:p>
            <a:pPr lvl="2"/>
            <a:r>
              <a:rPr lang="en-US" dirty="0" smtClean="0"/>
              <a:t>117 programs </a:t>
            </a:r>
            <a:r>
              <a:rPr lang="en-US" dirty="0"/>
              <a:t> </a:t>
            </a:r>
            <a:r>
              <a:rPr lang="en-US" dirty="0" smtClean="0"/>
              <a:t>with 475 residents in the nation</a:t>
            </a:r>
          </a:p>
          <a:p>
            <a:pPr lvl="1"/>
            <a:r>
              <a:rPr lang="en-US" dirty="0" smtClean="0"/>
              <a:t>Very Competitive to practice</a:t>
            </a:r>
          </a:p>
          <a:p>
            <a:pPr lvl="2"/>
            <a:r>
              <a:rPr lang="en-US" dirty="0" smtClean="0"/>
              <a:t>Optometry scope of practice expanding politically</a:t>
            </a:r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2002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Ophthalmology as a career choice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Resources</a:t>
            </a:r>
          </a:p>
          <a:p>
            <a:pPr lvl="1"/>
            <a:r>
              <a:rPr lang="en-US" dirty="0" smtClean="0"/>
              <a:t>American Academy of Ophthalmology</a:t>
            </a:r>
          </a:p>
          <a:p>
            <a:pPr lvl="2"/>
            <a:r>
              <a:rPr lang="en-US" dirty="0" smtClean="0">
                <a:hlinkClick r:id="rId2"/>
              </a:rPr>
              <a:t>www.aao.org</a:t>
            </a:r>
            <a:endParaRPr lang="en-US" dirty="0" smtClean="0"/>
          </a:p>
          <a:p>
            <a:pPr lvl="1"/>
            <a:r>
              <a:rPr lang="en-US" dirty="0" smtClean="0"/>
              <a:t>SF Match</a:t>
            </a:r>
          </a:p>
          <a:p>
            <a:pPr lvl="2"/>
            <a:r>
              <a:rPr lang="en-US" dirty="0" smtClean="0">
                <a:hlinkClick r:id="rId3"/>
              </a:rPr>
              <a:t>www.sfmatch.org/residency/ophthalmology/index.htm</a:t>
            </a:r>
            <a:endParaRPr lang="en-US" dirty="0" smtClean="0"/>
          </a:p>
          <a:p>
            <a:pPr lvl="1"/>
            <a:r>
              <a:rPr lang="en-US" dirty="0" smtClean="0"/>
              <a:t>ACGME</a:t>
            </a:r>
          </a:p>
          <a:p>
            <a:pPr lvl="2"/>
            <a:r>
              <a:rPr lang="en-US" dirty="0" err="1" smtClean="0"/>
              <a:t>www.acgme.org</a:t>
            </a:r>
            <a:endParaRPr lang="en-US" dirty="0" smtClean="0"/>
          </a:p>
          <a:p>
            <a:pPr lvl="1"/>
            <a:r>
              <a:rPr lang="en-US" dirty="0" smtClean="0"/>
              <a:t>KU Eye</a:t>
            </a:r>
          </a:p>
          <a:p>
            <a:pPr marL="685800" lvl="2" indent="0">
              <a:buNone/>
            </a:pPr>
            <a:r>
              <a:rPr lang="en-US" dirty="0" smtClean="0"/>
              <a:t>We interview KU applicants!  </a:t>
            </a:r>
          </a:p>
          <a:p>
            <a:pPr marL="685800" lvl="2" indent="0">
              <a:buNone/>
            </a:pPr>
            <a:r>
              <a:rPr lang="en-US" dirty="0" smtClean="0"/>
              <a:t>We give advice to KU students!  </a:t>
            </a:r>
          </a:p>
          <a:p>
            <a:pPr marL="685800" lvl="2" indent="0">
              <a:buNone/>
            </a:pPr>
            <a:r>
              <a:rPr lang="en-US" dirty="0" smtClean="0"/>
              <a:t>We do rotations/shadow!  </a:t>
            </a:r>
          </a:p>
          <a:p>
            <a:pPr marL="685800" lvl="2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09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0"/>
            <a:ext cx="70952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794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Ophthalmology at KU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KU Ophthalmology:  </a:t>
            </a:r>
          </a:p>
          <a:p>
            <a:pPr lvl="1"/>
            <a:r>
              <a:rPr lang="en-US" dirty="0" smtClean="0"/>
              <a:t>John </a:t>
            </a:r>
            <a:r>
              <a:rPr lang="en-US" dirty="0" err="1" smtClean="0"/>
              <a:t>Sutphin</a:t>
            </a:r>
            <a:r>
              <a:rPr lang="en-US" dirty="0" smtClean="0"/>
              <a:t>, MD -- Chair</a:t>
            </a:r>
          </a:p>
          <a:p>
            <a:pPr lvl="1"/>
            <a:r>
              <a:rPr lang="en-US" dirty="0" smtClean="0"/>
              <a:t>Thomas Whittaker, JD MD -- Program Director</a:t>
            </a:r>
          </a:p>
          <a:p>
            <a:r>
              <a:rPr lang="en-US" dirty="0" smtClean="0"/>
              <a:t>Small residency program:  3 positions/year; ACGME accredited;</a:t>
            </a:r>
          </a:p>
          <a:p>
            <a:pPr lvl="1"/>
            <a:r>
              <a:rPr lang="en-US" dirty="0" smtClean="0"/>
              <a:t>KU Eye: multi-specialty practice at 7400 State Line, Prairie Village KS</a:t>
            </a:r>
          </a:p>
          <a:p>
            <a:pPr lvl="1"/>
            <a:r>
              <a:rPr lang="en-US" dirty="0" smtClean="0"/>
              <a:t>Children’s Mercy Hospital:  pediatric ophthalmology</a:t>
            </a:r>
          </a:p>
          <a:p>
            <a:pPr lvl="1"/>
            <a:r>
              <a:rPr lang="en-US" dirty="0" smtClean="0"/>
              <a:t>KC VAMC:  primary care ophthalmology with sub-specialty coverage by KU Eye</a:t>
            </a:r>
          </a:p>
          <a:p>
            <a:r>
              <a:rPr lang="en-US" dirty="0" smtClean="0"/>
              <a:t>Busy surgical caseload—see slide from ACGME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82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504" y="152399"/>
            <a:ext cx="4917396" cy="7408025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117902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rg Table 201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18"/>
          <a:stretch/>
        </p:blipFill>
        <p:spPr>
          <a:xfrm rot="16200000">
            <a:off x="1775553" y="188051"/>
            <a:ext cx="55774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615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Call/email:  Dr. Sutphin, Dr. Whittaker</a:t>
            </a:r>
          </a:p>
          <a:p>
            <a:r>
              <a:rPr lang="en-US" dirty="0" smtClean="0"/>
              <a:t>Talk with our residents</a:t>
            </a:r>
            <a:endParaRPr lang="en-US" dirty="0"/>
          </a:p>
          <a:p>
            <a:r>
              <a:rPr lang="en-US" dirty="0" smtClean="0"/>
              <a:t>Get involved—</a:t>
            </a:r>
          </a:p>
          <a:p>
            <a:pPr lvl="1"/>
            <a:r>
              <a:rPr lang="en-US" dirty="0" smtClean="0"/>
              <a:t>Ophthalmology Interest Group</a:t>
            </a:r>
          </a:p>
          <a:p>
            <a:pPr lvl="1"/>
            <a:r>
              <a:rPr lang="en-US" dirty="0" err="1" smtClean="0"/>
              <a:t>JayDoc</a:t>
            </a:r>
            <a:r>
              <a:rPr lang="en-US" dirty="0" smtClean="0"/>
              <a:t> eye nights</a:t>
            </a:r>
          </a:p>
          <a:p>
            <a:pPr lvl="1"/>
            <a:r>
              <a:rPr lang="en-US" dirty="0" smtClean="0"/>
              <a:t>Research opportunities</a:t>
            </a:r>
          </a:p>
          <a:p>
            <a:pPr lvl="1"/>
            <a:r>
              <a:rPr lang="en-US" dirty="0" smtClean="0"/>
              <a:t>Rotations</a:t>
            </a:r>
          </a:p>
          <a:p>
            <a:pPr lvl="1"/>
            <a:r>
              <a:rPr lang="en-US" dirty="0" smtClean="0"/>
              <a:t>Shadow faculty both at KU and in the community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9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178</TotalTime>
  <Words>267</Words>
  <Application>Microsoft Office PowerPoint</Application>
  <PresentationFormat>On-screen Show (4:3)</PresentationFormat>
  <Paragraphs>52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Adjacency</vt:lpstr>
      <vt:lpstr>Ophthalmology as a Career Choice? </vt:lpstr>
      <vt:lpstr>Ophthalmology as a career choice? </vt:lpstr>
      <vt:lpstr>Ophthalmology as a career choice</vt:lpstr>
      <vt:lpstr>Ophthalmology as a career choice </vt:lpstr>
      <vt:lpstr>PowerPoint Presentation</vt:lpstr>
      <vt:lpstr>Ophthalmology at KU</vt:lpstr>
      <vt:lpstr>PowerPoint Presentation</vt:lpstr>
      <vt:lpstr>PowerPoint Presentation</vt:lpstr>
      <vt:lpstr>Questions?</vt:lpstr>
      <vt:lpstr>PowerPoint Presentation</vt:lpstr>
    </vt:vector>
  </TitlesOfParts>
  <Company>KU Eye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Ophthalmology? </dc:title>
  <dc:creator>Thomas Whittaker  M.D.</dc:creator>
  <cp:lastModifiedBy>Thomas Whittaker</cp:lastModifiedBy>
  <cp:revision>21</cp:revision>
  <dcterms:created xsi:type="dcterms:W3CDTF">2011-01-13T14:03:53Z</dcterms:created>
  <dcterms:modified xsi:type="dcterms:W3CDTF">2013-12-02T19:29:13Z</dcterms:modified>
</cp:coreProperties>
</file>