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9" r:id="rId3"/>
    <p:sldId id="260" r:id="rId4"/>
    <p:sldId id="261" r:id="rId5"/>
    <p:sldId id="262" r:id="rId6"/>
    <p:sldId id="263" r:id="rId7"/>
    <p:sldId id="264" r:id="rId8"/>
    <p:sldId id="289" r:id="rId9"/>
    <p:sldId id="265" r:id="rId10"/>
    <p:sldId id="267" r:id="rId11"/>
    <p:sldId id="268" r:id="rId12"/>
    <p:sldId id="298" r:id="rId13"/>
    <p:sldId id="270" r:id="rId14"/>
    <p:sldId id="271" r:id="rId15"/>
    <p:sldId id="294" r:id="rId16"/>
    <p:sldId id="295" r:id="rId17"/>
    <p:sldId id="274" r:id="rId18"/>
    <p:sldId id="275" r:id="rId19"/>
    <p:sldId id="276" r:id="rId20"/>
    <p:sldId id="296" r:id="rId21"/>
    <p:sldId id="297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7B7B"/>
    <a:srgbClr val="E2007A"/>
    <a:srgbClr val="43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8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488" y="-84"/>
      </p:cViewPr>
      <p:guideLst>
        <p:guide orient="horz" pos="3858"/>
        <p:guide orient="horz" pos="511"/>
        <p:guide orient="horz" pos="2298"/>
        <p:guide orient="horz" pos="3025"/>
        <p:guide orient="horz" pos="1051"/>
        <p:guide pos="411"/>
        <p:guide pos="4215"/>
        <p:guide pos="4007"/>
        <p:guide pos="526"/>
        <p:guide pos="1774"/>
        <p:guide pos="5614"/>
        <p:guide pos="15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8840" y="1600200"/>
            <a:ext cx="5486400" cy="46593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573088" indent="-230188">
              <a:buFont typeface="Wingdings 2" pitchFamily="18" charset="2"/>
              <a:buChar char=""/>
              <a:defRPr lang="en-US" sz="2000" kern="1200" dirty="0" smtClean="0">
                <a:solidFill>
                  <a:schemeClr val="tx1"/>
                </a:solidFill>
                <a:latin typeface="DINOT-Light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2272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8840" y="1600200"/>
            <a:ext cx="6340475" cy="4659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230188" indent="-230188">
              <a:buFont typeface="Wingdings 2" pitchFamily="18" charset="2"/>
              <a:buChar char=""/>
              <a:defRPr lang="en-US" sz="2000" kern="1200" dirty="0" smtClean="0">
                <a:solidFill>
                  <a:schemeClr val="tx1"/>
                </a:solidFill>
                <a:latin typeface="DINOT-Light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3065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6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0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lai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03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48840" y="731520"/>
            <a:ext cx="6340475" cy="36933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marL="0" lvl="0" algn="l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148840" y="1600200"/>
            <a:ext cx="54864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58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7" r:id="rId2"/>
    <p:sldLayoutId id="2147483654" r:id="rId3"/>
    <p:sldLayoutId id="2147483655" r:id="rId4"/>
    <p:sldLayoutId id="2147483656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2400" kern="1200" dirty="0">
          <a:solidFill>
            <a:srgbClr val="E2007A"/>
          </a:solidFill>
          <a:latin typeface="Arial" pitchFamily="34" charset="0"/>
          <a:ea typeface="+mn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SzPct val="100000"/>
        <a:buFont typeface="DINOT-Light" pitchFamily="34" charset="0"/>
        <a:buChar char="→"/>
        <a:defRPr lang="en-US" sz="2000" i="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73088" indent="-2301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80000"/>
        <a:buFont typeface="Wingdings 2" pitchFamily="18" charset="2"/>
        <a:buChar char=""/>
        <a:defRPr lang="en-US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950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03475" y="2813625"/>
            <a:ext cx="4344987" cy="826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27432" bIns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Urea Breath Test (UBT)</a:t>
            </a:r>
          </a:p>
          <a:p>
            <a:pPr algn="ctr">
              <a:lnSpc>
                <a:spcPct val="90000"/>
              </a:lnSpc>
            </a:pPr>
            <a:r>
              <a:rPr lang="en-US" sz="2130" dirty="0">
                <a:solidFill>
                  <a:schemeClr val="bg1">
                    <a:alpha val="85000"/>
                  </a:schemeClr>
                </a:solidFill>
                <a:latin typeface="Arial" pitchFamily="34" charset="0"/>
                <a:cs typeface="Arial" pitchFamily="34" charset="0"/>
              </a:rPr>
              <a:t>The gold standard test for </a:t>
            </a:r>
            <a:r>
              <a:rPr lang="en-US" sz="2130" i="1" dirty="0">
                <a:solidFill>
                  <a:schemeClr val="bg1">
                    <a:alpha val="85000"/>
                  </a:schemeClr>
                </a:solidFill>
                <a:latin typeface="Arial" pitchFamily="34" charset="0"/>
                <a:cs typeface="Arial" pitchFamily="34" charset="0"/>
              </a:rPr>
              <a:t>H. pylori</a:t>
            </a:r>
          </a:p>
        </p:txBody>
      </p:sp>
    </p:spTree>
    <p:extLst>
      <p:ext uri="{BB962C8B-B14F-4D97-AF65-F5344CB8AC3E}">
        <p14:creationId xmlns:p14="http://schemas.microsoft.com/office/powerpoint/2010/main" val="310938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The most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convenient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dirty="0">
                <a:latin typeface="Arial" pitchFamily="34" charset="0"/>
                <a:cs typeface="Arial" pitchFamily="34" charset="0"/>
              </a:rPr>
              <a:t>cost-effective method</a:t>
            </a:r>
          </a:p>
        </p:txBody>
      </p:sp>
      <p:sp>
        <p:nvSpPr>
          <p:cNvPr id="4" name="Rectangle 3"/>
          <p:cNvSpPr/>
          <p:nvPr/>
        </p:nvSpPr>
        <p:spPr>
          <a:xfrm>
            <a:off x="1993900" y="6188760"/>
            <a:ext cx="6331862" cy="14619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sz="950" i="1" dirty="0">
                <a:latin typeface="Arial" pitchFamily="34" charset="0"/>
                <a:cs typeface="Arial" pitchFamily="34" charset="0"/>
              </a:rPr>
              <a:t>Holmes et al. BMC Health Services Research 2010 10:344 </a:t>
            </a:r>
            <a:r>
              <a:rPr lang="en-US" sz="950" i="1" dirty="0" err="1">
                <a:latin typeface="Arial" pitchFamily="34" charset="0"/>
                <a:cs typeface="Arial" pitchFamily="34" charset="0"/>
              </a:rPr>
              <a:t>doi</a:t>
            </a:r>
            <a:r>
              <a:rPr lang="en-US" sz="950" i="1" dirty="0">
                <a:latin typeface="Arial" pitchFamily="34" charset="0"/>
                <a:cs typeface="Arial" pitchFamily="34" charset="0"/>
              </a:rPr>
              <a:t>: 10.1186/1472-6963-10-344, </a:t>
            </a:r>
            <a:r>
              <a:rPr lang="en-US" sz="950" i="1" dirty="0" err="1">
                <a:latin typeface="Arial" pitchFamily="34" charset="0"/>
                <a:cs typeface="Arial" pitchFamily="34" charset="0"/>
              </a:rPr>
              <a:t>Kibion</a:t>
            </a:r>
            <a:r>
              <a:rPr lang="en-US" sz="950" i="1" dirty="0">
                <a:latin typeface="Arial" pitchFamily="34" charset="0"/>
                <a:cs typeface="Arial" pitchFamily="34" charset="0"/>
              </a:rPr>
              <a:t> Internal Evaluation</a:t>
            </a:r>
          </a:p>
        </p:txBody>
      </p:sp>
    </p:spTree>
    <p:extLst>
      <p:ext uri="{BB962C8B-B14F-4D97-AF65-F5344CB8AC3E}">
        <p14:creationId xmlns:p14="http://schemas.microsoft.com/office/powerpoint/2010/main" val="385810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72942" y="6170363"/>
            <a:ext cx="4334520" cy="1461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/>
            <a:r>
              <a:rPr lang="en-US" sz="950" dirty="0">
                <a:latin typeface="Arial" pitchFamily="34" charset="0"/>
                <a:cs typeface="Arial" pitchFamily="34" charset="0"/>
              </a:rPr>
              <a:t>(If </a:t>
            </a:r>
            <a:r>
              <a:rPr lang="en-US" sz="950" i="1" dirty="0">
                <a:latin typeface="Arial" pitchFamily="34" charset="0"/>
                <a:cs typeface="Arial" pitchFamily="34" charset="0"/>
              </a:rPr>
              <a:t>H. pylori </a:t>
            </a:r>
            <a:r>
              <a:rPr lang="en-US" sz="950" dirty="0">
                <a:latin typeface="Arial" pitchFamily="34" charset="0"/>
                <a:cs typeface="Arial" pitchFamily="34" charset="0"/>
              </a:rPr>
              <a:t>is absent, the </a:t>
            </a:r>
            <a:r>
              <a:rPr lang="en-US" sz="950" baseline="30000" dirty="0">
                <a:latin typeface="Arial" pitchFamily="34" charset="0"/>
                <a:cs typeface="Arial" pitchFamily="34" charset="0"/>
              </a:rPr>
              <a:t>14</a:t>
            </a:r>
            <a:r>
              <a:rPr lang="en-US" sz="950" dirty="0">
                <a:latin typeface="Arial" pitchFamily="34" charset="0"/>
                <a:cs typeface="Arial" pitchFamily="34" charset="0"/>
              </a:rPr>
              <a:t>C-urea is simply absorbed and subsequently voided)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UBT test principle</a:t>
            </a:r>
          </a:p>
        </p:txBody>
      </p:sp>
      <p:sp>
        <p:nvSpPr>
          <p:cNvPr id="8" name="Rectangle 7"/>
          <p:cNvSpPr/>
          <p:nvPr/>
        </p:nvSpPr>
        <p:spPr>
          <a:xfrm>
            <a:off x="6376035" y="1224254"/>
            <a:ext cx="2767965" cy="5138928"/>
          </a:xfrm>
          <a:prstGeom prst="rect">
            <a:avLst/>
          </a:prstGeom>
          <a:solidFill>
            <a:srgbClr val="434343">
              <a:alpha val="90000"/>
            </a:srgbClr>
          </a:solidFill>
          <a:ln>
            <a:noFill/>
          </a:ln>
        </p:spPr>
        <p:txBody>
          <a:bodyPr wrap="square" lIns="182880" tIns="210312" rIns="274320" bIns="182880">
            <a:noAutofit/>
          </a:bodyPr>
          <a:lstStyle/>
          <a:p>
            <a:pPr marL="171450" indent="-171450">
              <a:lnSpc>
                <a:spcPct val="120000"/>
              </a:lnSpc>
              <a:spcAft>
                <a:spcPts val="400"/>
              </a:spcAft>
              <a:buSzPct val="100000"/>
              <a:buFont typeface="+mj-lt"/>
              <a:buAutoNum type="arabicPeriod"/>
            </a:pP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Patient swallows a </a:t>
            </a:r>
            <a:b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labeled C13/14 urea tablet. Dissolves to release </a:t>
            </a:r>
            <a:r>
              <a:rPr lang="en-US" sz="1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</a:t>
            </a: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C-urea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71450" indent="-17145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SzPct val="100000"/>
              <a:buFont typeface="+mj-lt"/>
              <a:buAutoNum type="arabicPeriod"/>
            </a:pP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If present, </a:t>
            </a:r>
            <a:r>
              <a:rPr lang="en-US" sz="15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H. pylori 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metabolizes </a:t>
            </a:r>
            <a:r>
              <a:rPr lang="en-US" sz="15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C-urea to labeled carbon dioxide (</a:t>
            </a:r>
            <a:r>
              <a:rPr lang="en-US" sz="15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sz="1500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and ammonia via the enzyme urease. </a:t>
            </a:r>
            <a:b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20000"/>
              </a:lnSpc>
              <a:spcAft>
                <a:spcPts val="400"/>
              </a:spcAft>
              <a:buSzPct val="100000"/>
              <a:buFont typeface="+mj-lt"/>
              <a:buAutoNum type="arabicPeriod"/>
            </a:pPr>
            <a:endParaRPr lang="en-US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20000"/>
              </a:lnSpc>
              <a:spcAft>
                <a:spcPts val="400"/>
              </a:spcAft>
              <a:buSzPct val="100000"/>
              <a:buFont typeface="+mj-lt"/>
              <a:buAutoNum type="arabicPeriod"/>
            </a:pPr>
            <a:endParaRPr lang="en-US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20000"/>
              </a:lnSpc>
              <a:spcAft>
                <a:spcPts val="400"/>
              </a:spcAft>
              <a:buSzPct val="100000"/>
              <a:buFont typeface="+mj-lt"/>
              <a:buAutoNum type="arabicPeriod"/>
            </a:pPr>
            <a:r>
              <a:rPr lang="en-US" sz="15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sz="1500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is transported in the blood to the lungs. </a:t>
            </a:r>
          </a:p>
          <a:p>
            <a:pPr marL="171450" indent="-171450">
              <a:lnSpc>
                <a:spcPct val="120000"/>
              </a:lnSpc>
              <a:spcAft>
                <a:spcPts val="400"/>
              </a:spcAft>
              <a:buSzPct val="100000"/>
              <a:buFont typeface="+mj-lt"/>
              <a:buAutoNum type="arabicPeriod"/>
            </a:pP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Patient exhales. </a:t>
            </a:r>
            <a:r>
              <a:rPr lang="en-US" sz="15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sz="1500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is captured for analysis.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77013" y="4073171"/>
            <a:ext cx="2335212" cy="710248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txBody>
          <a:bodyPr wrap="square" lIns="91440" tIns="91440" bIns="91440" anchor="ctr" anchorCtr="0">
            <a:noAutofit/>
          </a:bodyPr>
          <a:lstStyle/>
          <a:p>
            <a:pPr marL="57150">
              <a:spcAft>
                <a:spcPts val="600"/>
              </a:spcAft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H</a:t>
            </a:r>
            <a:r>
              <a:rPr lang="pt-BR" sz="14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N(</a:t>
            </a:r>
            <a:r>
              <a:rPr lang="pt-BR" sz="1400" baseline="30000" dirty="0">
                <a:latin typeface="Arial" pitchFamily="34" charset="0"/>
                <a:cs typeface="Arial" pitchFamily="34" charset="0"/>
              </a:rPr>
              <a:t>13/14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CO)NH</a:t>
            </a:r>
            <a:r>
              <a:rPr lang="pt-BR" sz="14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 + H</a:t>
            </a:r>
            <a:r>
              <a:rPr lang="pt-BR" sz="14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0 </a:t>
            </a:r>
            <a:r>
              <a:rPr lang="pt-BR" sz="1100" dirty="0">
                <a:solidFill>
                  <a:srgbClr val="E2007A"/>
                </a:solidFill>
                <a:latin typeface="DINOT-Medium" pitchFamily="34" charset="0"/>
                <a:cs typeface="Arial" pitchFamily="34" charset="0"/>
              </a:rPr>
              <a:t>→</a:t>
            </a:r>
          </a:p>
          <a:p>
            <a:pPr marL="57150">
              <a:spcAft>
                <a:spcPts val="600"/>
              </a:spcAft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urease </a:t>
            </a:r>
            <a:r>
              <a:rPr lang="pt-BR" sz="1100" dirty="0">
                <a:solidFill>
                  <a:srgbClr val="E2007A"/>
                </a:solidFill>
                <a:latin typeface="DINOT-Medium" pitchFamily="34" charset="0"/>
                <a:cs typeface="Arial" pitchFamily="34" charset="0"/>
              </a:rPr>
              <a:t>→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 2NH</a:t>
            </a:r>
            <a:r>
              <a:rPr lang="pt-BR" sz="1400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 + </a:t>
            </a:r>
            <a:r>
              <a:rPr lang="pt-BR" sz="1400" baseline="30000" dirty="0">
                <a:latin typeface="Arial" pitchFamily="34" charset="0"/>
                <a:cs typeface="Arial" pitchFamily="34" charset="0"/>
              </a:rPr>
              <a:t>13/14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CO</a:t>
            </a:r>
            <a:r>
              <a:rPr lang="pt-BR" sz="1400" baseline="-250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1" name="Isosceles Triangle 10"/>
          <p:cNvSpPr/>
          <p:nvPr/>
        </p:nvSpPr>
        <p:spPr>
          <a:xfrm rot="16200000">
            <a:off x="6224864" y="1521176"/>
            <a:ext cx="200024" cy="102327"/>
          </a:xfrm>
          <a:prstGeom prst="triangle">
            <a:avLst/>
          </a:prstGeom>
          <a:solidFill>
            <a:srgbClr val="434343">
              <a:alpha val="90000"/>
            </a:srgbClr>
          </a:solidFill>
          <a:ln>
            <a:noFill/>
          </a:ln>
        </p:spPr>
        <p:txBody>
          <a:bodyPr wrap="square" lIns="182880" tIns="210312" rIns="274320" bIns="18288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600"/>
              </a:spcBef>
              <a:spcAft>
                <a:spcPts val="400"/>
              </a:spcAft>
              <a:buSzPct val="100000"/>
              <a:buFont typeface="+mj-lt"/>
              <a:buAutoNum type="arabicPeriod"/>
            </a:pPr>
            <a:endParaRPr lang="en-US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Grp="1" noSelect="1" noRot="1" noMove="1" noResize="1" noEditPoints="1" noChangeShapeType="1"/>
          </p:cNvPicPr>
          <p:nvPr>
            <p:custDataLst>
              <p:tags r:id="rId1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7829" y="5910266"/>
            <a:ext cx="131064" cy="84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3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455863" y="3227389"/>
            <a:ext cx="4230688" cy="4302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" tIns="54864" rIns="54864" bIns="54864" rtlCol="0" anchor="ctr">
            <a:noAutofit/>
          </a:bodyPr>
          <a:lstStyle/>
          <a:p>
            <a:pPr algn="ctr"/>
            <a:r>
              <a:rPr lang="en-US" sz="1980" dirty="0">
                <a:solidFill>
                  <a:schemeClr val="bg1">
                    <a:alpha val="85000"/>
                  </a:schemeClr>
                </a:solidFill>
                <a:latin typeface="Arial" pitchFamily="34" charset="0"/>
                <a:cs typeface="Arial" pitchFamily="34" charset="0"/>
              </a:rPr>
              <a:t>Over 2,200 units installed world-wide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2797175" y="2808916"/>
            <a:ext cx="3554413" cy="480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864" tIns="18288" rIns="54864" bIns="0" rtlCol="0" anchor="t" anchorCtr="0">
            <a:spAutoFit/>
          </a:bodyPr>
          <a:lstStyle/>
          <a:p>
            <a:pPr algn="ctr"/>
            <a:r>
              <a:rPr lang="en-US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Heliprobe</a:t>
            </a:r>
            <a:r>
              <a:rPr lang="en-US" sz="30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®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System</a:t>
            </a:r>
            <a:endParaRPr lang="en-US" sz="3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90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Many clinical advantages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8840" y="1592580"/>
            <a:ext cx="6340475" cy="4659313"/>
          </a:xfrm>
        </p:spPr>
        <p:txBody>
          <a:bodyPr>
            <a:noAutofit/>
          </a:bodyPr>
          <a:lstStyle/>
          <a:p>
            <a:pPr marL="0" indent="0">
              <a:spcBef>
                <a:spcPts val="1100"/>
              </a:spcBef>
              <a:buNone/>
            </a:pPr>
            <a:r>
              <a:rPr lang="en-US" sz="2050" b="1" dirty="0" smtClean="0">
                <a:latin typeface="Arial" pitchFamily="34" charset="0"/>
                <a:cs typeface="Arial" pitchFamily="34" charset="0"/>
              </a:rPr>
              <a:t>Convenience</a:t>
            </a:r>
          </a:p>
          <a:p>
            <a:pPr marL="171450" lvl="1" indent="-171450">
              <a:spcBef>
                <a:spcPts val="0"/>
              </a:spcBef>
              <a:spcAft>
                <a:spcPts val="800"/>
              </a:spcAft>
              <a:buSzPct val="100000"/>
              <a:buFont typeface="Arial" pitchFamily="34" charset="0"/>
              <a:buChar char="•"/>
            </a:pPr>
            <a:r>
              <a:rPr lang="en-US" sz="2050" dirty="0" smtClean="0">
                <a:latin typeface="Arial" pitchFamily="34" charset="0"/>
                <a:cs typeface="Arial" pitchFamily="34" charset="0"/>
              </a:rPr>
              <a:t>Near-patient testing</a:t>
            </a:r>
          </a:p>
          <a:p>
            <a:pPr marL="171450" lvl="1" indent="-171450">
              <a:spcBef>
                <a:spcPts val="0"/>
              </a:spcBef>
              <a:spcAft>
                <a:spcPts val="800"/>
              </a:spcAft>
              <a:buSzPct val="100000"/>
              <a:buFont typeface="Arial" pitchFamily="34" charset="0"/>
              <a:buChar char="•"/>
            </a:pPr>
            <a:r>
              <a:rPr lang="en-US" sz="2050" dirty="0" smtClean="0">
                <a:latin typeface="Arial" pitchFamily="34" charset="0"/>
                <a:cs typeface="Arial" pitchFamily="34" charset="0"/>
              </a:rPr>
              <a:t>Easy to use (simple breath card and device)</a:t>
            </a:r>
          </a:p>
          <a:p>
            <a:pPr marL="171450" lvl="1" indent="-171450">
              <a:spcBef>
                <a:spcPts val="0"/>
              </a:spcBef>
              <a:buSzPct val="100000"/>
              <a:buFont typeface="Arial" pitchFamily="34" charset="0"/>
              <a:buChar char="•"/>
            </a:pPr>
            <a:r>
              <a:rPr lang="en-US" sz="2050" dirty="0" smtClean="0">
                <a:latin typeface="Arial" pitchFamily="34" charset="0"/>
                <a:cs typeface="Arial" pitchFamily="34" charset="0"/>
              </a:rPr>
              <a:t>No need to send sample for analysis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50" b="1" dirty="0" smtClean="0">
                <a:solidFill>
                  <a:schemeClr val="tx1">
                    <a:alpha val="25000"/>
                  </a:schemeClr>
                </a:solidFill>
                <a:latin typeface="Arial" pitchFamily="34" charset="0"/>
                <a:cs typeface="Arial" pitchFamily="34" charset="0"/>
              </a:rPr>
              <a:t>Speed</a:t>
            </a:r>
          </a:p>
          <a:p>
            <a:pPr marL="171450" lvl="1" indent="-171450">
              <a:spcBef>
                <a:spcPts val="0"/>
              </a:spcBef>
              <a:spcAft>
                <a:spcPts val="800"/>
              </a:spcAft>
              <a:buSzPct val="100000"/>
              <a:buFont typeface="Arial" pitchFamily="34" charset="0"/>
              <a:buChar char="•"/>
            </a:pPr>
            <a:r>
              <a:rPr lang="en-US" sz="2050" dirty="0" smtClean="0">
                <a:solidFill>
                  <a:schemeClr val="tx1">
                    <a:alpha val="25000"/>
                  </a:schemeClr>
                </a:solidFill>
                <a:latin typeface="Arial" pitchFamily="34" charset="0"/>
                <a:cs typeface="Arial" pitchFamily="34" charset="0"/>
              </a:rPr>
              <a:t>Only 10 minutes from swallowing tablet </a:t>
            </a:r>
            <a:br>
              <a:rPr lang="en-US" sz="2050" dirty="0" smtClean="0">
                <a:solidFill>
                  <a:schemeClr val="tx1">
                    <a:alpha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50" dirty="0" smtClean="0">
                <a:solidFill>
                  <a:schemeClr val="tx1">
                    <a:alpha val="25000"/>
                  </a:schemeClr>
                </a:solidFill>
                <a:latin typeface="Arial" pitchFamily="34" charset="0"/>
                <a:cs typeface="Arial" pitchFamily="34" charset="0"/>
              </a:rPr>
              <a:t>to sample for analysis</a:t>
            </a:r>
          </a:p>
          <a:p>
            <a:pPr marL="171450" lvl="1" indent="-171450">
              <a:spcBef>
                <a:spcPts val="0"/>
              </a:spcBef>
              <a:buSzPct val="100000"/>
              <a:buFont typeface="Arial" pitchFamily="34" charset="0"/>
              <a:buChar char="•"/>
            </a:pPr>
            <a:r>
              <a:rPr lang="en-US" sz="2050" dirty="0" smtClean="0">
                <a:solidFill>
                  <a:schemeClr val="tx1">
                    <a:alpha val="25000"/>
                  </a:schemeClr>
                </a:solidFill>
                <a:latin typeface="Arial" pitchFamily="34" charset="0"/>
                <a:cs typeface="Arial" pitchFamily="34" charset="0"/>
              </a:rPr>
              <a:t>Test result available in 5 minutes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50" b="1" dirty="0" smtClean="0">
                <a:solidFill>
                  <a:schemeClr val="tx1">
                    <a:alpha val="25000"/>
                  </a:schemeClr>
                </a:solidFill>
                <a:latin typeface="Arial" pitchFamily="34" charset="0"/>
                <a:cs typeface="Arial" pitchFamily="34" charset="0"/>
              </a:rPr>
              <a:t>System Reliability &amp; Precision</a:t>
            </a:r>
          </a:p>
          <a:p>
            <a:pPr marL="171450" lvl="1" indent="-171450">
              <a:spcBef>
                <a:spcPts val="0"/>
              </a:spcBef>
              <a:spcAft>
                <a:spcPts val="800"/>
              </a:spcAft>
              <a:buSzPct val="100000"/>
              <a:buFont typeface="Arial" pitchFamily="34" charset="0"/>
              <a:buChar char="•"/>
            </a:pPr>
            <a:r>
              <a:rPr lang="en-US" sz="2050" dirty="0" smtClean="0">
                <a:solidFill>
                  <a:schemeClr val="tx1">
                    <a:alpha val="25000"/>
                  </a:schemeClr>
                </a:solidFill>
                <a:latin typeface="Arial" pitchFamily="34" charset="0"/>
                <a:cs typeface="Arial" pitchFamily="34" charset="0"/>
              </a:rPr>
              <a:t>Reliable results with high precision</a:t>
            </a:r>
          </a:p>
          <a:p>
            <a:pPr marL="171450" lvl="1" indent="-171450">
              <a:spcBef>
                <a:spcPts val="0"/>
              </a:spcBef>
              <a:spcAft>
                <a:spcPts val="800"/>
              </a:spcAft>
              <a:buSzPct val="100000"/>
              <a:buFont typeface="Arial" pitchFamily="34" charset="0"/>
              <a:buChar char="•"/>
            </a:pPr>
            <a:r>
              <a:rPr lang="en-US" sz="2050" dirty="0" smtClean="0">
                <a:solidFill>
                  <a:schemeClr val="tx1">
                    <a:alpha val="25000"/>
                  </a:schemeClr>
                </a:solidFill>
                <a:latin typeface="Arial" pitchFamily="34" charset="0"/>
                <a:cs typeface="Arial" pitchFamily="34" charset="0"/>
              </a:rPr>
              <a:t>Robust with low maintenance needs</a:t>
            </a:r>
            <a:endParaRPr lang="en-US" sz="2050" dirty="0">
              <a:solidFill>
                <a:schemeClr val="tx1">
                  <a:alpha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49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Many clinical advantages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8840" y="1592580"/>
            <a:ext cx="6340475" cy="4659313"/>
          </a:xfrm>
        </p:spPr>
        <p:txBody>
          <a:bodyPr>
            <a:noAutofit/>
          </a:bodyPr>
          <a:lstStyle/>
          <a:p>
            <a:pPr marL="0" indent="0">
              <a:spcBef>
                <a:spcPts val="1100"/>
              </a:spcBef>
              <a:buNone/>
            </a:pPr>
            <a:r>
              <a:rPr lang="en-US" sz="2050" b="1" dirty="0" smtClean="0">
                <a:solidFill>
                  <a:schemeClr val="tx1">
                    <a:alpha val="25000"/>
                  </a:schemeClr>
                </a:solidFill>
                <a:latin typeface="Arial" pitchFamily="34" charset="0"/>
                <a:cs typeface="Arial" pitchFamily="34" charset="0"/>
              </a:rPr>
              <a:t>Convenience</a:t>
            </a:r>
          </a:p>
          <a:p>
            <a:pPr marL="171450" lvl="1" indent="-171450">
              <a:spcBef>
                <a:spcPts val="0"/>
              </a:spcBef>
              <a:spcAft>
                <a:spcPts val="800"/>
              </a:spcAft>
              <a:buSzPct val="100000"/>
              <a:buFont typeface="Arial" pitchFamily="34" charset="0"/>
              <a:buChar char="•"/>
            </a:pPr>
            <a:r>
              <a:rPr lang="en-US" sz="2050" dirty="0" smtClean="0">
                <a:solidFill>
                  <a:schemeClr val="tx1">
                    <a:alpha val="25000"/>
                  </a:schemeClr>
                </a:solidFill>
                <a:latin typeface="Arial" pitchFamily="34" charset="0"/>
                <a:cs typeface="Arial" pitchFamily="34" charset="0"/>
              </a:rPr>
              <a:t>Near-patient testing</a:t>
            </a:r>
          </a:p>
          <a:p>
            <a:pPr marL="171450" lvl="1" indent="-171450">
              <a:spcBef>
                <a:spcPts val="0"/>
              </a:spcBef>
              <a:spcAft>
                <a:spcPts val="800"/>
              </a:spcAft>
              <a:buSzPct val="100000"/>
              <a:buFont typeface="Arial" pitchFamily="34" charset="0"/>
              <a:buChar char="•"/>
            </a:pPr>
            <a:r>
              <a:rPr lang="en-US" sz="2050" dirty="0" smtClean="0">
                <a:solidFill>
                  <a:schemeClr val="tx1">
                    <a:alpha val="25000"/>
                  </a:schemeClr>
                </a:solidFill>
                <a:latin typeface="Arial" pitchFamily="34" charset="0"/>
                <a:cs typeface="Arial" pitchFamily="34" charset="0"/>
              </a:rPr>
              <a:t>Easy to use (simple breath card and device)</a:t>
            </a:r>
          </a:p>
          <a:p>
            <a:pPr marL="171450" lvl="1" indent="-171450">
              <a:spcBef>
                <a:spcPts val="0"/>
              </a:spcBef>
              <a:buSzPct val="100000"/>
              <a:buFont typeface="Arial" pitchFamily="34" charset="0"/>
              <a:buChar char="•"/>
            </a:pPr>
            <a:r>
              <a:rPr lang="en-US" sz="2050" dirty="0" smtClean="0">
                <a:solidFill>
                  <a:schemeClr val="tx1">
                    <a:alpha val="25000"/>
                  </a:schemeClr>
                </a:solidFill>
                <a:latin typeface="Arial" pitchFamily="34" charset="0"/>
                <a:cs typeface="Arial" pitchFamily="34" charset="0"/>
              </a:rPr>
              <a:t>No need to send sample for analysis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50" b="1" dirty="0" smtClean="0">
                <a:latin typeface="Arial" pitchFamily="34" charset="0"/>
                <a:cs typeface="Arial" pitchFamily="34" charset="0"/>
              </a:rPr>
              <a:t>Speed</a:t>
            </a:r>
          </a:p>
          <a:p>
            <a:pPr marL="171450" lvl="1" indent="-171450">
              <a:spcBef>
                <a:spcPts val="0"/>
              </a:spcBef>
              <a:spcAft>
                <a:spcPts val="800"/>
              </a:spcAft>
              <a:buSzPct val="100000"/>
              <a:buFont typeface="Arial" pitchFamily="34" charset="0"/>
              <a:buChar char="•"/>
            </a:pPr>
            <a:r>
              <a:rPr lang="en-US" sz="2050" dirty="0" smtClean="0">
                <a:latin typeface="Arial" pitchFamily="34" charset="0"/>
                <a:cs typeface="Arial" pitchFamily="34" charset="0"/>
              </a:rPr>
              <a:t>Only 10 minutes from swallowing tablet </a:t>
            </a:r>
            <a:br>
              <a:rPr lang="en-US" sz="2050" dirty="0" smtClean="0">
                <a:latin typeface="Arial" pitchFamily="34" charset="0"/>
                <a:cs typeface="Arial" pitchFamily="34" charset="0"/>
              </a:rPr>
            </a:br>
            <a:r>
              <a:rPr lang="en-US" sz="2050" dirty="0" smtClean="0">
                <a:latin typeface="Arial" pitchFamily="34" charset="0"/>
                <a:cs typeface="Arial" pitchFamily="34" charset="0"/>
              </a:rPr>
              <a:t>to sample for analysis</a:t>
            </a:r>
          </a:p>
          <a:p>
            <a:pPr marL="171450" lvl="1" indent="-171450">
              <a:spcBef>
                <a:spcPts val="0"/>
              </a:spcBef>
              <a:buSzPct val="100000"/>
              <a:buFont typeface="Arial" pitchFamily="34" charset="0"/>
              <a:buChar char="•"/>
            </a:pPr>
            <a:r>
              <a:rPr lang="en-US" sz="2050" dirty="0" smtClean="0">
                <a:latin typeface="Arial" pitchFamily="34" charset="0"/>
                <a:cs typeface="Arial" pitchFamily="34" charset="0"/>
              </a:rPr>
              <a:t>Test result available in 5 minutes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50" b="1" dirty="0" smtClean="0">
                <a:solidFill>
                  <a:schemeClr val="tx1">
                    <a:alpha val="25000"/>
                  </a:schemeClr>
                </a:solidFill>
                <a:latin typeface="Arial" pitchFamily="34" charset="0"/>
                <a:cs typeface="Arial" pitchFamily="34" charset="0"/>
              </a:rPr>
              <a:t>System Reliability &amp; Precision</a:t>
            </a:r>
          </a:p>
          <a:p>
            <a:pPr marL="171450" lvl="1" indent="-171450">
              <a:spcBef>
                <a:spcPts val="0"/>
              </a:spcBef>
              <a:spcAft>
                <a:spcPts val="800"/>
              </a:spcAft>
              <a:buSzPct val="100000"/>
              <a:buFont typeface="Arial" pitchFamily="34" charset="0"/>
              <a:buChar char="•"/>
            </a:pPr>
            <a:r>
              <a:rPr lang="en-US" sz="2050" dirty="0" smtClean="0">
                <a:solidFill>
                  <a:schemeClr val="tx1">
                    <a:alpha val="25000"/>
                  </a:schemeClr>
                </a:solidFill>
                <a:latin typeface="Arial" pitchFamily="34" charset="0"/>
                <a:cs typeface="Arial" pitchFamily="34" charset="0"/>
              </a:rPr>
              <a:t>Reliable results with high precision</a:t>
            </a:r>
          </a:p>
          <a:p>
            <a:pPr marL="171450" lvl="1" indent="-171450">
              <a:spcBef>
                <a:spcPts val="0"/>
              </a:spcBef>
              <a:spcAft>
                <a:spcPts val="800"/>
              </a:spcAft>
              <a:buSzPct val="100000"/>
              <a:buFont typeface="Arial" pitchFamily="34" charset="0"/>
              <a:buChar char="•"/>
            </a:pPr>
            <a:r>
              <a:rPr lang="en-US" sz="2050" dirty="0" smtClean="0">
                <a:solidFill>
                  <a:schemeClr val="tx1">
                    <a:alpha val="25000"/>
                  </a:schemeClr>
                </a:solidFill>
                <a:latin typeface="Arial" pitchFamily="34" charset="0"/>
                <a:cs typeface="Arial" pitchFamily="34" charset="0"/>
              </a:rPr>
              <a:t>Robust with low maintenance needs</a:t>
            </a:r>
            <a:endParaRPr lang="en-US" sz="2050" dirty="0">
              <a:solidFill>
                <a:schemeClr val="tx1">
                  <a:alpha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72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Many clinical advantages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8840" y="1592580"/>
            <a:ext cx="6340475" cy="4659313"/>
          </a:xfrm>
        </p:spPr>
        <p:txBody>
          <a:bodyPr>
            <a:noAutofit/>
          </a:bodyPr>
          <a:lstStyle/>
          <a:p>
            <a:pPr marL="0" indent="0">
              <a:spcBef>
                <a:spcPts val="1100"/>
              </a:spcBef>
              <a:buNone/>
            </a:pPr>
            <a:r>
              <a:rPr lang="en-US" sz="2050" b="1" dirty="0" smtClean="0">
                <a:solidFill>
                  <a:schemeClr val="tx1">
                    <a:alpha val="25000"/>
                  </a:schemeClr>
                </a:solidFill>
                <a:latin typeface="Arial" pitchFamily="34" charset="0"/>
                <a:cs typeface="Arial" pitchFamily="34" charset="0"/>
              </a:rPr>
              <a:t>Convenience</a:t>
            </a:r>
          </a:p>
          <a:p>
            <a:pPr marL="171450" lvl="1" indent="-171450">
              <a:spcBef>
                <a:spcPts val="0"/>
              </a:spcBef>
              <a:spcAft>
                <a:spcPts val="800"/>
              </a:spcAft>
              <a:buSzPct val="100000"/>
              <a:buFont typeface="Arial" pitchFamily="34" charset="0"/>
              <a:buChar char="•"/>
            </a:pPr>
            <a:r>
              <a:rPr lang="en-US" sz="2050" dirty="0" smtClean="0">
                <a:solidFill>
                  <a:schemeClr val="tx1">
                    <a:alpha val="25000"/>
                  </a:schemeClr>
                </a:solidFill>
                <a:latin typeface="Arial" pitchFamily="34" charset="0"/>
                <a:cs typeface="Arial" pitchFamily="34" charset="0"/>
              </a:rPr>
              <a:t>Near-patient testing</a:t>
            </a:r>
          </a:p>
          <a:p>
            <a:pPr marL="171450" lvl="1" indent="-171450">
              <a:spcBef>
                <a:spcPts val="0"/>
              </a:spcBef>
              <a:spcAft>
                <a:spcPts val="800"/>
              </a:spcAft>
              <a:buSzPct val="100000"/>
              <a:buFont typeface="Arial" pitchFamily="34" charset="0"/>
              <a:buChar char="•"/>
            </a:pPr>
            <a:r>
              <a:rPr lang="en-US" sz="2050" dirty="0" smtClean="0">
                <a:solidFill>
                  <a:schemeClr val="tx1">
                    <a:alpha val="25000"/>
                  </a:schemeClr>
                </a:solidFill>
                <a:latin typeface="Arial" pitchFamily="34" charset="0"/>
                <a:cs typeface="Arial" pitchFamily="34" charset="0"/>
              </a:rPr>
              <a:t>Easy to use (simple breath card and device)</a:t>
            </a:r>
          </a:p>
          <a:p>
            <a:pPr marL="171450" lvl="1" indent="-171450">
              <a:spcBef>
                <a:spcPts val="0"/>
              </a:spcBef>
              <a:buSzPct val="100000"/>
              <a:buFont typeface="Arial" pitchFamily="34" charset="0"/>
              <a:buChar char="•"/>
            </a:pPr>
            <a:r>
              <a:rPr lang="en-US" sz="2050" dirty="0" smtClean="0">
                <a:solidFill>
                  <a:schemeClr val="tx1">
                    <a:alpha val="25000"/>
                  </a:schemeClr>
                </a:solidFill>
                <a:latin typeface="Arial" pitchFamily="34" charset="0"/>
                <a:cs typeface="Arial" pitchFamily="34" charset="0"/>
              </a:rPr>
              <a:t>No need to send sample for analysis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50" b="1" dirty="0" smtClean="0">
                <a:solidFill>
                  <a:schemeClr val="tx1">
                    <a:alpha val="25000"/>
                  </a:schemeClr>
                </a:solidFill>
                <a:latin typeface="Arial" pitchFamily="34" charset="0"/>
                <a:cs typeface="Arial" pitchFamily="34" charset="0"/>
              </a:rPr>
              <a:t>Speed</a:t>
            </a:r>
          </a:p>
          <a:p>
            <a:pPr marL="171450" lvl="1" indent="-171450">
              <a:spcBef>
                <a:spcPts val="0"/>
              </a:spcBef>
              <a:spcAft>
                <a:spcPts val="800"/>
              </a:spcAft>
              <a:buSzPct val="100000"/>
              <a:buFont typeface="Arial" pitchFamily="34" charset="0"/>
              <a:buChar char="•"/>
            </a:pPr>
            <a:r>
              <a:rPr lang="en-US" sz="2050" dirty="0" smtClean="0">
                <a:solidFill>
                  <a:schemeClr val="tx1">
                    <a:alpha val="25000"/>
                  </a:schemeClr>
                </a:solidFill>
                <a:latin typeface="Arial" pitchFamily="34" charset="0"/>
                <a:cs typeface="Arial" pitchFamily="34" charset="0"/>
              </a:rPr>
              <a:t>Only 10 minutes from swallowing tablet </a:t>
            </a:r>
            <a:br>
              <a:rPr lang="en-US" sz="2050" dirty="0" smtClean="0">
                <a:solidFill>
                  <a:schemeClr val="tx1">
                    <a:alpha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50" dirty="0" smtClean="0">
                <a:solidFill>
                  <a:schemeClr val="tx1">
                    <a:alpha val="25000"/>
                  </a:schemeClr>
                </a:solidFill>
                <a:latin typeface="Arial" pitchFamily="34" charset="0"/>
                <a:cs typeface="Arial" pitchFamily="34" charset="0"/>
              </a:rPr>
              <a:t>to sample for analysis</a:t>
            </a:r>
          </a:p>
          <a:p>
            <a:pPr marL="171450" lvl="1" indent="-171450">
              <a:spcBef>
                <a:spcPts val="0"/>
              </a:spcBef>
              <a:buSzPct val="100000"/>
              <a:buFont typeface="Arial" pitchFamily="34" charset="0"/>
              <a:buChar char="•"/>
            </a:pPr>
            <a:r>
              <a:rPr lang="en-US" sz="2050" dirty="0" smtClean="0">
                <a:solidFill>
                  <a:schemeClr val="tx1">
                    <a:alpha val="25000"/>
                  </a:schemeClr>
                </a:solidFill>
                <a:latin typeface="Arial" pitchFamily="34" charset="0"/>
                <a:cs typeface="Arial" pitchFamily="34" charset="0"/>
              </a:rPr>
              <a:t>Test result available in 5 minutes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50" b="1" dirty="0" smtClean="0">
                <a:latin typeface="Arial" pitchFamily="34" charset="0"/>
                <a:cs typeface="Arial" pitchFamily="34" charset="0"/>
              </a:rPr>
              <a:t>System Reliability &amp; Precision</a:t>
            </a:r>
          </a:p>
          <a:p>
            <a:pPr marL="171450" lvl="1" indent="-171450">
              <a:spcBef>
                <a:spcPts val="0"/>
              </a:spcBef>
              <a:spcAft>
                <a:spcPts val="800"/>
              </a:spcAft>
              <a:buSzPct val="100000"/>
              <a:buFont typeface="Arial" pitchFamily="34" charset="0"/>
              <a:buChar char="•"/>
            </a:pPr>
            <a:r>
              <a:rPr lang="en-US" sz="2050" dirty="0" smtClean="0">
                <a:latin typeface="Arial" pitchFamily="34" charset="0"/>
                <a:cs typeface="Arial" pitchFamily="34" charset="0"/>
              </a:rPr>
              <a:t>Reliable results with high precision</a:t>
            </a:r>
          </a:p>
          <a:p>
            <a:pPr marL="171450" lvl="1" indent="-171450">
              <a:spcBef>
                <a:spcPts val="0"/>
              </a:spcBef>
              <a:spcAft>
                <a:spcPts val="800"/>
              </a:spcAft>
              <a:buSzPct val="100000"/>
              <a:buFont typeface="Arial" pitchFamily="34" charset="0"/>
              <a:buChar char="•"/>
            </a:pPr>
            <a:r>
              <a:rPr lang="en-US" sz="2050" dirty="0" smtClean="0">
                <a:latin typeface="Arial" pitchFamily="34" charset="0"/>
                <a:cs typeface="Arial" pitchFamily="34" charset="0"/>
              </a:rPr>
              <a:t>Robust with low maintenance needs</a:t>
            </a:r>
            <a:endParaRPr lang="en-US" sz="205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34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8840" y="362188"/>
            <a:ext cx="6340475" cy="738664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How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Heliprobe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®</a:t>
            </a:r>
            <a:r>
              <a:rPr lang="en-US" dirty="0">
                <a:latin typeface="Arial" pitchFamily="34" charset="0"/>
                <a:cs typeface="Arial" pitchFamily="34" charset="0"/>
              </a:rPr>
              <a:t> System works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i="1" dirty="0">
                <a:solidFill>
                  <a:srgbClr val="7A7B7B"/>
                </a:solidFill>
                <a:latin typeface="Arial" pitchFamily="34" charset="0"/>
                <a:cs typeface="Arial" pitchFamily="34" charset="0"/>
              </a:rPr>
              <a:t>Simply swallow, breathe and analyze</a:t>
            </a:r>
          </a:p>
        </p:txBody>
      </p:sp>
      <p:pic>
        <p:nvPicPr>
          <p:cNvPr id="9218" name="Picture 2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6677" y="1784839"/>
            <a:ext cx="1849671" cy="277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644058" y="1784839"/>
            <a:ext cx="1845514" cy="277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50675" y="1784839"/>
            <a:ext cx="1849671" cy="277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60538" y="1784839"/>
            <a:ext cx="1849671" cy="277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6677" y="4636657"/>
            <a:ext cx="1847088" cy="215444"/>
          </a:xfrm>
          <a:prstGeom prst="rect">
            <a:avLst/>
          </a:prstGeom>
        </p:spPr>
        <p:txBody>
          <a:bodyPr wrap="square" lIns="0" tIns="0" rIns="91440" bIns="0">
            <a:spAutoFit/>
          </a:bodyPr>
          <a:lstStyle/>
          <a:p>
            <a:pPr marL="174625" indent="-174625">
              <a:buFont typeface="+mj-lt"/>
              <a:buAutoNum type="arabicPeriod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Swallow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HeliCap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™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53294" y="4636657"/>
            <a:ext cx="1847088" cy="646331"/>
          </a:xfrm>
          <a:prstGeom prst="rect">
            <a:avLst/>
          </a:prstGeom>
        </p:spPr>
        <p:txBody>
          <a:bodyPr wrap="square" lIns="0" tIns="0" rIns="91440" bIns="0">
            <a:spAutoFit/>
          </a:bodyPr>
          <a:lstStyle/>
          <a:p>
            <a:pPr marL="174625" indent="-174625">
              <a:buFont typeface="+mj-lt"/>
              <a:buAutoNum type="arabicPeriod" startAt="2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Wait 10 minutes. Breathe into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BreathCard</a:t>
            </a:r>
            <a:r>
              <a:rPr lang="en-US" sz="1400" baseline="30000" dirty="0">
                <a:latin typeface="Arial" pitchFamily="34" charset="0"/>
                <a:cs typeface="Arial" pitchFamily="34" charset="0"/>
              </a:rPr>
              <a:t>®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59911" y="4636657"/>
            <a:ext cx="1847088" cy="646331"/>
          </a:xfrm>
          <a:prstGeom prst="rect">
            <a:avLst/>
          </a:prstGeom>
        </p:spPr>
        <p:txBody>
          <a:bodyPr wrap="square" lIns="0" tIns="0" rIns="91440" bIns="0">
            <a:spAutoFit/>
          </a:bodyPr>
          <a:lstStyle/>
          <a:p>
            <a:pPr marL="174625" indent="-174625">
              <a:buFont typeface="+mj-lt"/>
              <a:buAutoNum type="arabicPeriod" startAt="3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Insert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BreathCard</a:t>
            </a:r>
            <a:r>
              <a:rPr lang="en-US" sz="1400" baseline="30000" dirty="0">
                <a:latin typeface="Arial" pitchFamily="34" charset="0"/>
                <a:cs typeface="Arial" pitchFamily="34" charset="0"/>
              </a:rPr>
              <a:t>®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into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Heliprobe</a:t>
            </a:r>
            <a:r>
              <a:rPr lang="en-US" sz="1400" baseline="30000" dirty="0">
                <a:latin typeface="Arial" pitchFamily="34" charset="0"/>
                <a:cs typeface="Arial" pitchFamily="34" charset="0"/>
              </a:rPr>
              <a:t>®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Analyzer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69773" y="4636657"/>
            <a:ext cx="1931301" cy="430887"/>
          </a:xfrm>
          <a:prstGeom prst="rect">
            <a:avLst/>
          </a:prstGeom>
        </p:spPr>
        <p:txBody>
          <a:bodyPr wrap="square" lIns="0" tIns="0" rIns="91440" bIns="0">
            <a:spAutoFit/>
          </a:bodyPr>
          <a:lstStyle/>
          <a:p>
            <a:pPr marL="174625" indent="-174625">
              <a:buFont typeface="+mj-lt"/>
              <a:buAutoNum type="arabicPeriod" startAt="4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Read the result after just 5 minutes</a:t>
            </a:r>
          </a:p>
        </p:txBody>
      </p:sp>
    </p:spTree>
    <p:extLst>
      <p:ext uri="{BB962C8B-B14F-4D97-AF65-F5344CB8AC3E}">
        <p14:creationId xmlns:p14="http://schemas.microsoft.com/office/powerpoint/2010/main" val="316692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920" y="359693"/>
            <a:ext cx="6340475" cy="738664"/>
          </a:xfrm>
        </p:spPr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Heliprobe</a:t>
            </a:r>
            <a:r>
              <a:rPr lang="en-US" baseline="30000" dirty="0"/>
              <a:t>®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System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i="1" dirty="0">
                <a:solidFill>
                  <a:srgbClr val="7A7B7B"/>
                </a:solidFill>
                <a:latin typeface="Arial" pitchFamily="34" charset="0"/>
                <a:cs typeface="Arial" pitchFamily="34" charset="0"/>
              </a:rPr>
              <a:t>Film</a:t>
            </a:r>
          </a:p>
        </p:txBody>
      </p:sp>
    </p:spTree>
    <p:extLst>
      <p:ext uri="{BB962C8B-B14F-4D97-AF65-F5344CB8AC3E}">
        <p14:creationId xmlns:p14="http://schemas.microsoft.com/office/powerpoint/2010/main" val="180877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Heliprobe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®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System – three simple components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err="1" smtClean="0">
                <a:solidFill>
                  <a:srgbClr val="434343"/>
                </a:solidFill>
                <a:latin typeface="Arial" pitchFamily="34" charset="0"/>
                <a:cs typeface="Arial" pitchFamily="34" charset="0"/>
              </a:rPr>
              <a:t>HeliCap</a:t>
            </a:r>
            <a:r>
              <a:rPr lang="en-US" b="1" baseline="30000" dirty="0" err="1" smtClean="0">
                <a:solidFill>
                  <a:srgbClr val="434343"/>
                </a:solidFill>
                <a:latin typeface="Arial" pitchFamily="34" charset="0"/>
                <a:cs typeface="Arial" pitchFamily="34" charset="0"/>
              </a:rPr>
              <a:t>TM</a:t>
            </a:r>
            <a:endParaRPr lang="en-US" b="1" baseline="30000" dirty="0">
              <a:solidFill>
                <a:srgbClr val="43434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23440" y="1600200"/>
            <a:ext cx="5486400" cy="4659313"/>
          </a:xfrm>
        </p:spPr>
        <p:txBody>
          <a:bodyPr>
            <a:normAutofit/>
          </a:bodyPr>
          <a:lstStyle/>
          <a:p>
            <a:pPr marL="400050" indent="-400050"/>
            <a:r>
              <a:rPr lang="en-US" sz="2100" dirty="0" smtClean="0">
                <a:latin typeface="Arial" pitchFamily="34" charset="0"/>
                <a:cs typeface="Arial" pitchFamily="34" charset="0"/>
              </a:rPr>
              <a:t>Blue Gelatin capsule, hard</a:t>
            </a:r>
          </a:p>
          <a:p>
            <a:pPr marL="400050" indent="-400050"/>
            <a:r>
              <a:rPr lang="en-US" sz="2100" dirty="0" smtClean="0">
                <a:latin typeface="Arial" pitchFamily="34" charset="0"/>
                <a:cs typeface="Arial" pitchFamily="34" charset="0"/>
              </a:rPr>
              <a:t>One capsule contains 1 </a:t>
            </a:r>
            <a:r>
              <a:rPr lang="el-GR" sz="2100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Ci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aseline="30000" dirty="0" smtClean="0">
                <a:latin typeface="Arial" pitchFamily="34" charset="0"/>
                <a:cs typeface="Arial" pitchFamily="34" charset="0"/>
              </a:rPr>
              <a:t>14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C-urea</a:t>
            </a:r>
          </a:p>
          <a:p>
            <a:pPr marL="400050" indent="-400050"/>
            <a:r>
              <a:rPr lang="en-US" sz="2100" dirty="0" smtClean="0">
                <a:latin typeface="Arial" pitchFamily="34" charset="0"/>
                <a:cs typeface="Arial" pitchFamily="34" charset="0"/>
              </a:rPr>
              <a:t>Very low effective radioactive dose</a:t>
            </a:r>
          </a:p>
          <a:p>
            <a:pPr marL="400050" indent="-400050"/>
            <a:r>
              <a:rPr lang="en-US" sz="2100" dirty="0" smtClean="0">
                <a:latin typeface="Arial" pitchFamily="34" charset="0"/>
                <a:cs typeface="Arial" pitchFamily="34" charset="0"/>
              </a:rPr>
              <a:t>Ten capsules per pack</a:t>
            </a:r>
          </a:p>
          <a:p>
            <a:pPr marL="400050" indent="-400050"/>
            <a:r>
              <a:rPr lang="en-US" sz="2100" dirty="0" smtClean="0">
                <a:latin typeface="Arial" pitchFamily="34" charset="0"/>
                <a:cs typeface="Arial" pitchFamily="34" charset="0"/>
              </a:rPr>
              <a:t>Max storage temperature 25°C</a:t>
            </a:r>
          </a:p>
          <a:p>
            <a:pPr marL="400050" indent="-400050"/>
            <a:r>
              <a:rPr lang="en-US" sz="2100" dirty="0" smtClean="0">
                <a:latin typeface="Arial" pitchFamily="34" charset="0"/>
                <a:cs typeface="Arial" pitchFamily="34" charset="0"/>
              </a:rPr>
              <a:t>Two-year shelf-life</a:t>
            </a:r>
            <a:endParaRPr lang="en-US" sz="2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63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390" b="1" dirty="0" smtClean="0">
                <a:latin typeface="Arial" pitchFamily="34" charset="0"/>
                <a:cs typeface="Arial" pitchFamily="34" charset="0"/>
              </a:rPr>
              <a:t>CONTENTS</a:t>
            </a:r>
            <a:endParaRPr lang="en-US" sz="239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1">
                  <a:lumMod val="75000"/>
                </a:schemeClr>
              </a:buClr>
              <a:tabLst>
                <a:tab pos="342900" algn="l"/>
              </a:tabLst>
            </a:pPr>
            <a:r>
              <a:rPr lang="sv-SE" sz="2100" i="1" dirty="0" smtClean="0">
                <a:latin typeface="Arial" pitchFamily="34" charset="0"/>
                <a:cs typeface="Arial" pitchFamily="34" charset="0"/>
              </a:rPr>
              <a:t>Helicobacter pylori</a:t>
            </a:r>
          </a:p>
          <a:p>
            <a:pPr>
              <a:buClr>
                <a:schemeClr val="bg1">
                  <a:lumMod val="75000"/>
                </a:schemeClr>
              </a:buClr>
              <a:tabLst>
                <a:tab pos="342900" algn="l"/>
              </a:tabLst>
            </a:pPr>
            <a:r>
              <a:rPr lang="sv-SE" sz="2100" dirty="0" smtClean="0">
                <a:latin typeface="Arial" pitchFamily="34" charset="0"/>
                <a:cs typeface="Arial" pitchFamily="34" charset="0"/>
              </a:rPr>
              <a:t>Urea Breath Test</a:t>
            </a:r>
          </a:p>
          <a:p>
            <a:pPr>
              <a:buClr>
                <a:schemeClr val="bg1">
                  <a:lumMod val="75000"/>
                </a:schemeClr>
              </a:buClr>
              <a:tabLst>
                <a:tab pos="342900" algn="l"/>
              </a:tabLst>
            </a:pPr>
            <a:r>
              <a:rPr lang="sv-SE" sz="2100" dirty="0" smtClean="0">
                <a:latin typeface="Arial" pitchFamily="34" charset="0"/>
                <a:cs typeface="Arial" pitchFamily="34" charset="0"/>
              </a:rPr>
              <a:t>Heliprobe</a:t>
            </a:r>
            <a:r>
              <a:rPr lang="sv-SE" sz="2100" baseline="30000" dirty="0" smtClean="0">
                <a:latin typeface="Arial" pitchFamily="34" charset="0"/>
                <a:cs typeface="Arial" pitchFamily="34" charset="0"/>
              </a:rPr>
              <a:t>®</a:t>
            </a:r>
            <a:r>
              <a:rPr lang="sv-SE" sz="2100" dirty="0" smtClean="0">
                <a:latin typeface="Arial" pitchFamily="34" charset="0"/>
                <a:cs typeface="Arial" pitchFamily="34" charset="0"/>
              </a:rPr>
              <a:t> System</a:t>
            </a:r>
          </a:p>
          <a:p>
            <a:pPr marL="520700" lvl="1" indent="-177800">
              <a:buSzPct val="100000"/>
              <a:buFont typeface="Arial" pitchFamily="34" charset="0"/>
              <a:buChar char="•"/>
            </a:pPr>
            <a:r>
              <a:rPr lang="sv-SE" sz="2100" dirty="0" smtClean="0">
                <a:latin typeface="Arial" pitchFamily="34" charset="0"/>
                <a:cs typeface="Arial" pitchFamily="34" charset="0"/>
              </a:rPr>
              <a:t>Clinical advantages</a:t>
            </a:r>
          </a:p>
          <a:p>
            <a:pPr marL="520700" lvl="1" indent="-177800">
              <a:buSzPct val="100000"/>
              <a:buFont typeface="Arial" pitchFamily="34" charset="0"/>
              <a:buChar char="•"/>
            </a:pPr>
            <a:r>
              <a:rPr lang="sv-SE" sz="2100" dirty="0" smtClean="0">
                <a:latin typeface="Arial" pitchFamily="34" charset="0"/>
                <a:cs typeface="Arial" pitchFamily="34" charset="0"/>
              </a:rPr>
              <a:t>How it works</a:t>
            </a:r>
          </a:p>
          <a:p>
            <a:pPr marL="520700" lvl="1" indent="-177800">
              <a:buSzPct val="100000"/>
              <a:buFont typeface="Arial" pitchFamily="34" charset="0"/>
              <a:buChar char="•"/>
            </a:pPr>
            <a:r>
              <a:rPr lang="sv-SE" sz="2100" dirty="0" smtClean="0">
                <a:latin typeface="Arial" pitchFamily="34" charset="0"/>
                <a:cs typeface="Arial" pitchFamily="34" charset="0"/>
              </a:rPr>
              <a:t>System components</a:t>
            </a:r>
          </a:p>
          <a:p>
            <a:pPr marL="520700" lvl="1" indent="-177800">
              <a:buSzPct val="100000"/>
              <a:buFont typeface="Arial" pitchFamily="34" charset="0"/>
              <a:buChar char="•"/>
            </a:pPr>
            <a:r>
              <a:rPr lang="sv-SE" sz="2100" dirty="0" smtClean="0">
                <a:latin typeface="Arial" pitchFamily="34" charset="0"/>
                <a:cs typeface="Arial" pitchFamily="34" charset="0"/>
              </a:rPr>
              <a:t>Vs. other methods/tests</a:t>
            </a:r>
          </a:p>
          <a:p>
            <a:pPr marL="520700" lvl="1" indent="-177800">
              <a:buSzPct val="100000"/>
              <a:buFont typeface="Arial" pitchFamily="34" charset="0"/>
              <a:buChar char="•"/>
            </a:pPr>
            <a:r>
              <a:rPr lang="sv-SE" sz="2100" dirty="0" smtClean="0">
                <a:latin typeface="Arial" pitchFamily="34" charset="0"/>
                <a:cs typeface="Arial" pitchFamily="34" charset="0"/>
              </a:rPr>
              <a:t>References</a:t>
            </a:r>
          </a:p>
          <a:p>
            <a:pPr marL="520700" lvl="1" indent="-177800">
              <a:buSzPct val="100000"/>
              <a:buFont typeface="Arial" pitchFamily="34" charset="0"/>
              <a:buChar char="•"/>
            </a:pPr>
            <a:r>
              <a:rPr lang="sv-SE" sz="2100" dirty="0" smtClean="0">
                <a:latin typeface="Arial" pitchFamily="34" charset="0"/>
                <a:cs typeface="Arial" pitchFamily="34" charset="0"/>
              </a:rPr>
              <a:t>Summary</a:t>
            </a:r>
            <a:endParaRPr lang="sv-SE" sz="2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46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Heliprobe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®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System – three simple components</a:t>
            </a:r>
            <a:r>
              <a:rPr lang="en-US" b="1" dirty="0">
                <a:solidFill>
                  <a:srgbClr val="434343"/>
                </a:solidFill>
              </a:rPr>
              <a:t/>
            </a:r>
            <a:br>
              <a:rPr lang="en-US" b="1" dirty="0">
                <a:solidFill>
                  <a:srgbClr val="434343"/>
                </a:solidFill>
              </a:rPr>
            </a:br>
            <a:r>
              <a:rPr lang="en-US" b="1" dirty="0" err="1">
                <a:solidFill>
                  <a:srgbClr val="434343"/>
                </a:solidFill>
              </a:rPr>
              <a:t>BreathCard</a:t>
            </a:r>
            <a:r>
              <a:rPr lang="en-US" b="1" baseline="30000" dirty="0">
                <a:solidFill>
                  <a:srgbClr val="434343"/>
                </a:solidFill>
              </a:rPr>
              <a:t>®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23440" y="1600200"/>
            <a:ext cx="5486400" cy="4659313"/>
          </a:xfrm>
        </p:spPr>
        <p:txBody>
          <a:bodyPr>
            <a:normAutofit/>
          </a:bodyPr>
          <a:lstStyle/>
          <a:p>
            <a:pPr marL="400050" indent="-400050"/>
            <a:r>
              <a:rPr lang="en-US" sz="2100" dirty="0"/>
              <a:t>Capture device for exhaled </a:t>
            </a:r>
            <a:r>
              <a:rPr lang="en-US" sz="2100" baseline="30000" dirty="0"/>
              <a:t>14</a:t>
            </a:r>
            <a:r>
              <a:rPr lang="en-US" sz="2100" dirty="0"/>
              <a:t>CO</a:t>
            </a:r>
            <a:r>
              <a:rPr lang="en-US" sz="2100" baseline="-25000" dirty="0"/>
              <a:t>2</a:t>
            </a:r>
          </a:p>
          <a:p>
            <a:pPr marL="400050" indent="-400050"/>
            <a:r>
              <a:rPr lang="en-US" sz="2100" dirty="0"/>
              <a:t>Single use</a:t>
            </a:r>
          </a:p>
          <a:p>
            <a:pPr marL="400050" indent="-400050"/>
            <a:r>
              <a:rPr lang="en-US" sz="2100" dirty="0"/>
              <a:t>Indicator changes from orange to yellow</a:t>
            </a:r>
          </a:p>
          <a:p>
            <a:pPr marL="400050" indent="-400050"/>
            <a:r>
              <a:rPr lang="en-US" sz="2100" dirty="0"/>
              <a:t>Five cards per pack</a:t>
            </a:r>
          </a:p>
          <a:p>
            <a:pPr marL="400050" indent="-400050"/>
            <a:r>
              <a:rPr lang="en-US" sz="2100" dirty="0"/>
              <a:t>Ten packs per box</a:t>
            </a:r>
          </a:p>
        </p:txBody>
      </p:sp>
    </p:spTree>
    <p:extLst>
      <p:ext uri="{BB962C8B-B14F-4D97-AF65-F5344CB8AC3E}">
        <p14:creationId xmlns:p14="http://schemas.microsoft.com/office/powerpoint/2010/main" val="35400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Heliprobe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®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System – three simple components</a:t>
            </a:r>
            <a:r>
              <a:rPr lang="en-US" b="1" dirty="0">
                <a:solidFill>
                  <a:srgbClr val="434343"/>
                </a:solidFill>
              </a:rPr>
              <a:t/>
            </a:r>
            <a:br>
              <a:rPr lang="en-US" b="1" dirty="0">
                <a:solidFill>
                  <a:srgbClr val="434343"/>
                </a:solidFill>
              </a:rPr>
            </a:br>
            <a:r>
              <a:rPr lang="en-US" b="1" dirty="0" err="1">
                <a:solidFill>
                  <a:srgbClr val="434343"/>
                </a:solidFill>
              </a:rPr>
              <a:t>Heliprobe</a:t>
            </a:r>
            <a:r>
              <a:rPr lang="en-US" b="1" baseline="30000" dirty="0">
                <a:solidFill>
                  <a:srgbClr val="434343"/>
                </a:solidFill>
              </a:rPr>
              <a:t>®</a:t>
            </a:r>
            <a:r>
              <a:rPr lang="en-US" b="1" dirty="0">
                <a:solidFill>
                  <a:srgbClr val="434343"/>
                </a:solidFill>
              </a:rPr>
              <a:t> Analyzer</a:t>
            </a:r>
            <a:endParaRPr lang="en-US" b="1" baseline="30000" dirty="0">
              <a:solidFill>
                <a:srgbClr val="43434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23440" y="1600200"/>
            <a:ext cx="5486400" cy="4659313"/>
          </a:xfrm>
        </p:spPr>
        <p:txBody>
          <a:bodyPr>
            <a:normAutofit/>
          </a:bodyPr>
          <a:lstStyle/>
          <a:p>
            <a:pPr marL="400050" indent="-400050"/>
            <a:r>
              <a:rPr lang="en-US" sz="2100" dirty="0"/>
              <a:t>Small desktop GM-counter</a:t>
            </a:r>
          </a:p>
          <a:p>
            <a:pPr marL="400050" indent="-400050"/>
            <a:r>
              <a:rPr lang="en-US" sz="2100" dirty="0"/>
              <a:t>Detects </a:t>
            </a:r>
            <a:r>
              <a:rPr lang="en-US" sz="2100" baseline="30000" dirty="0" smtClean="0"/>
              <a:t>14</a:t>
            </a:r>
            <a:r>
              <a:rPr lang="en-US" sz="2100" dirty="0" smtClean="0"/>
              <a:t>C </a:t>
            </a:r>
            <a:r>
              <a:rPr lang="en-US" sz="2100" dirty="0"/>
              <a:t>radioactivity on </a:t>
            </a:r>
            <a:r>
              <a:rPr lang="en-US" sz="2100" dirty="0" err="1"/>
              <a:t>BreathCard</a:t>
            </a:r>
            <a:r>
              <a:rPr lang="en-US" sz="2100" baseline="30000" dirty="0"/>
              <a:t>®</a:t>
            </a:r>
          </a:p>
          <a:p>
            <a:pPr marL="400050" indent="-400050"/>
            <a:r>
              <a:rPr lang="en-US" sz="2100" dirty="0"/>
              <a:t>Measures background radioactivity</a:t>
            </a:r>
          </a:p>
          <a:p>
            <a:pPr marL="400050" indent="-400050"/>
            <a:r>
              <a:rPr lang="en-US" sz="2100" dirty="0"/>
              <a:t>Low maintenance</a:t>
            </a:r>
          </a:p>
          <a:p>
            <a:pPr marL="400050" indent="-400050"/>
            <a:r>
              <a:rPr lang="en-US" sz="2100" dirty="0"/>
              <a:t>Shelf-life over ten years</a:t>
            </a:r>
          </a:p>
          <a:p>
            <a:pPr marL="400050" indent="-400050"/>
            <a:r>
              <a:rPr lang="en-US" sz="2100" dirty="0"/>
              <a:t>Can connect to printer</a:t>
            </a:r>
          </a:p>
        </p:txBody>
      </p:sp>
    </p:spTree>
    <p:extLst>
      <p:ext uri="{BB962C8B-B14F-4D97-AF65-F5344CB8AC3E}">
        <p14:creationId xmlns:p14="http://schemas.microsoft.com/office/powerpoint/2010/main" val="281266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Heliprobe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®</a:t>
            </a:r>
            <a:r>
              <a:rPr lang="en-US" dirty="0">
                <a:latin typeface="Arial" pitchFamily="34" charset="0"/>
                <a:cs typeface="Arial" pitchFamily="34" charset="0"/>
              </a:rPr>
              <a:t> System vs. other methods</a:t>
            </a:r>
          </a:p>
        </p:txBody>
      </p:sp>
    </p:spTree>
    <p:extLst>
      <p:ext uri="{BB962C8B-B14F-4D97-AF65-F5344CB8AC3E}">
        <p14:creationId xmlns:p14="http://schemas.microsoft.com/office/powerpoint/2010/main" val="423849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Heliprobe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®</a:t>
            </a:r>
            <a:r>
              <a:rPr lang="en-US" dirty="0">
                <a:latin typeface="Arial" pitchFamily="34" charset="0"/>
                <a:cs typeface="Arial" pitchFamily="34" charset="0"/>
              </a:rPr>
              <a:t> System vs. other tests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8818" y="5901035"/>
            <a:ext cx="5817731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50" b="1" dirty="0">
                <a:latin typeface="Arial" pitchFamily="34" charset="0"/>
                <a:cs typeface="Arial" pitchFamily="34" charset="0"/>
              </a:rPr>
              <a:t>Conclusion</a:t>
            </a:r>
            <a:r>
              <a:rPr lang="en-US" sz="145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1450" dirty="0" err="1">
                <a:latin typeface="Arial" pitchFamily="34" charset="0"/>
                <a:cs typeface="Arial" pitchFamily="34" charset="0"/>
              </a:rPr>
              <a:t>Heliprobe</a:t>
            </a:r>
            <a:r>
              <a:rPr lang="en-US" sz="1450" baseline="30000" dirty="0">
                <a:latin typeface="Arial" pitchFamily="34" charset="0"/>
                <a:cs typeface="Arial" pitchFamily="34" charset="0"/>
              </a:rPr>
              <a:t>® </a:t>
            </a:r>
            <a:r>
              <a:rPr lang="en-US" sz="1450" dirty="0">
                <a:latin typeface="Arial" pitchFamily="34" charset="0"/>
                <a:cs typeface="Arial" pitchFamily="34" charset="0"/>
              </a:rPr>
              <a:t>System is the simplest and most effective test for identifying the presence of </a:t>
            </a:r>
            <a:r>
              <a:rPr lang="en-US" sz="1450" i="1" dirty="0">
                <a:latin typeface="Arial" pitchFamily="34" charset="0"/>
                <a:cs typeface="Arial" pitchFamily="34" charset="0"/>
              </a:rPr>
              <a:t>Helicobacter pylori.</a:t>
            </a:r>
            <a:endParaRPr lang="en-US" sz="145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70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8840" y="362188"/>
            <a:ext cx="6340475" cy="738664"/>
          </a:xfrm>
        </p:spPr>
        <p:txBody>
          <a:bodyPr/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Heliprobe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®</a:t>
            </a:r>
            <a:r>
              <a:rPr lang="en-US" dirty="0">
                <a:latin typeface="Arial" pitchFamily="34" charset="0"/>
                <a:cs typeface="Arial" pitchFamily="34" charset="0"/>
              </a:rPr>
              <a:t> System well documented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i="1" dirty="0">
                <a:solidFill>
                  <a:srgbClr val="7A7B7B"/>
                </a:solidFill>
                <a:latin typeface="Arial" pitchFamily="34" charset="0"/>
                <a:cs typeface="Arial" pitchFamily="34" charset="0"/>
              </a:rPr>
              <a:t>Selected publications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48840" y="1600200"/>
            <a:ext cx="6537960" cy="4659313"/>
          </a:xfrm>
        </p:spPr>
        <p:txBody>
          <a:bodyPr>
            <a:noAutofit/>
          </a:bodyPr>
          <a:lstStyle/>
          <a:p>
            <a:pPr marL="171450" indent="-171450">
              <a:lnSpc>
                <a:spcPct val="110000"/>
              </a:lnSpc>
              <a:spcBef>
                <a:spcPts val="400"/>
              </a:spcBef>
              <a:spcAft>
                <a:spcPts val="500"/>
              </a:spcAft>
              <a:buClrTx/>
              <a:buFont typeface="Arial" pitchFamily="34" charset="0"/>
              <a:buChar char="•"/>
            </a:pPr>
            <a:r>
              <a:rPr lang="en-US" sz="1720" dirty="0" err="1" smtClean="0">
                <a:latin typeface="Arial" pitchFamily="34" charset="0"/>
                <a:cs typeface="Arial" pitchFamily="34" charset="0"/>
              </a:rPr>
              <a:t>Hegedus</a:t>
            </a:r>
            <a:r>
              <a:rPr lang="en-US" sz="1720" dirty="0">
                <a:latin typeface="Arial" pitchFamily="34" charset="0"/>
                <a:cs typeface="Arial" pitchFamily="34" charset="0"/>
              </a:rPr>
              <a:t>, et al.: </a:t>
            </a:r>
            <a:r>
              <a:rPr lang="en-US" sz="1720" i="1" dirty="0">
                <a:latin typeface="Arial" pitchFamily="34" charset="0"/>
                <a:cs typeface="Arial" pitchFamily="34" charset="0"/>
              </a:rPr>
              <a:t>Validated accuracy of a novel urea breath test </a:t>
            </a:r>
            <a:r>
              <a:rPr lang="en-US" sz="172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720" i="1" dirty="0" smtClean="0">
                <a:latin typeface="Arial" pitchFamily="34" charset="0"/>
                <a:cs typeface="Arial" pitchFamily="34" charset="0"/>
              </a:rPr>
            </a:br>
            <a:r>
              <a:rPr lang="en-US" sz="1720" i="1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sz="1720" i="1" dirty="0">
                <a:latin typeface="Arial" pitchFamily="34" charset="0"/>
                <a:cs typeface="Arial" pitchFamily="34" charset="0"/>
              </a:rPr>
              <a:t>rapid Helicobacter pylori detection and in-office analysis. </a:t>
            </a:r>
            <a:r>
              <a:rPr lang="en-US" sz="172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720" i="1" dirty="0" smtClean="0">
                <a:latin typeface="Arial" pitchFamily="34" charset="0"/>
                <a:cs typeface="Arial" pitchFamily="34" charset="0"/>
              </a:rPr>
            </a:br>
            <a:r>
              <a:rPr lang="en-US" sz="1720" dirty="0" smtClean="0">
                <a:latin typeface="Arial" pitchFamily="34" charset="0"/>
                <a:cs typeface="Arial" pitchFamily="34" charset="0"/>
              </a:rPr>
              <a:t>Eur</a:t>
            </a:r>
            <a:r>
              <a:rPr lang="en-US" sz="1720" dirty="0">
                <a:latin typeface="Arial" pitchFamily="34" charset="0"/>
                <a:cs typeface="Arial" pitchFamily="34" charset="0"/>
              </a:rPr>
              <a:t>. J. Gastroenterology 2002; 14: 1-8 </a:t>
            </a:r>
          </a:p>
          <a:p>
            <a:pPr marL="171450" indent="-171450">
              <a:lnSpc>
                <a:spcPct val="110000"/>
              </a:lnSpc>
              <a:spcBef>
                <a:spcPts val="400"/>
              </a:spcBef>
              <a:spcAft>
                <a:spcPts val="500"/>
              </a:spcAft>
              <a:buClrTx/>
              <a:buFont typeface="Arial" pitchFamily="34" charset="0"/>
              <a:buChar char="•"/>
            </a:pPr>
            <a:r>
              <a:rPr lang="en-US" sz="1720" dirty="0" err="1" smtClean="0">
                <a:latin typeface="Arial" pitchFamily="34" charset="0"/>
                <a:cs typeface="Arial" pitchFamily="34" charset="0"/>
              </a:rPr>
              <a:t>Öztürk</a:t>
            </a:r>
            <a:r>
              <a:rPr lang="en-US" sz="1720" dirty="0" smtClean="0">
                <a:latin typeface="Arial" pitchFamily="34" charset="0"/>
                <a:cs typeface="Arial" pitchFamily="34" charset="0"/>
              </a:rPr>
              <a:t>, et </a:t>
            </a:r>
            <a:r>
              <a:rPr lang="en-US" sz="1720" dirty="0">
                <a:latin typeface="Arial" pitchFamily="34" charset="0"/>
                <a:cs typeface="Arial" pitchFamily="34" charset="0"/>
              </a:rPr>
              <a:t>al.: </a:t>
            </a:r>
            <a:r>
              <a:rPr lang="en-US" sz="1720" i="1" dirty="0">
                <a:latin typeface="Arial" pitchFamily="34" charset="0"/>
                <a:cs typeface="Arial" pitchFamily="34" charset="0"/>
              </a:rPr>
              <a:t>A new practical, low-dose 14C-urea breath test for the diagnosis of Helicobacter pylori infection: clinical validation and comparison with the standard method. </a:t>
            </a:r>
            <a:r>
              <a:rPr lang="en-US" sz="172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720" i="1" dirty="0" smtClean="0">
                <a:latin typeface="Arial" pitchFamily="34" charset="0"/>
                <a:cs typeface="Arial" pitchFamily="34" charset="0"/>
              </a:rPr>
            </a:br>
            <a:r>
              <a:rPr lang="en-US" sz="1720" dirty="0" smtClean="0">
                <a:latin typeface="Arial" pitchFamily="34" charset="0"/>
                <a:cs typeface="Arial" pitchFamily="34" charset="0"/>
              </a:rPr>
              <a:t>Eur</a:t>
            </a:r>
            <a:r>
              <a:rPr lang="en-US" sz="1720" dirty="0">
                <a:latin typeface="Arial" pitchFamily="34" charset="0"/>
                <a:cs typeface="Arial" pitchFamily="34" charset="0"/>
              </a:rPr>
              <a:t>. J. Nuclear Med. and Mol. </a:t>
            </a:r>
            <a:r>
              <a:rPr lang="en-US" sz="1720" dirty="0" err="1">
                <a:latin typeface="Arial" pitchFamily="34" charset="0"/>
                <a:cs typeface="Arial" pitchFamily="34" charset="0"/>
              </a:rPr>
              <a:t>Imag</a:t>
            </a:r>
            <a:r>
              <a:rPr lang="en-US" sz="1720" dirty="0">
                <a:latin typeface="Arial" pitchFamily="34" charset="0"/>
                <a:cs typeface="Arial" pitchFamily="34" charset="0"/>
              </a:rPr>
              <a:t>. 2003; 30:1457-1462 </a:t>
            </a:r>
          </a:p>
          <a:p>
            <a:pPr marL="171450" indent="-171450">
              <a:lnSpc>
                <a:spcPct val="110000"/>
              </a:lnSpc>
              <a:spcBef>
                <a:spcPts val="400"/>
              </a:spcBef>
              <a:spcAft>
                <a:spcPts val="500"/>
              </a:spcAft>
              <a:buClrTx/>
              <a:buFont typeface="Arial" pitchFamily="34" charset="0"/>
              <a:buChar char="•"/>
            </a:pPr>
            <a:r>
              <a:rPr lang="en-US" sz="1720" dirty="0" err="1" smtClean="0">
                <a:latin typeface="Arial" pitchFamily="34" charset="0"/>
                <a:cs typeface="Arial" pitchFamily="34" charset="0"/>
              </a:rPr>
              <a:t>Özdemir</a:t>
            </a:r>
            <a:r>
              <a:rPr lang="en-US" sz="172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20" dirty="0">
                <a:latin typeface="Arial" pitchFamily="34" charset="0"/>
                <a:cs typeface="Arial" pitchFamily="34" charset="0"/>
              </a:rPr>
              <a:t>et al.: </a:t>
            </a:r>
            <a:r>
              <a:rPr lang="en-US" sz="1720" i="1" dirty="0">
                <a:latin typeface="Arial" pitchFamily="34" charset="0"/>
                <a:cs typeface="Arial" pitchFamily="34" charset="0"/>
              </a:rPr>
              <a:t>Could the simplified 14C urea breath test be a new standard in noninvasive diagnosis of Helicobacter pylori infection? </a:t>
            </a:r>
            <a:r>
              <a:rPr lang="en-US" sz="1720" dirty="0">
                <a:latin typeface="Arial" pitchFamily="34" charset="0"/>
                <a:cs typeface="Arial" pitchFamily="34" charset="0"/>
              </a:rPr>
              <a:t>Ann </a:t>
            </a:r>
            <a:r>
              <a:rPr lang="en-US" sz="1720" dirty="0" err="1">
                <a:latin typeface="Arial" pitchFamily="34" charset="0"/>
                <a:cs typeface="Arial" pitchFamily="34" charset="0"/>
              </a:rPr>
              <a:t>Nucl</a:t>
            </a:r>
            <a:r>
              <a:rPr lang="en-US" sz="1720" dirty="0">
                <a:latin typeface="Arial" pitchFamily="34" charset="0"/>
                <a:cs typeface="Arial" pitchFamily="34" charset="0"/>
              </a:rPr>
              <a:t> Med (2008) 22:611-616 </a:t>
            </a:r>
          </a:p>
          <a:p>
            <a:pPr marL="171450" indent="-171450">
              <a:lnSpc>
                <a:spcPct val="110000"/>
              </a:lnSpc>
              <a:spcBef>
                <a:spcPts val="400"/>
              </a:spcBef>
              <a:spcAft>
                <a:spcPts val="500"/>
              </a:spcAft>
              <a:buClrTx/>
              <a:buFont typeface="Arial" pitchFamily="34" charset="0"/>
              <a:buChar char="•"/>
            </a:pPr>
            <a:r>
              <a:rPr lang="en-US" sz="1720" dirty="0" err="1" smtClean="0">
                <a:latin typeface="Arial" pitchFamily="34" charset="0"/>
                <a:cs typeface="Arial" pitchFamily="34" charset="0"/>
              </a:rPr>
              <a:t>Fennerty</a:t>
            </a:r>
            <a:r>
              <a:rPr lang="en-US" sz="172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1720" i="1" dirty="0">
                <a:latin typeface="Arial" pitchFamily="34" charset="0"/>
                <a:cs typeface="Arial" pitchFamily="34" charset="0"/>
              </a:rPr>
              <a:t>Helicobacter pylori: Why it still matters in 2005. </a:t>
            </a:r>
            <a:r>
              <a:rPr lang="en-US" sz="1720" dirty="0">
                <a:latin typeface="Arial" pitchFamily="34" charset="0"/>
                <a:cs typeface="Arial" pitchFamily="34" charset="0"/>
              </a:rPr>
              <a:t>Cleveland Clinic Journal of Medicine, </a:t>
            </a:r>
            <a:r>
              <a:rPr lang="en-US" sz="1720" dirty="0" err="1">
                <a:latin typeface="Arial" pitchFamily="34" charset="0"/>
                <a:cs typeface="Arial" pitchFamily="34" charset="0"/>
              </a:rPr>
              <a:t>Vol</a:t>
            </a:r>
            <a:r>
              <a:rPr lang="en-US" sz="1720" dirty="0">
                <a:latin typeface="Arial" pitchFamily="34" charset="0"/>
                <a:cs typeface="Arial" pitchFamily="34" charset="0"/>
              </a:rPr>
              <a:t> 72, </a:t>
            </a:r>
            <a:r>
              <a:rPr lang="en-US" sz="1720" dirty="0" err="1">
                <a:latin typeface="Arial" pitchFamily="34" charset="0"/>
                <a:cs typeface="Arial" pitchFamily="34" charset="0"/>
              </a:rPr>
              <a:t>Suppl</a:t>
            </a:r>
            <a:r>
              <a:rPr lang="en-US" sz="1720" dirty="0">
                <a:latin typeface="Arial" pitchFamily="34" charset="0"/>
                <a:cs typeface="Arial" pitchFamily="34" charset="0"/>
              </a:rPr>
              <a:t> 2, May 2005 </a:t>
            </a:r>
          </a:p>
          <a:p>
            <a:pPr marL="171450" indent="-171450">
              <a:lnSpc>
                <a:spcPct val="110000"/>
              </a:lnSpc>
              <a:spcBef>
                <a:spcPts val="400"/>
              </a:spcBef>
              <a:spcAft>
                <a:spcPts val="500"/>
              </a:spcAft>
              <a:buClrTx/>
              <a:buFont typeface="Arial" pitchFamily="34" charset="0"/>
              <a:buChar char="•"/>
            </a:pPr>
            <a:r>
              <a:rPr lang="en-US" sz="1720" dirty="0" smtClean="0">
                <a:latin typeface="Arial" pitchFamily="34" charset="0"/>
                <a:cs typeface="Arial" pitchFamily="34" charset="0"/>
              </a:rPr>
              <a:t>Peter </a:t>
            </a:r>
            <a:r>
              <a:rPr lang="en-US" sz="1720" dirty="0" err="1">
                <a:latin typeface="Arial" pitchFamily="34" charset="0"/>
                <a:cs typeface="Arial" pitchFamily="34" charset="0"/>
              </a:rPr>
              <a:t>Malfertheiner</a:t>
            </a:r>
            <a:r>
              <a:rPr lang="en-US" sz="1720" dirty="0">
                <a:latin typeface="Arial" pitchFamily="34" charset="0"/>
                <a:cs typeface="Arial" pitchFamily="34" charset="0"/>
              </a:rPr>
              <a:t> et al.: </a:t>
            </a:r>
            <a:r>
              <a:rPr lang="en-US" sz="1720" i="1" dirty="0">
                <a:latin typeface="Arial" pitchFamily="34" charset="0"/>
                <a:cs typeface="Arial" pitchFamily="34" charset="0"/>
              </a:rPr>
              <a:t>Management of Helicobacter pylori infection – the Maastricht IV/ Florence Consensus Report </a:t>
            </a:r>
            <a:r>
              <a:rPr lang="en-US" sz="172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720" i="1" dirty="0" smtClean="0">
                <a:latin typeface="Arial" pitchFamily="34" charset="0"/>
                <a:cs typeface="Arial" pitchFamily="34" charset="0"/>
              </a:rPr>
            </a:br>
            <a:r>
              <a:rPr lang="en-US" sz="1720" dirty="0" smtClean="0">
                <a:latin typeface="Arial" pitchFamily="34" charset="0"/>
                <a:cs typeface="Arial" pitchFamily="34" charset="0"/>
              </a:rPr>
              <a:t>Gut </a:t>
            </a:r>
            <a:r>
              <a:rPr lang="en-US" sz="1720" dirty="0">
                <a:latin typeface="Arial" pitchFamily="34" charset="0"/>
                <a:cs typeface="Arial" pitchFamily="34" charset="0"/>
              </a:rPr>
              <a:t>2012;61:646-664</a:t>
            </a:r>
          </a:p>
        </p:txBody>
      </p:sp>
    </p:spTree>
    <p:extLst>
      <p:ext uri="{BB962C8B-B14F-4D97-AF65-F5344CB8AC3E}">
        <p14:creationId xmlns:p14="http://schemas.microsoft.com/office/powerpoint/2010/main" val="15253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Heliprobe</a:t>
            </a:r>
            <a:r>
              <a:rPr lang="en-US" baseline="30000" dirty="0"/>
              <a:t>®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System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b="1" dirty="0">
                <a:latin typeface="Arial" pitchFamily="34" charset="0"/>
                <a:cs typeface="Arial" pitchFamily="34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indent="-171450">
              <a:spcAft>
                <a:spcPts val="800"/>
              </a:spcAft>
              <a:buClrTx/>
              <a:buFont typeface="Arial" pitchFamily="34" charset="0"/>
              <a:buChar char="•"/>
            </a:pPr>
            <a:r>
              <a:rPr lang="en-US" sz="2050" b="1" dirty="0" smtClean="0">
                <a:latin typeface="Arial" pitchFamily="34" charset="0"/>
                <a:cs typeface="Arial" pitchFamily="34" charset="0"/>
              </a:rPr>
              <a:t>Reliable</a:t>
            </a:r>
            <a:r>
              <a:rPr lang="en-US" sz="20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solidFill>
                  <a:schemeClr val="accent1"/>
                </a:solidFill>
              </a:rPr>
              <a:t>→</a:t>
            </a:r>
            <a:r>
              <a:rPr lang="en-US" sz="20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50" dirty="0">
                <a:latin typeface="Arial" pitchFamily="34" charset="0"/>
                <a:cs typeface="Arial" pitchFamily="34" charset="0"/>
              </a:rPr>
              <a:t>Measures active </a:t>
            </a:r>
            <a:r>
              <a:rPr lang="en-US" sz="2050" dirty="0" smtClean="0">
                <a:latin typeface="Arial" pitchFamily="34" charset="0"/>
                <a:cs typeface="Arial" pitchFamily="34" charset="0"/>
              </a:rPr>
              <a:t>infection.</a:t>
            </a:r>
            <a:br>
              <a:rPr lang="en-US" sz="2050" dirty="0" smtClean="0">
                <a:latin typeface="Arial" pitchFamily="34" charset="0"/>
                <a:cs typeface="Arial" pitchFamily="34" charset="0"/>
              </a:rPr>
            </a:br>
            <a:r>
              <a:rPr lang="en-US" sz="2050" dirty="0" smtClean="0">
                <a:latin typeface="Arial" pitchFamily="34" charset="0"/>
                <a:cs typeface="Arial" pitchFamily="34" charset="0"/>
              </a:rPr>
              <a:t>Sensitivity </a:t>
            </a:r>
            <a:r>
              <a:rPr lang="en-US" sz="2050" dirty="0">
                <a:latin typeface="Arial" pitchFamily="34" charset="0"/>
                <a:cs typeface="Arial" pitchFamily="34" charset="0"/>
              </a:rPr>
              <a:t>95%, specificity 100%</a:t>
            </a:r>
          </a:p>
          <a:p>
            <a:pPr marL="171450" indent="-171450">
              <a:spcAft>
                <a:spcPts val="800"/>
              </a:spcAft>
              <a:buClrTx/>
              <a:buFont typeface="Arial" pitchFamily="34" charset="0"/>
              <a:buChar char="•"/>
            </a:pPr>
            <a:r>
              <a:rPr lang="en-US" sz="2050" b="1" dirty="0">
                <a:latin typeface="Arial" pitchFamily="34" charset="0"/>
                <a:cs typeface="Arial" pitchFamily="34" charset="0"/>
              </a:rPr>
              <a:t>Fast</a:t>
            </a:r>
            <a:r>
              <a:rPr lang="en-US" sz="20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solidFill>
                  <a:schemeClr val="accent1"/>
                </a:solidFill>
              </a:rPr>
              <a:t>→</a:t>
            </a:r>
            <a:r>
              <a:rPr lang="en-US" sz="20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50" dirty="0">
                <a:latin typeface="Arial" pitchFamily="34" charset="0"/>
                <a:cs typeface="Arial" pitchFamily="34" charset="0"/>
              </a:rPr>
              <a:t>Short test time</a:t>
            </a:r>
          </a:p>
          <a:p>
            <a:pPr marL="171450" indent="-171450">
              <a:spcAft>
                <a:spcPts val="800"/>
              </a:spcAft>
              <a:buClrTx/>
              <a:buFont typeface="Arial" pitchFamily="34" charset="0"/>
              <a:buChar char="•"/>
            </a:pPr>
            <a:r>
              <a:rPr lang="en-US" sz="2050" b="1" dirty="0">
                <a:latin typeface="Arial" pitchFamily="34" charset="0"/>
                <a:cs typeface="Arial" pitchFamily="34" charset="0"/>
              </a:rPr>
              <a:t>Ease of use </a:t>
            </a:r>
            <a:r>
              <a:rPr lang="en-US" sz="1800" dirty="0">
                <a:solidFill>
                  <a:schemeClr val="accent1"/>
                </a:solidFill>
              </a:rPr>
              <a:t>→</a:t>
            </a:r>
            <a:r>
              <a:rPr lang="en-US" sz="20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50" dirty="0">
                <a:latin typeface="Arial" pitchFamily="34" charset="0"/>
                <a:cs typeface="Arial" pitchFamily="34" charset="0"/>
              </a:rPr>
              <a:t>No preparation needed</a:t>
            </a:r>
          </a:p>
          <a:p>
            <a:pPr marL="171450" indent="-171450">
              <a:spcAft>
                <a:spcPts val="800"/>
              </a:spcAft>
              <a:buClrTx/>
              <a:buFont typeface="Arial" pitchFamily="34" charset="0"/>
              <a:buChar char="•"/>
            </a:pPr>
            <a:r>
              <a:rPr lang="en-US" sz="2050" b="1" dirty="0">
                <a:latin typeface="Arial" pitchFamily="34" charset="0"/>
                <a:cs typeface="Arial" pitchFamily="34" charset="0"/>
              </a:rPr>
              <a:t>Patient friendly </a:t>
            </a:r>
            <a:r>
              <a:rPr lang="en-US" sz="1800" dirty="0">
                <a:solidFill>
                  <a:schemeClr val="accent1"/>
                </a:solidFill>
              </a:rPr>
              <a:t>→</a:t>
            </a:r>
            <a:r>
              <a:rPr lang="en-US" sz="20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50" dirty="0">
                <a:latin typeface="Arial" pitchFamily="34" charset="0"/>
                <a:cs typeface="Arial" pitchFamily="34" charset="0"/>
              </a:rPr>
              <a:t>Painless</a:t>
            </a:r>
          </a:p>
          <a:p>
            <a:pPr marL="171450" indent="-171450">
              <a:spcAft>
                <a:spcPts val="800"/>
              </a:spcAft>
              <a:buClrTx/>
              <a:buFont typeface="Arial" pitchFamily="34" charset="0"/>
              <a:buChar char="•"/>
            </a:pPr>
            <a:r>
              <a:rPr lang="en-US" sz="2050" b="1" dirty="0">
                <a:latin typeface="Arial" pitchFamily="34" charset="0"/>
                <a:cs typeface="Arial" pitchFamily="34" charset="0"/>
              </a:rPr>
              <a:t>Cost effective </a:t>
            </a:r>
            <a:r>
              <a:rPr lang="en-US" sz="205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50" b="1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>
                <a:solidFill>
                  <a:schemeClr val="accent1"/>
                </a:solidFill>
              </a:rPr>
              <a:t>→</a:t>
            </a:r>
            <a:r>
              <a:rPr lang="en-US" sz="20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50" dirty="0">
                <a:latin typeface="Arial" pitchFamily="34" charset="0"/>
                <a:cs typeface="Arial" pitchFamily="34" charset="0"/>
              </a:rPr>
              <a:t>Good average cost / correct diagnosis</a:t>
            </a:r>
          </a:p>
        </p:txBody>
      </p:sp>
    </p:spTree>
    <p:extLst>
      <p:ext uri="{BB962C8B-B14F-4D97-AF65-F5344CB8AC3E}">
        <p14:creationId xmlns:p14="http://schemas.microsoft.com/office/powerpoint/2010/main" val="408189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6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6456" y="2913065"/>
            <a:ext cx="3685032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5720" bIns="0" rtlCol="0" anchor="ctr"/>
          <a:lstStyle/>
          <a:p>
            <a:pPr algn="ctr"/>
            <a:r>
              <a:rPr lang="en-US" sz="3000" b="1" i="1" kern="1300" spc="2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Helicobacter pylori </a:t>
            </a:r>
            <a:endParaRPr lang="en-US" sz="3000" b="1" i="1" kern="1300" spc="2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34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Over 50% of the world’s population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infected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99496" y="6180029"/>
            <a:ext cx="1891543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sz="1000" i="1" dirty="0" smtClean="0">
                <a:latin typeface="Arial" pitchFamily="34" charset="0"/>
                <a:cs typeface="Arial" pitchFamily="34" charset="0"/>
              </a:rPr>
              <a:t>Source</a:t>
            </a:r>
            <a:r>
              <a:rPr lang="en-US" sz="1000" i="1" dirty="0">
                <a:latin typeface="Arial" pitchFamily="34" charset="0"/>
                <a:cs typeface="Arial" pitchFamily="34" charset="0"/>
              </a:rPr>
              <a:t>: Helicobacter Foundation </a:t>
            </a:r>
          </a:p>
        </p:txBody>
      </p:sp>
      <p:sp>
        <p:nvSpPr>
          <p:cNvPr id="6" name="Rectangle 5"/>
          <p:cNvSpPr/>
          <p:nvPr/>
        </p:nvSpPr>
        <p:spPr>
          <a:xfrm>
            <a:off x="6377940" y="2178051"/>
            <a:ext cx="2766060" cy="2058988"/>
          </a:xfrm>
          <a:prstGeom prst="rect">
            <a:avLst/>
          </a:prstGeom>
          <a:solidFill>
            <a:srgbClr val="434343">
              <a:alpha val="90000"/>
            </a:srgbClr>
          </a:solidFill>
        </p:spPr>
        <p:txBody>
          <a:bodyPr wrap="square" lIns="182880" tIns="228600" bIns="182880">
            <a:noAutofit/>
          </a:bodyPr>
          <a:lstStyle/>
          <a:p>
            <a:pPr marL="171450" indent="-171450">
              <a:lnSpc>
                <a:spcPct val="110000"/>
              </a:lnSpc>
              <a:spcBef>
                <a:spcPts val="600"/>
              </a:spcBef>
              <a:spcAft>
                <a:spcPts val="400"/>
              </a:spcAft>
              <a:buSzPct val="100000"/>
              <a:buFont typeface="DIN-Light" pitchFamily="2" charset="0"/>
              <a:buChar char="•"/>
            </a:pPr>
            <a:r>
              <a:rPr lang="sv-SE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Global </a:t>
            </a:r>
            <a:r>
              <a:rPr lang="sv-SE" sz="15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health problem</a:t>
            </a:r>
          </a:p>
          <a:p>
            <a:pPr marL="171450" indent="-171450">
              <a:lnSpc>
                <a:spcPct val="110000"/>
              </a:lnSpc>
              <a:spcBef>
                <a:spcPts val="600"/>
              </a:spcBef>
              <a:spcAft>
                <a:spcPts val="400"/>
              </a:spcAft>
              <a:buSzPct val="100000"/>
              <a:buFont typeface="DIN-Light" pitchFamily="2" charset="0"/>
              <a:buChar char="•"/>
            </a:pPr>
            <a:r>
              <a:rPr lang="sv-SE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Driven </a:t>
            </a:r>
            <a:r>
              <a:rPr lang="sv-SE" sz="15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 sanitary situation</a:t>
            </a:r>
          </a:p>
          <a:p>
            <a:pPr marL="171450" indent="-171450">
              <a:lnSpc>
                <a:spcPct val="110000"/>
              </a:lnSpc>
              <a:spcBef>
                <a:spcPts val="600"/>
              </a:spcBef>
              <a:spcAft>
                <a:spcPts val="400"/>
              </a:spcAft>
              <a:buSzPct val="100000"/>
              <a:buFont typeface="DIN-Light" pitchFamily="2" charset="0"/>
              <a:buChar char="•"/>
            </a:pPr>
            <a:r>
              <a:rPr lang="en-US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High </a:t>
            </a:r>
            <a:r>
              <a:rPr lang="en-US" sz="15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prevalence in emerging </a:t>
            </a:r>
            <a:r>
              <a:rPr lang="en-US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markets</a:t>
            </a:r>
            <a:endParaRPr lang="en-US" sz="15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 rot="16200000">
            <a:off x="6210619" y="2467928"/>
            <a:ext cx="224916" cy="109727"/>
          </a:xfrm>
          <a:prstGeom prst="triangle">
            <a:avLst/>
          </a:prstGeom>
          <a:solidFill>
            <a:srgbClr val="434343">
              <a:alpha val="90000"/>
            </a:srgbClr>
          </a:solidFill>
        </p:spPr>
        <p:txBody>
          <a:bodyPr rtlCol="0" anchor="ctr">
            <a:noAutofit/>
          </a:bodyPr>
          <a:lstStyle/>
          <a:p>
            <a:pPr algn="ctr"/>
            <a:endParaRPr lang="en-US" dirty="0">
              <a:latin typeface="DINOT-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09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Sites and type of infection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42057" y="4416426"/>
            <a:ext cx="2752344" cy="1317625"/>
          </a:xfrm>
          <a:prstGeom prst="rect">
            <a:avLst/>
          </a:prstGeom>
          <a:solidFill>
            <a:srgbClr val="434343">
              <a:alpha val="90000"/>
            </a:srgbClr>
          </a:solidFill>
        </p:spPr>
        <p:txBody>
          <a:bodyPr wrap="square" lIns="173736" tIns="109728" rIns="182880" bIns="91440" anchor="t" anchorCtr="0">
            <a:noAutofit/>
          </a:bodyPr>
          <a:lstStyle/>
          <a:p>
            <a:pPr marL="166688" indent="-166688">
              <a:spcBef>
                <a:spcPts val="200"/>
              </a:spcBef>
              <a:spcAft>
                <a:spcPts val="600"/>
              </a:spcAft>
              <a:buSzPct val="70000"/>
              <a:buFont typeface="Wingdings 2" pitchFamily="18" charset="2"/>
              <a:buChar char=""/>
            </a:pPr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Pyloric </a:t>
            </a:r>
            <a:r>
              <a:rPr lang="en-US" sz="15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antrum</a:t>
            </a:r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duodenal 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ulcer</a:t>
            </a:r>
          </a:p>
          <a:p>
            <a:pPr marL="166688" indent="-166688">
              <a:spcBef>
                <a:spcPts val="200"/>
              </a:spcBef>
              <a:spcAft>
                <a:spcPts val="600"/>
              </a:spcAft>
              <a:buSzPct val="70000"/>
              <a:buFont typeface="Wingdings 2" pitchFamily="18" charset="2"/>
              <a:buChar char=""/>
            </a:pPr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Corpus:</a:t>
            </a: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gastric </a:t>
            </a:r>
            <a:r>
              <a:rPr lang="en-US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ulcer and </a:t>
            </a:r>
            <a:r>
              <a:rPr lang="en-U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cancer</a:t>
            </a:r>
            <a:endParaRPr lang="en-US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35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Life-threatening gastrointestinal diseases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992629" y="5900023"/>
            <a:ext cx="6503989" cy="4946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* </a:t>
            </a:r>
            <a:r>
              <a:rPr lang="en-US" sz="1000" i="1" dirty="0">
                <a:latin typeface="Arial" pitchFamily="34" charset="0"/>
                <a:cs typeface="Arial" pitchFamily="34" charset="0"/>
              </a:rPr>
              <a:t>Correa, P: A human model of gastric </a:t>
            </a:r>
            <a:r>
              <a:rPr lang="en-US" sz="1000" i="1" dirty="0" err="1">
                <a:latin typeface="Arial" pitchFamily="34" charset="0"/>
                <a:cs typeface="Arial" pitchFamily="34" charset="0"/>
              </a:rPr>
              <a:t>carcinogensis</a:t>
            </a:r>
            <a:r>
              <a:rPr lang="en-US" sz="1000" i="1" dirty="0">
                <a:latin typeface="Arial" pitchFamily="34" charset="0"/>
                <a:cs typeface="Arial" pitchFamily="34" charset="0"/>
              </a:rPr>
              <a:t>. Cancer Res 1988; 48: 3554 – 60 </a:t>
            </a:r>
          </a:p>
          <a:p>
            <a:pPr>
              <a:lnSpc>
                <a:spcPct val="110000"/>
              </a:lnSpc>
            </a:pPr>
            <a:r>
              <a:rPr lang="en-US" sz="1000" i="1" dirty="0">
                <a:latin typeface="Arial" pitchFamily="34" charset="0"/>
                <a:cs typeface="Arial" pitchFamily="34" charset="0"/>
              </a:rPr>
              <a:t>* IARC Working Group on the Evaluation Carcinogenic Risks to Humans: </a:t>
            </a:r>
            <a:r>
              <a:rPr lang="en-US" sz="1000" i="1" dirty="0" err="1">
                <a:latin typeface="Arial" pitchFamily="34" charset="0"/>
                <a:cs typeface="Arial" pitchFamily="34" charset="0"/>
              </a:rPr>
              <a:t>Schistosomes</a:t>
            </a:r>
            <a:r>
              <a:rPr lang="en-US" sz="1000" i="1" dirty="0">
                <a:latin typeface="Arial" pitchFamily="34" charset="0"/>
                <a:cs typeface="Arial" pitchFamily="34" charset="0"/>
              </a:rPr>
              <a:t>, liver flukes and Helicobacter pylori. 1994; 61: 1-241. </a:t>
            </a:r>
            <a:endParaRPr lang="en-US" sz="105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3288" y="1569333"/>
            <a:ext cx="7667625" cy="26161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680" dirty="0" smtClean="0">
                <a:latin typeface="Arial" pitchFamily="34" charset="0"/>
                <a:cs typeface="Arial" pitchFamily="34" charset="0"/>
              </a:rPr>
              <a:t>Around </a:t>
            </a:r>
            <a:r>
              <a:rPr lang="en-US" sz="1680" dirty="0">
                <a:latin typeface="Arial" pitchFamily="34" charset="0"/>
                <a:cs typeface="Arial" pitchFamily="34" charset="0"/>
              </a:rPr>
              <a:t>25% of those with </a:t>
            </a:r>
            <a:r>
              <a:rPr lang="en-US" sz="1680" i="1" dirty="0">
                <a:latin typeface="Arial" pitchFamily="34" charset="0"/>
                <a:cs typeface="Arial" pitchFamily="34" charset="0"/>
              </a:rPr>
              <a:t>H. pylori </a:t>
            </a:r>
            <a:r>
              <a:rPr lang="en-US" sz="1680" dirty="0">
                <a:latin typeface="Arial" pitchFamily="34" charset="0"/>
                <a:cs typeface="Arial" pitchFamily="34" charset="0"/>
              </a:rPr>
              <a:t>will experience significant health problems</a:t>
            </a:r>
          </a:p>
        </p:txBody>
      </p:sp>
    </p:spTree>
    <p:extLst>
      <p:ext uri="{BB962C8B-B14F-4D97-AF65-F5344CB8AC3E}">
        <p14:creationId xmlns:p14="http://schemas.microsoft.com/office/powerpoint/2010/main" val="269017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8840" y="731520"/>
            <a:ext cx="6340475" cy="369332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Effective treatment available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440" y="1574800"/>
            <a:ext cx="5526298" cy="4659313"/>
          </a:xfrm>
        </p:spPr>
        <p:txBody>
          <a:bodyPr>
            <a:noAutofit/>
          </a:bodyPr>
          <a:lstStyle/>
          <a:p>
            <a:pPr marL="400050" indent="-400050">
              <a:lnSpc>
                <a:spcPct val="110000"/>
              </a:lnSpc>
              <a:spcBef>
                <a:spcPts val="400"/>
              </a:spcBef>
              <a:buClr>
                <a:schemeClr val="accent1"/>
              </a:buClr>
              <a:buSzPct val="98000"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Chronic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gastritis and gastric or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peptic ulcers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due to </a:t>
            </a:r>
            <a:r>
              <a:rPr lang="en-US" sz="2100" i="1" dirty="0">
                <a:latin typeface="Arial" pitchFamily="34" charset="0"/>
                <a:cs typeface="Arial" pitchFamily="34" charset="0"/>
              </a:rPr>
              <a:t>H. pylori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now treatable</a:t>
            </a:r>
          </a:p>
          <a:p>
            <a:pPr marL="400050" indent="-400050">
              <a:lnSpc>
                <a:spcPct val="110000"/>
              </a:lnSpc>
              <a:spcBef>
                <a:spcPts val="400"/>
              </a:spcBef>
              <a:buClr>
                <a:schemeClr val="accent1"/>
              </a:buClr>
              <a:buSzPct val="98000"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Treatment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focuses on killing the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bacteria that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cause the disorder</a:t>
            </a:r>
          </a:p>
          <a:p>
            <a:pPr marL="400050" indent="-400050">
              <a:lnSpc>
                <a:spcPct val="110000"/>
              </a:lnSpc>
              <a:spcBef>
                <a:spcPts val="400"/>
              </a:spcBef>
              <a:buClr>
                <a:schemeClr val="accent1"/>
              </a:buClr>
              <a:buSzPct val="98000"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Regimens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include acid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reducers, </a:t>
            </a:r>
            <a:br>
              <a:rPr lang="en-US" sz="2100" dirty="0" smtClean="0">
                <a:latin typeface="Arial" pitchFamily="34" charset="0"/>
                <a:cs typeface="Arial" pitchFamily="34" charset="0"/>
              </a:rPr>
            </a:br>
            <a:r>
              <a:rPr lang="en-US" sz="2100" dirty="0" smtClean="0">
                <a:latin typeface="Arial" pitchFamily="34" charset="0"/>
                <a:cs typeface="Arial" pitchFamily="34" charset="0"/>
              </a:rPr>
              <a:t>antibiotics and stomach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protectors</a:t>
            </a:r>
          </a:p>
          <a:p>
            <a:pPr marL="400050" indent="-400050">
              <a:lnSpc>
                <a:spcPct val="110000"/>
              </a:lnSpc>
              <a:spcBef>
                <a:spcPts val="300"/>
              </a:spcBef>
              <a:buClr>
                <a:schemeClr val="accent1"/>
              </a:buClr>
              <a:buSzPct val="98000"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Cure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rates approach 90% in some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cases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Treatment requires an effective test for </a:t>
            </a:r>
            <a:r>
              <a:rPr lang="en-US" sz="1900" b="1" i="1" dirty="0" smtClean="0">
                <a:latin typeface="Arial" pitchFamily="34" charset="0"/>
                <a:cs typeface="Arial" pitchFamily="34" charset="0"/>
              </a:rPr>
              <a:t>H. pylori</a:t>
            </a:r>
            <a:endParaRPr lang="en-US" sz="19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72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8840" y="436055"/>
            <a:ext cx="6340475" cy="66479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The latest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Guidelines for </a:t>
            </a:r>
            <a:r>
              <a:rPr lang="en-US" dirty="0">
                <a:latin typeface="Arial" pitchFamily="34" charset="0"/>
                <a:cs typeface="Arial" pitchFamily="34" charset="0"/>
              </a:rPr>
              <a:t>managing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Helicobachter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pylori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infection.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58812" y="5154613"/>
            <a:ext cx="7851776" cy="51416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 dirty="0">
                <a:solidFill>
                  <a:srgbClr val="E2007A"/>
                </a:solidFill>
                <a:latin typeface="DINOT-Light" pitchFamily="34" charset="0"/>
                <a:ea typeface="+mn-ea"/>
                <a:cs typeface="+mn-cs"/>
              </a:defRPr>
            </a:lvl1pPr>
          </a:lstStyle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1490" dirty="0">
                <a:solidFill>
                  <a:srgbClr val="434343"/>
                </a:solidFill>
                <a:latin typeface="Arial" pitchFamily="34" charset="0"/>
                <a:cs typeface="Arial" pitchFamily="34" charset="0"/>
              </a:rPr>
              <a:t>The test and treat strategy is indicated for patients &lt;50 years without alarm symptoms such </a:t>
            </a:r>
            <a:r>
              <a:rPr lang="en-US" sz="1490" dirty="0" smtClean="0">
                <a:solidFill>
                  <a:srgbClr val="43434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490" dirty="0" smtClean="0">
                <a:solidFill>
                  <a:srgbClr val="434343"/>
                </a:solidFill>
                <a:latin typeface="Arial" pitchFamily="34" charset="0"/>
                <a:cs typeface="Arial" pitchFamily="34" charset="0"/>
              </a:rPr>
            </a:br>
            <a:r>
              <a:rPr lang="en-US" sz="1490" dirty="0" smtClean="0">
                <a:solidFill>
                  <a:srgbClr val="434343"/>
                </a:solidFill>
                <a:latin typeface="Arial" pitchFamily="34" charset="0"/>
                <a:cs typeface="Arial" pitchFamily="34" charset="0"/>
              </a:rPr>
              <a:t>as </a:t>
            </a:r>
            <a:r>
              <a:rPr lang="en-US" sz="1490" dirty="0">
                <a:solidFill>
                  <a:srgbClr val="434343"/>
                </a:solidFill>
                <a:latin typeface="Arial" pitchFamily="34" charset="0"/>
                <a:cs typeface="Arial" pitchFamily="34" charset="0"/>
              </a:rPr>
              <a:t>weight loss, dysphagia, diagnosis of gastrointestinal bleeding and iron-deficiency anaemia.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81800" y="6167114"/>
            <a:ext cx="1741488" cy="205112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 dirty="0">
                <a:solidFill>
                  <a:srgbClr val="E2007A"/>
                </a:solidFill>
                <a:latin typeface="DINOT-Light" pitchFamily="34" charset="0"/>
                <a:ea typeface="+mn-ea"/>
                <a:cs typeface="+mn-cs"/>
              </a:defRPr>
            </a:lvl1pPr>
          </a:lstStyle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Ref: Gut 2012;61:646-664.</a:t>
            </a:r>
          </a:p>
        </p:txBody>
      </p:sp>
    </p:spTree>
    <p:extLst>
      <p:ext uri="{BB962C8B-B14F-4D97-AF65-F5344CB8AC3E}">
        <p14:creationId xmlns:p14="http://schemas.microsoft.com/office/powerpoint/2010/main" val="82089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8840" y="436055"/>
            <a:ext cx="6340475" cy="66479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Rapid and reliable test for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H. pylori</a:t>
            </a:r>
            <a:br>
              <a:rPr lang="en-US" i="1" dirty="0">
                <a:latin typeface="Arial" pitchFamily="34" charset="0"/>
                <a:cs typeface="Arial" pitchFamily="34" charset="0"/>
              </a:rPr>
            </a:br>
            <a:r>
              <a:rPr lang="en-US" b="1" dirty="0" err="1">
                <a:solidFill>
                  <a:srgbClr val="434343"/>
                </a:solidFill>
                <a:latin typeface="Arial" pitchFamily="34" charset="0"/>
                <a:cs typeface="Arial" pitchFamily="34" charset="0"/>
              </a:rPr>
              <a:t>Kibion</a:t>
            </a:r>
            <a:r>
              <a:rPr lang="en-US" b="1" dirty="0">
                <a:solidFill>
                  <a:srgbClr val="43434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434343"/>
                </a:solidFill>
                <a:latin typeface="Arial" pitchFamily="34" charset="0"/>
                <a:cs typeface="Arial" pitchFamily="34" charset="0"/>
              </a:rPr>
              <a:t>Heliprobe</a:t>
            </a:r>
            <a:r>
              <a:rPr lang="en-US" b="1" baseline="30000" dirty="0">
                <a:solidFill>
                  <a:srgbClr val="434343"/>
                </a:solidFill>
                <a:latin typeface="Arial" pitchFamily="34" charset="0"/>
                <a:cs typeface="Arial" pitchFamily="34" charset="0"/>
              </a:rPr>
              <a:t>®</a:t>
            </a:r>
            <a:r>
              <a:rPr lang="en-US" b="1" dirty="0">
                <a:solidFill>
                  <a:srgbClr val="434343"/>
                </a:solidFill>
                <a:latin typeface="Arial" pitchFamily="34" charset="0"/>
                <a:cs typeface="Arial" pitchFamily="34" charset="0"/>
              </a:rPr>
              <a:t>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9790" y="1600200"/>
            <a:ext cx="5486400" cy="4659313"/>
          </a:xfrm>
        </p:spPr>
        <p:txBody>
          <a:bodyPr>
            <a:normAutofit/>
          </a:bodyPr>
          <a:lstStyle/>
          <a:p>
            <a:pPr marL="400050" indent="-400050">
              <a:spcAft>
                <a:spcPts val="700"/>
              </a:spcAft>
              <a:tabLst>
                <a:tab pos="342900" algn="l"/>
              </a:tabLst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Highly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reliable on-site test</a:t>
            </a:r>
          </a:p>
          <a:p>
            <a:pPr marL="400050" indent="-400050">
              <a:spcAft>
                <a:spcPts val="700"/>
              </a:spcAft>
              <a:tabLst>
                <a:tab pos="342900" algn="l"/>
              </a:tabLst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Easy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, painless administration</a:t>
            </a:r>
          </a:p>
          <a:p>
            <a:pPr marL="400050" indent="-400050">
              <a:spcAft>
                <a:spcPts val="700"/>
              </a:spcAft>
              <a:tabLst>
                <a:tab pos="342900" algn="l"/>
              </a:tabLst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Accurate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results less than 20 minutes</a:t>
            </a:r>
          </a:p>
          <a:p>
            <a:pPr marL="400050" indent="-400050">
              <a:spcAft>
                <a:spcPts val="700"/>
              </a:spcAft>
              <a:tabLst>
                <a:tab pos="342900" algn="l"/>
              </a:tabLst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Based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on Urea Breath Test (UBT)</a:t>
            </a:r>
          </a:p>
        </p:txBody>
      </p:sp>
    </p:spTree>
    <p:extLst>
      <p:ext uri="{BB962C8B-B14F-4D97-AF65-F5344CB8AC3E}">
        <p14:creationId xmlns:p14="http://schemas.microsoft.com/office/powerpoint/2010/main" val="210612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47"/>
</p:tagLst>
</file>

<file path=ppt/theme/theme1.xml><?xml version="1.0" encoding="utf-8"?>
<a:theme xmlns:a="http://schemas.openxmlformats.org/drawingml/2006/main" name="Office Theme">
  <a:themeElements>
    <a:clrScheme name="Kibio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2007A"/>
      </a:accent1>
      <a:accent2>
        <a:srgbClr val="43434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</a:spPr>
      <a:bodyPr>
        <a:spAutoFit/>
      </a:bodyPr>
      <a:lstStyle>
        <a:defPPr>
          <a:defRPr dirty="0">
            <a:latin typeface="DINOT-Medium" pitchFamily="34" charset="0"/>
          </a:defRPr>
        </a:defPPr>
      </a:lst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551</Words>
  <Application>Microsoft Office PowerPoint</Application>
  <PresentationFormat>On-screen Show (4:3)</PresentationFormat>
  <Paragraphs>127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CONTENTS</vt:lpstr>
      <vt:lpstr>PowerPoint Presentation</vt:lpstr>
      <vt:lpstr>Over 50% of the world’s population infected</vt:lpstr>
      <vt:lpstr>Sites and type of infection</vt:lpstr>
      <vt:lpstr>Life-threatening gastrointestinal diseases</vt:lpstr>
      <vt:lpstr>Effective treatment available</vt:lpstr>
      <vt:lpstr>The latest Guidelines for managing the Helicobachter pylori infection.</vt:lpstr>
      <vt:lpstr>Rapid and reliable test for H. pylori Kibion Heliprobe® System</vt:lpstr>
      <vt:lpstr>PowerPoint Presentation</vt:lpstr>
      <vt:lpstr>The most convenient and cost-effective method</vt:lpstr>
      <vt:lpstr>UBT test principle</vt:lpstr>
      <vt:lpstr>PowerPoint Presentation</vt:lpstr>
      <vt:lpstr>Many clinical advantages</vt:lpstr>
      <vt:lpstr>Many clinical advantages</vt:lpstr>
      <vt:lpstr>Many clinical advantages</vt:lpstr>
      <vt:lpstr>How Heliprobe® System works Simply swallow, breathe and analyze</vt:lpstr>
      <vt:lpstr>Heliprobe® System Film</vt:lpstr>
      <vt:lpstr>Heliprobe® System – three simple components HeliCapTM</vt:lpstr>
      <vt:lpstr>Heliprobe® System – three simple components BreathCard®</vt:lpstr>
      <vt:lpstr>Heliprobe® System – three simple components Heliprobe® Analyzer</vt:lpstr>
      <vt:lpstr>Heliprobe® System vs. other methods</vt:lpstr>
      <vt:lpstr>Heliprobe® System vs. other tests</vt:lpstr>
      <vt:lpstr>Heliprobe® System well documented Selected publications</vt:lpstr>
      <vt:lpstr>Heliprobe® System 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Syngai</dc:creator>
  <cp:lastModifiedBy>Ingegerd Björklund</cp:lastModifiedBy>
  <cp:revision>156</cp:revision>
  <dcterms:created xsi:type="dcterms:W3CDTF">2013-04-25T09:14:25Z</dcterms:created>
  <dcterms:modified xsi:type="dcterms:W3CDTF">2013-06-13T08:52:42Z</dcterms:modified>
</cp:coreProperties>
</file>