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86" r:id="rId3"/>
    <p:sldId id="257" r:id="rId4"/>
    <p:sldId id="274" r:id="rId5"/>
    <p:sldId id="275" r:id="rId6"/>
    <p:sldId id="277" r:id="rId7"/>
    <p:sldId id="284" r:id="rId8"/>
    <p:sldId id="288" r:id="rId9"/>
    <p:sldId id="260" r:id="rId10"/>
    <p:sldId id="269" r:id="rId11"/>
    <p:sldId id="271" r:id="rId12"/>
    <p:sldId id="281" r:id="rId13"/>
    <p:sldId id="283" r:id="rId14"/>
    <p:sldId id="258" r:id="rId15"/>
    <p:sldId id="263" r:id="rId16"/>
    <p:sldId id="266" r:id="rId17"/>
    <p:sldId id="267" r:id="rId18"/>
    <p:sldId id="282" r:id="rId19"/>
    <p:sldId id="289" r:id="rId20"/>
    <p:sldId id="290" r:id="rId21"/>
    <p:sldId id="278" r:id="rId22"/>
    <p:sldId id="279" r:id="rId23"/>
    <p:sldId id="26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p:scale>
          <a:sx n="81" d="100"/>
          <a:sy n="81" d="100"/>
        </p:scale>
        <p:origin x="132" y="6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1618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4264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19133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73490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45154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t>11/13/2015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7624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t>11/13/2015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75443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t>11/13/2015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02994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56831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3294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1920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11/13/2015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3121728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717090"/>
          </a:xfrm>
          <a:solidFill>
            <a:schemeClr val="accent2"/>
          </a:solidFill>
        </p:spPr>
        <p:txBody>
          <a:bodyPr>
            <a:normAutofit fontScale="90000"/>
          </a:bodyPr>
          <a:lstStyle/>
          <a:p>
            <a:pPr algn="ctr"/>
            <a:r>
              <a:rPr lang="en-US" dirty="0" smtClean="0"/>
              <a:t>Administration of Chemotherapy</a:t>
            </a:r>
            <a:endParaRPr lang="en-US" dirty="0"/>
          </a:p>
        </p:txBody>
      </p:sp>
      <p:sp>
        <p:nvSpPr>
          <p:cNvPr id="3" name="Subtitle 2"/>
          <p:cNvSpPr>
            <a:spLocks noGrp="1"/>
          </p:cNvSpPr>
          <p:nvPr>
            <p:ph type="subTitle" idx="1"/>
          </p:nvPr>
        </p:nvSpPr>
        <p:spPr/>
        <p:txBody>
          <a:bodyPr/>
          <a:lstStyle/>
          <a:p>
            <a:pPr algn="ctr"/>
            <a:r>
              <a:rPr lang="en-US" dirty="0" smtClean="0"/>
              <a:t>Prepared by:</a:t>
            </a:r>
          </a:p>
          <a:p>
            <a:pPr algn="ctr"/>
            <a:r>
              <a:rPr lang="en-US" dirty="0" smtClean="0"/>
              <a:t>Dr. Irene </a:t>
            </a:r>
            <a:r>
              <a:rPr lang="en-US" dirty="0" err="1" smtClean="0"/>
              <a:t>Roco</a:t>
            </a:r>
            <a:endParaRPr lang="en-US" dirty="0" smtClean="0"/>
          </a:p>
          <a:p>
            <a:pPr algn="ctr"/>
            <a:r>
              <a:rPr lang="en-US" dirty="0" smtClean="0"/>
              <a:t>Asst. Professor</a:t>
            </a:r>
            <a:endParaRPr lang="en-US" dirty="0"/>
          </a:p>
        </p:txBody>
      </p:sp>
      <p:pic>
        <p:nvPicPr>
          <p:cNvPr id="4" name="Picture 3"/>
          <p:cNvPicPr>
            <a:picLocks noChangeAspect="1"/>
          </p:cNvPicPr>
          <p:nvPr/>
        </p:nvPicPr>
        <p:blipFill>
          <a:blip r:embed="rId2"/>
          <a:stretch>
            <a:fillRect/>
          </a:stretch>
        </p:blipFill>
        <p:spPr>
          <a:xfrm>
            <a:off x="445419" y="3314699"/>
            <a:ext cx="3248025" cy="2572753"/>
          </a:xfrm>
          <a:prstGeom prst="rect">
            <a:avLst/>
          </a:prstGeom>
        </p:spPr>
      </p:pic>
      <p:pic>
        <p:nvPicPr>
          <p:cNvPr id="5" name="Picture 4"/>
          <p:cNvPicPr>
            <a:picLocks noChangeAspect="1"/>
          </p:cNvPicPr>
          <p:nvPr/>
        </p:nvPicPr>
        <p:blipFill>
          <a:blip r:embed="rId3"/>
          <a:stretch>
            <a:fillRect/>
          </a:stretch>
        </p:blipFill>
        <p:spPr>
          <a:xfrm>
            <a:off x="8146632" y="2940050"/>
            <a:ext cx="3438525" cy="3348455"/>
          </a:xfrm>
          <a:prstGeom prst="rect">
            <a:avLst/>
          </a:prstGeom>
        </p:spPr>
      </p:pic>
    </p:spTree>
    <p:extLst>
      <p:ext uri="{BB962C8B-B14F-4D97-AF65-F5344CB8AC3E}">
        <p14:creationId xmlns:p14="http://schemas.microsoft.com/office/powerpoint/2010/main" val="2793925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6156158" cy="886159"/>
          </a:xfrm>
          <a:solidFill>
            <a:schemeClr val="accent2"/>
          </a:solidFill>
        </p:spPr>
        <p:txBody>
          <a:bodyPr/>
          <a:lstStyle/>
          <a:p>
            <a:r>
              <a:rPr lang="en-US" b="1" dirty="0" smtClean="0"/>
              <a:t>Routes of administration</a:t>
            </a:r>
            <a:endParaRPr lang="en-US" dirty="0"/>
          </a:p>
        </p:txBody>
      </p:sp>
      <p:sp>
        <p:nvSpPr>
          <p:cNvPr id="3" name="Content Placeholder 2"/>
          <p:cNvSpPr>
            <a:spLocks noGrp="1"/>
          </p:cNvSpPr>
          <p:nvPr>
            <p:ph idx="1"/>
          </p:nvPr>
        </p:nvSpPr>
        <p:spPr>
          <a:xfrm>
            <a:off x="838200" y="1825625"/>
            <a:ext cx="7984958" cy="4351338"/>
          </a:xfrm>
        </p:spPr>
        <p:txBody>
          <a:bodyPr>
            <a:normAutofit fontScale="92500" lnSpcReduction="10000"/>
          </a:bodyPr>
          <a:lstStyle/>
          <a:p>
            <a:pPr marL="457200" indent="-457200">
              <a:buFont typeface="+mj-lt"/>
              <a:buAutoNum type="arabicPeriod"/>
            </a:pPr>
            <a:r>
              <a:rPr lang="en-US" dirty="0" smtClean="0"/>
              <a:t> IV - Directly into the blood stream as an injection or through a drip (intravenously), often using an infusion pump</a:t>
            </a:r>
          </a:p>
          <a:p>
            <a:pPr marL="457200" indent="-457200">
              <a:buFont typeface="+mj-lt"/>
              <a:buAutoNum type="arabicPeriod"/>
            </a:pPr>
            <a:r>
              <a:rPr lang="en-US" dirty="0" smtClean="0"/>
              <a:t>Oral </a:t>
            </a:r>
            <a:r>
              <a:rPr lang="en-US" dirty="0"/>
              <a:t>/ sublingual -  </a:t>
            </a:r>
          </a:p>
          <a:p>
            <a:pPr marL="1090613" indent="-396875"/>
            <a:r>
              <a:rPr lang="en-US" dirty="0" smtClean="0"/>
              <a:t>Oral chemotherapy </a:t>
            </a:r>
            <a:r>
              <a:rPr lang="en-US" dirty="0"/>
              <a:t>have a protective coating that is dissolved by the digestive juices present in the stomach.</a:t>
            </a:r>
          </a:p>
          <a:p>
            <a:pPr marL="1090613" indent="-396875"/>
            <a:r>
              <a:rPr lang="en-US" dirty="0" smtClean="0"/>
              <a:t>Sublingual Chemotherapy </a:t>
            </a:r>
            <a:r>
              <a:rPr lang="en-US" dirty="0"/>
              <a:t>agents </a:t>
            </a:r>
            <a:r>
              <a:rPr lang="en-US" dirty="0" smtClean="0"/>
              <a:t>- Certain </a:t>
            </a:r>
            <a:r>
              <a:rPr lang="en-US" dirty="0"/>
              <a:t>medications such as anti-nausea drugs are especially effective when taken this way since they will not be lost in case the patient vomits.</a:t>
            </a:r>
          </a:p>
          <a:p>
            <a:pPr marL="0" indent="0">
              <a:buNone/>
            </a:pPr>
            <a:endParaRPr lang="en-US" dirty="0" smtClean="0"/>
          </a:p>
          <a:p>
            <a:pPr marL="0" indent="0">
              <a:buNone/>
            </a:pPr>
            <a:endParaRPr lang="en-US" dirty="0"/>
          </a:p>
        </p:txBody>
      </p:sp>
      <p:pic>
        <p:nvPicPr>
          <p:cNvPr id="4" name="Picture 3"/>
          <p:cNvPicPr>
            <a:picLocks noChangeAspect="1"/>
          </p:cNvPicPr>
          <p:nvPr/>
        </p:nvPicPr>
        <p:blipFill>
          <a:blip r:embed="rId2"/>
          <a:stretch>
            <a:fillRect/>
          </a:stretch>
        </p:blipFill>
        <p:spPr>
          <a:xfrm>
            <a:off x="9316453" y="1825624"/>
            <a:ext cx="2286000" cy="3372017"/>
          </a:xfrm>
          <a:prstGeom prst="rect">
            <a:avLst/>
          </a:prstGeom>
        </p:spPr>
      </p:pic>
    </p:spTree>
    <p:extLst>
      <p:ext uri="{BB962C8B-B14F-4D97-AF65-F5344CB8AC3E}">
        <p14:creationId xmlns:p14="http://schemas.microsoft.com/office/powerpoint/2010/main" val="2994458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141413" y="394475"/>
            <a:ext cx="6703176" cy="840767"/>
          </a:xfrm>
          <a:solidFill>
            <a:schemeClr val="accent2"/>
          </a:solidFill>
        </p:spPr>
        <p:txBody>
          <a:bodyPr/>
          <a:lstStyle/>
          <a:p>
            <a:r>
              <a:rPr lang="en-US" b="1" dirty="0" smtClean="0"/>
              <a:t>Routes of administration</a:t>
            </a:r>
            <a:endParaRPr lang="en-US" dirty="0"/>
          </a:p>
        </p:txBody>
      </p:sp>
      <p:sp>
        <p:nvSpPr>
          <p:cNvPr id="3" name="Content Placeholder 2"/>
          <p:cNvSpPr>
            <a:spLocks noGrp="1"/>
          </p:cNvSpPr>
          <p:nvPr>
            <p:ph idx="1"/>
          </p:nvPr>
        </p:nvSpPr>
        <p:spPr>
          <a:xfrm>
            <a:off x="1141412" y="1356852"/>
            <a:ext cx="9905999" cy="5014451"/>
          </a:xfrm>
        </p:spPr>
        <p:txBody>
          <a:bodyPr>
            <a:normAutofit lnSpcReduction="10000"/>
          </a:bodyPr>
          <a:lstStyle/>
          <a:p>
            <a:pPr marL="457200" indent="-457200">
              <a:buFont typeface="+mj-lt"/>
              <a:buAutoNum type="arabicPeriod" startAt="3"/>
            </a:pPr>
            <a:r>
              <a:rPr lang="en-US" dirty="0" smtClean="0"/>
              <a:t>Intramuscular – contraindicated to patients </a:t>
            </a:r>
            <a:r>
              <a:rPr lang="en-US" dirty="0"/>
              <a:t>with low platelets because bleeding inside the muscle can lead to complications.</a:t>
            </a:r>
          </a:p>
          <a:p>
            <a:pPr marL="457200" indent="-457200">
              <a:buFont typeface="+mj-lt"/>
              <a:buAutoNum type="arabicPeriod" startAt="3"/>
            </a:pPr>
            <a:r>
              <a:rPr lang="en-US" b="1" dirty="0" smtClean="0"/>
              <a:t> </a:t>
            </a:r>
            <a:r>
              <a:rPr lang="en-US" dirty="0" smtClean="0"/>
              <a:t>subcutaneous - </a:t>
            </a:r>
            <a:r>
              <a:rPr lang="en-US" dirty="0"/>
              <a:t>If the patient’s blood counts are below normal, subcutaneous injections are less likely to result in bleeding in comparison to intra-muscular injections</a:t>
            </a:r>
          </a:p>
          <a:p>
            <a:pPr marL="457200" indent="-457200">
              <a:buFont typeface="+mj-lt"/>
              <a:buAutoNum type="arabicPeriod" startAt="3"/>
            </a:pPr>
            <a:r>
              <a:rPr lang="en-US" dirty="0"/>
              <a:t>intra </a:t>
            </a:r>
            <a:r>
              <a:rPr lang="en-US" dirty="0" smtClean="0"/>
              <a:t>arterial </a:t>
            </a:r>
          </a:p>
          <a:p>
            <a:pPr marL="457200" indent="-457200">
              <a:buFont typeface="+mj-lt"/>
              <a:buAutoNum type="arabicPeriod" startAt="3"/>
            </a:pPr>
            <a:r>
              <a:rPr lang="en-US" dirty="0" err="1" smtClean="0"/>
              <a:t>Intrathecally</a:t>
            </a:r>
            <a:r>
              <a:rPr lang="en-US" dirty="0" smtClean="0"/>
              <a:t> –</a:t>
            </a:r>
          </a:p>
          <a:p>
            <a:pPr marL="1312863" indent="-280988"/>
            <a:r>
              <a:rPr lang="en-US" dirty="0" smtClean="0"/>
              <a:t>chemotherapy </a:t>
            </a:r>
            <a:r>
              <a:rPr lang="en-US" dirty="0"/>
              <a:t>is given directly into the cerebrospinal fluid to reach cancer cells in the central nervous system. </a:t>
            </a:r>
            <a:endParaRPr lang="en-US" dirty="0" smtClean="0"/>
          </a:p>
          <a:p>
            <a:pPr marL="1312863" indent="-280988"/>
            <a:r>
              <a:rPr lang="en-US" dirty="0" smtClean="0"/>
              <a:t>done </a:t>
            </a:r>
            <a:r>
              <a:rPr lang="en-US" dirty="0"/>
              <a:t>via a lumbar puncture or through a special reservoir that is placed into the skull with access to the ventricles, (spaces inside the brain filled with cerebrospinal fluid.)</a:t>
            </a:r>
          </a:p>
          <a:p>
            <a:pPr marL="457200" indent="-457200">
              <a:buFont typeface="+mj-lt"/>
              <a:buAutoNum type="arabicPeriod" startAt="3"/>
            </a:pPr>
            <a:endParaRPr lang="en-US" dirty="0" smtClean="0"/>
          </a:p>
        </p:txBody>
      </p:sp>
    </p:spTree>
    <p:extLst>
      <p:ext uri="{BB962C8B-B14F-4D97-AF65-F5344CB8AC3E}">
        <p14:creationId xmlns:p14="http://schemas.microsoft.com/office/powerpoint/2010/main" val="3551006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141413" y="394475"/>
            <a:ext cx="6237955" cy="1095112"/>
          </a:xfrm>
          <a:solidFill>
            <a:schemeClr val="accent2"/>
          </a:solidFill>
        </p:spPr>
        <p:txBody>
          <a:bodyPr/>
          <a:lstStyle/>
          <a:p>
            <a:r>
              <a:rPr lang="en-US" b="1" dirty="0" smtClean="0"/>
              <a:t>Routes of administration</a:t>
            </a:r>
            <a:endParaRPr lang="en-US" dirty="0"/>
          </a:p>
        </p:txBody>
      </p:sp>
      <p:sp>
        <p:nvSpPr>
          <p:cNvPr id="3" name="Content Placeholder 2"/>
          <p:cNvSpPr>
            <a:spLocks noGrp="1"/>
          </p:cNvSpPr>
          <p:nvPr>
            <p:ph idx="1"/>
          </p:nvPr>
        </p:nvSpPr>
        <p:spPr>
          <a:xfrm>
            <a:off x="1141412" y="1873045"/>
            <a:ext cx="9905999" cy="4498258"/>
          </a:xfrm>
        </p:spPr>
        <p:txBody>
          <a:bodyPr>
            <a:normAutofit/>
          </a:bodyPr>
          <a:lstStyle/>
          <a:p>
            <a:pPr marL="398463" indent="-398463">
              <a:buNone/>
            </a:pPr>
            <a:r>
              <a:rPr lang="en-US" dirty="0" smtClean="0"/>
              <a:t>7. </a:t>
            </a:r>
            <a:r>
              <a:rPr lang="en-US" dirty="0" err="1" smtClean="0"/>
              <a:t>Intracavitary</a:t>
            </a:r>
            <a:r>
              <a:rPr lang="en-US" dirty="0" smtClean="0"/>
              <a:t> (bladder</a:t>
            </a:r>
            <a:r>
              <a:rPr lang="en-US" dirty="0"/>
              <a:t>, chest cavity, or </a:t>
            </a:r>
            <a:r>
              <a:rPr lang="en-US" dirty="0" smtClean="0"/>
              <a:t>abdominal </a:t>
            </a:r>
            <a:r>
              <a:rPr lang="en-US" dirty="0"/>
              <a:t>cavity) </a:t>
            </a:r>
            <a:r>
              <a:rPr lang="en-US" dirty="0" smtClean="0"/>
              <a:t>The </a:t>
            </a:r>
            <a:r>
              <a:rPr lang="en-US" dirty="0"/>
              <a:t>drug is retained in the </a:t>
            </a:r>
            <a:r>
              <a:rPr lang="en-US" dirty="0" smtClean="0"/>
              <a:t>cavity  </a:t>
            </a:r>
            <a:r>
              <a:rPr lang="en-US" dirty="0"/>
              <a:t>for several hours and then drained. </a:t>
            </a:r>
          </a:p>
          <a:p>
            <a:pPr marL="0" indent="0">
              <a:buNone/>
            </a:pPr>
            <a:r>
              <a:rPr lang="en-US" dirty="0" smtClean="0"/>
              <a:t>8. </a:t>
            </a:r>
            <a:r>
              <a:rPr lang="en-US" dirty="0" err="1" smtClean="0"/>
              <a:t>Intrapleurally</a:t>
            </a:r>
            <a:r>
              <a:rPr lang="en-US" dirty="0" smtClean="0"/>
              <a:t>- </a:t>
            </a:r>
            <a:r>
              <a:rPr lang="en-US" dirty="0"/>
              <a:t>A chest tube is inserted into the pleural </a:t>
            </a:r>
            <a:r>
              <a:rPr lang="en-US" dirty="0" smtClean="0"/>
              <a:t>space, </a:t>
            </a:r>
          </a:p>
          <a:p>
            <a:pPr marL="0" indent="0">
              <a:buNone/>
            </a:pPr>
            <a:r>
              <a:rPr lang="en-US" dirty="0"/>
              <a:t> </a:t>
            </a:r>
            <a:r>
              <a:rPr lang="en-US" dirty="0" smtClean="0"/>
              <a:t>   chemotherapy </a:t>
            </a:r>
            <a:r>
              <a:rPr lang="en-US" dirty="0"/>
              <a:t>is inserted into the chest tube.</a:t>
            </a:r>
          </a:p>
          <a:p>
            <a:pPr marL="0" indent="0">
              <a:buNone/>
            </a:pPr>
            <a:r>
              <a:rPr lang="en-US" dirty="0" smtClean="0"/>
              <a:t>9. </a:t>
            </a:r>
            <a:r>
              <a:rPr lang="en-US" dirty="0" err="1" smtClean="0"/>
              <a:t>intralesional</a:t>
            </a:r>
            <a:r>
              <a:rPr lang="en-US" dirty="0" smtClean="0"/>
              <a:t> </a:t>
            </a:r>
            <a:r>
              <a:rPr lang="en-US" dirty="0"/>
              <a:t>or </a:t>
            </a:r>
            <a:r>
              <a:rPr lang="en-US" dirty="0" err="1" smtClean="0"/>
              <a:t>intratumoral</a:t>
            </a:r>
            <a:r>
              <a:rPr lang="en-US" dirty="0" smtClean="0"/>
              <a:t> - directly </a:t>
            </a:r>
            <a:r>
              <a:rPr lang="en-US" dirty="0"/>
              <a:t>into the </a:t>
            </a:r>
            <a:r>
              <a:rPr lang="en-US" dirty="0" smtClean="0"/>
              <a:t>tumor</a:t>
            </a:r>
          </a:p>
          <a:p>
            <a:pPr marL="0" indent="0">
              <a:buNone/>
            </a:pPr>
            <a:r>
              <a:rPr lang="en-US" dirty="0" smtClean="0"/>
              <a:t>10. Topical - chemotherapy </a:t>
            </a:r>
            <a:r>
              <a:rPr lang="en-US" dirty="0"/>
              <a:t>in a </a:t>
            </a:r>
            <a:r>
              <a:rPr lang="en-US" dirty="0" smtClean="0"/>
              <a:t>cream</a:t>
            </a:r>
            <a:endParaRPr lang="en-US" dirty="0"/>
          </a:p>
        </p:txBody>
      </p:sp>
    </p:spTree>
    <p:extLst>
      <p:ext uri="{BB962C8B-B14F-4D97-AF65-F5344CB8AC3E}">
        <p14:creationId xmlns:p14="http://schemas.microsoft.com/office/powerpoint/2010/main" val="1560064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6348663" cy="902201"/>
          </a:xfrm>
          <a:solidFill>
            <a:schemeClr val="accent2"/>
          </a:solidFill>
        </p:spPr>
        <p:txBody>
          <a:bodyPr/>
          <a:lstStyle/>
          <a:p>
            <a:r>
              <a:rPr lang="en-US" b="1" dirty="0"/>
              <a:t>C</a:t>
            </a:r>
            <a:r>
              <a:rPr lang="en-US" b="1" dirty="0" smtClean="0"/>
              <a:t>hemotherapy Treatment</a:t>
            </a:r>
            <a:endParaRPr lang="en-US" b="1" dirty="0"/>
          </a:p>
        </p:txBody>
      </p:sp>
      <p:sp>
        <p:nvSpPr>
          <p:cNvPr id="3" name="Content Placeholder 2"/>
          <p:cNvSpPr>
            <a:spLocks noGrp="1"/>
          </p:cNvSpPr>
          <p:nvPr>
            <p:ph idx="1"/>
          </p:nvPr>
        </p:nvSpPr>
        <p:spPr>
          <a:xfrm>
            <a:off x="1141412" y="1666568"/>
            <a:ext cx="9905999" cy="4395019"/>
          </a:xfrm>
        </p:spPr>
        <p:txBody>
          <a:bodyPr>
            <a:noAutofit/>
          </a:bodyPr>
          <a:lstStyle/>
          <a:p>
            <a:pPr marL="0" indent="0">
              <a:buNone/>
            </a:pPr>
            <a:r>
              <a:rPr lang="en-US" sz="2400" b="1" dirty="0" smtClean="0">
                <a:solidFill>
                  <a:srgbClr val="C00000"/>
                </a:solidFill>
              </a:rPr>
              <a:t>Chemotherapy is  </a:t>
            </a:r>
            <a:r>
              <a:rPr lang="en-US" sz="2400" b="1" dirty="0">
                <a:solidFill>
                  <a:srgbClr val="C00000"/>
                </a:solidFill>
              </a:rPr>
              <a:t>given in cycles.  </a:t>
            </a:r>
            <a:r>
              <a:rPr lang="en-US" sz="2400" dirty="0"/>
              <a:t>This allows the cancer cells to be attacked at their most vulnerable times, and allows the body's normal cells time to recover from the damage.  </a:t>
            </a:r>
            <a:endParaRPr lang="en-US" sz="2400" dirty="0" smtClean="0"/>
          </a:p>
          <a:p>
            <a:r>
              <a:rPr lang="en-US" sz="2400" b="1" dirty="0" smtClean="0">
                <a:solidFill>
                  <a:srgbClr val="C00000"/>
                </a:solidFill>
              </a:rPr>
              <a:t>Duration </a:t>
            </a:r>
            <a:r>
              <a:rPr lang="en-US" sz="2400" b="1" dirty="0">
                <a:solidFill>
                  <a:srgbClr val="C00000"/>
                </a:solidFill>
              </a:rPr>
              <a:t>of the cycle:  </a:t>
            </a:r>
            <a:r>
              <a:rPr lang="en-US" sz="2400" dirty="0" smtClean="0"/>
              <a:t>given </a:t>
            </a:r>
            <a:r>
              <a:rPr lang="en-US" sz="2400" dirty="0"/>
              <a:t>on a single day, several consecutive days, or continuously as an outpatient or as an inpatient.  Treatment could last minutes, hours, or days, depending on the specific protocol.</a:t>
            </a:r>
          </a:p>
          <a:p>
            <a:r>
              <a:rPr lang="en-US" sz="2400" b="1" dirty="0" smtClean="0">
                <a:solidFill>
                  <a:srgbClr val="C00000"/>
                </a:solidFill>
              </a:rPr>
              <a:t>Frequency </a:t>
            </a:r>
            <a:r>
              <a:rPr lang="en-US" sz="2400" b="1" dirty="0">
                <a:solidFill>
                  <a:srgbClr val="C00000"/>
                </a:solidFill>
              </a:rPr>
              <a:t>of the cycle:  </a:t>
            </a:r>
            <a:r>
              <a:rPr lang="en-US" sz="2400" dirty="0" smtClean="0"/>
              <a:t>repeated </a:t>
            </a:r>
            <a:r>
              <a:rPr lang="en-US" sz="2400" dirty="0"/>
              <a:t>weekly, bi-weekly, or monthly. </a:t>
            </a:r>
            <a:endParaRPr lang="en-US" sz="2400" dirty="0" smtClean="0"/>
          </a:p>
          <a:p>
            <a:r>
              <a:rPr lang="en-US" sz="2400" b="1" dirty="0" smtClean="0">
                <a:solidFill>
                  <a:srgbClr val="C00000"/>
                </a:solidFill>
              </a:rPr>
              <a:t>The </a:t>
            </a:r>
            <a:r>
              <a:rPr lang="en-US" sz="2400" b="1" dirty="0">
                <a:solidFill>
                  <a:srgbClr val="C00000"/>
                </a:solidFill>
              </a:rPr>
              <a:t>number of cycles:  </a:t>
            </a:r>
            <a:r>
              <a:rPr lang="en-US" sz="2400" dirty="0"/>
              <a:t>In most cases, the number of cycles - or the length of chemotherapy from start to finish </a:t>
            </a:r>
          </a:p>
          <a:p>
            <a:endParaRPr lang="en-US" sz="2400" dirty="0"/>
          </a:p>
        </p:txBody>
      </p:sp>
    </p:spTree>
    <p:extLst>
      <p:ext uri="{BB962C8B-B14F-4D97-AF65-F5344CB8AC3E}">
        <p14:creationId xmlns:p14="http://schemas.microsoft.com/office/powerpoint/2010/main" val="3307731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9750" y="442055"/>
            <a:ext cx="6109619" cy="915314"/>
          </a:xfrm>
          <a:solidFill>
            <a:schemeClr val="accent2"/>
          </a:solidFill>
        </p:spPr>
        <p:txBody>
          <a:bodyPr>
            <a:normAutofit/>
          </a:bodyPr>
          <a:lstStyle/>
          <a:p>
            <a:r>
              <a:rPr lang="en-US" dirty="0" smtClean="0"/>
              <a:t>Chemotherapy</a:t>
            </a:r>
            <a:r>
              <a:rPr lang="en-US" dirty="0"/>
              <a:t> Practice </a:t>
            </a:r>
          </a:p>
        </p:txBody>
      </p:sp>
      <p:sp>
        <p:nvSpPr>
          <p:cNvPr id="3" name="Content Placeholder 2"/>
          <p:cNvSpPr>
            <a:spLocks noGrp="1"/>
          </p:cNvSpPr>
          <p:nvPr>
            <p:ph idx="1"/>
          </p:nvPr>
        </p:nvSpPr>
        <p:spPr>
          <a:xfrm>
            <a:off x="1141412" y="1533832"/>
            <a:ext cx="9905999" cy="4257369"/>
          </a:xfrm>
        </p:spPr>
        <p:txBody>
          <a:bodyPr>
            <a:normAutofit fontScale="92500" lnSpcReduction="20000"/>
          </a:bodyPr>
          <a:lstStyle/>
          <a:p>
            <a:pPr marL="0" indent="0">
              <a:buNone/>
            </a:pPr>
            <a:r>
              <a:rPr lang="en-US" b="1" dirty="0" smtClean="0"/>
              <a:t>CRUCIAL MOMENTS: </a:t>
            </a:r>
          </a:p>
          <a:p>
            <a:r>
              <a:rPr lang="en-US" dirty="0" smtClean="0"/>
              <a:t>Preparation of cytotoxic medication</a:t>
            </a:r>
          </a:p>
          <a:p>
            <a:r>
              <a:rPr lang="en-US" dirty="0" smtClean="0"/>
              <a:t>Cleaning</a:t>
            </a:r>
          </a:p>
          <a:p>
            <a:r>
              <a:rPr lang="en-US" dirty="0" smtClean="0"/>
              <a:t>Administration of cytotoxic medication</a:t>
            </a:r>
          </a:p>
          <a:p>
            <a:r>
              <a:rPr lang="en-US" dirty="0" smtClean="0"/>
              <a:t> Patient care and handling of excretion </a:t>
            </a:r>
          </a:p>
          <a:p>
            <a:pPr marL="0" indent="0">
              <a:buNone/>
            </a:pPr>
            <a:r>
              <a:rPr lang="en-US" b="1" dirty="0" smtClean="0"/>
              <a:t>GENERAL PREPARATION </a:t>
            </a:r>
          </a:p>
          <a:p>
            <a:r>
              <a:rPr lang="en-US" dirty="0"/>
              <a:t>Hand washing and disinfection </a:t>
            </a:r>
          </a:p>
          <a:p>
            <a:r>
              <a:rPr lang="en-US" dirty="0"/>
              <a:t>Changing procedures</a:t>
            </a:r>
          </a:p>
          <a:p>
            <a:r>
              <a:rPr lang="en-US" dirty="0"/>
              <a:t>Wash hands again if necessary</a:t>
            </a:r>
          </a:p>
          <a:p>
            <a:r>
              <a:rPr lang="en-US" dirty="0"/>
              <a:t>Use gloves</a:t>
            </a:r>
          </a:p>
          <a:p>
            <a:endParaRPr lang="en-US" dirty="0"/>
          </a:p>
        </p:txBody>
      </p:sp>
      <p:sp>
        <p:nvSpPr>
          <p:cNvPr id="5" name="Rectangle 4"/>
          <p:cNvSpPr/>
          <p:nvPr/>
        </p:nvSpPr>
        <p:spPr>
          <a:xfrm>
            <a:off x="7914246" y="3017638"/>
            <a:ext cx="3133165" cy="2246769"/>
          </a:xfrm>
          <a:prstGeom prst="rect">
            <a:avLst/>
          </a:prstGeom>
          <a:solidFill>
            <a:schemeClr val="accent2"/>
          </a:solidFill>
        </p:spPr>
        <p:txBody>
          <a:bodyPr wrap="square">
            <a:spAutoFit/>
          </a:bodyPr>
          <a:lstStyle/>
          <a:p>
            <a:r>
              <a:rPr lang="en-US" sz="2800" b="1" dirty="0"/>
              <a:t>Risk </a:t>
            </a:r>
            <a:r>
              <a:rPr lang="en-US" sz="2800" b="1" dirty="0" smtClean="0"/>
              <a:t>period of  </a:t>
            </a:r>
            <a:r>
              <a:rPr lang="en-US" sz="2800" b="1" dirty="0"/>
              <a:t>cytotoxic medication :  After administration 1 to 7 days</a:t>
            </a:r>
          </a:p>
        </p:txBody>
      </p:sp>
      <p:pic>
        <p:nvPicPr>
          <p:cNvPr id="6" name="Picture 5"/>
          <p:cNvPicPr>
            <a:picLocks noChangeAspect="1"/>
          </p:cNvPicPr>
          <p:nvPr/>
        </p:nvPicPr>
        <p:blipFill>
          <a:blip r:embed="rId2"/>
          <a:stretch>
            <a:fillRect/>
          </a:stretch>
        </p:blipFill>
        <p:spPr>
          <a:xfrm>
            <a:off x="7799386" y="442055"/>
            <a:ext cx="3248025" cy="2266950"/>
          </a:xfrm>
          <a:prstGeom prst="rect">
            <a:avLst/>
          </a:prstGeom>
        </p:spPr>
      </p:pic>
    </p:spTree>
    <p:extLst>
      <p:ext uri="{BB962C8B-B14F-4D97-AF65-F5344CB8AC3E}">
        <p14:creationId xmlns:p14="http://schemas.microsoft.com/office/powerpoint/2010/main" val="2481587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6316579" cy="1014496"/>
          </a:xfrm>
          <a:solidFill>
            <a:schemeClr val="accent2"/>
          </a:solidFill>
        </p:spPr>
        <p:txBody>
          <a:bodyPr/>
          <a:lstStyle/>
          <a:p>
            <a:r>
              <a:rPr lang="en-US" dirty="0"/>
              <a:t>Before the use of gloves: </a:t>
            </a:r>
          </a:p>
        </p:txBody>
      </p:sp>
      <p:sp>
        <p:nvSpPr>
          <p:cNvPr id="3" name="Content Placeholder 2"/>
          <p:cNvSpPr>
            <a:spLocks noGrp="1"/>
          </p:cNvSpPr>
          <p:nvPr>
            <p:ph idx="1"/>
          </p:nvPr>
        </p:nvSpPr>
        <p:spPr>
          <a:xfrm>
            <a:off x="1141412" y="1784555"/>
            <a:ext cx="9905999" cy="4006646"/>
          </a:xfrm>
        </p:spPr>
        <p:txBody>
          <a:bodyPr>
            <a:normAutofit/>
          </a:bodyPr>
          <a:lstStyle/>
          <a:p>
            <a:r>
              <a:rPr lang="en-US" dirty="0" smtClean="0"/>
              <a:t>Wash </a:t>
            </a:r>
            <a:r>
              <a:rPr lang="en-US" dirty="0"/>
              <a:t>your </a:t>
            </a:r>
            <a:r>
              <a:rPr lang="en-US" dirty="0" smtClean="0"/>
              <a:t>hands</a:t>
            </a:r>
          </a:p>
          <a:p>
            <a:r>
              <a:rPr lang="en-US" dirty="0" smtClean="0"/>
              <a:t>Inspect </a:t>
            </a:r>
            <a:r>
              <a:rPr lang="en-US" dirty="0"/>
              <a:t>the gloves for use on discoloration, holes and cracks</a:t>
            </a:r>
            <a:r>
              <a:rPr lang="en-US" dirty="0" smtClean="0"/>
              <a:t>.</a:t>
            </a:r>
          </a:p>
          <a:p>
            <a:r>
              <a:rPr lang="en-US" dirty="0" smtClean="0"/>
              <a:t>After </a:t>
            </a:r>
            <a:r>
              <a:rPr lang="en-US" dirty="0"/>
              <a:t>each activity, damage or visible </a:t>
            </a:r>
            <a:r>
              <a:rPr lang="en-US" dirty="0" smtClean="0"/>
              <a:t>contamination, change </a:t>
            </a:r>
            <a:r>
              <a:rPr lang="en-US" dirty="0"/>
              <a:t>your </a:t>
            </a:r>
            <a:r>
              <a:rPr lang="en-US" dirty="0" smtClean="0"/>
              <a:t>gloves.</a:t>
            </a:r>
          </a:p>
          <a:p>
            <a:r>
              <a:rPr lang="en-US" dirty="0" smtClean="0"/>
              <a:t>After </a:t>
            </a:r>
            <a:r>
              <a:rPr lang="en-US" dirty="0"/>
              <a:t>the activity </a:t>
            </a:r>
            <a:r>
              <a:rPr lang="en-US" dirty="0" smtClean="0"/>
              <a:t>,  </a:t>
            </a:r>
            <a:r>
              <a:rPr lang="en-US" dirty="0"/>
              <a:t>immediately take off the gloves to avoid contamination of the </a:t>
            </a:r>
            <a:r>
              <a:rPr lang="en-US" dirty="0" smtClean="0"/>
              <a:t>environment.</a:t>
            </a:r>
          </a:p>
          <a:p>
            <a:r>
              <a:rPr lang="en-US" dirty="0" smtClean="0"/>
              <a:t>Wash </a:t>
            </a:r>
            <a:r>
              <a:rPr lang="en-US" dirty="0"/>
              <a:t>hands</a:t>
            </a:r>
          </a:p>
        </p:txBody>
      </p:sp>
    </p:spTree>
    <p:extLst>
      <p:ext uri="{BB962C8B-B14F-4D97-AF65-F5344CB8AC3E}">
        <p14:creationId xmlns:p14="http://schemas.microsoft.com/office/powerpoint/2010/main" val="2967853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6156158" cy="966370"/>
          </a:xfrm>
          <a:solidFill>
            <a:schemeClr val="accent2"/>
          </a:solidFill>
        </p:spPr>
        <p:txBody>
          <a:bodyPr/>
          <a:lstStyle/>
          <a:p>
            <a:r>
              <a:rPr lang="en-US" dirty="0"/>
              <a:t>Contamination of People </a:t>
            </a:r>
          </a:p>
        </p:txBody>
      </p:sp>
      <p:sp>
        <p:nvSpPr>
          <p:cNvPr id="3" name="Content Placeholder 2"/>
          <p:cNvSpPr>
            <a:spLocks noGrp="1"/>
          </p:cNvSpPr>
          <p:nvPr>
            <p:ph idx="1"/>
          </p:nvPr>
        </p:nvSpPr>
        <p:spPr>
          <a:xfrm>
            <a:off x="949683" y="1814052"/>
            <a:ext cx="9905999" cy="4154130"/>
          </a:xfrm>
        </p:spPr>
        <p:txBody>
          <a:bodyPr/>
          <a:lstStyle/>
          <a:p>
            <a:pPr marL="0" indent="0">
              <a:buNone/>
            </a:pPr>
            <a:r>
              <a:rPr lang="en-US" dirty="0" smtClean="0"/>
              <a:t>In </a:t>
            </a:r>
            <a:r>
              <a:rPr lang="en-US" dirty="0"/>
              <a:t>case of contamination of people, quick action is necessary: </a:t>
            </a:r>
            <a:r>
              <a:rPr lang="en-US" dirty="0" smtClean="0"/>
              <a:t> </a:t>
            </a:r>
          </a:p>
          <a:p>
            <a:r>
              <a:rPr lang="en-US" dirty="0" smtClean="0"/>
              <a:t>Clothing </a:t>
            </a:r>
            <a:r>
              <a:rPr lang="en-US" dirty="0"/>
              <a:t>or gloves: are taken off (laundry bag / special hospital waste container/ household cleaning) </a:t>
            </a:r>
            <a:endParaRPr lang="en-US" dirty="0" smtClean="0"/>
          </a:p>
          <a:p>
            <a:r>
              <a:rPr lang="en-US" dirty="0" smtClean="0"/>
              <a:t>Skin</a:t>
            </a:r>
            <a:r>
              <a:rPr lang="en-US" dirty="0"/>
              <a:t>: Rinse with water, wash with soap, if necessary </a:t>
            </a:r>
            <a:r>
              <a:rPr lang="en-US" dirty="0" smtClean="0"/>
              <a:t>shower. </a:t>
            </a:r>
            <a:r>
              <a:rPr lang="en-US" dirty="0"/>
              <a:t>If the skin is damaged treat the wound as </a:t>
            </a:r>
            <a:r>
              <a:rPr lang="en-US" dirty="0" smtClean="0"/>
              <a:t>extravasation</a:t>
            </a:r>
          </a:p>
          <a:p>
            <a:r>
              <a:rPr lang="en-US" dirty="0" smtClean="0"/>
              <a:t>Eyes</a:t>
            </a:r>
            <a:r>
              <a:rPr lang="en-US" dirty="0"/>
              <a:t>: Rinse for 15 minutes with eyewash</a:t>
            </a:r>
          </a:p>
        </p:txBody>
      </p:sp>
    </p:spTree>
    <p:extLst>
      <p:ext uri="{BB962C8B-B14F-4D97-AF65-F5344CB8AC3E}">
        <p14:creationId xmlns:p14="http://schemas.microsoft.com/office/powerpoint/2010/main" val="1926279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6749716" cy="1062622"/>
          </a:xfrm>
          <a:solidFill>
            <a:schemeClr val="accent2"/>
          </a:solidFill>
        </p:spPr>
        <p:txBody>
          <a:bodyPr/>
          <a:lstStyle/>
          <a:p>
            <a:r>
              <a:rPr lang="en-US" dirty="0"/>
              <a:t>Contamination of the area </a:t>
            </a:r>
          </a:p>
        </p:txBody>
      </p:sp>
      <p:sp>
        <p:nvSpPr>
          <p:cNvPr id="3" name="Content Placeholder 2"/>
          <p:cNvSpPr>
            <a:spLocks noGrp="1"/>
          </p:cNvSpPr>
          <p:nvPr>
            <p:ph idx="1"/>
          </p:nvPr>
        </p:nvSpPr>
        <p:spPr>
          <a:xfrm>
            <a:off x="1141412" y="1799303"/>
            <a:ext cx="9905999" cy="4572000"/>
          </a:xfrm>
        </p:spPr>
        <p:txBody>
          <a:bodyPr>
            <a:normAutofit fontScale="92500" lnSpcReduction="10000"/>
          </a:bodyPr>
          <a:lstStyle/>
          <a:p>
            <a:pPr marL="0" indent="0">
              <a:buNone/>
            </a:pPr>
            <a:r>
              <a:rPr lang="en-US" dirty="0" smtClean="0"/>
              <a:t>Most </a:t>
            </a:r>
            <a:r>
              <a:rPr lang="en-US" dirty="0"/>
              <a:t>risks occur when the contamination is improperly cleaned. Keep committed to the following: </a:t>
            </a:r>
            <a:endParaRPr lang="en-US" dirty="0" smtClean="0"/>
          </a:p>
          <a:p>
            <a:r>
              <a:rPr lang="en-US" dirty="0" smtClean="0"/>
              <a:t>Take </a:t>
            </a:r>
            <a:r>
              <a:rPr lang="en-US" dirty="0"/>
              <a:t>time to clean the contaminated </a:t>
            </a:r>
            <a:r>
              <a:rPr lang="en-US" dirty="0" smtClean="0"/>
              <a:t>area.  Stay </a:t>
            </a:r>
            <a:r>
              <a:rPr lang="en-US" dirty="0"/>
              <a:t>calm and controlled </a:t>
            </a:r>
            <a:r>
              <a:rPr lang="en-US" dirty="0" smtClean="0"/>
              <a:t> </a:t>
            </a:r>
          </a:p>
          <a:p>
            <a:r>
              <a:rPr lang="en-US" dirty="0" smtClean="0"/>
              <a:t>Ensure </a:t>
            </a:r>
            <a:r>
              <a:rPr lang="en-US" dirty="0"/>
              <a:t>that the contaminated area stays so small as possible and keep the number of people to a minimum (usually 2 people) </a:t>
            </a:r>
          </a:p>
          <a:p>
            <a:r>
              <a:rPr lang="en-US" dirty="0" smtClean="0"/>
              <a:t>If </a:t>
            </a:r>
            <a:r>
              <a:rPr lang="en-US" dirty="0"/>
              <a:t>the contamination is not more than a </a:t>
            </a:r>
            <a:r>
              <a:rPr lang="en-US" dirty="0" smtClean="0"/>
              <a:t>splash, it can be  cleaned </a:t>
            </a:r>
            <a:r>
              <a:rPr lang="en-US" dirty="0"/>
              <a:t>with gloves and a tissue </a:t>
            </a:r>
            <a:endParaRPr lang="en-US" dirty="0" smtClean="0"/>
          </a:p>
          <a:p>
            <a:r>
              <a:rPr lang="en-US" dirty="0" smtClean="0"/>
              <a:t>If </a:t>
            </a:r>
            <a:r>
              <a:rPr lang="en-US" dirty="0"/>
              <a:t>the contamination is </a:t>
            </a:r>
            <a:r>
              <a:rPr lang="en-US" dirty="0" smtClean="0"/>
              <a:t>larger,  </a:t>
            </a:r>
            <a:r>
              <a:rPr lang="en-US" dirty="0"/>
              <a:t>clean the area according to protocol. </a:t>
            </a:r>
            <a:r>
              <a:rPr lang="en-US" dirty="0" smtClean="0"/>
              <a:t>Use </a:t>
            </a:r>
            <a:r>
              <a:rPr lang="en-US" dirty="0"/>
              <a:t>the necessary materials and personal protective equipment from the emergency kit </a:t>
            </a:r>
            <a:endParaRPr lang="en-US" dirty="0" smtClean="0"/>
          </a:p>
          <a:p>
            <a:r>
              <a:rPr lang="en-US" dirty="0" smtClean="0"/>
              <a:t>Provide </a:t>
            </a:r>
            <a:r>
              <a:rPr lang="en-US" dirty="0"/>
              <a:t>management of the protocol and the content of the emergency kit</a:t>
            </a:r>
          </a:p>
        </p:txBody>
      </p:sp>
    </p:spTree>
    <p:extLst>
      <p:ext uri="{BB962C8B-B14F-4D97-AF65-F5344CB8AC3E}">
        <p14:creationId xmlns:p14="http://schemas.microsoft.com/office/powerpoint/2010/main" val="39641201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0909" y="1563330"/>
            <a:ext cx="9905999" cy="5009536"/>
          </a:xfrm>
        </p:spPr>
        <p:txBody>
          <a:bodyPr>
            <a:normAutofit fontScale="92500"/>
          </a:bodyPr>
          <a:lstStyle/>
          <a:p>
            <a:r>
              <a:rPr lang="en-US" dirty="0" smtClean="0"/>
              <a:t>severe </a:t>
            </a:r>
            <a:r>
              <a:rPr lang="en-US" dirty="0"/>
              <a:t>tissue damage if cytotoxic drug infiltrates into local tissues. </a:t>
            </a:r>
          </a:p>
          <a:p>
            <a:r>
              <a:rPr lang="en-US" dirty="0" smtClean="0"/>
              <a:t>an </a:t>
            </a:r>
            <a:r>
              <a:rPr lang="en-US" dirty="0"/>
              <a:t>IV needle or catheter delivers the drug into tissues rather than into the </a:t>
            </a:r>
            <a:r>
              <a:rPr lang="en-US" dirty="0" smtClean="0"/>
              <a:t>bloodstream </a:t>
            </a:r>
          </a:p>
          <a:p>
            <a:r>
              <a:rPr lang="en-US" b="1" dirty="0" smtClean="0"/>
              <a:t>Irritants</a:t>
            </a:r>
            <a:r>
              <a:rPr lang="en-US" b="1" dirty="0"/>
              <a:t> </a:t>
            </a:r>
            <a:r>
              <a:rPr lang="en-US" b="1" dirty="0" smtClean="0"/>
              <a:t>– </a:t>
            </a:r>
            <a:r>
              <a:rPr lang="en-US" dirty="0" smtClean="0"/>
              <a:t>drugs that  </a:t>
            </a:r>
            <a:r>
              <a:rPr lang="en-US" dirty="0"/>
              <a:t>cause local cellular damage. </a:t>
            </a:r>
            <a:endParaRPr lang="en-US" dirty="0" smtClean="0"/>
          </a:p>
          <a:p>
            <a:r>
              <a:rPr lang="en-US" b="1" dirty="0" smtClean="0"/>
              <a:t>Vesicants</a:t>
            </a:r>
            <a:r>
              <a:rPr lang="en-US" dirty="0"/>
              <a:t> </a:t>
            </a:r>
            <a:r>
              <a:rPr lang="en-US" dirty="0" smtClean="0"/>
              <a:t>- causes </a:t>
            </a:r>
            <a:r>
              <a:rPr lang="en-US" dirty="0"/>
              <a:t>severe tissue damage requiring skin grafting. </a:t>
            </a:r>
            <a:endParaRPr lang="en-US" dirty="0" smtClean="0"/>
          </a:p>
          <a:p>
            <a:r>
              <a:rPr lang="en-US" dirty="0" smtClean="0"/>
              <a:t>To </a:t>
            </a:r>
            <a:r>
              <a:rPr lang="en-US" dirty="0"/>
              <a:t>avoid infiltration with vesicant drugs, the larger veins of the arm are used for IV administration. </a:t>
            </a:r>
            <a:endParaRPr lang="en-US" dirty="0" smtClean="0"/>
          </a:p>
          <a:p>
            <a:r>
              <a:rPr lang="en-US" dirty="0" smtClean="0"/>
              <a:t>Drugs </a:t>
            </a:r>
            <a:r>
              <a:rPr lang="en-US" dirty="0"/>
              <a:t>that are classified as vesicants include cisplatin, </a:t>
            </a:r>
            <a:r>
              <a:rPr lang="en-US" dirty="0" err="1"/>
              <a:t>dactinomycin</a:t>
            </a:r>
            <a:r>
              <a:rPr lang="en-US" dirty="0"/>
              <a:t>, </a:t>
            </a:r>
            <a:r>
              <a:rPr lang="en-US" dirty="0" err="1"/>
              <a:t>daunorubicin</a:t>
            </a:r>
            <a:r>
              <a:rPr lang="en-US" dirty="0"/>
              <a:t>, doxorubicin, </a:t>
            </a:r>
            <a:r>
              <a:rPr lang="en-US" dirty="0" err="1"/>
              <a:t>idarubicin</a:t>
            </a:r>
            <a:r>
              <a:rPr lang="en-US" dirty="0"/>
              <a:t> , </a:t>
            </a:r>
            <a:r>
              <a:rPr lang="en-US" dirty="0" err="1"/>
              <a:t>mechlorethamine</a:t>
            </a:r>
            <a:r>
              <a:rPr lang="en-US" dirty="0"/>
              <a:t>, </a:t>
            </a:r>
            <a:r>
              <a:rPr lang="en-US" dirty="0" err="1"/>
              <a:t>mitomycin</a:t>
            </a:r>
            <a:r>
              <a:rPr lang="en-US" dirty="0"/>
              <a:t>-C, </a:t>
            </a:r>
            <a:r>
              <a:rPr lang="en-US" dirty="0" err="1"/>
              <a:t>mitoxantrone</a:t>
            </a:r>
            <a:r>
              <a:rPr lang="en-US" dirty="0"/>
              <a:t>, paclitaxel, vinblastine, vincristine, </a:t>
            </a:r>
            <a:r>
              <a:rPr lang="en-US" dirty="0" err="1"/>
              <a:t>vindesine</a:t>
            </a:r>
            <a:r>
              <a:rPr lang="en-US" dirty="0"/>
              <a:t>, </a:t>
            </a:r>
            <a:r>
              <a:rPr lang="en-US" dirty="0" err="1"/>
              <a:t>vinorelbine</a:t>
            </a:r>
            <a:r>
              <a:rPr lang="en-US" dirty="0"/>
              <a:t>, and 5-fluorouracil. In some instances, locally applied antidotes may help minimize the effects of infiltration.</a:t>
            </a:r>
          </a:p>
        </p:txBody>
      </p:sp>
      <p:sp>
        <p:nvSpPr>
          <p:cNvPr id="4" name="Rectangle 3"/>
          <p:cNvSpPr/>
          <p:nvPr/>
        </p:nvSpPr>
        <p:spPr>
          <a:xfrm>
            <a:off x="1718835" y="486386"/>
            <a:ext cx="8281434" cy="707886"/>
          </a:xfrm>
          <a:prstGeom prst="rect">
            <a:avLst/>
          </a:prstGeom>
          <a:solidFill>
            <a:schemeClr val="accent2"/>
          </a:solidFill>
          <a:ln>
            <a:solidFill>
              <a:schemeClr val="tx1"/>
            </a:solidFill>
          </a:ln>
        </p:spPr>
        <p:txBody>
          <a:bodyPr wrap="none">
            <a:spAutoFit/>
          </a:bodyPr>
          <a:lstStyle/>
          <a:p>
            <a:r>
              <a:rPr lang="en-US" sz="4000" dirty="0" smtClean="0"/>
              <a:t>SPECIAL PROBLEM: Extravasation</a:t>
            </a:r>
            <a:endParaRPr lang="en-US" sz="4000" dirty="0"/>
          </a:p>
        </p:txBody>
      </p:sp>
    </p:spTree>
    <p:extLst>
      <p:ext uri="{BB962C8B-B14F-4D97-AF65-F5344CB8AC3E}">
        <p14:creationId xmlns:p14="http://schemas.microsoft.com/office/powerpoint/2010/main" val="36057256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18835" y="486386"/>
            <a:ext cx="9644948" cy="707886"/>
          </a:xfrm>
          <a:prstGeom prst="rect">
            <a:avLst/>
          </a:prstGeom>
          <a:solidFill>
            <a:schemeClr val="accent2"/>
          </a:solidFill>
          <a:ln>
            <a:solidFill>
              <a:schemeClr val="tx1"/>
            </a:solidFill>
          </a:ln>
        </p:spPr>
        <p:txBody>
          <a:bodyPr wrap="none">
            <a:spAutoFit/>
          </a:bodyPr>
          <a:lstStyle/>
          <a:p>
            <a:r>
              <a:rPr lang="en-US" sz="4000" dirty="0" smtClean="0"/>
              <a:t>TOXICITY ASSOCIATED WITH CHEMOTHERAPY</a:t>
            </a:r>
            <a:endParaRPr lang="en-US" sz="4000" dirty="0"/>
          </a:p>
        </p:txBody>
      </p:sp>
      <p:sp>
        <p:nvSpPr>
          <p:cNvPr id="2" name="Content Placeholder 1"/>
          <p:cNvSpPr>
            <a:spLocks noGrp="1"/>
          </p:cNvSpPr>
          <p:nvPr>
            <p:ph idx="1"/>
          </p:nvPr>
        </p:nvSpPr>
        <p:spPr/>
        <p:txBody>
          <a:bodyPr>
            <a:normAutofit fontScale="92500" lnSpcReduction="10000"/>
          </a:bodyPr>
          <a:lstStyle/>
          <a:p>
            <a:r>
              <a:rPr lang="en-US" b="1" dirty="0" smtClean="0">
                <a:solidFill>
                  <a:srgbClr val="FF0000"/>
                </a:solidFill>
              </a:rPr>
              <a:t>Gastrointestinal System </a:t>
            </a:r>
            <a:r>
              <a:rPr lang="en-US" dirty="0" smtClean="0"/>
              <a:t>- Nausea and vomiting are the most common side effects of chemotherapy and may persist for up to 24 hours after its administration. </a:t>
            </a:r>
          </a:p>
          <a:p>
            <a:r>
              <a:rPr lang="en-US" b="1" dirty="0" smtClean="0">
                <a:solidFill>
                  <a:srgbClr val="FF0000"/>
                </a:solidFill>
              </a:rPr>
              <a:t>Hematopoietic System</a:t>
            </a:r>
            <a:r>
              <a:rPr lang="en-US" dirty="0" smtClean="0">
                <a:solidFill>
                  <a:srgbClr val="FF0000"/>
                </a:solidFill>
              </a:rPr>
              <a:t>.- </a:t>
            </a:r>
            <a:r>
              <a:rPr lang="en-US" dirty="0" smtClean="0"/>
              <a:t>myelosuppression (depression of bone marrow function), resulting in decreased production of blood cells increasing the risk for infection and bleeding.</a:t>
            </a:r>
          </a:p>
          <a:p>
            <a:r>
              <a:rPr lang="en-US" b="1" dirty="0" smtClean="0">
                <a:solidFill>
                  <a:srgbClr val="FF0000"/>
                </a:solidFill>
              </a:rPr>
              <a:t>Renal System </a:t>
            </a:r>
            <a:r>
              <a:rPr lang="en-US" dirty="0" smtClean="0"/>
              <a:t>- can damage the kidneys because of their direct effects during excretion and the accumulation of end products after cell lysis. </a:t>
            </a:r>
          </a:p>
          <a:p>
            <a:r>
              <a:rPr lang="en-US" b="1" dirty="0" smtClean="0">
                <a:solidFill>
                  <a:srgbClr val="FF0000"/>
                </a:solidFill>
              </a:rPr>
              <a:t>Cardiopulmonary System. </a:t>
            </a:r>
            <a:r>
              <a:rPr lang="en-US" dirty="0" smtClean="0"/>
              <a:t>Antitumor antibiotics (</a:t>
            </a:r>
            <a:r>
              <a:rPr lang="en-US" dirty="0" err="1" smtClean="0"/>
              <a:t>daunorubicin</a:t>
            </a:r>
            <a:r>
              <a:rPr lang="en-US" dirty="0" smtClean="0"/>
              <a:t> and doxorubicin) are known to cause irreversible cumulative cardiac toxicities, especially when total dosage reaches 550 mg/m2. </a:t>
            </a:r>
          </a:p>
        </p:txBody>
      </p:sp>
    </p:spTree>
    <p:extLst>
      <p:ext uri="{BB962C8B-B14F-4D97-AF65-F5344CB8AC3E}">
        <p14:creationId xmlns:p14="http://schemas.microsoft.com/office/powerpoint/2010/main" val="3723848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944811"/>
          </a:xfrm>
        </p:spPr>
        <p:txBody>
          <a:bodyPr/>
          <a:lstStyle/>
          <a:p>
            <a:pPr algn="ctr"/>
            <a:r>
              <a:rPr lang="en-US" dirty="0" smtClean="0"/>
              <a:t>Outline </a:t>
            </a:r>
            <a:endParaRPr lang="en-US" dirty="0"/>
          </a:p>
        </p:txBody>
      </p:sp>
      <p:sp>
        <p:nvSpPr>
          <p:cNvPr id="3" name="Content Placeholder 2"/>
          <p:cNvSpPr>
            <a:spLocks noGrp="1"/>
          </p:cNvSpPr>
          <p:nvPr>
            <p:ph idx="1"/>
          </p:nvPr>
        </p:nvSpPr>
        <p:spPr>
          <a:xfrm>
            <a:off x="1141412" y="1681316"/>
            <a:ext cx="9905999" cy="4109885"/>
          </a:xfrm>
        </p:spPr>
        <p:txBody>
          <a:bodyPr>
            <a:normAutofit/>
          </a:bodyPr>
          <a:lstStyle/>
          <a:p>
            <a:r>
              <a:rPr lang="en-US" dirty="0" smtClean="0"/>
              <a:t>Definition</a:t>
            </a:r>
          </a:p>
          <a:p>
            <a:r>
              <a:rPr lang="en-US" dirty="0" smtClean="0"/>
              <a:t>Goals</a:t>
            </a:r>
          </a:p>
          <a:p>
            <a:r>
              <a:rPr lang="en-US" dirty="0" smtClean="0"/>
              <a:t>Mechanism of Action</a:t>
            </a:r>
          </a:p>
          <a:p>
            <a:r>
              <a:rPr lang="en-US" dirty="0" smtClean="0"/>
              <a:t>Stages of Administration </a:t>
            </a:r>
          </a:p>
          <a:p>
            <a:r>
              <a:rPr lang="en-US" dirty="0" smtClean="0"/>
              <a:t>Routes of Administration</a:t>
            </a:r>
          </a:p>
          <a:p>
            <a:r>
              <a:rPr lang="en-US" dirty="0" smtClean="0"/>
              <a:t>Chemotherapy Treatment and Practice</a:t>
            </a:r>
          </a:p>
          <a:p>
            <a:r>
              <a:rPr lang="en-US" dirty="0"/>
              <a:t>Extravasation</a:t>
            </a:r>
          </a:p>
          <a:p>
            <a:r>
              <a:rPr lang="en-US" dirty="0" smtClean="0"/>
              <a:t>References</a:t>
            </a:r>
          </a:p>
          <a:p>
            <a:endParaRPr lang="en-US" dirty="0" smtClean="0"/>
          </a:p>
          <a:p>
            <a:endParaRPr lang="en-US" dirty="0"/>
          </a:p>
        </p:txBody>
      </p:sp>
    </p:spTree>
    <p:extLst>
      <p:ext uri="{BB962C8B-B14F-4D97-AF65-F5344CB8AC3E}">
        <p14:creationId xmlns:p14="http://schemas.microsoft.com/office/powerpoint/2010/main" val="32818717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18835" y="486386"/>
            <a:ext cx="9644948" cy="707886"/>
          </a:xfrm>
          <a:prstGeom prst="rect">
            <a:avLst/>
          </a:prstGeom>
          <a:solidFill>
            <a:schemeClr val="accent2"/>
          </a:solidFill>
          <a:ln>
            <a:solidFill>
              <a:schemeClr val="tx1"/>
            </a:solidFill>
          </a:ln>
        </p:spPr>
        <p:txBody>
          <a:bodyPr wrap="none">
            <a:spAutoFit/>
          </a:bodyPr>
          <a:lstStyle/>
          <a:p>
            <a:r>
              <a:rPr lang="en-US" sz="4000" dirty="0" smtClean="0"/>
              <a:t>TOXICITY ASSOCIATED WITH CHEMOTHERAPY</a:t>
            </a:r>
            <a:endParaRPr lang="en-US" sz="4000" dirty="0"/>
          </a:p>
        </p:txBody>
      </p:sp>
      <p:sp>
        <p:nvSpPr>
          <p:cNvPr id="2" name="Content Placeholder 1"/>
          <p:cNvSpPr>
            <a:spLocks noGrp="1"/>
          </p:cNvSpPr>
          <p:nvPr>
            <p:ph idx="1"/>
          </p:nvPr>
        </p:nvSpPr>
        <p:spPr>
          <a:xfrm>
            <a:off x="838201" y="1825625"/>
            <a:ext cx="7134726" cy="4351338"/>
          </a:xfrm>
        </p:spPr>
        <p:txBody>
          <a:bodyPr>
            <a:normAutofit/>
          </a:bodyPr>
          <a:lstStyle/>
          <a:p>
            <a:r>
              <a:rPr lang="en-US" dirty="0" smtClean="0">
                <a:solidFill>
                  <a:srgbClr val="FF0000"/>
                </a:solidFill>
              </a:rPr>
              <a:t>Reproductive System. </a:t>
            </a:r>
            <a:r>
              <a:rPr lang="en-US" dirty="0" smtClean="0"/>
              <a:t>Testicular and ovarian function can be affected, resulting in possible sterility. </a:t>
            </a:r>
          </a:p>
          <a:p>
            <a:r>
              <a:rPr lang="en-US" dirty="0" smtClean="0">
                <a:solidFill>
                  <a:srgbClr val="FF0000"/>
                </a:solidFill>
              </a:rPr>
              <a:t>Neurologic System. (</a:t>
            </a:r>
            <a:r>
              <a:rPr lang="en-US" dirty="0" smtClean="0"/>
              <a:t>with repeated doses) Peripheral neuropathies, hearing loss, loss of deep tendon reﬂexes, and paralytic ileus may occur. - </a:t>
            </a:r>
            <a:r>
              <a:rPr lang="en-US" b="1" u="sng" dirty="0" smtClean="0">
                <a:solidFill>
                  <a:srgbClr val="C00000"/>
                </a:solidFill>
              </a:rPr>
              <a:t>usually reversible and disappear after completion of chemotherapy. </a:t>
            </a:r>
          </a:p>
          <a:p>
            <a:r>
              <a:rPr lang="en-US" dirty="0" smtClean="0">
                <a:solidFill>
                  <a:srgbClr val="FF0000"/>
                </a:solidFill>
              </a:rPr>
              <a:t>Miscellaneous. </a:t>
            </a:r>
            <a:r>
              <a:rPr lang="en-US" dirty="0" smtClean="0"/>
              <a:t>Fatigue  - can be debilitating and last for months after treatment</a:t>
            </a:r>
          </a:p>
          <a:p>
            <a:endParaRPr lang="en-US" dirty="0"/>
          </a:p>
        </p:txBody>
      </p:sp>
      <p:pic>
        <p:nvPicPr>
          <p:cNvPr id="3" name="Picture 2"/>
          <p:cNvPicPr>
            <a:picLocks noChangeAspect="1"/>
          </p:cNvPicPr>
          <p:nvPr/>
        </p:nvPicPr>
        <p:blipFill>
          <a:blip r:embed="rId2"/>
          <a:stretch>
            <a:fillRect/>
          </a:stretch>
        </p:blipFill>
        <p:spPr>
          <a:xfrm>
            <a:off x="8261684" y="1586163"/>
            <a:ext cx="3657599" cy="4718384"/>
          </a:xfrm>
          <a:prstGeom prst="rect">
            <a:avLst/>
          </a:prstGeom>
        </p:spPr>
      </p:pic>
    </p:spTree>
    <p:extLst>
      <p:ext uri="{BB962C8B-B14F-4D97-AF65-F5344CB8AC3E}">
        <p14:creationId xmlns:p14="http://schemas.microsoft.com/office/powerpoint/2010/main" val="24703742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 or wrong? </a:t>
            </a:r>
          </a:p>
        </p:txBody>
      </p:sp>
      <p:sp>
        <p:nvSpPr>
          <p:cNvPr id="3" name="Content Placeholder 2"/>
          <p:cNvSpPr>
            <a:spLocks noGrp="1"/>
          </p:cNvSpPr>
          <p:nvPr>
            <p:ph idx="1"/>
          </p:nvPr>
        </p:nvSpPr>
        <p:spPr>
          <a:xfrm>
            <a:off x="1141412" y="1666568"/>
            <a:ext cx="9905999" cy="4124633"/>
          </a:xfrm>
        </p:spPr>
        <p:txBody>
          <a:bodyPr>
            <a:normAutofit lnSpcReduction="10000"/>
          </a:bodyPr>
          <a:lstStyle/>
          <a:p>
            <a:pPr marL="457200" indent="-457200">
              <a:buFont typeface="+mj-lt"/>
              <a:buAutoNum type="arabicPeriod"/>
            </a:pPr>
            <a:r>
              <a:rPr lang="en-US" dirty="0" smtClean="0"/>
              <a:t>When </a:t>
            </a:r>
            <a:r>
              <a:rPr lang="en-US" dirty="0"/>
              <a:t>a drop of contaminated urine gets on your glove, you don’t have to change the gloves because it is a limited quantity. </a:t>
            </a:r>
            <a:endParaRPr lang="en-US" dirty="0" smtClean="0"/>
          </a:p>
          <a:p>
            <a:pPr marL="457200" indent="-457200">
              <a:buFont typeface="+mj-lt"/>
              <a:buAutoNum type="arabicPeriod"/>
            </a:pPr>
            <a:r>
              <a:rPr lang="en-US" dirty="0" smtClean="0"/>
              <a:t>After </a:t>
            </a:r>
            <a:r>
              <a:rPr lang="en-US" dirty="0"/>
              <a:t>an activity with cytotoxic medication (or </a:t>
            </a:r>
            <a:r>
              <a:rPr lang="en-US" dirty="0" smtClean="0"/>
              <a:t>with </a:t>
            </a:r>
            <a:r>
              <a:rPr lang="en-US" dirty="0"/>
              <a:t>contaminated excretion), you immediately take the gloves of to avoid contamination of the environment. </a:t>
            </a:r>
          </a:p>
          <a:p>
            <a:pPr marL="1254125" indent="574675">
              <a:buFont typeface="+mj-lt"/>
              <a:buAutoNum type="alphaUcPeriod"/>
            </a:pPr>
            <a:r>
              <a:rPr lang="en-US" dirty="0" smtClean="0"/>
              <a:t>A </a:t>
            </a:r>
            <a:r>
              <a:rPr lang="en-US" dirty="0"/>
              <a:t>&amp; B are </a:t>
            </a:r>
            <a:r>
              <a:rPr lang="en-US" dirty="0" smtClean="0"/>
              <a:t>right</a:t>
            </a:r>
          </a:p>
          <a:p>
            <a:pPr marL="1254125" indent="574675">
              <a:buFont typeface="+mj-lt"/>
              <a:buAutoNum type="alphaUcPeriod"/>
            </a:pPr>
            <a:r>
              <a:rPr lang="en-US" dirty="0" smtClean="0"/>
              <a:t>A </a:t>
            </a:r>
            <a:r>
              <a:rPr lang="en-US" dirty="0"/>
              <a:t>&amp; B are wrong </a:t>
            </a:r>
            <a:endParaRPr lang="en-US" dirty="0" smtClean="0"/>
          </a:p>
          <a:p>
            <a:pPr marL="1254125" indent="574675">
              <a:buFont typeface="+mj-lt"/>
              <a:buAutoNum type="alphaUcPeriod"/>
            </a:pPr>
            <a:r>
              <a:rPr lang="en-US" dirty="0" smtClean="0"/>
              <a:t>Only </a:t>
            </a:r>
            <a:r>
              <a:rPr lang="en-US" dirty="0"/>
              <a:t>A is right </a:t>
            </a:r>
            <a:endParaRPr lang="en-US" dirty="0" smtClean="0"/>
          </a:p>
          <a:p>
            <a:pPr marL="1254125" indent="574675">
              <a:buFont typeface="+mj-lt"/>
              <a:buAutoNum type="alphaUcPeriod"/>
            </a:pPr>
            <a:r>
              <a:rPr lang="en-US" dirty="0" smtClean="0"/>
              <a:t>Only </a:t>
            </a:r>
            <a:r>
              <a:rPr lang="en-US" dirty="0"/>
              <a:t>B is right</a:t>
            </a:r>
          </a:p>
        </p:txBody>
      </p:sp>
    </p:spTree>
    <p:extLst>
      <p:ext uri="{BB962C8B-B14F-4D97-AF65-F5344CB8AC3E}">
        <p14:creationId xmlns:p14="http://schemas.microsoft.com/office/powerpoint/2010/main" val="26629027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752168"/>
            <a:ext cx="9905999" cy="5039033"/>
          </a:xfrm>
        </p:spPr>
        <p:txBody>
          <a:bodyPr>
            <a:normAutofit/>
          </a:bodyPr>
          <a:lstStyle/>
          <a:p>
            <a:r>
              <a:rPr lang="en-US" sz="2800" dirty="0"/>
              <a:t>After chemotherapy, not only the urine and feces of patients are contaminated with cytotoxic medication. Also the sweat can be contaminated. This has consequences for the washing of patients, and picking up contaminated bedding</a:t>
            </a:r>
            <a:r>
              <a:rPr lang="en-US" sz="2800" dirty="0" smtClean="0"/>
              <a:t>.</a:t>
            </a:r>
          </a:p>
        </p:txBody>
      </p:sp>
    </p:spTree>
    <p:extLst>
      <p:ext uri="{BB962C8B-B14F-4D97-AF65-F5344CB8AC3E}">
        <p14:creationId xmlns:p14="http://schemas.microsoft.com/office/powerpoint/2010/main" val="5653801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647700"/>
            <a:ext cx="9905999" cy="5143501"/>
          </a:xfrm>
        </p:spPr>
        <p:txBody>
          <a:bodyPr>
            <a:normAutofit/>
          </a:bodyPr>
          <a:lstStyle/>
          <a:p>
            <a:pPr marL="0" indent="0">
              <a:buNone/>
            </a:pPr>
            <a:r>
              <a:rPr lang="en-US" b="1" u="sng" dirty="0"/>
              <a:t>Suggested Video to watch </a:t>
            </a:r>
          </a:p>
          <a:p>
            <a:r>
              <a:rPr lang="en-US" dirty="0"/>
              <a:t>https://www.youtube.com/watch?v=fTXle_DDglg</a:t>
            </a:r>
          </a:p>
          <a:p>
            <a:pPr marL="0" indent="0">
              <a:buNone/>
            </a:pPr>
            <a:r>
              <a:rPr lang="en-US" b="1" u="sng" dirty="0"/>
              <a:t>References</a:t>
            </a:r>
            <a:endParaRPr lang="en-US" b="1" u="sng" dirty="0" smtClean="0"/>
          </a:p>
          <a:p>
            <a:r>
              <a:rPr lang="en-US" dirty="0" smtClean="0"/>
              <a:t>https</a:t>
            </a:r>
            <a:r>
              <a:rPr lang="en-US" dirty="0"/>
              <a:t>://</a:t>
            </a:r>
            <a:r>
              <a:rPr lang="en-US" dirty="0" smtClean="0"/>
              <a:t>www.ebmt.org/Contents/Resources/Library/Slidebank/EBMT2012SlideBank/Documents/Nurses%20Group/N1235.pdf</a:t>
            </a:r>
          </a:p>
          <a:p>
            <a:r>
              <a:rPr lang="en-US" dirty="0"/>
              <a:t>http://</a:t>
            </a:r>
            <a:r>
              <a:rPr lang="en-US" dirty="0" smtClean="0"/>
              <a:t>www.cancerresearchuk.org</a:t>
            </a:r>
          </a:p>
          <a:p>
            <a:r>
              <a:rPr lang="en-US" dirty="0" smtClean="0"/>
              <a:t>http</a:t>
            </a:r>
            <a:r>
              <a:rPr lang="en-US" dirty="0"/>
              <a:t>://</a:t>
            </a:r>
            <a:r>
              <a:rPr lang="en-US" dirty="0" smtClean="0"/>
              <a:t>www.medicalnewstoday.com/articles/158401.php</a:t>
            </a:r>
          </a:p>
          <a:p>
            <a:r>
              <a:rPr lang="en-US" dirty="0"/>
              <a:t>http://</a:t>
            </a:r>
            <a:r>
              <a:rPr lang="en-US" dirty="0" smtClean="0"/>
              <a:t>www.rnceus.com/chem/admin.html</a:t>
            </a:r>
          </a:p>
          <a:p>
            <a:r>
              <a:rPr lang="en-US" dirty="0"/>
              <a:t>http://</a:t>
            </a:r>
            <a:r>
              <a:rPr lang="en-US" dirty="0" smtClean="0"/>
              <a:t>chemocare.com/chemotherapy</a:t>
            </a:r>
            <a:endParaRPr lang="en-US" dirty="0"/>
          </a:p>
        </p:txBody>
      </p:sp>
    </p:spTree>
    <p:extLst>
      <p:ext uri="{BB962C8B-B14F-4D97-AF65-F5344CB8AC3E}">
        <p14:creationId xmlns:p14="http://schemas.microsoft.com/office/powerpoint/2010/main" val="4161254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915314"/>
          </a:xfrm>
          <a:solidFill>
            <a:schemeClr val="accent2"/>
          </a:solidFill>
        </p:spPr>
        <p:txBody>
          <a:bodyPr>
            <a:normAutofit/>
          </a:bodyPr>
          <a:lstStyle/>
          <a:p>
            <a:r>
              <a:rPr lang="en-US" dirty="0" smtClean="0"/>
              <a:t>Definition of Chemotherapy</a:t>
            </a:r>
            <a:endParaRPr lang="en-US" dirty="0"/>
          </a:p>
        </p:txBody>
      </p:sp>
      <p:sp>
        <p:nvSpPr>
          <p:cNvPr id="3" name="Content Placeholder 2"/>
          <p:cNvSpPr>
            <a:spLocks noGrp="1"/>
          </p:cNvSpPr>
          <p:nvPr>
            <p:ph idx="1"/>
          </p:nvPr>
        </p:nvSpPr>
        <p:spPr>
          <a:xfrm>
            <a:off x="1141412" y="1681316"/>
            <a:ext cx="9905999" cy="4109885"/>
          </a:xfrm>
        </p:spPr>
        <p:txBody>
          <a:bodyPr>
            <a:normAutofit/>
          </a:bodyPr>
          <a:lstStyle/>
          <a:p>
            <a:r>
              <a:rPr lang="en-US" u="sng" dirty="0" smtClean="0">
                <a:solidFill>
                  <a:srgbClr val="C00000"/>
                </a:solidFill>
              </a:rPr>
              <a:t>Antineoplastic </a:t>
            </a:r>
            <a:r>
              <a:rPr lang="en-US" u="sng" dirty="0">
                <a:solidFill>
                  <a:srgbClr val="C00000"/>
                </a:solidFill>
              </a:rPr>
              <a:t>agents </a:t>
            </a:r>
            <a:r>
              <a:rPr lang="en-US" u="sng" dirty="0" smtClean="0">
                <a:solidFill>
                  <a:srgbClr val="C00000"/>
                </a:solidFill>
              </a:rPr>
              <a:t>(</a:t>
            </a:r>
            <a:r>
              <a:rPr lang="en-US" dirty="0">
                <a:solidFill>
                  <a:srgbClr val="C00000"/>
                </a:solidFill>
              </a:rPr>
              <a:t>Cytotoxic </a:t>
            </a:r>
            <a:r>
              <a:rPr lang="en-US" dirty="0" smtClean="0">
                <a:solidFill>
                  <a:srgbClr val="C00000"/>
                </a:solidFill>
              </a:rPr>
              <a:t>) </a:t>
            </a:r>
            <a:r>
              <a:rPr lang="en-US" dirty="0" smtClean="0"/>
              <a:t>are </a:t>
            </a:r>
            <a:r>
              <a:rPr lang="en-US" dirty="0"/>
              <a:t>used in an attempt to destroy tumor cells by interfering with cellular functions and reproduction. </a:t>
            </a:r>
            <a:endParaRPr lang="en-US" dirty="0" smtClean="0"/>
          </a:p>
          <a:p>
            <a:r>
              <a:rPr lang="en-US" dirty="0" smtClean="0"/>
              <a:t>primarily to </a:t>
            </a:r>
            <a:r>
              <a:rPr lang="en-US" u="sng" dirty="0" smtClean="0">
                <a:solidFill>
                  <a:srgbClr val="C00000"/>
                </a:solidFill>
              </a:rPr>
              <a:t>treat systemic disease </a:t>
            </a:r>
            <a:r>
              <a:rPr lang="en-US" dirty="0" smtClean="0"/>
              <a:t>rather than lesions that are localized and amenable to surgery or radiation</a:t>
            </a:r>
            <a:r>
              <a:rPr lang="en-US" dirty="0" smtClean="0"/>
              <a:t>.</a:t>
            </a:r>
          </a:p>
          <a:p>
            <a:r>
              <a:rPr lang="en-US" dirty="0"/>
              <a:t>Chemotherapy may also include the use of antibiotics or other medications to treat any illness or infection.</a:t>
            </a:r>
          </a:p>
          <a:p>
            <a:r>
              <a:rPr lang="en-US" dirty="0" smtClean="0"/>
              <a:t>Chemotherapy </a:t>
            </a:r>
            <a:r>
              <a:rPr lang="en-US" dirty="0"/>
              <a:t>can help other </a:t>
            </a:r>
            <a:r>
              <a:rPr lang="en-US" dirty="0" smtClean="0"/>
              <a:t>therapies </a:t>
            </a:r>
            <a:r>
              <a:rPr lang="en-US" dirty="0" smtClean="0">
                <a:solidFill>
                  <a:srgbClr val="C00000"/>
                </a:solidFill>
              </a:rPr>
              <a:t>(Combination therapy) </a:t>
            </a:r>
            <a:r>
              <a:rPr lang="en-US" dirty="0" smtClean="0"/>
              <a:t>, </a:t>
            </a:r>
            <a:r>
              <a:rPr lang="en-US" dirty="0"/>
              <a:t>such as radiotherapy or surgery have more effective results.</a:t>
            </a:r>
          </a:p>
          <a:p>
            <a:pPr marL="0" indent="0">
              <a:buNone/>
            </a:pPr>
            <a:endParaRPr lang="en-US" dirty="0"/>
          </a:p>
        </p:txBody>
      </p:sp>
    </p:spTree>
    <p:extLst>
      <p:ext uri="{BB962C8B-B14F-4D97-AF65-F5344CB8AC3E}">
        <p14:creationId xmlns:p14="http://schemas.microsoft.com/office/powerpoint/2010/main" val="226422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816600" cy="828675"/>
          </a:xfrm>
          <a:solidFill>
            <a:schemeClr val="accent2"/>
          </a:solidFill>
        </p:spPr>
        <p:txBody>
          <a:bodyPr/>
          <a:lstStyle/>
          <a:p>
            <a:r>
              <a:rPr lang="en-US" dirty="0" smtClean="0"/>
              <a:t>Goals of Chemotherapy</a:t>
            </a:r>
            <a:endParaRPr lang="en-US" dirty="0"/>
          </a:p>
        </p:txBody>
      </p:sp>
      <p:sp>
        <p:nvSpPr>
          <p:cNvPr id="3" name="Content Placeholder 2"/>
          <p:cNvSpPr>
            <a:spLocks noGrp="1"/>
          </p:cNvSpPr>
          <p:nvPr>
            <p:ph idx="1"/>
          </p:nvPr>
        </p:nvSpPr>
        <p:spPr>
          <a:xfrm>
            <a:off x="1141412" y="1755058"/>
            <a:ext cx="9905999" cy="4645742"/>
          </a:xfrm>
        </p:spPr>
        <p:txBody>
          <a:bodyPr>
            <a:noAutofit/>
          </a:bodyPr>
          <a:lstStyle/>
          <a:p>
            <a:pPr marL="457200" indent="-457200">
              <a:buFont typeface="+mj-lt"/>
              <a:buAutoNum type="arabicPeriod"/>
            </a:pPr>
            <a:r>
              <a:rPr lang="en-US" sz="2400" b="1" dirty="0" smtClean="0">
                <a:solidFill>
                  <a:srgbClr val="C00000"/>
                </a:solidFill>
              </a:rPr>
              <a:t>Cure  </a:t>
            </a:r>
            <a:r>
              <a:rPr lang="en-US" sz="2400" dirty="0" smtClean="0"/>
              <a:t>(Total remission) </a:t>
            </a:r>
            <a:r>
              <a:rPr lang="en-US" sz="2400" dirty="0"/>
              <a:t>- to cure the patient completely. In some cases chemotherapy alone can get rid of the cancer completely.</a:t>
            </a:r>
          </a:p>
          <a:p>
            <a:pPr marL="457200" indent="-457200">
              <a:buFont typeface="+mj-lt"/>
              <a:buAutoNum type="arabicPeriod"/>
            </a:pPr>
            <a:r>
              <a:rPr lang="en-US" sz="2400" b="1" dirty="0" smtClean="0">
                <a:solidFill>
                  <a:srgbClr val="C00000"/>
                </a:solidFill>
              </a:rPr>
              <a:t>Control </a:t>
            </a:r>
            <a:r>
              <a:rPr lang="en-US" sz="2400" dirty="0" smtClean="0"/>
              <a:t> ( Delay/Prevent recurrence; </a:t>
            </a:r>
            <a:r>
              <a:rPr lang="en-US" sz="2400" dirty="0"/>
              <a:t>Slow down cancer </a:t>
            </a:r>
            <a:r>
              <a:rPr lang="en-US" sz="2400" dirty="0" smtClean="0"/>
              <a:t>progression)</a:t>
            </a:r>
            <a:r>
              <a:rPr lang="en-US" sz="2400" dirty="0" smtClean="0">
                <a:solidFill>
                  <a:srgbClr val="FF0000"/>
                </a:solidFill>
              </a:rPr>
              <a:t> </a:t>
            </a:r>
            <a:r>
              <a:rPr lang="en-US" sz="2400" dirty="0" smtClean="0"/>
              <a:t>– </a:t>
            </a:r>
            <a:r>
              <a:rPr lang="en-US" sz="2400" dirty="0" smtClean="0"/>
              <a:t>to prevent </a:t>
            </a:r>
            <a:r>
              <a:rPr lang="en-US" sz="2400" dirty="0"/>
              <a:t>the return of a cancer, is most often used after a tumor is removed surgically. </a:t>
            </a:r>
            <a:r>
              <a:rPr lang="en-US" sz="2400" dirty="0" smtClean="0"/>
              <a:t>; used </a:t>
            </a:r>
            <a:r>
              <a:rPr lang="en-US" sz="2400" dirty="0"/>
              <a:t>mainly when the cancer is in its advanced stages and a cure is unlikely. </a:t>
            </a:r>
          </a:p>
          <a:p>
            <a:pPr marL="457200" indent="-457200">
              <a:buFont typeface="+mj-lt"/>
              <a:buAutoNum type="arabicPeriod"/>
            </a:pPr>
            <a:r>
              <a:rPr lang="en-US" sz="2400" b="1" dirty="0" smtClean="0">
                <a:solidFill>
                  <a:srgbClr val="C00000"/>
                </a:solidFill>
              </a:rPr>
              <a:t>Palliation</a:t>
            </a:r>
            <a:r>
              <a:rPr lang="en-US" sz="2400" dirty="0" smtClean="0"/>
              <a:t> - To </a:t>
            </a:r>
            <a:r>
              <a:rPr lang="en-US" sz="2400" dirty="0"/>
              <a:t>relieve </a:t>
            </a:r>
            <a:r>
              <a:rPr lang="en-US" sz="2400" dirty="0" smtClean="0"/>
              <a:t>symptoms;  </a:t>
            </a:r>
            <a:r>
              <a:rPr lang="en-US" sz="2400" dirty="0"/>
              <a:t>also more frequently used for patients with advanced cancer</a:t>
            </a:r>
            <a:r>
              <a:rPr lang="en-US" sz="2400" dirty="0" smtClean="0"/>
              <a:t>.</a:t>
            </a:r>
            <a:endParaRPr lang="en-US" sz="2400" dirty="0"/>
          </a:p>
        </p:txBody>
      </p:sp>
    </p:spTree>
    <p:extLst>
      <p:ext uri="{BB962C8B-B14F-4D97-AF65-F5344CB8AC3E}">
        <p14:creationId xmlns:p14="http://schemas.microsoft.com/office/powerpoint/2010/main" val="2000984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pPr algn="ctr"/>
            <a:r>
              <a:rPr lang="en-US" dirty="0" smtClean="0"/>
              <a:t>Mechanism of action of chemotherapeutic drugs </a:t>
            </a:r>
            <a:endParaRPr lang="en-US" dirty="0"/>
          </a:p>
        </p:txBody>
      </p:sp>
      <p:sp>
        <p:nvSpPr>
          <p:cNvPr id="3" name="Content Placeholder 2"/>
          <p:cNvSpPr>
            <a:spLocks noGrp="1"/>
          </p:cNvSpPr>
          <p:nvPr>
            <p:ph idx="1"/>
          </p:nvPr>
        </p:nvSpPr>
        <p:spPr/>
        <p:txBody>
          <a:bodyPr>
            <a:normAutofit/>
          </a:bodyPr>
          <a:lstStyle/>
          <a:p>
            <a:r>
              <a:rPr lang="en-US" dirty="0" smtClean="0"/>
              <a:t>Chemotherapy </a:t>
            </a:r>
            <a:r>
              <a:rPr lang="en-US" dirty="0"/>
              <a:t>(chemo) drugs interfere with (mitosis) a cancer cell's ability to divide and </a:t>
            </a:r>
            <a:r>
              <a:rPr lang="en-US" dirty="0" smtClean="0"/>
              <a:t>reproduce </a:t>
            </a:r>
            <a:r>
              <a:rPr lang="en-US" dirty="0"/>
              <a:t> </a:t>
            </a:r>
            <a:r>
              <a:rPr lang="en-US" dirty="0" smtClean="0"/>
              <a:t>(Cytotoxic </a:t>
            </a:r>
            <a:r>
              <a:rPr lang="en-US" dirty="0"/>
              <a:t>drugs</a:t>
            </a:r>
            <a:r>
              <a:rPr lang="en-US" dirty="0" smtClean="0"/>
              <a:t>.)</a:t>
            </a:r>
            <a:endParaRPr lang="en-US" dirty="0"/>
          </a:p>
          <a:p>
            <a:r>
              <a:rPr lang="en-US" dirty="0" smtClean="0"/>
              <a:t>It targets </a:t>
            </a:r>
            <a:r>
              <a:rPr lang="en-US" dirty="0"/>
              <a:t>cancer cell's food source, enzymes and hormones they require in order to grow.</a:t>
            </a:r>
          </a:p>
          <a:p>
            <a:r>
              <a:rPr lang="en-US" dirty="0" smtClean="0"/>
              <a:t>Stops </a:t>
            </a:r>
            <a:r>
              <a:rPr lang="en-US" dirty="0"/>
              <a:t>the growth of new blood vessels that supply a </a:t>
            </a:r>
            <a:r>
              <a:rPr lang="en-US" dirty="0" smtClean="0"/>
              <a:t>tumor</a:t>
            </a:r>
          </a:p>
          <a:p>
            <a:r>
              <a:rPr lang="en-US" dirty="0" smtClean="0"/>
              <a:t>Triggers suicide </a:t>
            </a:r>
            <a:r>
              <a:rPr lang="en-US" dirty="0"/>
              <a:t>of cancer cells </a:t>
            </a:r>
            <a:r>
              <a:rPr lang="en-US" dirty="0" smtClean="0"/>
              <a:t>(apoptosis.)</a:t>
            </a:r>
            <a:endParaRPr lang="en-US" dirty="0"/>
          </a:p>
          <a:p>
            <a:endParaRPr lang="en-US" dirty="0"/>
          </a:p>
        </p:txBody>
      </p:sp>
    </p:spTree>
    <p:extLst>
      <p:ext uri="{BB962C8B-B14F-4D97-AF65-F5344CB8AC3E}">
        <p14:creationId xmlns:p14="http://schemas.microsoft.com/office/powerpoint/2010/main" val="2306903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a:bodyPr>
          <a:lstStyle/>
          <a:p>
            <a:r>
              <a:rPr lang="en-US" dirty="0"/>
              <a:t>Chemotherapy may be given at different </a:t>
            </a:r>
            <a:r>
              <a:rPr lang="en-US" dirty="0" smtClean="0"/>
              <a:t>stages</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smtClean="0">
                <a:solidFill>
                  <a:srgbClr val="C00000"/>
                </a:solidFill>
              </a:rPr>
              <a:t>Neo-adjuvant </a:t>
            </a:r>
            <a:r>
              <a:rPr lang="en-US" dirty="0">
                <a:solidFill>
                  <a:srgbClr val="C00000"/>
                </a:solidFill>
              </a:rPr>
              <a:t>therapy </a:t>
            </a:r>
            <a:r>
              <a:rPr lang="en-US" dirty="0" smtClean="0"/>
              <a:t>– shrinks  the large  </a:t>
            </a:r>
            <a:r>
              <a:rPr lang="en-US" dirty="0"/>
              <a:t>tumor </a:t>
            </a:r>
            <a:r>
              <a:rPr lang="en-US" dirty="0" smtClean="0"/>
              <a:t>before </a:t>
            </a:r>
            <a:r>
              <a:rPr lang="en-US" dirty="0"/>
              <a:t>surgery. This may involve some pre-operative chemotherapy and/or radiotherapy.</a:t>
            </a:r>
          </a:p>
          <a:p>
            <a:pPr marL="457200" indent="-457200">
              <a:buFont typeface="+mj-lt"/>
              <a:buAutoNum type="arabicPeriod"/>
            </a:pPr>
            <a:r>
              <a:rPr lang="en-US" dirty="0">
                <a:solidFill>
                  <a:srgbClr val="C00000"/>
                </a:solidFill>
              </a:rPr>
              <a:t>Adjuvant therapy </a:t>
            </a:r>
            <a:r>
              <a:rPr lang="en-US" dirty="0"/>
              <a:t>- chemotherapy given after surgery. </a:t>
            </a:r>
          </a:p>
          <a:p>
            <a:pPr marL="457200" indent="-457200">
              <a:buFont typeface="+mj-lt"/>
              <a:buAutoNum type="arabicPeriod"/>
            </a:pPr>
            <a:r>
              <a:rPr lang="en-US" dirty="0" err="1" smtClean="0">
                <a:solidFill>
                  <a:srgbClr val="C00000"/>
                </a:solidFill>
              </a:rPr>
              <a:t>Chemoradiation</a:t>
            </a:r>
            <a:r>
              <a:rPr lang="en-US" dirty="0" smtClean="0">
                <a:solidFill>
                  <a:srgbClr val="C00000"/>
                </a:solidFill>
              </a:rPr>
              <a:t> </a:t>
            </a:r>
            <a:r>
              <a:rPr lang="en-US" dirty="0">
                <a:solidFill>
                  <a:srgbClr val="C00000"/>
                </a:solidFill>
              </a:rPr>
              <a:t>therapy </a:t>
            </a:r>
            <a:r>
              <a:rPr lang="en-US" dirty="0"/>
              <a:t>- the chemotherapy is given in combination with radiotherapy. </a:t>
            </a:r>
            <a:endParaRPr lang="en-US" dirty="0" smtClean="0"/>
          </a:p>
        </p:txBody>
      </p:sp>
    </p:spTree>
    <p:extLst>
      <p:ext uri="{BB962C8B-B14F-4D97-AF65-F5344CB8AC3E}">
        <p14:creationId xmlns:p14="http://schemas.microsoft.com/office/powerpoint/2010/main" val="3680284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6091989" cy="966370"/>
          </a:xfrm>
          <a:solidFill>
            <a:schemeClr val="accent2"/>
          </a:solidFill>
        </p:spPr>
        <p:txBody>
          <a:bodyPr/>
          <a:lstStyle/>
          <a:p>
            <a:r>
              <a:rPr lang="en-US" dirty="0" smtClean="0"/>
              <a:t>Adjuvant chemotherapy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therapy </a:t>
            </a:r>
            <a:r>
              <a:rPr lang="en-US" dirty="0"/>
              <a:t>after surgery has removed all visible </a:t>
            </a:r>
            <a:r>
              <a:rPr lang="en-US" dirty="0" smtClean="0"/>
              <a:t>cancer;  </a:t>
            </a:r>
            <a:r>
              <a:rPr lang="en-US" dirty="0"/>
              <a:t>may last 4-6 </a:t>
            </a:r>
            <a:r>
              <a:rPr lang="en-US" dirty="0" smtClean="0"/>
              <a:t>months, up </a:t>
            </a:r>
            <a:r>
              <a:rPr lang="en-US" dirty="0"/>
              <a:t>to a year. </a:t>
            </a:r>
          </a:p>
          <a:p>
            <a:pPr marL="914400" indent="-280988">
              <a:buFont typeface="+mj-lt"/>
              <a:buAutoNum type="alphaLcPeriod"/>
            </a:pPr>
            <a:r>
              <a:rPr lang="en-US" dirty="0" smtClean="0">
                <a:solidFill>
                  <a:srgbClr val="C00000"/>
                </a:solidFill>
              </a:rPr>
              <a:t>If the disease disappears completely, </a:t>
            </a:r>
            <a:r>
              <a:rPr lang="en-US" dirty="0" smtClean="0"/>
              <a:t>chemotherapy may continue for 1-2 cycles beyond this observation to maximize the chance of having attacked all microscopic disease.  </a:t>
            </a:r>
          </a:p>
          <a:p>
            <a:pPr marL="914400" indent="-280988">
              <a:buFont typeface="+mj-lt"/>
              <a:buAutoNum type="alphaLcPeriod"/>
            </a:pPr>
            <a:r>
              <a:rPr lang="en-US" dirty="0" smtClean="0">
                <a:solidFill>
                  <a:srgbClr val="C00000"/>
                </a:solidFill>
              </a:rPr>
              <a:t>If </a:t>
            </a:r>
            <a:r>
              <a:rPr lang="en-US" dirty="0">
                <a:solidFill>
                  <a:srgbClr val="C00000"/>
                </a:solidFill>
              </a:rPr>
              <a:t>the disease shrinks but does not disappear, </a:t>
            </a:r>
            <a:r>
              <a:rPr lang="en-US" dirty="0"/>
              <a:t>chemotherapy will continue as long as it is tolerated and the disease does not grow.</a:t>
            </a:r>
          </a:p>
          <a:p>
            <a:pPr marL="914400" indent="-280988">
              <a:buFont typeface="+mj-lt"/>
              <a:buAutoNum type="alphaLcPeriod"/>
            </a:pPr>
            <a:r>
              <a:rPr lang="en-US" dirty="0">
                <a:solidFill>
                  <a:srgbClr val="C00000"/>
                </a:solidFill>
              </a:rPr>
              <a:t>If the disease grows, </a:t>
            </a:r>
            <a:r>
              <a:rPr lang="en-US" dirty="0"/>
              <a:t>the chemotherapy will be stopped.  Depending on the health and wishes of the patient, either different drugs will be given to try to kill the cancer, or chemotherapy will be stopped and the goal changed to focus on patient comfort.</a:t>
            </a:r>
          </a:p>
        </p:txBody>
      </p:sp>
    </p:spTree>
    <p:extLst>
      <p:ext uri="{BB962C8B-B14F-4D97-AF65-F5344CB8AC3E}">
        <p14:creationId xmlns:p14="http://schemas.microsoft.com/office/powerpoint/2010/main" val="319806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US" dirty="0"/>
              <a:t>Administration of Chemotherapeutic Agents</a:t>
            </a:r>
          </a:p>
        </p:txBody>
      </p:sp>
      <p:sp>
        <p:nvSpPr>
          <p:cNvPr id="3" name="Content Placeholder 2"/>
          <p:cNvSpPr>
            <a:spLocks noGrp="1"/>
          </p:cNvSpPr>
          <p:nvPr>
            <p:ph idx="1"/>
          </p:nvPr>
        </p:nvSpPr>
        <p:spPr/>
        <p:txBody>
          <a:bodyPr>
            <a:normAutofit/>
          </a:bodyPr>
          <a:lstStyle/>
          <a:p>
            <a:r>
              <a:rPr lang="en-US" dirty="0" smtClean="0"/>
              <a:t>Chemotherapeutic </a:t>
            </a:r>
            <a:r>
              <a:rPr lang="en-US" dirty="0"/>
              <a:t>agents may be administered in the hospital, clinic, or home setting by topical, oral, intravenous, intramuscular, subcutaneous, arterial, </a:t>
            </a:r>
            <a:r>
              <a:rPr lang="en-US" dirty="0" err="1"/>
              <a:t>intracavitary</a:t>
            </a:r>
            <a:r>
              <a:rPr lang="en-US" dirty="0"/>
              <a:t>, and intrathecal routes. </a:t>
            </a:r>
            <a:endParaRPr lang="en-US" dirty="0" smtClean="0"/>
          </a:p>
          <a:p>
            <a:r>
              <a:rPr lang="en-US" dirty="0" smtClean="0"/>
              <a:t>The </a:t>
            </a:r>
            <a:r>
              <a:rPr lang="en-US" dirty="0"/>
              <a:t>administration route usually depends on the type of agent, the required dose, and the type, location, and extent of tumor being treated. </a:t>
            </a:r>
            <a:endParaRPr lang="en-US" dirty="0" smtClean="0"/>
          </a:p>
          <a:p>
            <a:r>
              <a:rPr lang="en-US" dirty="0" smtClean="0">
                <a:solidFill>
                  <a:srgbClr val="C00000"/>
                </a:solidFill>
              </a:rPr>
              <a:t>Patient </a:t>
            </a:r>
            <a:r>
              <a:rPr lang="en-US" dirty="0">
                <a:solidFill>
                  <a:srgbClr val="C00000"/>
                </a:solidFill>
              </a:rPr>
              <a:t>education </a:t>
            </a:r>
            <a:r>
              <a:rPr lang="en-US" dirty="0"/>
              <a:t>is essential to maximize safety if chemotherapy is administered in the patient’s </a:t>
            </a:r>
            <a:r>
              <a:rPr lang="en-US" dirty="0" smtClean="0"/>
              <a:t>home</a:t>
            </a:r>
            <a:endParaRPr lang="en-US" dirty="0"/>
          </a:p>
        </p:txBody>
      </p:sp>
    </p:spTree>
    <p:extLst>
      <p:ext uri="{BB962C8B-B14F-4D97-AF65-F5344CB8AC3E}">
        <p14:creationId xmlns:p14="http://schemas.microsoft.com/office/powerpoint/2010/main" val="2698811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250723"/>
            <a:ext cx="9905998" cy="904978"/>
          </a:xfrm>
          <a:solidFill>
            <a:schemeClr val="accent2"/>
          </a:solidFill>
        </p:spPr>
        <p:txBody>
          <a:bodyPr>
            <a:normAutofit/>
          </a:bodyPr>
          <a:lstStyle/>
          <a:p>
            <a:pPr algn="ctr"/>
            <a:r>
              <a:rPr lang="en-US" b="1" dirty="0"/>
              <a:t>Preparing for </a:t>
            </a:r>
            <a:r>
              <a:rPr lang="en-US" b="1" dirty="0" smtClean="0"/>
              <a:t>administration:</a:t>
            </a:r>
            <a:endParaRPr lang="en-US" dirty="0"/>
          </a:p>
        </p:txBody>
      </p:sp>
      <p:sp>
        <p:nvSpPr>
          <p:cNvPr id="3" name="Content Placeholder 2"/>
          <p:cNvSpPr>
            <a:spLocks noGrp="1"/>
          </p:cNvSpPr>
          <p:nvPr>
            <p:ph idx="1"/>
          </p:nvPr>
        </p:nvSpPr>
        <p:spPr>
          <a:xfrm>
            <a:off x="1141412" y="1327355"/>
            <a:ext cx="9905999" cy="4463846"/>
          </a:xfrm>
        </p:spPr>
        <p:txBody>
          <a:bodyPr>
            <a:normAutofit/>
          </a:bodyPr>
          <a:lstStyle/>
          <a:p>
            <a:pPr marL="0" indent="0">
              <a:buNone/>
            </a:pPr>
            <a:r>
              <a:rPr lang="en-US" b="1" dirty="0" smtClean="0"/>
              <a:t>Disinfection:</a:t>
            </a:r>
          </a:p>
          <a:p>
            <a:r>
              <a:rPr lang="en-US" dirty="0" smtClean="0"/>
              <a:t>At </a:t>
            </a:r>
            <a:r>
              <a:rPr lang="en-US" dirty="0"/>
              <a:t>the beginning of each day disinfect the safety workbench with a disinfectant. </a:t>
            </a:r>
          </a:p>
          <a:p>
            <a:r>
              <a:rPr lang="en-US" dirty="0" smtClean="0"/>
              <a:t>The </a:t>
            </a:r>
            <a:r>
              <a:rPr lang="en-US" dirty="0"/>
              <a:t>vial should be disinfected before puncturing</a:t>
            </a:r>
            <a:r>
              <a:rPr lang="en-US" dirty="0" smtClean="0"/>
              <a:t>.</a:t>
            </a:r>
          </a:p>
          <a:p>
            <a:pPr marL="0" indent="0">
              <a:buNone/>
            </a:pPr>
            <a:r>
              <a:rPr lang="en-US" b="1" dirty="0" smtClean="0"/>
              <a:t>Administration:</a:t>
            </a:r>
          </a:p>
          <a:p>
            <a:r>
              <a:rPr lang="en-US" dirty="0"/>
              <a:t>Do not do two jobs at the same time </a:t>
            </a:r>
          </a:p>
          <a:p>
            <a:r>
              <a:rPr lang="en-US" dirty="0"/>
              <a:t>Only people that are involved in the preparation of the administration of cytotoxic medication </a:t>
            </a:r>
          </a:p>
          <a:p>
            <a:endParaRPr lang="en-US" dirty="0"/>
          </a:p>
        </p:txBody>
      </p:sp>
    </p:spTree>
    <p:extLst>
      <p:ext uri="{BB962C8B-B14F-4D97-AF65-F5344CB8AC3E}">
        <p14:creationId xmlns:p14="http://schemas.microsoft.com/office/powerpoint/2010/main" val="1367077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2308</TotalTime>
  <Words>1538</Words>
  <Application>Microsoft Office PowerPoint</Application>
  <PresentationFormat>Widescreen</PresentationFormat>
  <Paragraphs>132</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Administration of Chemotherapy</vt:lpstr>
      <vt:lpstr>Outline </vt:lpstr>
      <vt:lpstr>Definition of Chemotherapy</vt:lpstr>
      <vt:lpstr>Goals of Chemotherapy</vt:lpstr>
      <vt:lpstr>Mechanism of action of chemotherapeutic drugs </vt:lpstr>
      <vt:lpstr>Chemotherapy may be given at different stages</vt:lpstr>
      <vt:lpstr>Adjuvant chemotherapy</vt:lpstr>
      <vt:lpstr>Administration of Chemotherapeutic Agents</vt:lpstr>
      <vt:lpstr>Preparing for administration:</vt:lpstr>
      <vt:lpstr>Routes of administration</vt:lpstr>
      <vt:lpstr>Routes of administration</vt:lpstr>
      <vt:lpstr>Routes of administration</vt:lpstr>
      <vt:lpstr>Chemotherapy Treatment</vt:lpstr>
      <vt:lpstr>Chemotherapy Practice </vt:lpstr>
      <vt:lpstr>Before the use of gloves: </vt:lpstr>
      <vt:lpstr>Contamination of People </vt:lpstr>
      <vt:lpstr>Contamination of the area </vt:lpstr>
      <vt:lpstr>PowerPoint Presentation</vt:lpstr>
      <vt:lpstr>PowerPoint Presentation</vt:lpstr>
      <vt:lpstr>PowerPoint Presentation</vt:lpstr>
      <vt:lpstr>Right or wrong?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Administration of Chemotherapy</dc:title>
  <dc:creator>IRENE ROCO</dc:creator>
  <cp:lastModifiedBy>IRENE ROCO</cp:lastModifiedBy>
  <cp:revision>36</cp:revision>
  <dcterms:created xsi:type="dcterms:W3CDTF">2015-09-22T04:33:24Z</dcterms:created>
  <dcterms:modified xsi:type="dcterms:W3CDTF">2015-11-13T14:07:51Z</dcterms:modified>
</cp:coreProperties>
</file>