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6" r:id="rId3"/>
    <p:sldId id="262" r:id="rId4"/>
    <p:sldId id="258" r:id="rId5"/>
    <p:sldId id="281" r:id="rId6"/>
    <p:sldId id="280" r:id="rId7"/>
    <p:sldId id="267" r:id="rId8"/>
    <p:sldId id="268" r:id="rId9"/>
    <p:sldId id="270" r:id="rId10"/>
    <p:sldId id="271" r:id="rId11"/>
    <p:sldId id="272" r:id="rId12"/>
    <p:sldId id="273" r:id="rId13"/>
    <p:sldId id="274" r:id="rId14"/>
    <p:sldId id="261" r:id="rId15"/>
    <p:sldId id="275" r:id="rId16"/>
    <p:sldId id="277" r:id="rId17"/>
    <p:sldId id="278"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FF00"/>
    <a:srgbClr val="A50021"/>
    <a:srgbClr val="FF0066"/>
    <a:srgbClr val="996633"/>
    <a:srgbClr val="99FFCC"/>
    <a:srgbClr val="FF66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8" autoAdjust="0"/>
    <p:restoredTop sz="86432" autoAdjust="0"/>
  </p:normalViewPr>
  <p:slideViewPr>
    <p:cSldViewPr>
      <p:cViewPr varScale="1">
        <p:scale>
          <a:sx n="46" d="100"/>
          <a:sy n="46" d="100"/>
        </p:scale>
        <p:origin x="-90"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8422B2-A694-4F67-92FA-EA9BFE6C936B}" type="slidenum">
              <a:rPr lang="en-US" altLang="en-US"/>
              <a:pPr>
                <a:defRPr/>
              </a:pPr>
              <a:t>‹#›</a:t>
            </a:fld>
            <a:endParaRPr lang="en-US" altLang="en-US"/>
          </a:p>
        </p:txBody>
      </p:sp>
    </p:spTree>
    <p:extLst>
      <p:ext uri="{BB962C8B-B14F-4D97-AF65-F5344CB8AC3E}">
        <p14:creationId xmlns:p14="http://schemas.microsoft.com/office/powerpoint/2010/main" val="2298792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AF74AD5B-F2C8-4BD0-B971-6E86B2F4949E}" type="slidenum">
              <a:rPr lang="en-US" altLang="en-US" smtClean="0"/>
              <a:pPr eaLnBrk="1" hangingPunct="1">
                <a:spcBef>
                  <a:spcPct val="0"/>
                </a:spcBef>
              </a:pPr>
              <a:t>1</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387923EB-D667-4749-87B3-096EB1833F71}" type="slidenum">
              <a:rPr lang="en-US" altLang="en-US" smtClean="0"/>
              <a:pPr eaLnBrk="1" hangingPunct="1">
                <a:spcBef>
                  <a:spcPct val="0"/>
                </a:spcBef>
              </a:pPr>
              <a:t>10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45C66F86-4F54-4B77-9CD7-16FA2DBF3DEA}" type="slidenum">
              <a:rPr lang="en-US" altLang="en-US" smtClean="0"/>
              <a:pPr eaLnBrk="1" hangingPunct="1">
                <a:spcBef>
                  <a:spcPct val="0"/>
                </a:spcBef>
              </a:pPr>
              <a:t>11</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A5136B95-F22E-4B9C-86A9-FBEF22655DA6}" type="slidenum">
              <a:rPr lang="en-US" altLang="en-US" smtClean="0"/>
              <a:pPr eaLnBrk="1" hangingPunct="1">
                <a:spcBef>
                  <a:spcPct val="0"/>
                </a:spcBef>
              </a:pPr>
              <a:t>12</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Table</a:t>
            </a:r>
            <a:r>
              <a:rPr lang="en-US" altLang="en-US" baseline="0" dirty="0" smtClean="0">
                <a:ea typeface="ＭＳ Ｐゴシック" pitchFamily="34" charset="-128"/>
              </a:rPr>
              <a:t> Description: Examples of foods within the specified groups of grains, legumes, nuts and seeds, and vegetables.</a:t>
            </a:r>
            <a:endParaRPr lang="en-US" alt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0E5E6C7-6D7C-42A8-804C-A205D4007229}" type="slidenum">
              <a:rPr lang="en-US" altLang="en-US" smtClean="0"/>
              <a:pPr eaLnBrk="1" hangingPunct="1">
                <a:spcBef>
                  <a:spcPct val="0"/>
                </a:spcBef>
              </a:pPr>
              <a:t>13</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2C1E5EE0-F7AA-4301-9DAB-89832A3C4052}" type="slidenum">
              <a:rPr lang="en-US" altLang="en-US" smtClean="0"/>
              <a:pPr eaLnBrk="1" hangingPunct="1">
                <a:spcBef>
                  <a:spcPct val="0"/>
                </a:spcBef>
              </a:pPr>
              <a:t>14</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790FA19-360D-4D2B-B554-0CBBEB74F21E}" type="slidenum">
              <a:rPr lang="en-US" altLang="en-US" smtClean="0"/>
              <a:pPr eaLnBrk="1" hangingPunct="1">
                <a:spcBef>
                  <a:spcPct val="0"/>
                </a:spcBef>
              </a:pPr>
              <a:t>15</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6C2BE6B-F43A-464D-9451-425C68167F00}" type="slidenum">
              <a:rPr lang="en-US" altLang="en-US" smtClean="0"/>
              <a:pPr eaLnBrk="1" hangingPunct="1">
                <a:spcBef>
                  <a:spcPct val="0"/>
                </a:spcBef>
              </a:pPr>
              <a:t>16</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13236B19-9956-48FA-8A64-72DA857A5D17}" type="slidenum">
              <a:rPr lang="en-US" altLang="en-US" smtClean="0"/>
              <a:pPr eaLnBrk="1" hangingPunct="1">
                <a:spcBef>
                  <a:spcPct val="0"/>
                </a:spcBef>
              </a:pPr>
              <a:t>17</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71DE54C-7527-461E-8B6A-ED655974A73C}" type="slidenum">
              <a:rPr lang="en-US" altLang="en-US" smtClean="0"/>
              <a:pPr eaLnBrk="1" hangingPunct="1">
                <a:spcBef>
                  <a:spcPct val="0"/>
                </a:spcBef>
              </a:pPr>
              <a:t>2</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0137CEF9-A90D-416C-922B-D486ABA29B9B}" type="slidenum">
              <a:rPr lang="en-US" altLang="en-US" smtClean="0"/>
              <a:pPr eaLnBrk="1" hangingPunct="1">
                <a:spcBef>
                  <a:spcPct val="0"/>
                </a:spcBef>
              </a:pPr>
              <a:t>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68F075D3-47E8-48CB-B9CC-16009C146372}" type="slidenum">
              <a:rPr lang="en-US" altLang="en-US" smtClean="0"/>
              <a:pPr eaLnBrk="1" hangingPunct="1">
                <a:spcBef>
                  <a:spcPct val="0"/>
                </a:spcBef>
              </a:pPr>
              <a:t>4</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0E51784-073D-4219-B48F-43E8627CEEB6}" type="slidenum">
              <a:rPr lang="en-US" altLang="en-US" smtClean="0"/>
              <a:pPr eaLnBrk="1" hangingPunct="1">
                <a:spcBef>
                  <a:spcPct val="0"/>
                </a:spcBef>
              </a:pPr>
              <a:t>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FBF6B5E5-26E3-4F1F-899A-8D7B465E46E4}" type="slidenum">
              <a:rPr lang="en-US" altLang="en-US" smtClean="0"/>
              <a:pPr eaLnBrk="1" hangingPunct="1">
                <a:spcBef>
                  <a:spcPct val="0"/>
                </a:spcBef>
              </a:pPr>
              <a:t>6</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D110BD70-838A-4148-9AF5-D351FE1D32EA}" type="slidenum">
              <a:rPr lang="en-US" altLang="en-US" smtClean="0"/>
              <a:pPr eaLnBrk="1" hangingPunct="1">
                <a:spcBef>
                  <a:spcPct val="0"/>
                </a:spcBef>
              </a:pPr>
              <a:t>7</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7AAFA9A7-8D23-424D-BF5E-46E0F57DE0E7}" type="slidenum">
              <a:rPr lang="en-US" altLang="en-US" smtClean="0"/>
              <a:pPr eaLnBrk="1" hangingPunct="1">
                <a:spcBef>
                  <a:spcPct val="0"/>
                </a:spcBef>
              </a:pPr>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C321F179-B1A8-4AF9-8C53-1E5AD38C2787}" type="slidenum">
              <a:rPr lang="en-US" altLang="en-US" smtClean="0"/>
              <a:pPr eaLnBrk="1" hangingPunct="1">
                <a:spcBef>
                  <a:spcPct val="0"/>
                </a:spcBef>
              </a:pPr>
              <a:t>9</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B84D2A-79C5-4BB2-B6C0-DADEDDB3FFF9}" type="slidenum">
              <a:rPr lang="en-US" altLang="en-US"/>
              <a:pPr>
                <a:defRPr/>
              </a:pPr>
              <a:t>‹#›</a:t>
            </a:fld>
            <a:endParaRPr lang="en-US" altLang="en-US"/>
          </a:p>
        </p:txBody>
      </p:sp>
    </p:spTree>
    <p:extLst>
      <p:ext uri="{BB962C8B-B14F-4D97-AF65-F5344CB8AC3E}">
        <p14:creationId xmlns:p14="http://schemas.microsoft.com/office/powerpoint/2010/main" val="3449327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B97E5E-51AB-4C21-9930-31B86BC37B41}" type="slidenum">
              <a:rPr lang="en-US" altLang="en-US"/>
              <a:pPr>
                <a:defRPr/>
              </a:pPr>
              <a:t>‹#›</a:t>
            </a:fld>
            <a:endParaRPr lang="en-US" altLang="en-US"/>
          </a:p>
        </p:txBody>
      </p:sp>
    </p:spTree>
    <p:extLst>
      <p:ext uri="{BB962C8B-B14F-4D97-AF65-F5344CB8AC3E}">
        <p14:creationId xmlns:p14="http://schemas.microsoft.com/office/powerpoint/2010/main" val="12312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EDD1AE-C7BD-4C6B-8191-57697BD3D011}" type="slidenum">
              <a:rPr lang="en-US" altLang="en-US"/>
              <a:pPr>
                <a:defRPr/>
              </a:pPr>
              <a:t>‹#›</a:t>
            </a:fld>
            <a:endParaRPr lang="en-US" altLang="en-US"/>
          </a:p>
        </p:txBody>
      </p:sp>
    </p:spTree>
    <p:extLst>
      <p:ext uri="{BB962C8B-B14F-4D97-AF65-F5344CB8AC3E}">
        <p14:creationId xmlns:p14="http://schemas.microsoft.com/office/powerpoint/2010/main" val="11566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B18DB4-28AC-4FB0-B90D-BDC2A969D27B}" type="slidenum">
              <a:rPr lang="en-US" altLang="en-US"/>
              <a:pPr>
                <a:defRPr/>
              </a:pPr>
              <a:t>‹#›</a:t>
            </a:fld>
            <a:endParaRPr lang="en-US" altLang="en-US"/>
          </a:p>
        </p:txBody>
      </p:sp>
    </p:spTree>
    <p:extLst>
      <p:ext uri="{BB962C8B-B14F-4D97-AF65-F5344CB8AC3E}">
        <p14:creationId xmlns:p14="http://schemas.microsoft.com/office/powerpoint/2010/main" val="191379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BE10A-F40A-4D02-ADA1-4DE1EDE41496}" type="slidenum">
              <a:rPr lang="en-US" altLang="en-US"/>
              <a:pPr>
                <a:defRPr/>
              </a:pPr>
              <a:t>‹#›</a:t>
            </a:fld>
            <a:endParaRPr lang="en-US" altLang="en-US"/>
          </a:p>
        </p:txBody>
      </p:sp>
    </p:spTree>
    <p:extLst>
      <p:ext uri="{BB962C8B-B14F-4D97-AF65-F5344CB8AC3E}">
        <p14:creationId xmlns:p14="http://schemas.microsoft.com/office/powerpoint/2010/main" val="146739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0F95C4-FD4E-41EF-981A-09C250B88EC8}" type="slidenum">
              <a:rPr lang="en-US" altLang="en-US"/>
              <a:pPr>
                <a:defRPr/>
              </a:pPr>
              <a:t>‹#›</a:t>
            </a:fld>
            <a:endParaRPr lang="en-US" altLang="en-US"/>
          </a:p>
        </p:txBody>
      </p:sp>
    </p:spTree>
    <p:extLst>
      <p:ext uri="{BB962C8B-B14F-4D97-AF65-F5344CB8AC3E}">
        <p14:creationId xmlns:p14="http://schemas.microsoft.com/office/powerpoint/2010/main" val="353377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4F4CDF-F96D-400D-97EC-3015AABE4DF9}" type="slidenum">
              <a:rPr lang="en-US" altLang="en-US"/>
              <a:pPr>
                <a:defRPr/>
              </a:pPr>
              <a:t>‹#›</a:t>
            </a:fld>
            <a:endParaRPr lang="en-US" altLang="en-US"/>
          </a:p>
        </p:txBody>
      </p:sp>
    </p:spTree>
    <p:extLst>
      <p:ext uri="{BB962C8B-B14F-4D97-AF65-F5344CB8AC3E}">
        <p14:creationId xmlns:p14="http://schemas.microsoft.com/office/powerpoint/2010/main" val="270994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196D5C8-5288-412D-B93A-9135866345A8}" type="slidenum">
              <a:rPr lang="en-US" altLang="en-US"/>
              <a:pPr>
                <a:defRPr/>
              </a:pPr>
              <a:t>‹#›</a:t>
            </a:fld>
            <a:endParaRPr lang="en-US" altLang="en-US"/>
          </a:p>
        </p:txBody>
      </p:sp>
    </p:spTree>
    <p:extLst>
      <p:ext uri="{BB962C8B-B14F-4D97-AF65-F5344CB8AC3E}">
        <p14:creationId xmlns:p14="http://schemas.microsoft.com/office/powerpoint/2010/main" val="55431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AB5F04-FA80-401B-99DA-B27FE969E311}" type="slidenum">
              <a:rPr lang="en-US" altLang="en-US"/>
              <a:pPr>
                <a:defRPr/>
              </a:pPr>
              <a:t>‹#›</a:t>
            </a:fld>
            <a:endParaRPr lang="en-US" altLang="en-US"/>
          </a:p>
        </p:txBody>
      </p:sp>
    </p:spTree>
    <p:extLst>
      <p:ext uri="{BB962C8B-B14F-4D97-AF65-F5344CB8AC3E}">
        <p14:creationId xmlns:p14="http://schemas.microsoft.com/office/powerpoint/2010/main" val="18601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7BBDA7-DE31-4B59-AD1D-04EE93C291E9}" type="slidenum">
              <a:rPr lang="en-US" altLang="en-US"/>
              <a:pPr>
                <a:defRPr/>
              </a:pPr>
              <a:t>‹#›</a:t>
            </a:fld>
            <a:endParaRPr lang="en-US" altLang="en-US"/>
          </a:p>
        </p:txBody>
      </p:sp>
    </p:spTree>
    <p:extLst>
      <p:ext uri="{BB962C8B-B14F-4D97-AF65-F5344CB8AC3E}">
        <p14:creationId xmlns:p14="http://schemas.microsoft.com/office/powerpoint/2010/main" val="245231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EDC841-F4B2-4F7D-A03F-4F5150AB836D}" type="slidenum">
              <a:rPr lang="en-US" altLang="en-US"/>
              <a:pPr>
                <a:defRPr/>
              </a:pPr>
              <a:t>‹#›</a:t>
            </a:fld>
            <a:endParaRPr lang="en-US" altLang="en-US"/>
          </a:p>
        </p:txBody>
      </p:sp>
    </p:spTree>
    <p:extLst>
      <p:ext uri="{BB962C8B-B14F-4D97-AF65-F5344CB8AC3E}">
        <p14:creationId xmlns:p14="http://schemas.microsoft.com/office/powerpoint/2010/main" val="125491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defRPr sz="1400"/>
            </a:lvl1pPr>
          </a:lstStyle>
          <a:p>
            <a:pPr>
              <a:defRPr/>
            </a:pPr>
            <a:fld id="{9958145E-E223-427D-8FBC-867482D4A5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24100" y="2133600"/>
            <a:ext cx="4648200" cy="769938"/>
          </a:xfrm>
        </p:spPr>
        <p:txBody>
          <a:bodyPr/>
          <a:lstStyle/>
          <a:p>
            <a:pPr eaLnBrk="1" hangingPunct="1"/>
            <a:r>
              <a:rPr lang="en-US" altLang="en-US" b="1" dirty="0" smtClean="0">
                <a:ea typeface="ＭＳ Ｐゴシック" pitchFamily="34" charset="-128"/>
              </a:rPr>
              <a:t>Proteins</a:t>
            </a:r>
          </a:p>
        </p:txBody>
      </p:sp>
      <p:sp>
        <p:nvSpPr>
          <p:cNvPr id="3075" name="Rectangle 3"/>
          <p:cNvSpPr>
            <a:spLocks noGrp="1" noChangeArrowheads="1"/>
          </p:cNvSpPr>
          <p:nvPr>
            <p:ph type="subTitle" idx="1"/>
          </p:nvPr>
        </p:nvSpPr>
        <p:spPr>
          <a:xfrm>
            <a:off x="2133600" y="2971800"/>
            <a:ext cx="5029200" cy="861774"/>
          </a:xfrm>
        </p:spPr>
        <p:txBody>
          <a:bodyPr/>
          <a:lstStyle/>
          <a:p>
            <a:pPr eaLnBrk="1" hangingPunct="1">
              <a:spcBef>
                <a:spcPts val="600"/>
              </a:spcBef>
              <a:spcAft>
                <a:spcPts val="600"/>
              </a:spcAft>
              <a:defRPr/>
            </a:pPr>
            <a:r>
              <a:rPr lang="en-US" sz="2000" i="1" dirty="0" smtClean="0">
                <a:effectLst>
                  <a:outerShdw blurRad="38100" dist="38100" dir="2700000" algn="tl">
                    <a:srgbClr val="C0C0C0"/>
                  </a:outerShdw>
                </a:effectLst>
                <a:ea typeface="+mn-ea"/>
                <a:cs typeface="+mn-cs"/>
              </a:rPr>
              <a:t>By Jennifer Turley and Joan Thompson</a:t>
            </a:r>
          </a:p>
          <a:p>
            <a:pPr eaLnBrk="1" hangingPunct="1">
              <a:spcBef>
                <a:spcPts val="600"/>
              </a:spcBef>
              <a:spcAft>
                <a:spcPts val="600"/>
              </a:spcAft>
              <a:defRPr/>
            </a:pPr>
            <a:r>
              <a:rPr lang="en-US" altLang="en-US" sz="2000" i="1" dirty="0">
                <a:effectLst>
                  <a:outerShdw blurRad="38100" dist="38100" dir="2700000" algn="tl">
                    <a:srgbClr val="C0C0C0"/>
                  </a:outerShdw>
                </a:effectLst>
              </a:rPr>
              <a:t>© 2016 </a:t>
            </a:r>
            <a:r>
              <a:rPr lang="en-US" altLang="en-US" sz="2000" i="1" dirty="0" smtClean="0">
                <a:effectLst>
                  <a:outerShdw blurRad="38100" dist="38100" dir="2700000" algn="tl">
                    <a:srgbClr val="C0C0C0"/>
                  </a:outerShdw>
                </a:effectLst>
              </a:rPr>
              <a:t>Cengage</a:t>
            </a:r>
            <a:endParaRPr lang="en-US" altLang="en-US" sz="2000" i="1" dirty="0">
              <a:effectLst>
                <a:outerShdw blurRad="38100" dist="38100" dir="2700000" algn="tl">
                  <a:srgbClr val="C0C0C0"/>
                </a:outerShdw>
              </a:effectLst>
            </a:endParaRPr>
          </a:p>
        </p:txBody>
      </p:sp>
    </p:spTree>
    <p:custDataLst>
      <p:tags r:id="rId1"/>
    </p:custData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534025"/>
            <a:ext cx="8001000" cy="1446550"/>
          </a:xfrm>
        </p:spPr>
        <p:txBody>
          <a:bodyPr/>
          <a:lstStyle/>
          <a:p>
            <a:pPr eaLnBrk="1" hangingPunct="1"/>
            <a:r>
              <a:rPr lang="en-US" altLang="en-US" b="1" dirty="0" smtClean="0">
                <a:ea typeface="ＭＳ Ｐゴシック" pitchFamily="34" charset="-128"/>
              </a:rPr>
              <a:t>Protein Complementation, Part 2</a:t>
            </a:r>
          </a:p>
        </p:txBody>
      </p:sp>
      <p:pic>
        <p:nvPicPr>
          <p:cNvPr id="11364" name="Picture 100" descr="A figure illustrating the phenomenon of protein complementation. The first protein in the illustration is missing amino acids represented as black and white dots, whereas the second protein is missing amino acids represented as pink and purple dots. However, when combined, the combination of both proteins contains all the essential amino acid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694" y="2481262"/>
            <a:ext cx="8188630" cy="216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841500" y="381000"/>
            <a:ext cx="6172200" cy="1371600"/>
          </a:xfrm>
        </p:spPr>
        <p:txBody>
          <a:bodyPr/>
          <a:lstStyle/>
          <a:p>
            <a:pPr eaLnBrk="1" hangingPunct="1"/>
            <a:r>
              <a:rPr lang="en-US" altLang="en-US" sz="4000" b="1" dirty="0" smtClean="0">
                <a:ea typeface="ＭＳ Ｐゴシック" pitchFamily="34" charset="-128"/>
              </a:rPr>
              <a:t>Protein Complementation, Part 3</a:t>
            </a:r>
          </a:p>
        </p:txBody>
      </p:sp>
      <p:pic>
        <p:nvPicPr>
          <p:cNvPr id="12293" name="Picture 5" descr="A chart showing protein complementation in plant foods. The essential amino acids missing in peanut butter are provided by the whole or refined grain bread and vice versa."/>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12900" y="2286000"/>
            <a:ext cx="6705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9" descr="A list of essential amino acids present in grains and legumes. The combination of grains with legumes results in protein complementation."/>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89100" y="4114800"/>
            <a:ext cx="4191000"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0" descr=" Protein complementation with rice, beans, and vegetables."/>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94388" y="4648200"/>
            <a:ext cx="2487612"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Line 99"/>
          <p:cNvSpPr>
            <a:spLocks noChangeShapeType="1"/>
          </p:cNvSpPr>
          <p:nvPr/>
        </p:nvSpPr>
        <p:spPr bwMode="auto">
          <a:xfrm>
            <a:off x="1371600" y="0"/>
            <a:ext cx="0" cy="6858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2290" name="Picture 85" descr="Decorative imag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382713"/>
            <a:ext cx="1363663"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200"/>
            <a:ext cx="8229600" cy="1446550"/>
          </a:xfrm>
        </p:spPr>
        <p:txBody>
          <a:bodyPr/>
          <a:lstStyle/>
          <a:p>
            <a:pPr eaLnBrk="1" hangingPunct="1"/>
            <a:r>
              <a:rPr lang="en-US" altLang="en-US" b="1" dirty="0" smtClean="0">
                <a:ea typeface="ＭＳ Ｐゴシック" pitchFamily="34" charset="-128"/>
              </a:rPr>
              <a:t>Protein Complementation, Part 4</a:t>
            </a:r>
          </a:p>
        </p:txBody>
      </p:sp>
      <p:sp>
        <p:nvSpPr>
          <p:cNvPr id="2" name="Content Placeholder 1"/>
          <p:cNvSpPr>
            <a:spLocks noGrp="1"/>
          </p:cNvSpPr>
          <p:nvPr>
            <p:ph sz="half" idx="1"/>
          </p:nvPr>
        </p:nvSpPr>
        <p:spPr>
          <a:xfrm>
            <a:off x="2514600" y="1600200"/>
            <a:ext cx="4038600" cy="584775"/>
          </a:xfrm>
        </p:spPr>
        <p:txBody>
          <a:bodyPr/>
          <a:lstStyle/>
          <a:p>
            <a:pPr marL="0" indent="0">
              <a:buNone/>
            </a:pPr>
            <a:r>
              <a:rPr lang="en-US" sz="3200" b="1" kern="10" dirty="0">
                <a:solidFill>
                  <a:srgbClr val="FF0000"/>
                </a:solidFill>
                <a:cs typeface="Arial"/>
              </a:rPr>
              <a:t>Food </a:t>
            </a:r>
            <a:r>
              <a:rPr lang="en-US" sz="3200" b="1" kern="10" dirty="0" smtClean="0">
                <a:solidFill>
                  <a:srgbClr val="FF0000"/>
                </a:solidFill>
                <a:cs typeface="Arial"/>
              </a:rPr>
              <a:t>Combinations</a:t>
            </a:r>
            <a:endParaRPr lang="en-US" sz="3200" b="1" kern="10" dirty="0">
              <a:solidFill>
                <a:srgbClr val="FF0000"/>
              </a:solidFill>
              <a:cs typeface="Arial"/>
            </a:endParaRPr>
          </a:p>
        </p:txBody>
      </p:sp>
      <p:sp>
        <p:nvSpPr>
          <p:cNvPr id="3" name="Content Placeholder 2"/>
          <p:cNvSpPr>
            <a:spLocks noGrp="1"/>
          </p:cNvSpPr>
          <p:nvPr>
            <p:ph sz="half" idx="2"/>
          </p:nvPr>
        </p:nvSpPr>
        <p:spPr>
          <a:xfrm>
            <a:off x="990600" y="2286000"/>
            <a:ext cx="7696200" cy="781229"/>
          </a:xfrm>
        </p:spPr>
        <p:txBody>
          <a:bodyPr/>
          <a:lstStyle/>
          <a:p>
            <a:pPr marL="0" indent="0">
              <a:buNone/>
            </a:pPr>
            <a:r>
              <a:rPr lang="en-US" altLang="en-US" sz="2400" b="1" dirty="0">
                <a:solidFill>
                  <a:srgbClr val="660033"/>
                </a:solidFill>
              </a:rPr>
              <a:t>Combine any 2 food groups for </a:t>
            </a:r>
            <a:r>
              <a:rPr lang="en-US" altLang="en-US" sz="2400" b="1" dirty="0" smtClean="0">
                <a:solidFill>
                  <a:srgbClr val="660033"/>
                </a:solidFill>
              </a:rPr>
              <a:t>complementation</a:t>
            </a:r>
            <a:endParaRPr lang="en-US" altLang="en-US" sz="2400" b="1" dirty="0">
              <a:solidFill>
                <a:srgbClr val="66003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32232156"/>
              </p:ext>
            </p:extLst>
          </p:nvPr>
        </p:nvGraphicFramePr>
        <p:xfrm>
          <a:off x="990600" y="2971800"/>
          <a:ext cx="7620000" cy="2532702"/>
        </p:xfrm>
        <a:graphic>
          <a:graphicData uri="http://schemas.openxmlformats.org/drawingml/2006/table">
            <a:tbl>
              <a:tblPr firstRow="1">
                <a:tableStyleId>{5C22544A-7EE6-4342-B048-85BDC9FD1C3A}</a:tableStyleId>
              </a:tblPr>
              <a:tblGrid>
                <a:gridCol w="1905000"/>
                <a:gridCol w="1905000"/>
                <a:gridCol w="1905000"/>
                <a:gridCol w="1905000"/>
              </a:tblGrid>
              <a:tr h="548641">
                <a:tc>
                  <a:txBody>
                    <a:bodyPr/>
                    <a:lstStyle/>
                    <a:p>
                      <a:pPr marL="0" marR="0">
                        <a:lnSpc>
                          <a:spcPct val="115000"/>
                        </a:lnSpc>
                        <a:spcBef>
                          <a:spcPts val="0"/>
                        </a:spcBef>
                        <a:spcAft>
                          <a:spcPts val="0"/>
                        </a:spcAft>
                        <a:tabLst>
                          <a:tab pos="4467225" algn="l"/>
                        </a:tabLst>
                      </a:pPr>
                      <a:r>
                        <a:rPr lang="en-US" sz="1600">
                          <a:solidFill>
                            <a:schemeClr val="tx1"/>
                          </a:solidFill>
                          <a:effectLst/>
                        </a:rPr>
                        <a:t>Grains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Legumes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Nuts and Seeds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Vegetables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415">
                <a:tc>
                  <a:txBody>
                    <a:bodyPr/>
                    <a:lstStyle/>
                    <a:p>
                      <a:pPr marL="0" marR="0">
                        <a:lnSpc>
                          <a:spcPct val="115000"/>
                        </a:lnSpc>
                        <a:spcBef>
                          <a:spcPts val="0"/>
                        </a:spcBef>
                        <a:spcAft>
                          <a:spcPts val="0"/>
                        </a:spcAft>
                        <a:tabLst>
                          <a:tab pos="4467225" algn="l"/>
                        </a:tabLst>
                      </a:pPr>
                      <a:r>
                        <a:rPr lang="en-US" sz="1600">
                          <a:solidFill>
                            <a:schemeClr val="tx1"/>
                          </a:solidFill>
                          <a:effectLst/>
                        </a:rPr>
                        <a:t>Wheat</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Lentils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Walnuts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Broccoli</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415">
                <a:tc>
                  <a:txBody>
                    <a:bodyPr/>
                    <a:lstStyle/>
                    <a:p>
                      <a:pPr marL="0" marR="0">
                        <a:lnSpc>
                          <a:spcPct val="115000"/>
                        </a:lnSpc>
                        <a:spcBef>
                          <a:spcPts val="0"/>
                        </a:spcBef>
                        <a:spcAft>
                          <a:spcPts val="0"/>
                        </a:spcAft>
                        <a:tabLst>
                          <a:tab pos="4467225" algn="l"/>
                        </a:tabLst>
                      </a:pPr>
                      <a:r>
                        <a:rPr lang="en-US" sz="1600" dirty="0">
                          <a:solidFill>
                            <a:schemeClr val="tx1"/>
                          </a:solidFill>
                          <a:effectLst/>
                        </a:rPr>
                        <a:t>Barley</a:t>
                      </a:r>
                      <a:endParaRPr lang="en-US" sz="16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dirty="0">
                          <a:solidFill>
                            <a:schemeClr val="tx1"/>
                          </a:solidFill>
                          <a:effectLst/>
                        </a:rPr>
                        <a:t>Peanuts</a:t>
                      </a:r>
                      <a:endParaRPr lang="en-US" sz="16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Pecans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Carrots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415">
                <a:tc>
                  <a:txBody>
                    <a:bodyPr/>
                    <a:lstStyle/>
                    <a:p>
                      <a:pPr marL="0" marR="0">
                        <a:lnSpc>
                          <a:spcPct val="115000"/>
                        </a:lnSpc>
                        <a:spcBef>
                          <a:spcPts val="0"/>
                        </a:spcBef>
                        <a:spcAft>
                          <a:spcPts val="0"/>
                        </a:spcAft>
                        <a:tabLst>
                          <a:tab pos="4467225" algn="l"/>
                        </a:tabLst>
                      </a:pPr>
                      <a:r>
                        <a:rPr lang="en-US" sz="1600">
                          <a:solidFill>
                            <a:schemeClr val="tx1"/>
                          </a:solidFill>
                          <a:effectLst/>
                        </a:rPr>
                        <a:t>Rye</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Soybeans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Cashews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Leafy greens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415">
                <a:tc>
                  <a:txBody>
                    <a:bodyPr/>
                    <a:lstStyle/>
                    <a:p>
                      <a:pPr marL="0" marR="0">
                        <a:lnSpc>
                          <a:spcPct val="115000"/>
                        </a:lnSpc>
                        <a:spcBef>
                          <a:spcPts val="0"/>
                        </a:spcBef>
                        <a:spcAft>
                          <a:spcPts val="0"/>
                        </a:spcAft>
                        <a:tabLst>
                          <a:tab pos="4467225" algn="l"/>
                        </a:tabLst>
                      </a:pPr>
                      <a:r>
                        <a:rPr lang="en-US" sz="1600">
                          <a:solidFill>
                            <a:schemeClr val="tx1"/>
                          </a:solidFill>
                          <a:effectLst/>
                        </a:rPr>
                        <a:t>Oats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Pinto 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Other tree nuts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Green 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415">
                <a:tc>
                  <a:txBody>
                    <a:bodyPr/>
                    <a:lstStyle/>
                    <a:p>
                      <a:pPr marL="0" marR="0">
                        <a:lnSpc>
                          <a:spcPct val="115000"/>
                        </a:lnSpc>
                        <a:spcBef>
                          <a:spcPts val="0"/>
                        </a:spcBef>
                        <a:spcAft>
                          <a:spcPts val="0"/>
                        </a:spcAft>
                        <a:tabLst>
                          <a:tab pos="4467225" algn="l"/>
                        </a:tabLst>
                      </a:pPr>
                      <a:r>
                        <a:rPr lang="en-US" sz="1600">
                          <a:solidFill>
                            <a:schemeClr val="tx1"/>
                          </a:solidFill>
                          <a:effectLst/>
                        </a:rPr>
                        <a:t>Rice</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Kidney 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Sesame seeds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Squash</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084">
                <a:tc>
                  <a:txBody>
                    <a:bodyPr/>
                    <a:lstStyle/>
                    <a:p>
                      <a:pPr marL="0" marR="0">
                        <a:lnSpc>
                          <a:spcPct val="115000"/>
                        </a:lnSpc>
                        <a:spcBef>
                          <a:spcPts val="0"/>
                        </a:spcBef>
                        <a:spcAft>
                          <a:spcPts val="0"/>
                        </a:spcAft>
                        <a:tabLst>
                          <a:tab pos="4467225" algn="l"/>
                        </a:tabLst>
                      </a:pPr>
                      <a:r>
                        <a:rPr lang="en-US" sz="1600">
                          <a:solidFill>
                            <a:schemeClr val="tx1"/>
                          </a:solidFill>
                          <a:effectLst/>
                        </a:rPr>
                        <a:t>Quinoa</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Lima 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Sunflower seeds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Tomato</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565">
                <a:tc>
                  <a:txBody>
                    <a:bodyPr/>
                    <a:lstStyle/>
                    <a:p>
                      <a:pPr marL="0" marR="0">
                        <a:lnSpc>
                          <a:spcPct val="115000"/>
                        </a:lnSpc>
                        <a:spcBef>
                          <a:spcPts val="0"/>
                        </a:spcBef>
                        <a:spcAft>
                          <a:spcPts val="0"/>
                        </a:spcAft>
                        <a:tabLst>
                          <a:tab pos="4467225" algn="l"/>
                        </a:tabLst>
                      </a:pPr>
                      <a:r>
                        <a:rPr lang="en-US" sz="1600">
                          <a:solidFill>
                            <a:schemeClr val="tx1"/>
                          </a:solidFill>
                          <a:effectLst/>
                        </a:rPr>
                        <a:t>Other Grains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Other died beans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a:solidFill>
                            <a:schemeClr val="tx1"/>
                          </a:solidFill>
                          <a:effectLst/>
                        </a:rPr>
                        <a:t>Other seeds</a:t>
                      </a:r>
                      <a:endParaRPr lang="en-US" sz="16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tabLst>
                          <a:tab pos="4467225" algn="l"/>
                        </a:tabLst>
                      </a:pPr>
                      <a:r>
                        <a:rPr lang="en-US" sz="1600" dirty="0">
                          <a:solidFill>
                            <a:schemeClr val="tx1"/>
                          </a:solidFill>
                          <a:effectLst/>
                        </a:rPr>
                        <a:t>Other vegetables</a:t>
                      </a:r>
                      <a:endParaRPr lang="en-US" sz="16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ustDataLst>
      <p:tags r:id="rId1"/>
    </p:custData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b="1" dirty="0" smtClean="0">
                <a:ea typeface="ＭＳ Ｐゴシック" pitchFamily="34" charset="-128"/>
              </a:rPr>
              <a:t>Protein</a:t>
            </a:r>
            <a:r>
              <a:rPr lang="en-US" altLang="en-US" sz="4000" b="1" baseline="0" dirty="0" smtClean="0">
                <a:ea typeface="ＭＳ Ｐゴシック" pitchFamily="34" charset="-128"/>
              </a:rPr>
              <a:t> </a:t>
            </a:r>
            <a:r>
              <a:rPr lang="en-US" altLang="en-US" sz="4000" b="1" dirty="0" smtClean="0">
                <a:ea typeface="ＭＳ Ｐゴシック" pitchFamily="34" charset="-128"/>
              </a:rPr>
              <a:t>Complementation, Part 5</a:t>
            </a:r>
            <a:endParaRPr lang="en-US" altLang="en-US" sz="4000" b="1" dirty="0" smtClean="0">
              <a:ea typeface="ＭＳ Ｐゴシック" pitchFamily="34" charset="-128"/>
            </a:endParaRPr>
          </a:p>
        </p:txBody>
      </p:sp>
      <p:sp>
        <p:nvSpPr>
          <p:cNvPr id="2" name="Text Placeholder 1"/>
          <p:cNvSpPr>
            <a:spLocks noGrp="1"/>
          </p:cNvSpPr>
          <p:nvPr>
            <p:ph type="body" idx="1"/>
          </p:nvPr>
        </p:nvSpPr>
        <p:spPr>
          <a:xfrm>
            <a:off x="228600" y="1676400"/>
            <a:ext cx="2971800" cy="369332"/>
          </a:xfrm>
        </p:spPr>
        <p:txBody>
          <a:bodyPr/>
          <a:lstStyle/>
          <a:p>
            <a:r>
              <a:rPr lang="en-US" altLang="en-US" sz="1800" dirty="0"/>
              <a:t>Bread and Peanut </a:t>
            </a:r>
            <a:r>
              <a:rPr lang="en-US" altLang="en-US" sz="1800" dirty="0" smtClean="0"/>
              <a:t>Butter</a:t>
            </a:r>
            <a:endParaRPr lang="en-US" altLang="en-US" sz="1800" dirty="0"/>
          </a:p>
        </p:txBody>
      </p:sp>
      <p:sp>
        <p:nvSpPr>
          <p:cNvPr id="4" name="Text Placeholder 3"/>
          <p:cNvSpPr>
            <a:spLocks noGrp="1"/>
          </p:cNvSpPr>
          <p:nvPr>
            <p:ph type="body" sz="quarter" idx="3"/>
          </p:nvPr>
        </p:nvSpPr>
        <p:spPr>
          <a:xfrm>
            <a:off x="3398837" y="1676400"/>
            <a:ext cx="2362200" cy="369332"/>
          </a:xfrm>
        </p:spPr>
        <p:txBody>
          <a:bodyPr/>
          <a:lstStyle/>
          <a:p>
            <a:r>
              <a:rPr lang="en-US" altLang="en-US" sz="1800" dirty="0"/>
              <a:t>Tortillas and </a:t>
            </a:r>
            <a:r>
              <a:rPr lang="en-US" altLang="en-US" sz="1800" dirty="0" smtClean="0"/>
              <a:t>Beans</a:t>
            </a:r>
            <a:endParaRPr lang="en-US" altLang="en-US" sz="1800" dirty="0"/>
          </a:p>
        </p:txBody>
      </p:sp>
      <p:sp>
        <p:nvSpPr>
          <p:cNvPr id="5" name="Content Placeholder 4"/>
          <p:cNvSpPr>
            <a:spLocks noGrp="1"/>
          </p:cNvSpPr>
          <p:nvPr>
            <p:ph sz="quarter" idx="4"/>
          </p:nvPr>
        </p:nvSpPr>
        <p:spPr>
          <a:xfrm>
            <a:off x="6294755" y="1676400"/>
            <a:ext cx="2438400" cy="369332"/>
          </a:xfrm>
        </p:spPr>
        <p:txBody>
          <a:bodyPr/>
          <a:lstStyle/>
          <a:p>
            <a:pPr marL="0" indent="0">
              <a:buNone/>
            </a:pPr>
            <a:r>
              <a:rPr lang="en-US" altLang="en-US" sz="1800" b="1" dirty="0"/>
              <a:t>Rice and </a:t>
            </a:r>
            <a:r>
              <a:rPr lang="en-US" altLang="en-US" sz="1800" b="1" dirty="0" smtClean="0"/>
              <a:t>Vegetables</a:t>
            </a:r>
            <a:endParaRPr lang="en-US" altLang="en-US" sz="1800" b="1" dirty="0"/>
          </a:p>
        </p:txBody>
      </p:sp>
      <p:pic>
        <p:nvPicPr>
          <p:cNvPr id="14340" name="Picture 10" descr="Images of bread and peanut butter, tortillas and beans, and rice and vegetables that are examples of protein complement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2351882"/>
            <a:ext cx="8245475"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47800" y="658813"/>
            <a:ext cx="6934200" cy="769937"/>
          </a:xfrm>
        </p:spPr>
        <p:txBody>
          <a:bodyPr/>
          <a:lstStyle/>
          <a:p>
            <a:pPr eaLnBrk="1" hangingPunct="1"/>
            <a:r>
              <a:rPr lang="en-US" altLang="en-US" b="1" dirty="0" smtClean="0">
                <a:ea typeface="ＭＳ Ｐゴシック" pitchFamily="34" charset="-128"/>
              </a:rPr>
              <a:t>Functions of Proteins</a:t>
            </a:r>
          </a:p>
        </p:txBody>
      </p:sp>
      <p:sp>
        <p:nvSpPr>
          <p:cNvPr id="15363" name="Rectangle 3"/>
          <p:cNvSpPr>
            <a:spLocks noGrp="1" noChangeArrowheads="1"/>
          </p:cNvSpPr>
          <p:nvPr>
            <p:ph type="body" idx="1"/>
          </p:nvPr>
        </p:nvSpPr>
        <p:spPr>
          <a:xfrm>
            <a:off x="2209800" y="1905000"/>
            <a:ext cx="6019800" cy="2160588"/>
          </a:xfrm>
        </p:spPr>
        <p:txBody>
          <a:bodyPr/>
          <a:lstStyle/>
          <a:p>
            <a:pPr eaLnBrk="1" hangingPunct="1"/>
            <a:r>
              <a:rPr lang="en-US" altLang="en-US" b="1" dirty="0" smtClean="0">
                <a:solidFill>
                  <a:srgbClr val="FF6600"/>
                </a:solidFill>
                <a:ea typeface="ＭＳ Ｐゴシック" pitchFamily="34" charset="-128"/>
              </a:rPr>
              <a:t>1</a:t>
            </a:r>
            <a:r>
              <a:rPr lang="en-US" altLang="en-US" b="1" baseline="30000" dirty="0" smtClean="0">
                <a:solidFill>
                  <a:srgbClr val="FF6600"/>
                </a:solidFill>
                <a:ea typeface="ＭＳ Ｐゴシック" pitchFamily="34" charset="-128"/>
              </a:rPr>
              <a:t>st</a:t>
            </a:r>
            <a:r>
              <a:rPr lang="en-US" altLang="en-US" b="1" dirty="0" smtClean="0">
                <a:solidFill>
                  <a:srgbClr val="FF6600"/>
                </a:solidFill>
                <a:ea typeface="ＭＳ Ｐゴシック" pitchFamily="34" charset="-128"/>
              </a:rPr>
              <a:t> used for tissue repair &amp; maintenance </a:t>
            </a:r>
            <a:endParaRPr lang="en-US" altLang="en-US" b="1" dirty="0" smtClean="0">
              <a:solidFill>
                <a:srgbClr val="7F7F7F"/>
              </a:solidFill>
              <a:ea typeface="ＭＳ Ｐゴシック" pitchFamily="34" charset="-128"/>
            </a:endParaRPr>
          </a:p>
          <a:p>
            <a:pPr eaLnBrk="1" hangingPunct="1"/>
            <a:r>
              <a:rPr lang="en-US" altLang="en-US" b="1" dirty="0" smtClean="0">
                <a:solidFill>
                  <a:srgbClr val="FF6600"/>
                </a:solidFill>
                <a:ea typeface="ＭＳ Ｐゴシック" pitchFamily="34" charset="-128"/>
              </a:rPr>
              <a:t>Then used for energy, 4 </a:t>
            </a:r>
            <a:r>
              <a:rPr lang="en-US" altLang="en-US" b="1" dirty="0" err="1" smtClean="0">
                <a:solidFill>
                  <a:srgbClr val="FF6600"/>
                </a:solidFill>
                <a:ea typeface="ＭＳ Ｐゴシック" pitchFamily="34" charset="-128"/>
              </a:rPr>
              <a:t>Cals</a:t>
            </a:r>
            <a:r>
              <a:rPr lang="en-US" altLang="en-US" b="1" dirty="0" smtClean="0">
                <a:solidFill>
                  <a:srgbClr val="FF6600"/>
                </a:solidFill>
                <a:ea typeface="ＭＳ Ｐゴシック" pitchFamily="34" charset="-128"/>
              </a:rPr>
              <a:t>/gram </a:t>
            </a:r>
            <a:endParaRPr lang="en-US" altLang="en-US" dirty="0" smtClean="0">
              <a:solidFill>
                <a:srgbClr val="FF6600"/>
              </a:solidFill>
              <a:ea typeface="ＭＳ Ｐゴシック" pitchFamily="34" charset="-128"/>
            </a:endParaRPr>
          </a:p>
        </p:txBody>
      </p:sp>
    </p:spTree>
    <p:custDataLst>
      <p:tags r:id="rId1"/>
    </p:custData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914400"/>
          </a:xfrm>
        </p:spPr>
        <p:txBody>
          <a:bodyPr/>
          <a:lstStyle/>
          <a:p>
            <a:pPr eaLnBrk="1" hangingPunct="1"/>
            <a:r>
              <a:rPr lang="en-US" altLang="en-US" sz="4000" b="1" dirty="0" smtClean="0">
                <a:ea typeface="ＭＳ Ｐゴシック" pitchFamily="34" charset="-128"/>
              </a:rPr>
              <a:t>Protein: </a:t>
            </a:r>
            <a:br>
              <a:rPr lang="en-US" altLang="en-US" sz="4000" b="1" dirty="0" smtClean="0">
                <a:ea typeface="ＭＳ Ｐゴシック" pitchFamily="34" charset="-128"/>
              </a:rPr>
            </a:br>
            <a:r>
              <a:rPr lang="en-US" altLang="en-US" sz="4000" b="1" dirty="0" smtClean="0">
                <a:ea typeface="ＭＳ Ｐゴシック" pitchFamily="34" charset="-128"/>
              </a:rPr>
              <a:t>Dietary Recommendations</a:t>
            </a:r>
          </a:p>
        </p:txBody>
      </p:sp>
      <p:sp>
        <p:nvSpPr>
          <p:cNvPr id="16387" name="Rectangle 3"/>
          <p:cNvSpPr>
            <a:spLocks noGrp="1" noChangeArrowheads="1"/>
          </p:cNvSpPr>
          <p:nvPr>
            <p:ph type="body" idx="1"/>
          </p:nvPr>
        </p:nvSpPr>
        <p:spPr>
          <a:xfrm>
            <a:off x="1752600" y="1752600"/>
            <a:ext cx="6553200" cy="3505200"/>
          </a:xfrm>
        </p:spPr>
        <p:txBody>
          <a:bodyPr/>
          <a:lstStyle/>
          <a:p>
            <a:pPr eaLnBrk="1" hangingPunct="1"/>
            <a:r>
              <a:rPr lang="en-US" altLang="en-US" sz="2800" smtClean="0">
                <a:ea typeface="ＭＳ Ｐゴシック" pitchFamily="34" charset="-128"/>
              </a:rPr>
              <a:t>Is based on body weight.</a:t>
            </a:r>
            <a:endParaRPr lang="en-US" altLang="en-US" sz="2800" smtClean="0">
              <a:solidFill>
                <a:srgbClr val="7F7F7F"/>
              </a:solidFill>
              <a:ea typeface="ＭＳ Ｐゴシック" pitchFamily="34" charset="-128"/>
            </a:endParaRPr>
          </a:p>
          <a:p>
            <a:pPr eaLnBrk="1" hangingPunct="1"/>
            <a:r>
              <a:rPr lang="en-US" altLang="en-US" sz="2800" smtClean="0">
                <a:ea typeface="ＭＳ Ｐゴシック" pitchFamily="34" charset="-128"/>
              </a:rPr>
              <a:t>The adult DRI for protein is 0.8 grams of high quality dietary protein per kilogram body weight per day.</a:t>
            </a:r>
            <a:endParaRPr lang="en-US" altLang="en-US" sz="2800" smtClean="0">
              <a:solidFill>
                <a:srgbClr val="7F7F7F"/>
              </a:solidFill>
              <a:ea typeface="ＭＳ Ｐゴシック" pitchFamily="34" charset="-128"/>
            </a:endParaRPr>
          </a:p>
          <a:p>
            <a:pPr eaLnBrk="1" hangingPunct="1"/>
            <a:r>
              <a:rPr lang="en-US" altLang="en-US" sz="2800" smtClean="0">
                <a:ea typeface="ＭＳ Ｐゴシック" pitchFamily="34" charset="-128"/>
              </a:rPr>
              <a:t>10-35% of Calories should come from protein (this is the AMDR).</a:t>
            </a:r>
          </a:p>
        </p:txBody>
      </p:sp>
    </p:spTree>
    <p:custDataLst>
      <p:tags r:id="rId1"/>
    </p:custData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430213"/>
            <a:ext cx="7315200" cy="831850"/>
          </a:xfrm>
        </p:spPr>
        <p:txBody>
          <a:bodyPr/>
          <a:lstStyle/>
          <a:p>
            <a:pPr eaLnBrk="1" hangingPunct="1"/>
            <a:r>
              <a:rPr lang="en-US" altLang="en-US" sz="3200" b="1" dirty="0" smtClean="0">
                <a:solidFill>
                  <a:srgbClr val="606060"/>
                </a:solidFill>
                <a:ea typeface="ＭＳ Ｐゴシック" pitchFamily="34" charset="-128"/>
              </a:rPr>
              <a:t>Some</a:t>
            </a:r>
            <a:r>
              <a:rPr lang="en-US" altLang="en-US" sz="4000" b="1" dirty="0" smtClean="0">
                <a:solidFill>
                  <a:srgbClr val="606060"/>
                </a:solidFill>
                <a:ea typeface="ＭＳ Ｐゴシック" pitchFamily="34" charset="-128"/>
              </a:rPr>
              <a:t> </a:t>
            </a:r>
            <a:r>
              <a:rPr lang="en-US" altLang="en-US" sz="4800" b="1" dirty="0" smtClean="0">
                <a:ea typeface="ＭＳ Ｐゴシック" pitchFamily="34" charset="-128"/>
              </a:rPr>
              <a:t>Summary </a:t>
            </a:r>
            <a:r>
              <a:rPr lang="en-US" altLang="en-US" sz="3200" b="1" dirty="0" smtClean="0">
                <a:solidFill>
                  <a:srgbClr val="606060"/>
                </a:solidFill>
                <a:ea typeface="ＭＳ Ｐゴシック" pitchFamily="34" charset="-128"/>
              </a:rPr>
              <a:t>Points, Part 1</a:t>
            </a:r>
            <a:endParaRPr lang="en-US" altLang="en-US" b="1" dirty="0" smtClean="0">
              <a:ea typeface="ＭＳ Ｐゴシック" pitchFamily="34" charset="-128"/>
            </a:endParaRPr>
          </a:p>
        </p:txBody>
      </p:sp>
      <p:sp>
        <p:nvSpPr>
          <p:cNvPr id="17411" name="Rectangle 3"/>
          <p:cNvSpPr>
            <a:spLocks noGrp="1" noChangeArrowheads="1"/>
          </p:cNvSpPr>
          <p:nvPr>
            <p:ph type="body" idx="1"/>
          </p:nvPr>
        </p:nvSpPr>
        <p:spPr>
          <a:xfrm>
            <a:off x="1676400" y="1600200"/>
            <a:ext cx="6705600" cy="3073400"/>
          </a:xfrm>
        </p:spPr>
        <p:txBody>
          <a:bodyPr/>
          <a:lstStyle/>
          <a:p>
            <a:pPr eaLnBrk="1" hangingPunct="1">
              <a:lnSpc>
                <a:spcPct val="90000"/>
              </a:lnSpc>
            </a:pPr>
            <a:r>
              <a:rPr lang="en-US" altLang="en-US" sz="2800" smtClean="0">
                <a:ea typeface="ＭＳ Ｐゴシック" pitchFamily="34" charset="-128"/>
              </a:rPr>
              <a:t>Proteins are made of 20 amino acids categorized as essential &amp; nonessential.</a:t>
            </a:r>
            <a:endParaRPr lang="en-US" altLang="en-US" sz="2800" smtClean="0">
              <a:solidFill>
                <a:srgbClr val="7F7F7F"/>
              </a:solidFill>
              <a:ea typeface="ＭＳ Ｐゴシック" pitchFamily="34" charset="-128"/>
            </a:endParaRPr>
          </a:p>
          <a:p>
            <a:pPr eaLnBrk="1" hangingPunct="1">
              <a:lnSpc>
                <a:spcPct val="90000"/>
              </a:lnSpc>
            </a:pPr>
            <a:r>
              <a:rPr lang="en-US" altLang="en-US" sz="2800" smtClean="0">
                <a:ea typeface="ＭＳ Ｐゴシック" pitchFamily="34" charset="-128"/>
              </a:rPr>
              <a:t>Proteins are categorized as complete &amp; incomplete.</a:t>
            </a:r>
            <a:endParaRPr lang="en-US" altLang="en-US" sz="2800" smtClean="0">
              <a:solidFill>
                <a:srgbClr val="7F7F7F"/>
              </a:solidFill>
              <a:ea typeface="ＭＳ Ｐゴシック" pitchFamily="34" charset="-128"/>
            </a:endParaRPr>
          </a:p>
          <a:p>
            <a:pPr eaLnBrk="1" hangingPunct="1">
              <a:lnSpc>
                <a:spcPct val="90000"/>
              </a:lnSpc>
            </a:pPr>
            <a:r>
              <a:rPr lang="en-US" altLang="en-US" sz="2800" smtClean="0">
                <a:ea typeface="ＭＳ Ｐゴシック" pitchFamily="34" charset="-128"/>
              </a:rPr>
              <a:t>Complete proteins are animal proteins. </a:t>
            </a:r>
            <a:endParaRPr lang="en-US" altLang="en-US" sz="2800" smtClean="0">
              <a:solidFill>
                <a:srgbClr val="7F7F7F"/>
              </a:solidFill>
              <a:ea typeface="ＭＳ Ｐゴシック" pitchFamily="34" charset="-128"/>
            </a:endParaRPr>
          </a:p>
          <a:p>
            <a:pPr eaLnBrk="1" hangingPunct="1">
              <a:lnSpc>
                <a:spcPct val="90000"/>
              </a:lnSpc>
            </a:pPr>
            <a:r>
              <a:rPr lang="en-US" altLang="en-US" sz="2800" smtClean="0">
                <a:ea typeface="ＭＳ Ｐゴシック" pitchFamily="34" charset="-128"/>
              </a:rPr>
              <a:t>Incomplete proteins are plant proteins.</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2400" b="1" dirty="0" smtClean="0">
                <a:solidFill>
                  <a:srgbClr val="606060"/>
                </a:solidFill>
                <a:ea typeface="ＭＳ Ｐゴシック" pitchFamily="34" charset="-128"/>
              </a:rPr>
              <a:t>Some</a:t>
            </a:r>
            <a:r>
              <a:rPr lang="en-US" altLang="en-US" sz="3200" b="1" dirty="0" smtClean="0">
                <a:solidFill>
                  <a:srgbClr val="606060"/>
                </a:solidFill>
                <a:ea typeface="ＭＳ Ｐゴシック" pitchFamily="34" charset="-128"/>
              </a:rPr>
              <a:t> </a:t>
            </a:r>
            <a:r>
              <a:rPr lang="en-US" altLang="en-US" sz="4000" b="1" dirty="0" smtClean="0">
                <a:ea typeface="ＭＳ Ｐゴシック" pitchFamily="34" charset="-128"/>
              </a:rPr>
              <a:t>Summary </a:t>
            </a:r>
            <a:r>
              <a:rPr lang="en-US" altLang="en-US" sz="2400" b="1" dirty="0" smtClean="0">
                <a:solidFill>
                  <a:srgbClr val="606060"/>
                </a:solidFill>
                <a:ea typeface="ＭＳ Ｐゴシック" pitchFamily="34" charset="-128"/>
              </a:rPr>
              <a:t>Points, Part 2</a:t>
            </a:r>
            <a:endParaRPr lang="en-US" altLang="en-US" sz="3200" b="1" dirty="0" smtClean="0">
              <a:ea typeface="ＭＳ Ｐゴシック" pitchFamily="34" charset="-128"/>
            </a:endParaRPr>
          </a:p>
        </p:txBody>
      </p:sp>
      <p:sp>
        <p:nvSpPr>
          <p:cNvPr id="18435" name="Rectangle 3"/>
          <p:cNvSpPr>
            <a:spLocks noGrp="1" noChangeArrowheads="1"/>
          </p:cNvSpPr>
          <p:nvPr>
            <p:ph sz="half" idx="1"/>
          </p:nvPr>
        </p:nvSpPr>
        <p:spPr>
          <a:xfrm>
            <a:off x="1676400" y="1219200"/>
            <a:ext cx="6934200" cy="4191000"/>
          </a:xfrm>
        </p:spPr>
        <p:txBody>
          <a:bodyPr/>
          <a:lstStyle/>
          <a:p>
            <a:pPr eaLnBrk="1" hangingPunct="1">
              <a:lnSpc>
                <a:spcPct val="90000"/>
              </a:lnSpc>
            </a:pPr>
            <a:r>
              <a:rPr lang="en-US" altLang="en-US" sz="2800" dirty="0" smtClean="0">
                <a:ea typeface="ＭＳ Ｐゴシック" pitchFamily="34" charset="-128"/>
              </a:rPr>
              <a:t>Combining plant proteins so that all the essential amino acids are present is complementation.</a:t>
            </a:r>
            <a:endParaRPr lang="en-US" altLang="en-US" sz="2800" dirty="0" smtClean="0">
              <a:solidFill>
                <a:srgbClr val="7F7F7F"/>
              </a:solidFill>
              <a:ea typeface="ＭＳ Ｐゴシック" pitchFamily="34" charset="-128"/>
            </a:endParaRPr>
          </a:p>
          <a:p>
            <a:pPr eaLnBrk="1" hangingPunct="1">
              <a:lnSpc>
                <a:spcPct val="90000"/>
              </a:lnSpc>
            </a:pPr>
            <a:r>
              <a:rPr lang="en-US" altLang="en-US" sz="2800" dirty="0" smtClean="0">
                <a:ea typeface="ＭＳ Ｐゴシック" pitchFamily="34" charset="-128"/>
              </a:rPr>
              <a:t>The primary function of protein is tissue repair &amp; maintenance.</a:t>
            </a:r>
            <a:endParaRPr lang="en-US" altLang="en-US" sz="2800" dirty="0" smtClean="0">
              <a:solidFill>
                <a:srgbClr val="7F7F7F"/>
              </a:solidFill>
              <a:ea typeface="ＭＳ Ｐゴシック" pitchFamily="34" charset="-128"/>
            </a:endParaRPr>
          </a:p>
          <a:p>
            <a:pPr eaLnBrk="1" hangingPunct="1">
              <a:lnSpc>
                <a:spcPct val="90000"/>
              </a:lnSpc>
            </a:pPr>
            <a:r>
              <a:rPr lang="en-US" altLang="en-US" sz="2800" dirty="0" smtClean="0">
                <a:ea typeface="ＭＳ Ｐゴシック" pitchFamily="34" charset="-128"/>
              </a:rPr>
              <a:t>When used for energy, proteins provide 4 Cal/gm.</a:t>
            </a:r>
            <a:endParaRPr lang="en-US" altLang="en-US" sz="2800" dirty="0" smtClean="0">
              <a:solidFill>
                <a:srgbClr val="7F7F7F"/>
              </a:solidFill>
              <a:ea typeface="ＭＳ Ｐゴシック" pitchFamily="34" charset="-128"/>
            </a:endParaRPr>
          </a:p>
          <a:p>
            <a:pPr eaLnBrk="1" hangingPunct="1">
              <a:lnSpc>
                <a:spcPct val="90000"/>
              </a:lnSpc>
            </a:pPr>
            <a:r>
              <a:rPr lang="en-US" altLang="en-US" sz="2800" dirty="0" smtClean="0">
                <a:ea typeface="ＭＳ Ｐゴシック" pitchFamily="34" charset="-128"/>
              </a:rPr>
              <a:t>Adults need 0.8 g/Kg body weight protein/day. Adults may consume 10-35% of Calorie from proteins.</a:t>
            </a:r>
          </a:p>
        </p:txBody>
      </p:sp>
      <p:sp>
        <p:nvSpPr>
          <p:cNvPr id="2" name="Content Placeholder 1"/>
          <p:cNvSpPr>
            <a:spLocks noGrp="1"/>
          </p:cNvSpPr>
          <p:nvPr>
            <p:ph sz="half" idx="2"/>
          </p:nvPr>
        </p:nvSpPr>
        <p:spPr>
          <a:xfrm>
            <a:off x="1676400" y="5410200"/>
            <a:ext cx="6629400" cy="523220"/>
          </a:xfrm>
        </p:spPr>
        <p:txBody>
          <a:bodyPr/>
          <a:lstStyle/>
          <a:p>
            <a:pPr marL="0" indent="0" algn="ctr">
              <a:buNone/>
            </a:pPr>
            <a:r>
              <a:rPr lang="en-US" altLang="en-US" sz="1400" i="1" dirty="0">
                <a:solidFill>
                  <a:srgbClr val="006600"/>
                </a:solidFill>
              </a:rPr>
              <a:t>References for this presentation are the same as those for this topic found in module 1 of the </a:t>
            </a:r>
            <a:r>
              <a:rPr lang="en-US" altLang="en-US" sz="1400" i="1" dirty="0" smtClean="0">
                <a:solidFill>
                  <a:srgbClr val="006600"/>
                </a:solidFill>
              </a:rPr>
              <a:t>textbook</a:t>
            </a:r>
            <a:endParaRPr lang="en-US" altLang="en-US" sz="1400" i="1" dirty="0">
              <a:solidFill>
                <a:srgbClr val="006600"/>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143000"/>
          </a:xfrm>
        </p:spPr>
        <p:txBody>
          <a:bodyPr/>
          <a:lstStyle/>
          <a:p>
            <a:pPr eaLnBrk="1" hangingPunct="1"/>
            <a:r>
              <a:rPr lang="en-US" altLang="en-US" b="1" dirty="0" smtClean="0">
                <a:ea typeface="ＭＳ Ｐゴシック" pitchFamily="34" charset="-128"/>
              </a:rPr>
              <a:t>Overview</a:t>
            </a:r>
          </a:p>
        </p:txBody>
      </p:sp>
      <p:sp>
        <p:nvSpPr>
          <p:cNvPr id="3075" name="Rectangle 3"/>
          <p:cNvSpPr>
            <a:spLocks noGrp="1" noChangeArrowheads="1"/>
          </p:cNvSpPr>
          <p:nvPr>
            <p:ph type="body" idx="1"/>
          </p:nvPr>
        </p:nvSpPr>
        <p:spPr>
          <a:xfrm>
            <a:off x="1828800" y="1447800"/>
            <a:ext cx="6553200" cy="2709863"/>
          </a:xfrm>
        </p:spPr>
        <p:txBody>
          <a:bodyPr/>
          <a:lstStyle/>
          <a:p>
            <a:pPr eaLnBrk="1" hangingPunct="1">
              <a:lnSpc>
                <a:spcPct val="90000"/>
              </a:lnSpc>
            </a:pPr>
            <a:r>
              <a:rPr lang="en-US" altLang="en-US" dirty="0" smtClean="0">
                <a:ea typeface="ＭＳ Ｐゴシック" pitchFamily="34" charset="-128"/>
              </a:rPr>
              <a:t>Amino Acids in Proteins</a:t>
            </a:r>
            <a:endParaRPr lang="en-US" altLang="en-US" dirty="0" smtClean="0">
              <a:solidFill>
                <a:srgbClr val="7F7F7F"/>
              </a:solidFill>
              <a:ea typeface="ＭＳ Ｐゴシック" pitchFamily="34" charset="-128"/>
            </a:endParaRPr>
          </a:p>
          <a:p>
            <a:pPr eaLnBrk="1" hangingPunct="1">
              <a:lnSpc>
                <a:spcPct val="90000"/>
              </a:lnSpc>
            </a:pPr>
            <a:r>
              <a:rPr lang="en-US" altLang="en-US" dirty="0" smtClean="0">
                <a:ea typeface="ＭＳ Ｐゴシック" pitchFamily="34" charset="-128"/>
              </a:rPr>
              <a:t>Amino Acid &amp; Protein Categories</a:t>
            </a:r>
            <a:endParaRPr lang="en-US" altLang="en-US" dirty="0" smtClean="0">
              <a:solidFill>
                <a:srgbClr val="7F7F7F"/>
              </a:solidFill>
              <a:ea typeface="ＭＳ Ｐゴシック" pitchFamily="34" charset="-128"/>
            </a:endParaRPr>
          </a:p>
          <a:p>
            <a:pPr eaLnBrk="1" hangingPunct="1">
              <a:lnSpc>
                <a:spcPct val="90000"/>
              </a:lnSpc>
            </a:pPr>
            <a:r>
              <a:rPr lang="en-US" altLang="en-US" dirty="0" smtClean="0">
                <a:ea typeface="ＭＳ Ｐゴシック" pitchFamily="34" charset="-128"/>
              </a:rPr>
              <a:t>Complementation</a:t>
            </a:r>
            <a:endParaRPr lang="en-US" altLang="en-US" dirty="0" smtClean="0">
              <a:solidFill>
                <a:srgbClr val="7F7F7F"/>
              </a:solidFill>
              <a:ea typeface="ＭＳ Ｐゴシック" pitchFamily="34" charset="-128"/>
            </a:endParaRPr>
          </a:p>
          <a:p>
            <a:pPr eaLnBrk="1" hangingPunct="1">
              <a:lnSpc>
                <a:spcPct val="90000"/>
              </a:lnSpc>
            </a:pPr>
            <a:r>
              <a:rPr lang="en-US" altLang="en-US" dirty="0" smtClean="0">
                <a:ea typeface="ＭＳ Ｐゴシック" pitchFamily="34" charset="-128"/>
              </a:rPr>
              <a:t>Functions of Proteins</a:t>
            </a:r>
            <a:endParaRPr lang="en-US" altLang="en-US" dirty="0" smtClean="0">
              <a:solidFill>
                <a:srgbClr val="7F7F7F"/>
              </a:solidFill>
              <a:ea typeface="ＭＳ Ｐゴシック" pitchFamily="34" charset="-128"/>
            </a:endParaRPr>
          </a:p>
          <a:p>
            <a:pPr eaLnBrk="1" hangingPunct="1">
              <a:lnSpc>
                <a:spcPct val="90000"/>
              </a:lnSpc>
            </a:pPr>
            <a:r>
              <a:rPr lang="en-US" altLang="en-US" dirty="0" smtClean="0">
                <a:ea typeface="ＭＳ Ｐゴシック" pitchFamily="34" charset="-128"/>
              </a:rPr>
              <a:t>Dietary Recommendation</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b="1" dirty="0" smtClean="0">
                <a:ea typeface="ＭＳ Ｐゴシック" pitchFamily="34" charset="-128"/>
              </a:rPr>
              <a:t>Amino Acid Structure</a:t>
            </a:r>
          </a:p>
        </p:txBody>
      </p:sp>
      <p:sp>
        <p:nvSpPr>
          <p:cNvPr id="4099" name="Content Placeholder 45"/>
          <p:cNvSpPr>
            <a:spLocks noGrp="1"/>
          </p:cNvSpPr>
          <p:nvPr>
            <p:ph idx="1"/>
          </p:nvPr>
        </p:nvSpPr>
        <p:spPr>
          <a:xfrm>
            <a:off x="457200" y="1295400"/>
            <a:ext cx="8229600" cy="2973388"/>
          </a:xfrm>
        </p:spPr>
        <p:txBody>
          <a:bodyPr/>
          <a:lstStyle/>
          <a:p>
            <a:pPr eaLnBrk="1" hangingPunct="1"/>
            <a:r>
              <a:rPr lang="en-US" altLang="en-US" sz="2400" dirty="0" smtClean="0">
                <a:ea typeface="ＭＳ Ｐゴシック" pitchFamily="34" charset="-128"/>
              </a:rPr>
              <a:t>Amino acids are the “building blocks” of proteins</a:t>
            </a:r>
          </a:p>
          <a:p>
            <a:pPr eaLnBrk="1" hangingPunct="1"/>
            <a:r>
              <a:rPr lang="en-US" altLang="en-US" sz="2400" dirty="0" smtClean="0">
                <a:solidFill>
                  <a:srgbClr val="000000"/>
                </a:solidFill>
                <a:ea typeface="ＭＳ Ｐゴシック" pitchFamily="34" charset="-128"/>
              </a:rPr>
              <a:t>Amino acids and thus proteins contain nitrogen, carbon, oxygen &amp; hydrogen. </a:t>
            </a:r>
            <a:r>
              <a:rPr lang="en-US" altLang="en-US" sz="2400" dirty="0" smtClean="0">
                <a:solidFill>
                  <a:srgbClr val="333333"/>
                </a:solidFill>
                <a:ea typeface="ＭＳ Ｐゴシック" pitchFamily="34" charset="-128"/>
              </a:rPr>
              <a:t>A few contain sulfur.</a:t>
            </a:r>
          </a:p>
          <a:p>
            <a:pPr eaLnBrk="1" hangingPunct="1"/>
            <a:r>
              <a:rPr lang="en-US" altLang="en-US" sz="2400" dirty="0" smtClean="0">
                <a:ea typeface="ＭＳ Ｐゴシック" pitchFamily="34" charset="-128"/>
              </a:rPr>
              <a:t>Proteins are organic compounds</a:t>
            </a:r>
          </a:p>
          <a:p>
            <a:pPr eaLnBrk="1" hangingPunct="1"/>
            <a:r>
              <a:rPr lang="en-US" altLang="en-US" sz="2400" dirty="0" smtClean="0">
                <a:ea typeface="ＭＳ Ｐゴシック" pitchFamily="34" charset="-128"/>
              </a:rPr>
              <a:t>Each of the 20 amino acids has a different variable side chain</a:t>
            </a:r>
          </a:p>
          <a:p>
            <a:pPr eaLnBrk="1" hangingPunct="1"/>
            <a:r>
              <a:rPr lang="en-US" altLang="en-US" sz="2400" dirty="0" smtClean="0">
                <a:ea typeface="ＭＳ Ｐゴシック" pitchFamily="34" charset="-128"/>
              </a:rPr>
              <a:t>Amino acids combine together to make a protein</a:t>
            </a:r>
          </a:p>
        </p:txBody>
      </p:sp>
      <p:pic>
        <p:nvPicPr>
          <p:cNvPr id="18436" name="Picture 1" descr="An illustration of how proteins are built from amino acids. Amino acids are the building blocks of proteins. Each amino acid contains a central carbon, an amine group (NH2), an acid group (COOH), and a variable side chain. Amino acids are combined to build a completed protein." title="Figure 1.9"/>
          <p:cNvPicPr>
            <a:picLocks noChangeAspect="1"/>
          </p:cNvPicPr>
          <p:nvPr/>
        </p:nvPicPr>
        <p:blipFill>
          <a:blip r:embed="rId4"/>
          <a:srcRect/>
          <a:stretch>
            <a:fillRect/>
          </a:stretch>
        </p:blipFill>
        <p:spPr bwMode="auto">
          <a:xfrm>
            <a:off x="533400" y="4648200"/>
            <a:ext cx="80772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00200" y="381000"/>
            <a:ext cx="5867400" cy="1143000"/>
          </a:xfrm>
        </p:spPr>
        <p:txBody>
          <a:bodyPr/>
          <a:lstStyle/>
          <a:p>
            <a:pPr eaLnBrk="1" hangingPunct="1"/>
            <a:r>
              <a:rPr lang="en-US" altLang="en-US" b="1" dirty="0" smtClean="0">
                <a:ea typeface="ＭＳ Ｐゴシック" pitchFamily="34" charset="-128"/>
              </a:rPr>
              <a:t>Amino Acids</a:t>
            </a:r>
          </a:p>
        </p:txBody>
      </p:sp>
      <p:sp>
        <p:nvSpPr>
          <p:cNvPr id="5123" name="Rectangle 3"/>
          <p:cNvSpPr>
            <a:spLocks noGrp="1" noChangeArrowheads="1"/>
          </p:cNvSpPr>
          <p:nvPr>
            <p:ph type="body" idx="1"/>
          </p:nvPr>
        </p:nvSpPr>
        <p:spPr>
          <a:xfrm>
            <a:off x="1752600" y="1905000"/>
            <a:ext cx="6477000" cy="2895600"/>
          </a:xfrm>
        </p:spPr>
        <p:txBody>
          <a:bodyPr/>
          <a:lstStyle/>
          <a:p>
            <a:pPr eaLnBrk="1" hangingPunct="1"/>
            <a:r>
              <a:rPr lang="en-US" altLang="en-US" dirty="0" smtClean="0">
                <a:solidFill>
                  <a:srgbClr val="000000"/>
                </a:solidFill>
                <a:ea typeface="ＭＳ Ｐゴシック" pitchFamily="34" charset="-128"/>
              </a:rPr>
              <a:t>There are 20 known amino acids that make biological proteins.</a:t>
            </a:r>
            <a:endParaRPr lang="en-US" altLang="en-US" dirty="0" smtClean="0">
              <a:solidFill>
                <a:srgbClr val="7F7F7F"/>
              </a:solidFill>
              <a:ea typeface="ＭＳ Ｐゴシック" pitchFamily="34" charset="-128"/>
            </a:endParaRPr>
          </a:p>
          <a:p>
            <a:pPr eaLnBrk="1" hangingPunct="1"/>
            <a:r>
              <a:rPr lang="en-US" altLang="en-US" dirty="0" smtClean="0">
                <a:solidFill>
                  <a:srgbClr val="000000"/>
                </a:solidFill>
                <a:ea typeface="ＭＳ Ｐゴシック" pitchFamily="34" charset="-128"/>
              </a:rPr>
              <a:t>Amino Acids are categorized as essential or nonessential. </a:t>
            </a:r>
          </a:p>
        </p:txBody>
      </p:sp>
    </p:spTree>
    <p:custDataLst>
      <p:tags r:id="rId1"/>
    </p:custData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b="1" dirty="0" smtClean="0">
                <a:ea typeface="ＭＳ Ｐゴシック" pitchFamily="34" charset="-128"/>
              </a:rPr>
              <a:t>Categories of Amino Acids</a:t>
            </a:r>
          </a:p>
        </p:txBody>
      </p:sp>
      <p:sp>
        <p:nvSpPr>
          <p:cNvPr id="46" name="Content Placeholder 45"/>
          <p:cNvSpPr>
            <a:spLocks noGrp="1"/>
          </p:cNvSpPr>
          <p:nvPr>
            <p:ph sz="half" idx="2"/>
          </p:nvPr>
        </p:nvSpPr>
        <p:spPr>
          <a:xfrm>
            <a:off x="457200" y="1371600"/>
            <a:ext cx="4040188" cy="3951288"/>
          </a:xfrm>
        </p:spPr>
        <p:txBody>
          <a:bodyPr/>
          <a:lstStyle/>
          <a:p>
            <a:pPr eaLnBrk="1" hangingPunct="1">
              <a:lnSpc>
                <a:spcPct val="90000"/>
              </a:lnSpc>
              <a:buFontTx/>
              <a:buNone/>
              <a:defRPr/>
            </a:pPr>
            <a:r>
              <a:rPr lang="en-US" sz="2400" b="1" dirty="0">
                <a:solidFill>
                  <a:srgbClr val="FF6600"/>
                </a:solidFill>
              </a:rPr>
              <a:t>9 Essential:</a:t>
            </a:r>
            <a:r>
              <a:rPr lang="en-US" sz="2400" b="1" dirty="0">
                <a:solidFill>
                  <a:srgbClr val="3333CC"/>
                </a:solidFill>
              </a:rPr>
              <a:t> </a:t>
            </a:r>
            <a:r>
              <a:rPr lang="en-US" sz="2400" b="1" dirty="0">
                <a:solidFill>
                  <a:srgbClr val="800080"/>
                </a:solidFill>
              </a:rPr>
              <a:t>The body cannot make.</a:t>
            </a:r>
          </a:p>
          <a:p>
            <a:pPr marL="857250" lvl="1" indent="-457200" eaLnBrk="1" hangingPunct="1">
              <a:lnSpc>
                <a:spcPct val="90000"/>
              </a:lnSpc>
              <a:buFontTx/>
              <a:buAutoNum type="arabicPeriod"/>
              <a:defRPr/>
            </a:pPr>
            <a:r>
              <a:rPr lang="en-US" sz="2000" dirty="0" err="1">
                <a:solidFill>
                  <a:srgbClr val="000000"/>
                </a:solidFill>
                <a:effectLst>
                  <a:outerShdw blurRad="38100" dist="38100" dir="2700000" algn="tl">
                    <a:srgbClr val="DDDDDD"/>
                  </a:outerShdw>
                </a:effectLst>
              </a:rPr>
              <a:t>Histidine</a:t>
            </a:r>
            <a:endParaRPr lang="en-US" sz="2000" dirty="0">
              <a:solidFill>
                <a:srgbClr val="000000"/>
              </a:solidFill>
              <a:effectLst>
                <a:outerShdw blurRad="38100" dist="38100" dir="2700000" algn="tl">
                  <a:srgbClr val="DDDDDD"/>
                </a:outerShdw>
              </a:effectLst>
            </a:endParaRP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Isoleucine</a:t>
            </a:r>
          </a:p>
          <a:p>
            <a:pPr marL="857250" lvl="1" indent="-457200" eaLnBrk="1" hangingPunct="1">
              <a:lnSpc>
                <a:spcPct val="90000"/>
              </a:lnSpc>
              <a:buFontTx/>
              <a:buAutoNum type="arabicPeriod"/>
              <a:defRPr/>
            </a:pPr>
            <a:r>
              <a:rPr lang="en-US" sz="2000" dirty="0" err="1">
                <a:solidFill>
                  <a:srgbClr val="000000"/>
                </a:solidFill>
                <a:effectLst>
                  <a:outerShdw blurRad="38100" dist="38100" dir="2700000" algn="tl">
                    <a:srgbClr val="DDDDDD"/>
                  </a:outerShdw>
                </a:effectLst>
              </a:rPr>
              <a:t>Leucine</a:t>
            </a:r>
            <a:endParaRPr lang="en-US" sz="2000" dirty="0">
              <a:solidFill>
                <a:srgbClr val="000000"/>
              </a:solidFill>
              <a:effectLst>
                <a:outerShdw blurRad="38100" dist="38100" dir="2700000" algn="tl">
                  <a:srgbClr val="DDDDDD"/>
                </a:outerShdw>
              </a:effectLst>
            </a:endParaRP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Lysine</a:t>
            </a: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Methionine</a:t>
            </a: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Phenylalanine</a:t>
            </a: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Threonine</a:t>
            </a:r>
          </a:p>
          <a:p>
            <a:pPr marL="857250" lvl="1" indent="-457200" eaLnBrk="1" hangingPunct="1">
              <a:lnSpc>
                <a:spcPct val="90000"/>
              </a:lnSpc>
              <a:buFontTx/>
              <a:buAutoNum type="arabicPeriod"/>
              <a:defRPr/>
            </a:pPr>
            <a:r>
              <a:rPr lang="en-US" sz="2000" dirty="0">
                <a:solidFill>
                  <a:srgbClr val="000000"/>
                </a:solidFill>
                <a:effectLst>
                  <a:outerShdw blurRad="38100" dist="38100" dir="2700000" algn="tl">
                    <a:srgbClr val="DDDDDD"/>
                  </a:outerShdw>
                </a:effectLst>
              </a:rPr>
              <a:t>Tryptophan</a:t>
            </a:r>
          </a:p>
          <a:p>
            <a:pPr marL="857250" lvl="1" indent="-457200" eaLnBrk="1" hangingPunct="1">
              <a:lnSpc>
                <a:spcPct val="90000"/>
              </a:lnSpc>
              <a:buFontTx/>
              <a:buAutoNum type="arabicPeriod"/>
              <a:defRPr/>
            </a:pPr>
            <a:r>
              <a:rPr lang="en-US" sz="2000" dirty="0" err="1">
                <a:solidFill>
                  <a:srgbClr val="000000"/>
                </a:solidFill>
                <a:effectLst>
                  <a:outerShdw blurRad="38100" dist="38100" dir="2700000" algn="tl">
                    <a:srgbClr val="DDDDDD"/>
                  </a:outerShdw>
                </a:effectLst>
              </a:rPr>
              <a:t>Valine</a:t>
            </a:r>
            <a:r>
              <a:rPr lang="en-US" sz="2000" b="1" dirty="0">
                <a:solidFill>
                  <a:srgbClr val="FF6600"/>
                </a:solidFill>
                <a:effectLst>
                  <a:outerShdw blurRad="38100" dist="38100" dir="2700000" algn="tl">
                    <a:srgbClr val="DDDDDD"/>
                  </a:outerShdw>
                </a:effectLst>
              </a:rPr>
              <a:t> </a:t>
            </a:r>
          </a:p>
        </p:txBody>
      </p:sp>
      <p:sp>
        <p:nvSpPr>
          <p:cNvPr id="47" name="Content Placeholder 46"/>
          <p:cNvSpPr>
            <a:spLocks noGrp="1"/>
          </p:cNvSpPr>
          <p:nvPr>
            <p:ph sz="quarter" idx="4"/>
          </p:nvPr>
        </p:nvSpPr>
        <p:spPr>
          <a:xfrm>
            <a:off x="4648200" y="1295400"/>
            <a:ext cx="4041775" cy="3951288"/>
          </a:xfrm>
        </p:spPr>
        <p:txBody>
          <a:bodyPr/>
          <a:lstStyle/>
          <a:p>
            <a:pPr eaLnBrk="1" hangingPunct="1">
              <a:lnSpc>
                <a:spcPct val="90000"/>
              </a:lnSpc>
              <a:buFontTx/>
              <a:buNone/>
              <a:defRPr/>
            </a:pPr>
            <a:r>
              <a:rPr lang="en-US" altLang="en-US" sz="2400" b="1" dirty="0" smtClean="0">
                <a:solidFill>
                  <a:srgbClr val="FF6600"/>
                </a:solidFill>
                <a:ea typeface="ＭＳ Ｐゴシック" pitchFamily="34" charset="-128"/>
              </a:rPr>
              <a:t>11 Nonessential:</a:t>
            </a:r>
            <a:r>
              <a:rPr lang="en-US" altLang="en-US" sz="2400" b="1" dirty="0" smtClean="0">
                <a:solidFill>
                  <a:srgbClr val="3333CC"/>
                </a:solidFill>
                <a:ea typeface="ＭＳ Ｐゴシック" pitchFamily="34" charset="-128"/>
              </a:rPr>
              <a:t> </a:t>
            </a:r>
            <a:r>
              <a:rPr lang="en-US" altLang="en-US" sz="2400" b="1" dirty="0" smtClean="0">
                <a:solidFill>
                  <a:srgbClr val="800080"/>
                </a:solidFill>
                <a:ea typeface="ＭＳ Ｐゴシック" pitchFamily="34" charset="-128"/>
              </a:rPr>
              <a:t>The body can make from nitrogen &amp; carbohydrate intermediates.</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Alanine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Arginine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Asparagine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Aspartic acid</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Cysteine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Glycine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Glutamic acid</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Glutamine</a:t>
            </a:r>
          </a:p>
          <a:p>
            <a:pPr lvl="1" eaLnBrk="1" hangingPunct="1">
              <a:lnSpc>
                <a:spcPct val="90000"/>
              </a:lnSpc>
              <a:buFont typeface="Arial" charset="0"/>
              <a:buAutoNum type="arabicPeriod"/>
              <a:defRPr/>
            </a:pPr>
            <a:r>
              <a:rPr lang="en-US" altLang="en-US" sz="2000" dirty="0" err="1" smtClean="0">
                <a:solidFill>
                  <a:srgbClr val="000000"/>
                </a:solidFill>
                <a:effectLst>
                  <a:outerShdw blurRad="38100" dist="38100" dir="2700000" algn="tl">
                    <a:srgbClr val="C0C0C0"/>
                  </a:outerShdw>
                </a:effectLst>
                <a:ea typeface="ＭＳ Ｐゴシック" pitchFamily="34" charset="-128"/>
              </a:rPr>
              <a:t>Proline</a:t>
            </a:r>
            <a:endParaRPr lang="en-US" altLang="en-US" sz="2000" dirty="0" smtClean="0">
              <a:solidFill>
                <a:srgbClr val="000000"/>
              </a:solidFill>
              <a:effectLst>
                <a:outerShdw blurRad="38100" dist="38100" dir="2700000" algn="tl">
                  <a:srgbClr val="C0C0C0"/>
                </a:outerShdw>
              </a:effectLst>
              <a:ea typeface="ＭＳ Ｐゴシック" pitchFamily="34" charset="-128"/>
            </a:endParaRP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Serine</a:t>
            </a:r>
          </a:p>
          <a:p>
            <a:pPr lvl="1" eaLnBrk="1" hangingPunct="1">
              <a:lnSpc>
                <a:spcPct val="90000"/>
              </a:lnSpc>
              <a:buFont typeface="Arial" charset="0"/>
              <a:buAutoNum type="arabicPeriod"/>
              <a:defRPr/>
            </a:pPr>
            <a:r>
              <a:rPr lang="en-US" altLang="en-US" sz="2000" dirty="0" smtClean="0">
                <a:solidFill>
                  <a:srgbClr val="000000"/>
                </a:solidFill>
                <a:effectLst>
                  <a:outerShdw blurRad="38100" dist="38100" dir="2700000" algn="tl">
                    <a:srgbClr val="C0C0C0"/>
                  </a:outerShdw>
                </a:effectLst>
                <a:ea typeface="ＭＳ Ｐゴシック" pitchFamily="34" charset="-128"/>
              </a:rPr>
              <a:t>Tyrosine</a:t>
            </a:r>
          </a:p>
        </p:txBody>
      </p:sp>
      <p:sp>
        <p:nvSpPr>
          <p:cNvPr id="2" name="Text Placeholder 1"/>
          <p:cNvSpPr>
            <a:spLocks noGrp="1"/>
          </p:cNvSpPr>
          <p:nvPr>
            <p:ph type="body" idx="1"/>
          </p:nvPr>
        </p:nvSpPr>
        <p:spPr>
          <a:xfrm>
            <a:off x="381000" y="5562600"/>
            <a:ext cx="4040188" cy="707886"/>
          </a:xfrm>
        </p:spPr>
        <p:txBody>
          <a:bodyPr/>
          <a:lstStyle/>
          <a:p>
            <a:r>
              <a:rPr lang="en-US" altLang="en-US" sz="2000" i="1" dirty="0">
                <a:solidFill>
                  <a:srgbClr val="FF0000"/>
                </a:solidFill>
              </a:rPr>
              <a:t>See your textbook appendix for chemical </a:t>
            </a:r>
            <a:r>
              <a:rPr lang="en-US" altLang="en-US" sz="2000" i="1" dirty="0" smtClean="0">
                <a:solidFill>
                  <a:srgbClr val="FF0000"/>
                </a:solidFill>
              </a:rPr>
              <a:t>structures</a:t>
            </a:r>
            <a:endParaRPr lang="en-US" altLang="en-US" sz="2000" i="1" dirty="0">
              <a:solidFill>
                <a:srgbClr val="FF0000"/>
              </a:solidFill>
            </a:endParaRPr>
          </a:p>
        </p:txBody>
      </p:sp>
    </p:spTree>
    <p:custDataLst>
      <p:tags r:id="rId1"/>
    </p:custData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143000"/>
          </a:xfrm>
        </p:spPr>
        <p:txBody>
          <a:bodyPr/>
          <a:lstStyle/>
          <a:p>
            <a:pPr eaLnBrk="1" hangingPunct="1"/>
            <a:r>
              <a:rPr lang="en-US" altLang="en-US" b="1" dirty="0" smtClean="0">
                <a:ea typeface="ＭＳ Ｐゴシック" pitchFamily="34" charset="-128"/>
              </a:rPr>
              <a:t>Protein Categories</a:t>
            </a:r>
          </a:p>
        </p:txBody>
      </p:sp>
      <p:sp>
        <p:nvSpPr>
          <p:cNvPr id="7171" name="Rectangle 3"/>
          <p:cNvSpPr>
            <a:spLocks noGrp="1" noChangeArrowheads="1"/>
          </p:cNvSpPr>
          <p:nvPr>
            <p:ph type="body" sz="half" idx="1"/>
          </p:nvPr>
        </p:nvSpPr>
        <p:spPr>
          <a:xfrm>
            <a:off x="457200" y="1600200"/>
            <a:ext cx="4038600" cy="2286000"/>
          </a:xfrm>
        </p:spPr>
        <p:txBody>
          <a:bodyPr/>
          <a:lstStyle/>
          <a:p>
            <a:pPr eaLnBrk="1" hangingPunct="1">
              <a:lnSpc>
                <a:spcPct val="90000"/>
              </a:lnSpc>
            </a:pPr>
            <a:r>
              <a:rPr lang="en-US" altLang="en-US" sz="3200" b="1" dirty="0" smtClean="0">
                <a:solidFill>
                  <a:srgbClr val="FF6600"/>
                </a:solidFill>
                <a:ea typeface="ＭＳ Ｐゴシック" pitchFamily="34" charset="-128"/>
              </a:rPr>
              <a:t>Complete</a:t>
            </a:r>
            <a:endParaRPr lang="en-US" altLang="en-US" sz="3200" b="1" dirty="0" smtClean="0">
              <a:solidFill>
                <a:srgbClr val="7F7F7F"/>
              </a:solidFill>
              <a:ea typeface="ＭＳ Ｐゴシック" pitchFamily="34" charset="-128"/>
            </a:endParaRPr>
          </a:p>
          <a:p>
            <a:pPr eaLnBrk="1" hangingPunct="1">
              <a:lnSpc>
                <a:spcPct val="90000"/>
              </a:lnSpc>
            </a:pPr>
            <a:r>
              <a:rPr lang="en-US" altLang="en-US" sz="3200" b="1" dirty="0" smtClean="0">
                <a:solidFill>
                  <a:srgbClr val="FF6600"/>
                </a:solidFill>
                <a:ea typeface="ＭＳ Ｐゴシック" pitchFamily="34" charset="-128"/>
              </a:rPr>
              <a:t>High Biological Value</a:t>
            </a:r>
            <a:endParaRPr lang="en-US" altLang="en-US" sz="3200" b="1" dirty="0" smtClean="0">
              <a:solidFill>
                <a:srgbClr val="7F7F7F"/>
              </a:solidFill>
              <a:ea typeface="ＭＳ Ｐゴシック" pitchFamily="34" charset="-128"/>
            </a:endParaRPr>
          </a:p>
          <a:p>
            <a:pPr eaLnBrk="1" hangingPunct="1">
              <a:lnSpc>
                <a:spcPct val="90000"/>
              </a:lnSpc>
            </a:pPr>
            <a:r>
              <a:rPr lang="en-US" altLang="en-US" sz="3200" b="1" dirty="0" smtClean="0">
                <a:solidFill>
                  <a:srgbClr val="FF6600"/>
                </a:solidFill>
                <a:ea typeface="ＭＳ Ｐゴシック" pitchFamily="34" charset="-128"/>
              </a:rPr>
              <a:t>High Quality</a:t>
            </a:r>
            <a:r>
              <a:rPr lang="en-US" altLang="en-US" sz="4000" b="1" dirty="0" smtClean="0">
                <a:solidFill>
                  <a:srgbClr val="FF6600"/>
                </a:solidFill>
                <a:ea typeface="ＭＳ Ｐゴシック" pitchFamily="34" charset="-128"/>
              </a:rPr>
              <a:t> </a:t>
            </a:r>
          </a:p>
        </p:txBody>
      </p:sp>
      <p:sp>
        <p:nvSpPr>
          <p:cNvPr id="7172" name="Rectangle 4"/>
          <p:cNvSpPr>
            <a:spLocks noGrp="1" noChangeArrowheads="1"/>
          </p:cNvSpPr>
          <p:nvPr>
            <p:ph type="body" sz="half" idx="2"/>
          </p:nvPr>
        </p:nvSpPr>
        <p:spPr>
          <a:xfrm>
            <a:off x="4648200" y="1600200"/>
            <a:ext cx="4038600" cy="2362200"/>
          </a:xfrm>
        </p:spPr>
        <p:txBody>
          <a:bodyPr/>
          <a:lstStyle/>
          <a:p>
            <a:pPr eaLnBrk="1" hangingPunct="1"/>
            <a:r>
              <a:rPr lang="en-US" altLang="en-US" sz="3200" b="1" dirty="0" smtClean="0">
                <a:solidFill>
                  <a:srgbClr val="800080"/>
                </a:solidFill>
                <a:ea typeface="ＭＳ Ｐゴシック" pitchFamily="34" charset="-128"/>
              </a:rPr>
              <a:t>Incomplete </a:t>
            </a:r>
            <a:endParaRPr lang="en-US" altLang="en-US" sz="3200" b="1" dirty="0" smtClean="0">
              <a:solidFill>
                <a:srgbClr val="7F7F7F"/>
              </a:solidFill>
              <a:ea typeface="ＭＳ Ｐゴシック" pitchFamily="34" charset="-128"/>
            </a:endParaRPr>
          </a:p>
          <a:p>
            <a:pPr eaLnBrk="1" hangingPunct="1"/>
            <a:r>
              <a:rPr lang="en-US" altLang="en-US" sz="3200" b="1" dirty="0" smtClean="0">
                <a:solidFill>
                  <a:srgbClr val="800080"/>
                </a:solidFill>
                <a:ea typeface="ＭＳ Ｐゴシック" pitchFamily="34" charset="-128"/>
              </a:rPr>
              <a:t>Low Biological Value</a:t>
            </a:r>
            <a:endParaRPr lang="en-US" altLang="en-US" sz="3200" b="1" dirty="0" smtClean="0">
              <a:solidFill>
                <a:srgbClr val="7F7F7F"/>
              </a:solidFill>
              <a:ea typeface="ＭＳ Ｐゴシック" pitchFamily="34" charset="-128"/>
            </a:endParaRPr>
          </a:p>
          <a:p>
            <a:pPr eaLnBrk="1" hangingPunct="1"/>
            <a:r>
              <a:rPr lang="en-US" altLang="en-US" sz="3200" b="1" dirty="0" smtClean="0">
                <a:solidFill>
                  <a:srgbClr val="800080"/>
                </a:solidFill>
                <a:ea typeface="ＭＳ Ｐゴシック" pitchFamily="34" charset="-128"/>
              </a:rPr>
              <a:t>Low </a:t>
            </a:r>
            <a:r>
              <a:rPr lang="en-US" altLang="en-US" sz="3200" b="1" dirty="0" smtClean="0">
                <a:solidFill>
                  <a:srgbClr val="800080"/>
                </a:solidFill>
                <a:ea typeface="ＭＳ Ｐゴシック" pitchFamily="34" charset="-128"/>
              </a:rPr>
              <a:t>Quality</a:t>
            </a:r>
            <a:endParaRPr lang="en-US" altLang="en-US" sz="3200" b="1" dirty="0" smtClean="0">
              <a:solidFill>
                <a:srgbClr val="7F7F7F"/>
              </a:solidFill>
              <a:ea typeface="ＭＳ Ｐゴシック" pitchFamily="34" charset="-128"/>
            </a:endParaRPr>
          </a:p>
        </p:txBody>
      </p:sp>
    </p:spTree>
    <p:custDataLst>
      <p:tags r:id="rId1"/>
    </p:custData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143000"/>
          </a:xfrm>
        </p:spPr>
        <p:txBody>
          <a:bodyPr/>
          <a:lstStyle/>
          <a:p>
            <a:pPr eaLnBrk="1" hangingPunct="1"/>
            <a:r>
              <a:rPr lang="en-US" altLang="en-US" b="1" dirty="0" smtClean="0">
                <a:ea typeface="ＭＳ Ｐゴシック" pitchFamily="34" charset="-128"/>
              </a:rPr>
              <a:t>Protein Classification</a:t>
            </a:r>
          </a:p>
        </p:txBody>
      </p:sp>
      <p:sp>
        <p:nvSpPr>
          <p:cNvPr id="8195" name="Rectangle 3"/>
          <p:cNvSpPr>
            <a:spLocks noGrp="1" noChangeArrowheads="1"/>
          </p:cNvSpPr>
          <p:nvPr>
            <p:ph type="body" idx="1"/>
          </p:nvPr>
        </p:nvSpPr>
        <p:spPr>
          <a:xfrm>
            <a:off x="381000" y="1660525"/>
            <a:ext cx="8458200" cy="2759075"/>
          </a:xfrm>
        </p:spPr>
        <p:txBody>
          <a:bodyPr/>
          <a:lstStyle/>
          <a:p>
            <a:pPr eaLnBrk="1" hangingPunct="1">
              <a:lnSpc>
                <a:spcPct val="90000"/>
              </a:lnSpc>
            </a:pPr>
            <a:r>
              <a:rPr lang="en-US" altLang="en-US" sz="4000" dirty="0" smtClean="0">
                <a:solidFill>
                  <a:srgbClr val="000000"/>
                </a:solidFill>
                <a:ea typeface="ＭＳ Ｐゴシック" pitchFamily="34" charset="-128"/>
              </a:rPr>
              <a:t>The protein quality classification is based on the proportions and the amounts of the essential amino acids present in the protein.</a:t>
            </a:r>
            <a:endParaRPr lang="en-US" altLang="en-US" dirty="0" smtClean="0">
              <a:ea typeface="ＭＳ Ｐゴシック" pitchFamily="34" charset="-128"/>
            </a:endParaRPr>
          </a:p>
        </p:txBody>
      </p:sp>
    </p:spTree>
    <p:custDataLst>
      <p:tags r:id="rId1"/>
    </p:custData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rot="16200000">
            <a:off x="-1371600" y="1524000"/>
            <a:ext cx="4038600" cy="1143000"/>
          </a:xfrm>
        </p:spPr>
        <p:txBody>
          <a:bodyPr/>
          <a:lstStyle/>
          <a:p>
            <a:pPr eaLnBrk="1" hangingPunct="1"/>
            <a:r>
              <a:rPr lang="en-US" altLang="en-US" sz="4000" b="1" dirty="0" smtClean="0">
                <a:ea typeface="ＭＳ Ｐゴシック" pitchFamily="34" charset="-128"/>
              </a:rPr>
              <a:t>Protein Quality</a:t>
            </a:r>
          </a:p>
        </p:txBody>
      </p:sp>
      <p:sp>
        <p:nvSpPr>
          <p:cNvPr id="9219" name="Rectangle 3"/>
          <p:cNvSpPr>
            <a:spLocks noGrp="1" noChangeArrowheads="1"/>
          </p:cNvSpPr>
          <p:nvPr>
            <p:ph type="body" sz="half" idx="1"/>
          </p:nvPr>
        </p:nvSpPr>
        <p:spPr>
          <a:xfrm>
            <a:off x="1066800" y="381000"/>
            <a:ext cx="3886200" cy="3886200"/>
          </a:xfrm>
        </p:spPr>
        <p:txBody>
          <a:bodyPr/>
          <a:lstStyle/>
          <a:p>
            <a:pPr eaLnBrk="1" hangingPunct="1">
              <a:lnSpc>
                <a:spcPct val="90000"/>
              </a:lnSpc>
            </a:pPr>
            <a:r>
              <a:rPr lang="en-US" altLang="en-US" sz="2400" b="1" dirty="0" smtClean="0">
                <a:solidFill>
                  <a:srgbClr val="FF6600"/>
                </a:solidFill>
                <a:ea typeface="ＭＳ Ｐゴシック" pitchFamily="34" charset="-128"/>
              </a:rPr>
              <a:t>High Quality Proteins:</a:t>
            </a:r>
            <a:r>
              <a:rPr lang="en-US" altLang="en-US" sz="2400" b="1" dirty="0" smtClean="0">
                <a:solidFill>
                  <a:srgbClr val="000000"/>
                </a:solidFill>
                <a:ea typeface="ＭＳ Ｐゴシック" pitchFamily="34" charset="-128"/>
              </a:rPr>
              <a:t> </a:t>
            </a:r>
            <a:r>
              <a:rPr lang="en-US" altLang="en-US" sz="2400" dirty="0" smtClean="0">
                <a:solidFill>
                  <a:srgbClr val="000000"/>
                </a:solidFill>
                <a:ea typeface="ＭＳ Ｐゴシック" pitchFamily="34" charset="-128"/>
              </a:rPr>
              <a:t>Contain all the essential amino acids, and are </a:t>
            </a:r>
            <a:r>
              <a:rPr lang="en-US" altLang="en-US" sz="2400" dirty="0" smtClean="0">
                <a:solidFill>
                  <a:srgbClr val="FF6600"/>
                </a:solidFill>
                <a:ea typeface="ＭＳ Ｐゴシック" pitchFamily="34" charset="-128"/>
              </a:rPr>
              <a:t>high biological value</a:t>
            </a:r>
            <a:r>
              <a:rPr lang="en-US" altLang="en-US" sz="2400" dirty="0" smtClean="0">
                <a:solidFill>
                  <a:srgbClr val="000000"/>
                </a:solidFill>
                <a:ea typeface="ＭＳ Ｐゴシック" pitchFamily="34" charset="-128"/>
              </a:rPr>
              <a:t> proteins or </a:t>
            </a:r>
            <a:r>
              <a:rPr lang="en-US" altLang="en-US" sz="2400" dirty="0" smtClean="0">
                <a:solidFill>
                  <a:srgbClr val="FF6600"/>
                </a:solidFill>
                <a:ea typeface="ＭＳ Ｐゴシック" pitchFamily="34" charset="-128"/>
              </a:rPr>
              <a:t>complete </a:t>
            </a:r>
            <a:r>
              <a:rPr lang="en-US" altLang="en-US" sz="2400" dirty="0" smtClean="0">
                <a:solidFill>
                  <a:srgbClr val="000000"/>
                </a:solidFill>
                <a:ea typeface="ＭＳ Ｐゴシック" pitchFamily="34" charset="-128"/>
              </a:rPr>
              <a:t>proteins.</a:t>
            </a:r>
            <a:endParaRPr lang="en-US" altLang="en-US" sz="2400" dirty="0" smtClean="0">
              <a:solidFill>
                <a:srgbClr val="7F7F7F"/>
              </a:solidFill>
              <a:ea typeface="ＭＳ Ｐゴシック" pitchFamily="34" charset="-128"/>
            </a:endParaRPr>
          </a:p>
          <a:p>
            <a:pPr eaLnBrk="1" hangingPunct="1">
              <a:lnSpc>
                <a:spcPct val="90000"/>
              </a:lnSpc>
            </a:pPr>
            <a:r>
              <a:rPr lang="en-US" altLang="en-US" sz="2400" b="1" dirty="0" smtClean="0">
                <a:solidFill>
                  <a:srgbClr val="FF6600"/>
                </a:solidFill>
                <a:ea typeface="ＭＳ Ｐゴシック" pitchFamily="34" charset="-128"/>
              </a:rPr>
              <a:t>Complete Proteins</a:t>
            </a:r>
            <a:r>
              <a:rPr lang="en-US" altLang="en-US" sz="2400" b="1" dirty="0" smtClean="0">
                <a:solidFill>
                  <a:srgbClr val="000000"/>
                </a:solidFill>
                <a:ea typeface="ＭＳ Ｐゴシック" pitchFamily="34" charset="-128"/>
              </a:rPr>
              <a:t> come from </a:t>
            </a:r>
            <a:r>
              <a:rPr lang="en-US" altLang="en-US" sz="2400" dirty="0" smtClean="0">
                <a:solidFill>
                  <a:srgbClr val="FF6600"/>
                </a:solidFill>
                <a:ea typeface="ＭＳ Ｐゴシック" pitchFamily="34" charset="-128"/>
              </a:rPr>
              <a:t>animal</a:t>
            </a:r>
            <a:r>
              <a:rPr lang="en-US" altLang="en-US" sz="2400" dirty="0" smtClean="0">
                <a:solidFill>
                  <a:srgbClr val="000000"/>
                </a:solidFill>
                <a:ea typeface="ＭＳ Ｐゴシック" pitchFamily="34" charset="-128"/>
              </a:rPr>
              <a:t> </a:t>
            </a:r>
            <a:r>
              <a:rPr lang="en-US" altLang="en-US" sz="2400" b="1" dirty="0" smtClean="0">
                <a:solidFill>
                  <a:srgbClr val="000000"/>
                </a:solidFill>
                <a:ea typeface="ＭＳ Ｐゴシック" pitchFamily="34" charset="-128"/>
              </a:rPr>
              <a:t>sources such as: milk, yogurt, meats, eggs, and cheese. </a:t>
            </a:r>
          </a:p>
        </p:txBody>
      </p:sp>
      <p:sp>
        <p:nvSpPr>
          <p:cNvPr id="9220" name="Rectangle 4"/>
          <p:cNvSpPr>
            <a:spLocks noGrp="1" noChangeArrowheads="1"/>
          </p:cNvSpPr>
          <p:nvPr>
            <p:ph type="body" sz="half" idx="2"/>
          </p:nvPr>
        </p:nvSpPr>
        <p:spPr>
          <a:xfrm>
            <a:off x="4876800" y="350838"/>
            <a:ext cx="4114800" cy="4525962"/>
          </a:xfrm>
        </p:spPr>
        <p:txBody>
          <a:bodyPr/>
          <a:lstStyle/>
          <a:p>
            <a:pPr eaLnBrk="1" hangingPunct="1">
              <a:lnSpc>
                <a:spcPct val="90000"/>
              </a:lnSpc>
            </a:pPr>
            <a:r>
              <a:rPr lang="en-US" altLang="en-US" sz="2400" b="1" dirty="0" smtClean="0">
                <a:solidFill>
                  <a:srgbClr val="800080"/>
                </a:solidFill>
                <a:ea typeface="ＭＳ Ｐゴシック" pitchFamily="34" charset="-128"/>
              </a:rPr>
              <a:t>Low Quality Proteins</a:t>
            </a:r>
            <a:r>
              <a:rPr lang="en-US" altLang="en-US" sz="2400" b="1" i="1" dirty="0" smtClean="0">
                <a:solidFill>
                  <a:srgbClr val="800080"/>
                </a:solidFill>
                <a:ea typeface="ＭＳ Ｐゴシック" pitchFamily="34" charset="-128"/>
              </a:rPr>
              <a:t>:</a:t>
            </a:r>
            <a:r>
              <a:rPr lang="en-US" altLang="en-US" sz="2400" b="1" dirty="0" smtClean="0">
                <a:solidFill>
                  <a:srgbClr val="000000"/>
                </a:solidFill>
                <a:ea typeface="ＭＳ Ｐゴシック" pitchFamily="34" charset="-128"/>
              </a:rPr>
              <a:t> </a:t>
            </a:r>
            <a:r>
              <a:rPr lang="en-US" altLang="en-US" sz="2400" dirty="0" smtClean="0">
                <a:solidFill>
                  <a:srgbClr val="000000"/>
                </a:solidFill>
                <a:ea typeface="ＭＳ Ｐゴシック" pitchFamily="34" charset="-128"/>
              </a:rPr>
              <a:t>Lack one or more essential amino acids, and are </a:t>
            </a:r>
            <a:r>
              <a:rPr lang="en-US" altLang="en-US" sz="2400" dirty="0" smtClean="0">
                <a:solidFill>
                  <a:srgbClr val="800080"/>
                </a:solidFill>
                <a:ea typeface="ＭＳ Ｐゴシック" pitchFamily="34" charset="-128"/>
              </a:rPr>
              <a:t>low biological value</a:t>
            </a:r>
            <a:r>
              <a:rPr lang="en-US" altLang="en-US" sz="2400" dirty="0" smtClean="0">
                <a:solidFill>
                  <a:srgbClr val="000000"/>
                </a:solidFill>
                <a:ea typeface="ＭＳ Ｐゴシック" pitchFamily="34" charset="-128"/>
              </a:rPr>
              <a:t> proteins or </a:t>
            </a:r>
            <a:r>
              <a:rPr lang="en-US" altLang="en-US" sz="2400" dirty="0" smtClean="0">
                <a:solidFill>
                  <a:srgbClr val="800080"/>
                </a:solidFill>
                <a:ea typeface="ＭＳ Ｐゴシック" pitchFamily="34" charset="-128"/>
              </a:rPr>
              <a:t>incomplete</a:t>
            </a:r>
            <a:r>
              <a:rPr lang="en-US" altLang="en-US" sz="2400" dirty="0" smtClean="0">
                <a:solidFill>
                  <a:srgbClr val="3333CC"/>
                </a:solidFill>
                <a:ea typeface="ＭＳ Ｐゴシック" pitchFamily="34" charset="-128"/>
              </a:rPr>
              <a:t> </a:t>
            </a:r>
            <a:r>
              <a:rPr lang="en-US" altLang="en-US" sz="2400" dirty="0" smtClean="0">
                <a:solidFill>
                  <a:srgbClr val="000000"/>
                </a:solidFill>
                <a:ea typeface="ＭＳ Ｐゴシック" pitchFamily="34" charset="-128"/>
              </a:rPr>
              <a:t>proteins.</a:t>
            </a:r>
            <a:endParaRPr lang="en-US" altLang="en-US" sz="2400" dirty="0" smtClean="0">
              <a:solidFill>
                <a:srgbClr val="7F7F7F"/>
              </a:solidFill>
              <a:ea typeface="ＭＳ Ｐゴシック" pitchFamily="34" charset="-128"/>
            </a:endParaRPr>
          </a:p>
          <a:p>
            <a:pPr eaLnBrk="1" hangingPunct="1">
              <a:lnSpc>
                <a:spcPct val="90000"/>
              </a:lnSpc>
            </a:pPr>
            <a:r>
              <a:rPr lang="en-US" altLang="en-US" sz="2400" b="1" dirty="0" smtClean="0">
                <a:solidFill>
                  <a:srgbClr val="800080"/>
                </a:solidFill>
                <a:ea typeface="ＭＳ Ｐゴシック" pitchFamily="34" charset="-128"/>
              </a:rPr>
              <a:t>Incomplete Proteins</a:t>
            </a:r>
            <a:r>
              <a:rPr lang="en-US" altLang="en-US" sz="2400" b="1" dirty="0" smtClean="0">
                <a:solidFill>
                  <a:srgbClr val="000000"/>
                </a:solidFill>
                <a:ea typeface="ＭＳ Ｐゴシック" pitchFamily="34" charset="-128"/>
              </a:rPr>
              <a:t> are </a:t>
            </a:r>
            <a:r>
              <a:rPr lang="en-US" altLang="en-US" sz="2400" dirty="0" smtClean="0">
                <a:solidFill>
                  <a:srgbClr val="800080"/>
                </a:solidFill>
                <a:ea typeface="ＭＳ Ｐゴシック" pitchFamily="34" charset="-128"/>
              </a:rPr>
              <a:t>plant</a:t>
            </a:r>
            <a:r>
              <a:rPr lang="en-US" altLang="en-US" sz="2400" b="1" dirty="0" smtClean="0">
                <a:solidFill>
                  <a:srgbClr val="000000"/>
                </a:solidFill>
                <a:ea typeface="ＭＳ Ｐゴシック" pitchFamily="34" charset="-128"/>
              </a:rPr>
              <a:t> sources of proteins such as: vegetables, legumes (dried beans), nuts, seeds, tofu, and grains. </a:t>
            </a:r>
            <a:endParaRPr lang="en-US" altLang="en-US" sz="2400" b="1" dirty="0" smtClean="0">
              <a:solidFill>
                <a:srgbClr val="7F7F7F"/>
              </a:solidFill>
              <a:ea typeface="ＭＳ Ｐゴシック" pitchFamily="34" charset="-128"/>
            </a:endParaRPr>
          </a:p>
        </p:txBody>
      </p:sp>
    </p:spTree>
    <p:custDataLst>
      <p:tags r:id="rId1"/>
    </p:custData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22863"/>
            <a:ext cx="8229600" cy="1446550"/>
          </a:xfrm>
        </p:spPr>
        <p:txBody>
          <a:bodyPr/>
          <a:lstStyle/>
          <a:p>
            <a:pPr eaLnBrk="1" hangingPunct="1"/>
            <a:r>
              <a:rPr lang="en-US" altLang="en-US" b="1" dirty="0" smtClean="0">
                <a:ea typeface="ＭＳ Ｐゴシック" pitchFamily="34" charset="-128"/>
              </a:rPr>
              <a:t>Protein Complementation, Part 1</a:t>
            </a:r>
          </a:p>
        </p:txBody>
      </p:sp>
      <p:sp>
        <p:nvSpPr>
          <p:cNvPr id="10243" name="Rectangle 3"/>
          <p:cNvSpPr>
            <a:spLocks noGrp="1" noChangeArrowheads="1"/>
          </p:cNvSpPr>
          <p:nvPr>
            <p:ph type="body" idx="1"/>
          </p:nvPr>
        </p:nvSpPr>
        <p:spPr>
          <a:xfrm>
            <a:off x="0" y="1828800"/>
            <a:ext cx="9144000" cy="3835400"/>
          </a:xfrm>
          <a:solidFill>
            <a:schemeClr val="bg1">
              <a:alpha val="59999"/>
            </a:schemeClr>
          </a:solidFill>
        </p:spPr>
        <p:txBody>
          <a:bodyPr/>
          <a:lstStyle/>
          <a:p>
            <a:pPr lvl="1" eaLnBrk="1" hangingPunct="1">
              <a:lnSpc>
                <a:spcPct val="90000"/>
              </a:lnSpc>
              <a:buFont typeface="Arial" charset="0"/>
              <a:buChar char="•"/>
            </a:pPr>
            <a:r>
              <a:rPr lang="en-US" altLang="en-US" sz="3200" b="1" i="1" dirty="0" smtClean="0">
                <a:solidFill>
                  <a:srgbClr val="800080"/>
                </a:solidFill>
                <a:ea typeface="ＭＳ Ｐゴシック" pitchFamily="34" charset="-128"/>
              </a:rPr>
              <a:t>Complementary Proteins</a:t>
            </a:r>
            <a:r>
              <a:rPr lang="en-US" altLang="en-US" sz="3200" b="1" i="1" dirty="0" smtClean="0">
                <a:solidFill>
                  <a:srgbClr val="000000"/>
                </a:solidFill>
                <a:ea typeface="ＭＳ Ｐゴシック" pitchFamily="34" charset="-128"/>
              </a:rPr>
              <a:t>:</a:t>
            </a:r>
            <a:r>
              <a:rPr lang="en-US" altLang="en-US" sz="3200" b="1" dirty="0" smtClean="0">
                <a:solidFill>
                  <a:srgbClr val="000000"/>
                </a:solidFill>
                <a:ea typeface="ＭＳ Ｐゴシック" pitchFamily="34" charset="-128"/>
              </a:rPr>
              <a:t> </a:t>
            </a:r>
            <a:endParaRPr lang="en-US" altLang="en-US" sz="3200" b="1" dirty="0" smtClean="0">
              <a:solidFill>
                <a:srgbClr val="7F7F7F"/>
              </a:solidFill>
              <a:ea typeface="ＭＳ Ｐゴシック" pitchFamily="34" charset="-128"/>
            </a:endParaRPr>
          </a:p>
          <a:p>
            <a:pPr lvl="1" eaLnBrk="1" hangingPunct="1">
              <a:lnSpc>
                <a:spcPct val="90000"/>
              </a:lnSpc>
              <a:buFont typeface="Arial" charset="0"/>
              <a:buChar char="•"/>
            </a:pPr>
            <a:r>
              <a:rPr lang="en-US" altLang="en-US" sz="3200" b="1" dirty="0" smtClean="0">
                <a:solidFill>
                  <a:srgbClr val="000000"/>
                </a:solidFill>
                <a:ea typeface="ＭＳ Ｐゴシック" pitchFamily="34" charset="-128"/>
              </a:rPr>
              <a:t>Low quality protein sources can be combined in such a way that the essential amino acids that are limiting in one protein are supplied by another protein.</a:t>
            </a:r>
            <a:endParaRPr lang="en-US" altLang="en-US" sz="3200" b="1" dirty="0" smtClean="0">
              <a:solidFill>
                <a:srgbClr val="7F7F7F"/>
              </a:solidFill>
              <a:ea typeface="ＭＳ Ｐゴシック" pitchFamily="34" charset="-128"/>
            </a:endParaRPr>
          </a:p>
          <a:p>
            <a:pPr lvl="1" eaLnBrk="1" hangingPunct="1">
              <a:lnSpc>
                <a:spcPct val="90000"/>
              </a:lnSpc>
              <a:buFont typeface="Arial" charset="0"/>
              <a:buChar char="•"/>
            </a:pPr>
            <a:r>
              <a:rPr lang="en-US" altLang="en-US" sz="3200" b="1" dirty="0" smtClean="0">
                <a:solidFill>
                  <a:srgbClr val="000000"/>
                </a:solidFill>
                <a:ea typeface="ＭＳ Ｐゴシック" pitchFamily="34" charset="-128"/>
              </a:rPr>
              <a:t>The combined proteins can provide all of the essential amino acids of a high quality protein source. </a:t>
            </a:r>
            <a:endParaRPr lang="en-US" altLang="en-US" sz="3200" b="1" dirty="0" smtClean="0">
              <a:ea typeface="ＭＳ Ｐゴシック" pitchFamily="34" charset="-128"/>
            </a:endParaRPr>
          </a:p>
        </p:txBody>
      </p:sp>
    </p:spTree>
    <p:custDataLst>
      <p:tags r:id="rId1"/>
    </p:custDataLst>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 val="Dr. Jennifer Turley, Ph.D."/>
  <p:tag name="PRESENTER_TITLE" val="Associate Professor of Nutrition"/>
  <p:tag name="PRESENTER_EMAIL" val="Jturley2@weber.edu"/>
  <p:tag name="PRESENTER_PIC" val="C:\Documents and Settings\Tim Ruden\My Documents\My Presentations\NUTR-LSA 06-07\Jennifer Turley.jpg"/>
  <p:tag name="PRESENTER_PIC_MODE" val="0"/>
  <p:tag name="LOGO_PIC_MODE" val="1"/>
  <p:tag name="PRESENTATION_TITLE" val="PROTEIN"/>
  <p:tag name="LAUNCHINNEWWINDOW" val="0"/>
  <p:tag name="PUBLISH_TITLE" val="Protein"/>
  <p:tag name="ARTICULATE_PUBLISH_PATH" val="C:\Documents and Settings\Tim Ruden\My Documents\Articulate Presenter"/>
  <p:tag name="ARTICULATE_LOGO" val="(None selected)"/>
  <p:tag name="ARTICULATE_PRESENTER" val="Dr. Jennifer Turley"/>
  <p:tag name="ARTICULATE_PRESENTER_GUID" val="FA976D63EB97"/>
  <p:tag name="ARTICULATE_LMS" val="0"/>
  <p:tag name="ARTICULATE_TEMPLATE" val="E-Learning Course (Single-level)"/>
  <p:tag name="LMS_PUBLISH" val="No"/>
  <p:tag name="LASTPUBLISHED" val="C:\Documents and Settings\Tim Ruden\My Documents\Articulate Presenter\Protein\player.html"/>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9-NORM.wav"/>
  <p:tag name="AUDIO_ID" val="270"/>
  <p:tag name="ELAPSEDTIME" val="66.743"/>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0-NORM.wav"/>
  <p:tag name="AUDIO_ID" val="271"/>
  <p:tag name="ELAPSEDTIME" val="56.79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1-NORM.wav"/>
  <p:tag name="AUDIO_ID" val="272"/>
  <p:tag name="ELAPSEDTIME" val="48.327"/>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2-NORM.wav"/>
  <p:tag name="AUDIO_ID" val="273"/>
  <p:tag name="ELAPSEDTIME" val="69.669"/>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3-NORM.wav"/>
  <p:tag name="AUDIO_ID" val="274"/>
  <p:tag name="ELAPSEDTIME" val="17.058"/>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4-NORM.wav"/>
  <p:tag name="AUDIO_ID" val="261"/>
  <p:tag name="ELAPSEDTIME" val="70.923"/>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5-NORM.wav"/>
  <p:tag name="AUDIO_ID" val="275"/>
  <p:tag name="ELAPSEDTIME" val="70.505"/>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6-NORM.wav"/>
  <p:tag name="AUDIO_ID" val="277"/>
  <p:tag name="ELAPSEDTIME" val="38.4"/>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17-NORM.wav"/>
  <p:tag name="AUDIO_ID" val="278"/>
  <p:tag name="ELAPSEDTIME" val="52.559"/>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1-NORM.wav"/>
  <p:tag name="AUDIO_ID" val="257"/>
  <p:tag name="ELAPSEDTIME" val="11.18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2-NORM.wav"/>
  <p:tag name="AUDIO_ID" val="276"/>
  <p:tag name="ELAPSEDTIME" val="29.597"/>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3-NORM.wav"/>
  <p:tag name="AUDIO_ID" val="262"/>
  <p:tag name="ELAPSEDTIME" val="78.55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4-NORM.wav"/>
  <p:tag name="AUDIO_ID" val="258"/>
  <p:tag name="ELAPSEDTIME" val="18.547"/>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3-NORM.wav"/>
  <p:tag name="AUDIO_ID" val="262"/>
  <p:tag name="ELAPSEDTIME" val="78.55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6-NORM.wav"/>
  <p:tag name="AUDIO_ID" val="266"/>
  <p:tag name="ELAPSEDTIME" val="59.377"/>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7-NORM.wav"/>
  <p:tag name="AUDIO_ID" val="267"/>
  <p:tag name="ELAPSEDTIME" val="17.032"/>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Tim Ruden\My Documents\Jenny Turley Articulate\Module 1\PRO\PRO08-NORM.wav"/>
  <p:tag name="AUDIO_ID" val="268"/>
  <p:tag name="ELAPSEDTIME" val="109.427"/>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TotalTime>
  <Words>644</Words>
  <Application>Microsoft Office PowerPoint</Application>
  <PresentationFormat>On-screen Show (4:3)</PresentationFormat>
  <Paragraphs>137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Proteins</vt:lpstr>
      <vt:lpstr>Overview</vt:lpstr>
      <vt:lpstr>Amino Acid Structure</vt:lpstr>
      <vt:lpstr>Amino Acids</vt:lpstr>
      <vt:lpstr>Categories of Amino Acids</vt:lpstr>
      <vt:lpstr>Protein Categories</vt:lpstr>
      <vt:lpstr>Protein Classification</vt:lpstr>
      <vt:lpstr>Protein Quality</vt:lpstr>
      <vt:lpstr>Protein Complementation, Part 1</vt:lpstr>
      <vt:lpstr>Protein Complementation, Part 2</vt:lpstr>
      <vt:lpstr>Protein Complementation, Part 3</vt:lpstr>
      <vt:lpstr>Protein Complementation, Part 4</vt:lpstr>
      <vt:lpstr>Protein Complementation, Part 5</vt:lpstr>
      <vt:lpstr>Functions of Proteins</vt:lpstr>
      <vt:lpstr>Protein:  Dietary Recommendations</vt:lpstr>
      <vt:lpstr>Some Summary Points, Part 1</vt:lpstr>
      <vt:lpstr>Some Summary Points, Part 2</vt:lpstr>
    </vt:vector>
  </TitlesOfParts>
  <Company>WSU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dc:title>
  <dc:creator>Jennifer Turley</dc:creator>
  <cp:lastModifiedBy>Morrison, Valerie Mandeville</cp:lastModifiedBy>
  <cp:revision>198</cp:revision>
  <dcterms:created xsi:type="dcterms:W3CDTF">2006-01-24T22:23:06Z</dcterms:created>
  <dcterms:modified xsi:type="dcterms:W3CDTF">2014-10-01T16:05:26Z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UsedName">
    <vt:lpwstr>PROTEIN by J</vt:lpwstr>
  </property>
  <property fmtid="{D5CDD505-2E9C-101B-9397-08002B2CF9AE}" pid="3" name="ArticulatePath">
    <vt:lpwstr>PROTEIN by J</vt:lpwstr>
  </property>
  <property fmtid="{D5CDD505-2E9C-101B-9397-08002B2CF9AE}" pid="4" name="ArticulateGUID">
    <vt:lpwstr>68D4C69F-74ED-4CA4-9C19-EABC124F300D</vt:lpwstr>
  </property>
</Properties>
</file>