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57" r:id="rId4"/>
    <p:sldId id="258" r:id="rId5"/>
    <p:sldId id="259" r:id="rId6"/>
    <p:sldId id="260" r:id="rId7"/>
    <p:sldId id="262" r:id="rId8"/>
    <p:sldId id="263" r:id="rId9"/>
    <p:sldId id="264" r:id="rId10"/>
    <p:sldId id="266" r:id="rId11"/>
    <p:sldId id="268" r:id="rId12"/>
    <p:sldId id="295" r:id="rId13"/>
    <p:sldId id="269" r:id="rId14"/>
    <p:sldId id="294" r:id="rId15"/>
    <p:sldId id="282" r:id="rId16"/>
    <p:sldId id="272" r:id="rId17"/>
    <p:sldId id="277" r:id="rId18"/>
    <p:sldId id="276" r:id="rId19"/>
    <p:sldId id="283" r:id="rId20"/>
    <p:sldId id="270" r:id="rId21"/>
    <p:sldId id="273" r:id="rId22"/>
    <p:sldId id="271" r:id="rId23"/>
    <p:sldId id="279" r:id="rId24"/>
    <p:sldId id="280" r:id="rId25"/>
    <p:sldId id="284" r:id="rId26"/>
    <p:sldId id="275" r:id="rId27"/>
    <p:sldId id="299" r:id="rId28"/>
    <p:sldId id="281" r:id="rId29"/>
    <p:sldId id="285" r:id="rId30"/>
    <p:sldId id="286" r:id="rId31"/>
    <p:sldId id="287" r:id="rId32"/>
    <p:sldId id="288" r:id="rId33"/>
    <p:sldId id="289" r:id="rId34"/>
    <p:sldId id="290" r:id="rId35"/>
    <p:sldId id="296" r:id="rId36"/>
    <p:sldId id="297" r:id="rId37"/>
    <p:sldId id="293" r:id="rId38"/>
    <p:sldId id="292" r:id="rId39"/>
    <p:sldId id="29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C79B"/>
    <a:srgbClr val="926626"/>
    <a:srgbClr val="F9EABF"/>
    <a:srgbClr val="F7E8BF"/>
    <a:srgbClr val="F8E5AE"/>
    <a:srgbClr val="ECE3CA"/>
    <a:srgbClr val="F3E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65DACE-A1DF-4976-888E-7F6A2705FB4D}" type="datetimeFigureOut">
              <a:rPr lang="en-US" smtClean="0"/>
              <a:t>8/23/2015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C596E-7C4D-43F2-8D38-B2030015BA36}" type="slidenum">
              <a:rPr lang="en-US" smtClean="0"/>
              <a:t>‹#›</a:t>
            </a:fld>
            <a:endParaRPr lang="en-US"/>
          </a:p>
        </p:txBody>
      </p:sp>
    </p:spTree>
    <p:extLst>
      <p:ext uri="{BB962C8B-B14F-4D97-AF65-F5344CB8AC3E}">
        <p14:creationId xmlns:p14="http://schemas.microsoft.com/office/powerpoint/2010/main" val="1199788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65DACE-A1DF-4976-888E-7F6A2705FB4D}" type="datetimeFigureOut">
              <a:rPr lang="en-US" smtClean="0"/>
              <a:t>8/23/2015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C596E-7C4D-43F2-8D38-B2030015BA36}" type="slidenum">
              <a:rPr lang="en-US" smtClean="0"/>
              <a:t>‹#›</a:t>
            </a:fld>
            <a:endParaRPr lang="en-US"/>
          </a:p>
        </p:txBody>
      </p:sp>
    </p:spTree>
    <p:extLst>
      <p:ext uri="{BB962C8B-B14F-4D97-AF65-F5344CB8AC3E}">
        <p14:creationId xmlns:p14="http://schemas.microsoft.com/office/powerpoint/2010/main" val="277284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65DACE-A1DF-4976-888E-7F6A2705FB4D}" type="datetimeFigureOut">
              <a:rPr lang="en-US" smtClean="0"/>
              <a:t>8/23/2015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C596E-7C4D-43F2-8D38-B2030015BA36}" type="slidenum">
              <a:rPr lang="en-US" smtClean="0"/>
              <a:t>‹#›</a:t>
            </a:fld>
            <a:endParaRPr lang="en-US"/>
          </a:p>
        </p:txBody>
      </p:sp>
    </p:spTree>
    <p:extLst>
      <p:ext uri="{BB962C8B-B14F-4D97-AF65-F5344CB8AC3E}">
        <p14:creationId xmlns:p14="http://schemas.microsoft.com/office/powerpoint/2010/main" val="260467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65DACE-A1DF-4976-888E-7F6A2705FB4D}" type="datetimeFigureOut">
              <a:rPr lang="en-US" smtClean="0"/>
              <a:t>8/23/2015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C596E-7C4D-43F2-8D38-B2030015BA36}" type="slidenum">
              <a:rPr lang="en-US" smtClean="0"/>
              <a:t>‹#›</a:t>
            </a:fld>
            <a:endParaRPr lang="en-US"/>
          </a:p>
        </p:txBody>
      </p:sp>
    </p:spTree>
    <p:extLst>
      <p:ext uri="{BB962C8B-B14F-4D97-AF65-F5344CB8AC3E}">
        <p14:creationId xmlns:p14="http://schemas.microsoft.com/office/powerpoint/2010/main" val="2148117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65DACE-A1DF-4976-888E-7F6A2705FB4D}" type="datetimeFigureOut">
              <a:rPr lang="en-US" smtClean="0"/>
              <a:t>8/23/2015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C596E-7C4D-43F2-8D38-B2030015BA36}" type="slidenum">
              <a:rPr lang="en-US" smtClean="0"/>
              <a:t>‹#›</a:t>
            </a:fld>
            <a:endParaRPr lang="en-US"/>
          </a:p>
        </p:txBody>
      </p:sp>
    </p:spTree>
    <p:extLst>
      <p:ext uri="{BB962C8B-B14F-4D97-AF65-F5344CB8AC3E}">
        <p14:creationId xmlns:p14="http://schemas.microsoft.com/office/powerpoint/2010/main" val="41644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65DACE-A1DF-4976-888E-7F6A2705FB4D}" type="datetimeFigureOut">
              <a:rPr lang="en-US" smtClean="0"/>
              <a:t>8/23/2015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C596E-7C4D-43F2-8D38-B2030015BA36}" type="slidenum">
              <a:rPr lang="en-US" smtClean="0"/>
              <a:t>‹#›</a:t>
            </a:fld>
            <a:endParaRPr lang="en-US"/>
          </a:p>
        </p:txBody>
      </p:sp>
    </p:spTree>
    <p:extLst>
      <p:ext uri="{BB962C8B-B14F-4D97-AF65-F5344CB8AC3E}">
        <p14:creationId xmlns:p14="http://schemas.microsoft.com/office/powerpoint/2010/main" val="267843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65DACE-A1DF-4976-888E-7F6A2705FB4D}" type="datetimeFigureOut">
              <a:rPr lang="en-US" smtClean="0"/>
              <a:t>8/23/2015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3C596E-7C4D-43F2-8D38-B2030015BA36}" type="slidenum">
              <a:rPr lang="en-US" smtClean="0"/>
              <a:t>‹#›</a:t>
            </a:fld>
            <a:endParaRPr lang="en-US"/>
          </a:p>
        </p:txBody>
      </p:sp>
    </p:spTree>
    <p:extLst>
      <p:ext uri="{BB962C8B-B14F-4D97-AF65-F5344CB8AC3E}">
        <p14:creationId xmlns:p14="http://schemas.microsoft.com/office/powerpoint/2010/main" val="529803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65DACE-A1DF-4976-888E-7F6A2705FB4D}" type="datetimeFigureOut">
              <a:rPr lang="en-US" smtClean="0"/>
              <a:t>8/23/2015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3C596E-7C4D-43F2-8D38-B2030015BA36}" type="slidenum">
              <a:rPr lang="en-US" smtClean="0"/>
              <a:t>‹#›</a:t>
            </a:fld>
            <a:endParaRPr lang="en-US"/>
          </a:p>
        </p:txBody>
      </p:sp>
    </p:spTree>
    <p:extLst>
      <p:ext uri="{BB962C8B-B14F-4D97-AF65-F5344CB8AC3E}">
        <p14:creationId xmlns:p14="http://schemas.microsoft.com/office/powerpoint/2010/main" val="3220431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65DACE-A1DF-4976-888E-7F6A2705FB4D}" type="datetimeFigureOut">
              <a:rPr lang="en-US" smtClean="0"/>
              <a:t>8/23/2015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3C596E-7C4D-43F2-8D38-B2030015BA36}" type="slidenum">
              <a:rPr lang="en-US" smtClean="0"/>
              <a:t>‹#›</a:t>
            </a:fld>
            <a:endParaRPr lang="en-US"/>
          </a:p>
        </p:txBody>
      </p:sp>
    </p:spTree>
    <p:extLst>
      <p:ext uri="{BB962C8B-B14F-4D97-AF65-F5344CB8AC3E}">
        <p14:creationId xmlns:p14="http://schemas.microsoft.com/office/powerpoint/2010/main" val="274194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65DACE-A1DF-4976-888E-7F6A2705FB4D}" type="datetimeFigureOut">
              <a:rPr lang="en-US" smtClean="0"/>
              <a:t>8/23/2015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C596E-7C4D-43F2-8D38-B2030015BA36}" type="slidenum">
              <a:rPr lang="en-US" smtClean="0"/>
              <a:t>‹#›</a:t>
            </a:fld>
            <a:endParaRPr lang="en-US"/>
          </a:p>
        </p:txBody>
      </p:sp>
    </p:spTree>
    <p:extLst>
      <p:ext uri="{BB962C8B-B14F-4D97-AF65-F5344CB8AC3E}">
        <p14:creationId xmlns:p14="http://schemas.microsoft.com/office/powerpoint/2010/main" val="741576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65DACE-A1DF-4976-888E-7F6A2705FB4D}" type="datetimeFigureOut">
              <a:rPr lang="en-US" smtClean="0"/>
              <a:t>8/23/2015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C596E-7C4D-43F2-8D38-B2030015BA36}" type="slidenum">
              <a:rPr lang="en-US" smtClean="0"/>
              <a:t>‹#›</a:t>
            </a:fld>
            <a:endParaRPr lang="en-US"/>
          </a:p>
        </p:txBody>
      </p:sp>
    </p:spTree>
    <p:extLst>
      <p:ext uri="{BB962C8B-B14F-4D97-AF65-F5344CB8AC3E}">
        <p14:creationId xmlns:p14="http://schemas.microsoft.com/office/powerpoint/2010/main" val="1429856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EAB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65DACE-A1DF-4976-888E-7F6A2705FB4D}" type="datetimeFigureOut">
              <a:rPr lang="en-US" smtClean="0"/>
              <a:t>8/23/2015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C596E-7C4D-43F2-8D38-B2030015BA36}" type="slidenum">
              <a:rPr lang="en-US" smtClean="0"/>
              <a:t>‹#›</a:t>
            </a:fld>
            <a:endParaRPr lang="en-US"/>
          </a:p>
        </p:txBody>
      </p:sp>
    </p:spTree>
    <p:extLst>
      <p:ext uri="{BB962C8B-B14F-4D97-AF65-F5344CB8AC3E}">
        <p14:creationId xmlns:p14="http://schemas.microsoft.com/office/powerpoint/2010/main" val="2558537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https://www.youtube.com/embed/L6vYxYE1jOg?feature=player_detailpag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4uOpKvlSMlc" TargetMode="External"/><Relationship Id="rId2" Type="http://schemas.openxmlformats.org/officeDocument/2006/relationships/slideLayout" Target="../slideLayouts/slideLayout2.xml"/><Relationship Id="rId1" Type="http://schemas.openxmlformats.org/officeDocument/2006/relationships/video" Target="https://www.youtube.com/embed/4uOpKvlSMlc?feature=player_detailpage" TargetMode="Externa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video" Target="https://www.youtube.com/embed/pL1kcZuT_48?feature=player_detailpage"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video" Target="https://www.youtube.com/embed/FgMnUUuuHn4?feature=player_detailpage"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video" Target="https://www.youtube.com/embed/KXelbWsmktA?feature=player_embedd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470025"/>
          </a:xfrm>
        </p:spPr>
        <p:txBody>
          <a:bodyPr>
            <a:noAutofit/>
          </a:bodyPr>
          <a:lstStyle/>
          <a:p>
            <a:pPr algn="l"/>
            <a:r>
              <a:rPr lang="en-US" sz="6000" b="1" dirty="0" smtClean="0"/>
              <a:t>Gelatinization of Starch</a:t>
            </a:r>
            <a:endParaRPr lang="en-US" sz="6000" b="1" dirty="0"/>
          </a:p>
        </p:txBody>
      </p:sp>
      <p:sp>
        <p:nvSpPr>
          <p:cNvPr id="3" name="Subtitle 2"/>
          <p:cNvSpPr>
            <a:spLocks noGrp="1"/>
          </p:cNvSpPr>
          <p:nvPr>
            <p:ph type="subTitle" idx="1"/>
          </p:nvPr>
        </p:nvSpPr>
        <p:spPr>
          <a:xfrm>
            <a:off x="304800" y="2006600"/>
            <a:ext cx="4038600" cy="4038600"/>
          </a:xfrm>
        </p:spPr>
        <p:txBody>
          <a:bodyPr>
            <a:normAutofit/>
          </a:bodyPr>
          <a:lstStyle/>
          <a:p>
            <a:pPr algn="l"/>
            <a:r>
              <a:rPr lang="en-US" b="1" dirty="0" smtClean="0">
                <a:solidFill>
                  <a:schemeClr val="tx1"/>
                </a:solidFill>
              </a:rPr>
              <a:t>Learning Targets:</a:t>
            </a:r>
          </a:p>
          <a:p>
            <a:pPr marL="457200" lvl="0" indent="-457200" algn="l">
              <a:buFont typeface="Arial" panose="020B0604020202020204" pitchFamily="34" charset="0"/>
              <a:buChar char="•"/>
            </a:pPr>
            <a:r>
              <a:rPr lang="en-US" b="1" dirty="0">
                <a:solidFill>
                  <a:schemeClr val="tx1"/>
                </a:solidFill>
              </a:rPr>
              <a:t>Thicken foods </a:t>
            </a:r>
            <a:endParaRPr lang="en-US" b="1" dirty="0" smtClean="0">
              <a:solidFill>
                <a:schemeClr val="tx1"/>
              </a:solidFill>
            </a:endParaRPr>
          </a:p>
          <a:p>
            <a:pPr lvl="1" algn="l"/>
            <a:r>
              <a:rPr lang="en-US" b="1" dirty="0" smtClean="0">
                <a:solidFill>
                  <a:schemeClr val="tx1"/>
                </a:solidFill>
              </a:rPr>
              <a:t>using gelatinization</a:t>
            </a:r>
          </a:p>
          <a:p>
            <a:pPr lvl="1" algn="l"/>
            <a:r>
              <a:rPr lang="en-US" b="1" dirty="0" smtClean="0">
                <a:solidFill>
                  <a:schemeClr val="tx1"/>
                </a:solidFill>
              </a:rPr>
              <a:t>of </a:t>
            </a:r>
            <a:r>
              <a:rPr lang="en-US" b="1" dirty="0">
                <a:solidFill>
                  <a:schemeClr val="tx1"/>
                </a:solidFill>
              </a:rPr>
              <a:t>starch.</a:t>
            </a:r>
          </a:p>
          <a:p>
            <a:pPr marL="457200" lvl="0" indent="-457200" algn="l">
              <a:buFont typeface="Arial" panose="020B0604020202020204" pitchFamily="34" charset="0"/>
              <a:buChar char="•"/>
            </a:pPr>
            <a:r>
              <a:rPr lang="en-US" b="1" dirty="0">
                <a:solidFill>
                  <a:schemeClr val="tx1"/>
                </a:solidFill>
              </a:rPr>
              <a:t>Define gelatinization and tell how it occurs.</a:t>
            </a:r>
          </a:p>
          <a:p>
            <a:pPr algn="l"/>
            <a:endParaRPr lang="en-US" dirty="0">
              <a:solidFill>
                <a:schemeClr val="tx1"/>
              </a:solidFill>
            </a:endParaRPr>
          </a:p>
        </p:txBody>
      </p:sp>
      <p:pic>
        <p:nvPicPr>
          <p:cNvPr id="7" name="Picture 2" descr="http://theculinarycook.com/wp-content/uploads/2012/04/Roux-500x3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905000"/>
            <a:ext cx="40767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470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fontScale="90000"/>
          </a:bodyPr>
          <a:lstStyle/>
          <a:p>
            <a:r>
              <a:rPr lang="en-US" dirty="0" smtClean="0"/>
              <a:t>If you add cold water to starch, the granules swell a little, but remain mostly unchanged.  </a:t>
            </a:r>
            <a:endParaRPr lang="en-US" dirty="0"/>
          </a:p>
        </p:txBody>
      </p:sp>
      <p:pic>
        <p:nvPicPr>
          <p:cNvPr id="4" name="Picture 3"/>
          <p:cNvPicPr/>
          <p:nvPr/>
        </p:nvPicPr>
        <p:blipFill>
          <a:blip r:embed="rId2">
            <a:clrChange>
              <a:clrFrom>
                <a:srgbClr val="FFFFFF"/>
              </a:clrFrom>
              <a:clrTo>
                <a:srgbClr val="FFFFFF">
                  <a:alpha val="0"/>
                </a:srgbClr>
              </a:clrTo>
            </a:clrChange>
            <a:biLevel thresh="75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666999" y="2590799"/>
            <a:ext cx="3938587" cy="3648075"/>
          </a:xfrm>
          <a:prstGeom prst="rect">
            <a:avLst/>
          </a:prstGeom>
          <a:noFill/>
          <a:ln>
            <a:noFill/>
          </a:ln>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358549"/>
            <a:ext cx="4236533" cy="2042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209800" y="4358549"/>
            <a:ext cx="4800600" cy="2194651"/>
          </a:xfrm>
          <a:prstGeom prst="rect">
            <a:avLst/>
          </a:prstGeom>
          <a:solidFill>
            <a:srgbClr val="00B0F0">
              <a:alpha val="32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4007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b="1" dirty="0" smtClean="0"/>
              <a:t>But if you have water and HEAT, important changes begin to occur.</a:t>
            </a:r>
            <a:endParaRPr lang="en-US" b="1" dirty="0"/>
          </a:p>
        </p:txBody>
      </p:sp>
      <p:sp>
        <p:nvSpPr>
          <p:cNvPr id="4" name="Rectangle 3"/>
          <p:cNvSpPr/>
          <p:nvPr/>
        </p:nvSpPr>
        <p:spPr>
          <a:xfrm>
            <a:off x="2869910" y="4756115"/>
            <a:ext cx="3413126" cy="1569660"/>
          </a:xfrm>
          <a:prstGeom prst="rect">
            <a:avLst/>
          </a:prstGeom>
        </p:spPr>
        <p:txBody>
          <a:bodyPr wrap="square">
            <a:spAutoFit/>
          </a:bodyPr>
          <a:lstStyle/>
          <a:p>
            <a:pPr algn="ctr"/>
            <a:r>
              <a:rPr lang="en-US" sz="2400" dirty="0" smtClean="0">
                <a:solidFill>
                  <a:srgbClr val="FF0000"/>
                </a:solidFill>
              </a:rPr>
              <a:t>As </a:t>
            </a:r>
            <a:r>
              <a:rPr lang="en-US" sz="2400" dirty="0">
                <a:solidFill>
                  <a:srgbClr val="FF0000"/>
                </a:solidFill>
              </a:rPr>
              <a:t>more and more water enters, the </a:t>
            </a:r>
            <a:r>
              <a:rPr lang="en-US" sz="2400" dirty="0" smtClean="0">
                <a:solidFill>
                  <a:srgbClr val="FF0000"/>
                </a:solidFill>
              </a:rPr>
              <a:t>molecules spread </a:t>
            </a:r>
            <a:r>
              <a:rPr lang="en-US" sz="2400" dirty="0">
                <a:solidFill>
                  <a:srgbClr val="FF0000"/>
                </a:solidFill>
              </a:rPr>
              <a:t>apart and swell until the </a:t>
            </a:r>
            <a:r>
              <a:rPr lang="en-US" sz="2400" dirty="0" smtClean="0">
                <a:solidFill>
                  <a:srgbClr val="FF0000"/>
                </a:solidFill>
              </a:rPr>
              <a:t>granule bursts</a:t>
            </a:r>
            <a:r>
              <a:rPr lang="en-US" sz="2400" dirty="0">
                <a:solidFill>
                  <a:srgbClr val="FF0000"/>
                </a:solidFill>
              </a:rPr>
              <a:t>.</a:t>
            </a:r>
          </a:p>
        </p:txBody>
      </p:sp>
      <p:sp>
        <p:nvSpPr>
          <p:cNvPr id="5" name="AutoShape 2" descr="data:image/jpeg;base64,/9j/4AAQSkZJRgABAQEAYABgAAD/2wBDAAoHBwkHBgoJCAkLCwoMDxkQDw4ODx4WFxIZJCAmJSMgIyIoLTkwKCo2KyIjMkQyNjs9QEBAJjBGS0U+Sjk/QD3/2wBDAQsLCw8NDx0QEB09KSMpPT09PT09PT09PT09PT09PT09PT09PT09PT09PT09PT09PT09PT09PT09PT09PT09PT3/wAARCACNAS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aiiigAooooAKKKKACiiigAooooAKKKKACiik5oAWikzRQAtFJRQAtFJQDQAtFFFABRRRQAUUUUAFFJRnmgBaKqX+qWOlxiS+u4bdT0Mjhc/Qd65XUvifpVtKsVhFNfyHBynyLg5I68kEKcEAjpzzQB2nNUhrFi1w8Au4vOQlWTdyCCBj82H50zRdRn1PS4Lq6spbKWTO6CUfMnPf8K4fSsT+Kp5Ooluyf/Jhv6Q0AekDpS0lFAC0UUUAFFFFABRRRQAUUUUAFFFFABRRRQAUUUUAFFFFABWbrWo3FjBGljatc3lw/lwpghAepZ27KByfXoOTWlTcZoA56aw1K0iE9z4nMUnVzJBEIfwBwQP+BZptmNT1KMy2fieynXp+5tFZR/4/mtJvDukvevdyafby3Dnc0kiBzn8en4VU1nTvDass2rRafC5HDyMsbMPrwTQBWmutSspBHP4k0YSZ+5NBsJ/8iVZ/tHxDCAraNa3XcS295tUj6MuR+ZqjFqPgq1iaKA6WwPBSKESM34AEms/zrOym/wCJTH4g06EgvtihBix3YRPkgcjoBQB12m3V7cxub+wFk4bCr54k3D1yBxV2uZ0wXGpDzLLxXNcIjDeht4gy/wCyw2gqfrXS80ALmlqjaataXt3PaxSFbm3OJInUqwHZgD1U9iOKvUAFFFFABSUGsKbxVbQ+KI9DEMzzMm5pgAI4zjdgk99uDx60AbhrhvHGoa3Bfrb2eo2thYPGuZHcLIzFuVAGWYYB+6AckYNdm95bx2humnjEAXeZdw27fXPpXL695V7qcMlmb+6keHCppyIgYZP3rj+EdeAwoA4g6Rb28yyX8t1cXDlWV7uVoN5BLArGN07kE9QFyAM1ox2LWEcayLHptvIQoWU/ZBJ0GFjQtM/4sv0rp9O8L3wDHdbaNE/30sB5lw/+/O4zn6D8a07ew0Dw7J5rNawXDjLXFzMDK/uXc5NAGxGqxQqBwqLwPQAV514OHnanbP13+W+fcpNJ/wC1BXWXfinQ/KaNdSineQFQlqfOc/QLk1j6PdaBo7xeZDqGnNhVjl1CNo0fCBB833QcKODigDa1nxXpug39raag80RuFZhKImMaheu5gOP6d6j/AOEsspjELXfL5zyQxs3yL568iJieVZhyMjmpPEegWviXS/Jk27wN8EvUA+nurDgjuK82s7h7GabTdUidp1AhuYAVDTooDbkwxPmR5yh/iUY6gUAeq6Rq0Or2C3MIZDkpJE/DxOOGRh2INXq89sNSm06+N6khupBCslz5Y41C1/huUH/PRBww7/lXfW1xFdW0c8EiywyKHR1OQwPQigCWiiigBKqX+q2Olxh766igB+7vbBb6DqfwrNvtVuL6/fTNHkSOSM7bm7cblhOM7FH8UmOcdB39KwZY28OePdPSO3e5hvYNj3VxKu4yb+WLMMlgCuFXAwTQBsyeN9MWMSRpeSxFivmCAquR1GWx0qceLLFADdRXtop6PPauE/76AI/WvOvF1i+oaVDb29zFvtL65QQOceYjTY3bjwCDnOe2fSqUF7qfglIf9MdVmkb5lffCWXI2E9Mjg4HXJ54oA9ntru3voFmtZo54m6PGwYH8RU1cboOmz6vp/wDagxpuoux2XFum1Z19ZI+jDOR6kDIIzW3pGtNc3c2mX6xwapbKHkiRsq6HpInfafQ8g8H1IBsUUlLQAUUUUAFFJTZJFijZ3ZVVRkljgAfWgB9VdQ1C10y0e5vJlihTqx7nsAOpJ7AUl1qVvZzW0U74kupPKhQAkscZ6DsAMk9BWSyjU/GbLKAYNKgV1U9POkz834IOP940AH2nWdZGLWJtJtW/5bTqGuGH+zH0T6tk+1VrDTrfS/Exsri1huWu4Wmhu5cyTnZtDK5bP94EYwO2Ko6x4um0k6jbteRNIrpLaThQy7G58t/THPPcHIzg1B4Z186zrmn3F5IGK281sk+NolkJjcD0DbOo9VOKALGr6trWjapBNc2MklvbliXsYmaKSNlP3xyQVYKfoTiseFZfFWpwXOo6ksVlbWlsZ7qJlXMrHf5XoDuK56/dXua39ce9g8UW00GoJbSgBIIpYHWC5B6xvLkru6kcZzjrXNG+fTNcls7xLNbi0lkuIoXcmKOSZt3mEYy+0HCgDJJbGMZoA7i68MwmKGXT5pLbULcYiuyxd29VkyfnU+h/DFT6Pq73jy2l9CLbUbcAzQg5Vgejoe6nB9wcg1yT+Ib2W6m1m903WRbWqf6HbJE6IWGQXl+uR2IUe9dDfQXF7a2Gt6WYZdQgiyEjfMdzGwBeMN74ypPQge9AC6iws/GWlXUwxBPBLaI/92UlWAP1CkD3HvXQdayVfT/FuhMvzPby/Ky/dkhcHoe6up/IijwvdzXvh61muZPNlIZDIRgvtYqGI9SBmgDXoopDQAGvJYJ5b7VvE+sRjMsqiytWKnJMrCNcE9QAoYEAfeYc16L4n1NtI8O3l3GMyqm2NRnJc8ADHJOT0FcL4Vso7Ww0VZSuyR5dXuCqlRsjXZGeSTySGwehz0oAg8XTC3sdRtrYboUeDTYU27gEhTzHyuQCNzKpz29a7/T0tfDfhi2jupUggtLdVkZiMLxz+tedQwSa3r3h6yePJLHULklMgPI3nHk8BgvljochiOK7u4RdY8YJbTLutdLiWcoejTuTsyP9lVJHu2e1AFG48Rz6rdLZwXcWhwSLlZrvC3MqnoY424XPq3P+zWxZeGNJs1LfZI7iZjl57kebK59SzZP9K4Lx9Z31x4kka2hnnBiVQkEbv26EAYz+NVl13WPDum2cFzJcRNbWyqslvKskJYDOHVl+8Ohww9qAPWIbaC3z5EMcQP8AcUL/ACp0kKTRtHIiujDDKwyCPcVwtj4v1T/hJdOgnjVrHUlj+UoQYXaPd8rYAK59zXe0AczPby+EWa5sY3m0ZiWuLRBlrX1eIf3fVO3UelZvj3SftmmRa/pb5lgRXZomA82IfMhztP3W2t9Aa6fVtc0/R1j+3zrGZThE6s3qceg7noKzPD039lTHw/cHiNWksZc5WeDOcD/aTIBHpg0AchZ3cd3aR3VrcRQILjIljbcun3ZONw9beXnPbn342tC1caPO0c0f2awln8q4gJ/5B10T0/65OTlT0BPvw2PwncaZ4xxaQRyaNexutxG7vtWIKAI9pyv3mZhjHVq6O18MafBB5ckbXObf7K7zncZIs5Ct/ex0BPNAGwDmlqhcatpumJi6vrW3CjAEkyrx+Jq5DMk8SSxMHjdQysOhB6GgDgNRS+0ZLWyl06X7JFcf6Ld2WZbkSY/1z5+U7mYgr3BPYVBql/feIYbeCzngk1C3mJtZtrQq74IeN1zlHA+YLnawH1q7ceNNY1ixFx4W0edofNVTPcJkspIBKID6NnJOMZp8Oipb6Re3eqKsV/hA6aZlhAUJMbBMnDDJJPTBOaAOV1gWS3M9utzcreaYWV/PVTFOxfPOMFMs59eGNaHhjTG067hudZ1CxFnDM+HinEi3Ekhx06jOOcgfd+prZm0jQPiCltetMVEe6KXaBDM8uBt3fQAkDkHPpWX428IDS9BtrnSl3fYn3TzzEs5Q7V4VR24IxjAB9aANPWvHsa6xLomm7BcEtaq5bBE5GBjsqqTyT17DvXDabZ33h3U1vL0mDWFYkefNueRu4OCSVbpk4HI54rSGjs8kfiK3neUSLm9mXaXilU8HllwpXHftz1psnh6fWb59TstesQbwq000twm+F84YbVwOgGB68GgD2CCQywRyFGQuoba3UZHQ0+mQgrCil95CgFv73vWXrHinStBnjh1K5eGSRdyhYXfI6dVBoA180tcs3xH8NhGIvpWwCcC0m5/8drQ8N+KNO8V6d9s0uSRowdrB4ypU+nPX8M0AbFYPipRcx6bYSf8AHveXyRzD+8oDPt+hKAVvYrB8RnzL/QbdP9a+oCQD/ZRHLH/PrQAXAC+O7IsMh9PmWPP8JDoTj6gj8qraFf27azqc80qrJqF40Vsp/wCWiwqFOD067v1qC4vDFc+JtbJy+nQm1tx/d2oHY/izD/vkUXfh3b4XtLWXVIrOyggTzDLErbZOpkDkgq2TnNAHPa5pujzyXUKXc+m2qFhm4sHeNBk7tjdkJz8rcZ5GK6Pwfo9hF4C02C4gi8p0Wc7+Nz53B+eh6GsS+toLWDLWWleIXuXMVvOsqrPMx/vgAqxHUtxwM8Vc8EeGLWbS5X1kLqdzBcPbo9wN3lpH8oUKeFHBI9iKAJ/G1qtzcwQzAslwAiqNReBpGBzhFxs3dDljycVnaO1jo+oeItXbT7gS2NvCuL190wfaxKhyT97K4wecitLXRrepTXej2cMd1bT5jdri1aFLdccMJM4cg4IAGcjtWfFpWs3et3+mzXlik0Zt9RJWNpRJIo2hXJxtBMYOMZ546UAbdtrGqtrtnJexG20+/MkMFtIgEqMq7ldz6thvl7cVLeeIJTMbHTYI0uTffYUkl5RT5fmM+0cnA4xxzWX4ta426DqF7dXOntHc4khtgspjJjfL5wcgAenTNcxg3CS6rqcEMttey/uta8l5CwB2LiKMjyycYBJOc8+lAGzpeoy2mo6rrMd2txDBqC2l9tAVZUCovmhR0ZXJ57jPoK6OxjfSPFcmn243WV7E95s/593DANj/AGWLZx2IPrWCdDtdI8E6rcWrP5NxbMohks0gYtnCk4AbOTxn1rptT8T6XoEkMOqXLxzPGGGIHfI6dVB70AbVFcu3xH8NBWIvpSQCcC0m/wDia0fDfijTvFWnC80uSR4wdrCRCpU+nPX8M0AYHxOF3caRZ6fZwSyi6uAr7EZhwPlBK425Yg5yMEVVv7OS2t9UijVk3pa6JaMU27lOPMYD/gZ6f3a6G68X21pcyQS2OobkbBIiGD7/AHulV5fGemTfJJZ35APe3zj9aAMLwDGNS8Va1q4jCxgCGE7T9wn5Rk9QEVSMAcNjtXTaAwudY1+7UfI10sCn18tAD+pI/Cqui3mi6V4d1C50Wze1trYvM8TIUy23PAPrgVxmp3+uaLBFZx37WkccKvJIiEHzpPnkZiRhvvEAAjHWgCtr8l1d+Nrk6X9qa9S6AhKwHIYYHLKPudepxjrVvXvB+o6lqNysemI13KfnkgR4oMkdQzNjjvgHNVnuZLqyhnuvGN48EpJhNkHcq3XDE7QCo45PPJIrW0rwfD4qtPtaeJ9QuIt7KwYEOjdNpyxxjqv1zk0ARaJ4Tnt/HVs1tbXUNhZSMxaZiqHCFRtUjBySemeK63xB4rj0+GOOxlt3lmDkTSNmKIIQrE45dskAIvJPpWTb/DSCwnN5b6nevdJG/l7toG4qV9OmD09cmvPrTSLnVNLSKEO13p7NK1v5h8zGdsiIuMBu5J5IXhcdQDpJpL/WNXfV49Ka/FztjgUurrCI+CzxAgk7uQN20E8nNdoukX+reHok1J/s+pwv5tvcAqXjcfdY7QF55BUcYOMmuX8BajAmstbwWwbzF8tphDJuUr23MM7frsX0FeldRQBzqahPq/h64bzJ7K/tWKXUcDIrK69QGcYCsMEMexFcdNeQXLbJpobh8/dutWmuzn/rnANv4ZrqZ9Rs9G1vxFdX5/0IQWzznYXAJDLyPTAFbUd/pljp/wBo329pbhEdgcR7A33cjtmgDhbSxu8g6dp00ef4rTR4rf8A8fnYt+OK7nQI7uLTFS/WZZgx4mmWVyM8ZZQB+AHFNu/EWn2TaessjH+0HCWxRCwkJxjntwc/StQCgDy3Rdd12Rjpl+YWtb3dFHNOfLWEqDuUbMEjAxwQAeMjOKyZdTvtF1mX7DaxJHGjw3ZaPYjxk4wEXBds5K8ljzzjNWPG9idTtW1wCRZVK2t/ZhjuhkHbJOFQ9cgcggjrVuxgvrbw3E1+4TWrhWPmSkl7eyUYLEn/AFfHGcFj069ACzZaV/wjninTr6KKCe2nATzT1dGHDr2DKASQBwmcsSaZ4v8AF15qOotpenh4dPGRLNGTumG3OQRyE57ckc9ODm/8JLfapbaFcRWz28FrNJDAsaJtmwFAyHcbQFzkE+3Nb19pzx6BqGkwAx3NoVlZox81zZ87ee+0DBHfYB3oAzIrmwuI4LEXyX0Vmyvm4iDWiMcdHB37QcDeMqM46EVaXwP4f1KY2F5Fd6dqBVykcjq4cks26N8YcAueODwMiuZtjbWsMghu0bUbWNhHChIaMgjDZI2uuCSV9PYkDW0y+1jxM50W6l+2LdgSGdlA+zIDzKhGNpHKhfU+xyAer2sSwWsUSMWVEVQT3AGKl6U2GJYYkjQYVFCgH0FOoARgHUq3IIwRTYYY7eJIoUSONBhURQAB7Cn0UAFYGu5s9c0bUG+aMStaMvdTLgKw/FQPoa6CsHxdhNPspm+7DqFs7H0HmAZ/WgCgtkb5fGGmxj55pPlz6vAuP1FPuWvde8IWM+mNKJZ4kzGroq5Iwd5YHhSD05rR0+1mg8UaxM8bCC4SBkfszBWVh+GBUHhPMFrqGntwbK+ljUf7DHzF/R6AOcTRX8NWVwYYo7NQBHcatKd93ck9fKUZwT91cn04OKueGryOw8J6g1xPLp0q30yO9yfOkjcsNu7+8dpWrPiG4jsvG3h+S6MssM3mRJGwHlwyHAWQf7WTt+jVqXsdhYz3kv8AaEen3d5GpeRpFGNvyhwrcZxxn6UAcnq3jq9TR7q2is5buSUeRb6lZKVhd2O0Y3dGyegJGe9XRq8PiGGTTGs/sN0ylYmnuxHOkyqQhdAQ2fpkVB4g0C2eTR4dLux/aFzcGaPUbhxM37tCw68YLbRgDHtVvSNW1OO+a21S0F7PbELIQqi4hB6OAMCSM5+8uCOcjigC3E519LCGQ+TqWmTo93BcD5iNjI3TghgxIYcVmeJvD50T4avpGkTsh81ERgMFy8nQntyRz7VkfE7VbxNc0yPS5jBIsLul1AwDyENtePd6ADOPWuj8CXuq3lk8eppJPbgAxXMpBJYHDKe559RkHIPQGgDK0CXVNdFnpeqfaJFRo724mmdTvjU/IoUAFdzjkNn7h9q67Trye68QasnmFrS3MUSDA4k2ln/RlqDSAB4s8Qhjly1uw/3fLwP1DUwE6T4wSGJt0Grq8jR945Y1GWHsy4B9wPWgDoGAdSrAEEYINMhhit4VihjSONBhURQAB7AVJQaAOY1fwjLqepS3S3lnGJMfLJpkMrDAx95uTWRD4WhuL6ayh1vSXuYADJEukW5Zc+o/Cul8Sajd2ek3I0kwPqYhaWGGTJLqvUhRyTyK82uro6pMPFOnRxWupWrgXKx7QrdUjlDOoJiJLBvp7UAdleeHZtK8I63EbiGfzbdmVYbOO3wQCeidfxrG167vNRkttRsNN+xpMiolxNbJJNMcZGwBXYDHsPrXa6Drdt4i0eO7hKEPlJIw4fYw4IJH6eoxWDp2nXOqeDYLC3uGils55LZ8yuilUdlwdhBPy44yKAOSit9QsdO1r7dPdbbYxXS2zlIyzSEqzM3zMvTpkH6Zq78PNWXTddu7O5hlga/VHjjCMT8oOZGzkquCACx5xXQCwtvA2nTXEaxXV9fSxwxphYYy/O0cngDkkkk1Q8JWv2HSL/xfq5ea7uFkkUMeiegGSMsQAPYLQAl38U2gvJPJ0hp7JT8swuArMOOduPQggZ7ioIdT8JfaJfEkN3qFnJJMWmhWL5i6gFsjaSAcjOCASfeuf1fxPLdXMCano1i8H2gtKLQmN2A3DaSevI3Z46CtzSvD+k69cPaWsd1a21zYyPKkjAyRyecox3HWP8aANGP4mebpU92NIeJ/NWGBHuE/eucnnHQADJ/LrW94b8Ry60lwt3YtZyQ4+8WIcHPzAlRxx71wXivwvLpw0yKQwt5CSs17IjKJCSAqFuduFBPzED0NXtOsL3TfAN9dpcNDDcoUNuqKc7mCCQMPYn1HvQBL4hP23wL4j1cklL+4QwH+9CjKiH6HDHoevSqV4D/wg2vYIOdOsE57jYMj9fX8q6j4gxJbeALuGFQqRiJEUcYAZQAMdPzFcvKd3gHXmxn9xYrgcZxHH7e/ofoaAF15mk0TwE0kjOxliy2eTwnP+cfX19UFeVa2f+JD4EP+1GTz/uf57/T09VFAGNrGhG7m+26fJHBfgAEyJujmA5CyL3weQeoP5VwfiGCR5NP0m6t7qyF3Nu1G7umWVJiuNu6Q4DJyfl+UjA4r1WmuiyIUdAytwVIyDQBwvizQWvrHRotHhsJ9Ps9+8zxG5RBtAUhASWPXFa2uSQaXPot9dTwIY5PsszZEatHIuDxngBgpx2rQk8KaJKxZtLtAT/cjC/yp9t4a0e0YNBplorL0YxAkfiaAPMbDwdNfa3cJpcPnafGwNvevmOMDr7FiOny9fUV6Z4f8O2fh+0aO2UNLKQ00xUAyN06DoB2A4FamO2KWgBaKKKACiiigBKR0V1KuoYHsRkU6msMigDJs9Ul1DWbqG1VDYWg8uSY9Xm7qvso6n1OOxrP1cPoup3N8ZXh0/UYxHczoMtaSAbVl/wB0jgnsQD0pdEmfw4LfRNSi2oWKWt4nMc5JJw392Q88Hg9j2rV1PVoNPZY7i2u5EkXlobZpVA9DtBoA5nVPBSzXGnyaRjEabpbmadnZ8MjLyc9dpOR3xWjPIt/4h1CaSzF3baXCsSxFELNM3zsV3dMKVHUdTTdNsI5YXm8Lau9vArkNayReZFG3UrsbDJ9AQOelLbxa3pn2iNdHsrs3UrSyyJeMocnAOVdSQMADGSMCgDhb42Vx4jtrpLfTbWLZPlEtDPApG3iWReM+pThPU13Oh6fcvYvLbXF3ab4niW3nYTrG2PleOQ/MU6Ec4PtVK68P3l5KZjoVrHIFCxuupupgA7RgJhB6gcHvmtaK81u2hSJdAgKooUCK9UAY9iooAj8MxW8/hOxAtIvOs1ZNjjcUmQlWOfUsCc9ea850lNVlms9Vt7y5jubu5eG4XzSqJcn5g20/LhlI4PXDDqRXeWv9t2OqXVzb6HKsF0d8lubyLaJOMuD1GQOR+NXHtNf1MFbj+zdPiZg2EQ3EoI6HLAKCPXBoAZYPP/wmUguFjWeXS4muEjbcEcOw6+hycfSn6JGs3iLW57obr6KZYVz/AAQbQyBfQE5J9/pTrQWmi6lHp1us93f3h865mZgz7RxvkPYZ4AH4DrTvDwN3qes6i3HmXP2ZF9FiG3P4sW/SgDdoNLSUAcX4jsrq01uKaO4ZRcSh7KWQki3ugMeWT2jlUYx6/UVzt8X0u+g8S6PbfuZ3aK6s2R2aKXBVrcgHADOxI4xuwehr0vVNNg1fTZ7K6UmKVcEg4KnqGB7EHBH0rhZC0Qv01TGGAs9ZULxyMRXij3GM+mP9mgChpOow+FPEtvJDcMNGv1VUM0gTaudirtKg7o2DbjnOCM9K7TRnWz8R6xYFsefIt9AP7yMoVyPXDLz9R615/b6bMj3Xhe6fyXEhNnMkbJHFIylFXJLArKgc8dCT3ra8L3L6/ZCwM/2TWtH+e1kZ/MaNGJAjcYBIAAVh9DnNACJZXPxA8VPPexldD0+RokQ5AmKsQw5HOSqkntjHc1d+I/iKPQdNtdPisoZ2uMssbMUWMJgqcDqM446cVtWniW2tXW11qEaTdknPmcQSnuUk6HPXnB9qz/E/gq08WX8OojUTGyQ+UoXa6Fc5yPegDza9ksG0XSbqTdbvIro0TtvZpQFUvkDhMY/EmvSfCtokHiS/MVxFcoLZXWWI5UiSWV+PoMCuR1nwRq9nPp620QuoLeAxmSJhneXZz8vUDoM10XwxsJ7FdQWa3eEYiVAyFQcGTp+dAHeYrE8W24/4Q7U0iUKEtmdQoxjb839K2ZZUhjLyuqIOrMcAfjXN6rraa1bXGlaAReXE6GGS4TmC3Vhgsz9CQDwoyTQBU+I12n/Cv55TkiYxbQO+WB/kO4I9q5u7/wBE+HniBJ22srWsXfqIoePX9R9RXU+MvDd3q3he20nTQjGOSPLSybcIoxnI5J/z0rL8W+Gb7/hGL+1sonu5ru+SZViAyqBFXnPH8PofQUAZWsRs9n4BscHzz5bfQfJz/wDqwffrn1UVx+oeGr278S+HbpBF9l02ICV9xDFgOAF7jjv68c12A6UALRRRQAUUUUAFFFFABRRRQAUUUUAFFFFAGF4shkfSUkiieX7Pcw3DpGMsURwWwO5xk4rWtbuC+tI7m0lWWGUbkdDkMKm96xdIsrnTNV1CEQD7Dcym5hkVhiNiAGQr1GSC2RxyaAKjb7u6GveHmSWQ5t7u2k/d+dsOMHP3ZFOcZ6g4PY1bg8Rg3UNvqGn3mntO2yJp1Uo7f3dykgE84zjNVrl28O6/c3zxTNpl8itM0SF/JmXjcyjnay4yQDyvNaFxHp/ibSisN0ssDFXWW3kGUZSCrAjoQQKANLIoOK5u8g1i2SOwg1C5uZ71tpu5IUVbSJR8zfKAC5zgZ789qaEn8J3RMUd5eaRKvKLumlgl9R3Kv+jex4ALE1hqOpXs8t5fT6daxt5drHbSgM3/AE0ckc57L0A9zShfEtpmFW0++GMJPKWhZfdlAIb8MfhUVtocmty/bvEcStkHyLAndHbqe7f3pPU9ug9TZTwxFAQtrqOqQQg8QpckoB6DcCQPxoAsaPpC6XFK0kpuLy4fzLi4cYMjfTso6AdhWgqqgO1QMnJwO9OxS0AFFFFABXO+J7Foims20PnSWyGO6gxn7RbH76Y7kfeH0I710VJjigDzfU/Ck+qaIHsDHctZrnSrrAdpoXHyqTkENHnhvp3zXTaheWfhHTLjVtQKyXcqoJWQEGd1XACjnHAz+ZrcihgsbYRwpHBBGDhVAVVHX8K84tHl+IfimC6bzZNGsbhyEKARFQoKnOfmZieQRwKAOk07xLbyaBaSeK3s7S4u1aTyHQhdm7AyG9sVXEHgGdy//Eiy3P30X9M1o+JLn7LJATq91YKwPyxWfnq/1+U4rnX1K2P+s8UWzf8AXxo4H9BQBsx6J4Lmx5UGjv8A7rof61YHhbw26s8dpBhRk+VKwAH4GuXNzpsv/MX8Kyk/899MC/8As1bvhJLQ3tw9q/h6QmMBjpke1+v8QyeKAKSL4PZ1ex0m41QqePKt5ZkB9cv8n61LceMWs1FvBZ6bp6jhUur1Aw/7ZxBjUXjKwstMP269uLRbaVsFtRmnmAY9FSFSARjtWDZauGiYadDrsq4OE0zS47RDxn72C360AdhoWu3d5ekXjSTQumRJHYPBBHj1kkOWz9K6YFWAIwc15ifD3iDVJd0ehWduMnE+sXj3bkdvkyQD36V2/hvS9R0yxZdW1R9QuZCGZtgRI/8AZQAdPrQBsUtJS0AFFFFABRTWZUUsxAUDJJ6AURyJKivGyujDIZTkEexoAdRRRQAUUUUAFFFFABRRRQAUmKWigBMVkXnhqxuLg3VuHsr3/n5tDsc/73Zh7MDWxSUAY8Gi3fnxyXetX1wsbBhGAkasf9raASPbNbHSub1DxRc2urX1la6fHOLGBJpZJLoRZDBjgAg5+6e9bWmX8eqabbXsSuqXESyqrjDAEZwR60AWqWkpaACiiigAooooAKSlooA5jxlba5qlium6PGkUdywSe6aUDZGQdw24yc+1a+iaRb6HpcVjaqQkYyWPJdj1Y/U1fx7UUAGKKWigBjRI/wB9Vb6jNJHBFESY40UnqVUDNPJA6mkV1cAqwIPcHNAENzY2128T3EEUrQtujLoG2H1GehqcDFFLQAmKKWigAooooAKKKKAOU8eXUktjb6LaxSTz6nIEkjhYCTyF5lYZIHT5ev8AFTPAs7WaXmgzW81qbGTzLaKdgX+zuSV6Eg7TuXr2FdS1rA1ytw0MZnVSiyFRuCnqAeuKPs0P2kXHlJ54TZ5m35tuc4z6Z7UAS0UUUAFFFFABRRRQAUUUUAFFFFABSGlooA4nV9Ann8Taney+H7fVre6tooovMlRdhUNuB3cjORyK6Lw3Y3Wl+HbCyv5hNcwQhJHBJBI7ZPJx0z7Vp4ooAWiiigAooooAKKKKACiiigAooooAKKKKAOX8WYm1PQrK6Yrp11cstyN20SEITGhPoWHTvirWj2ek6frmoW+lyNHLsje4tIz+6iJzhgMYViOoHXA4rVvtOtdStWtr63iuIG6pIu4UzT9KstKhMVhbRW6M25gi43H1PqfrQBbxS0UUAFFFFABRRRQB/9k="/>
          <p:cNvSpPr>
            <a:spLocks noChangeAspect="1" noChangeArrowheads="1"/>
          </p:cNvSpPr>
          <p:nvPr/>
        </p:nvSpPr>
        <p:spPr bwMode="auto">
          <a:xfrm>
            <a:off x="63500" y="-639763"/>
            <a:ext cx="2876550" cy="1343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EAYABgAAD/2wBDAAoHBwkHBgoJCAkLCwoMDxkQDw4ODx4WFxIZJCAmJSMgIyIoLTkwKCo2KyIjMkQyNjs9QEBAJjBGS0U+Sjk/QD3/2wBDAQsLCw8NDx0QEB09KSMpPT09PT09PT09PT09PT09PT09PT09PT09PT09PT09PT09PT09PT09PT09PT09PT09PT3/wAARCACNAS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aiiigAooooAKKKKACiiigAooooAKKKKACiik5oAWikzRQAtFJRQAtFJQDQAtFFFABRRRQAUUUUAFFJRnmgBaKqX+qWOlxiS+u4bdT0Mjhc/Qd65XUvifpVtKsVhFNfyHBynyLg5I68kEKcEAjpzzQB2nNUhrFi1w8Au4vOQlWTdyCCBj82H50zRdRn1PS4Lq6spbKWTO6CUfMnPf8K4fSsT+Kp5Ooluyf/Jhv6Q0AekDpS0lFAC0UUUAFFFFABRRRQAUUUUAFFFFABRRRQAUUUUAFFFFABWbrWo3FjBGljatc3lw/lwpghAepZ27KByfXoOTWlTcZoA56aw1K0iE9z4nMUnVzJBEIfwBwQP+BZptmNT1KMy2fieynXp+5tFZR/4/mtJvDukvevdyafby3Dnc0kiBzn8en4VU1nTvDass2rRafC5HDyMsbMPrwTQBWmutSspBHP4k0YSZ+5NBsJ/8iVZ/tHxDCAraNa3XcS295tUj6MuR+ZqjFqPgq1iaKA6WwPBSKESM34AEms/zrOym/wCJTH4g06EgvtihBix3YRPkgcjoBQB12m3V7cxub+wFk4bCr54k3D1yBxV2uZ0wXGpDzLLxXNcIjDeht4gy/wCyw2gqfrXS80ALmlqjaataXt3PaxSFbm3OJInUqwHZgD1U9iOKvUAFFFFABSUGsKbxVbQ+KI9DEMzzMm5pgAI4zjdgk99uDx60AbhrhvHGoa3Bfrb2eo2thYPGuZHcLIzFuVAGWYYB+6AckYNdm95bx2humnjEAXeZdw27fXPpXL695V7qcMlmb+6keHCppyIgYZP3rj+EdeAwoA4g6Rb28yyX8t1cXDlWV7uVoN5BLArGN07kE9QFyAM1ox2LWEcayLHptvIQoWU/ZBJ0GFjQtM/4sv0rp9O8L3wDHdbaNE/30sB5lw/+/O4zn6D8a07ew0Dw7J5rNawXDjLXFzMDK/uXc5NAGxGqxQqBwqLwPQAV514OHnanbP13+W+fcpNJ/wC1BXWXfinQ/KaNdSineQFQlqfOc/QLk1j6PdaBo7xeZDqGnNhVjl1CNo0fCBB833QcKODigDa1nxXpug39raag80RuFZhKImMaheu5gOP6d6j/AOEsspjELXfL5zyQxs3yL568iJieVZhyMjmpPEegWviXS/Jk27wN8EvUA+nurDgjuK82s7h7GabTdUidp1AhuYAVDTooDbkwxPmR5yh/iUY6gUAeq6Rq0Or2C3MIZDkpJE/DxOOGRh2INXq89sNSm06+N6khupBCslz5Y41C1/huUH/PRBww7/lXfW1xFdW0c8EiywyKHR1OQwPQigCWiiigBKqX+q2Olxh766igB+7vbBb6DqfwrNvtVuL6/fTNHkSOSM7bm7cblhOM7FH8UmOcdB39KwZY28OePdPSO3e5hvYNj3VxKu4yb+WLMMlgCuFXAwTQBsyeN9MWMSRpeSxFivmCAquR1GWx0qceLLFADdRXtop6PPauE/76AI/WvOvF1i+oaVDb29zFvtL65QQOceYjTY3bjwCDnOe2fSqUF7qfglIf9MdVmkb5lffCWXI2E9Mjg4HXJ54oA9ntru3voFmtZo54m6PGwYH8RU1cboOmz6vp/wDagxpuoux2XFum1Z19ZI+jDOR6kDIIzW3pGtNc3c2mX6xwapbKHkiRsq6HpInfafQ8g8H1IBsUUlLQAUUUUAFFJTZJFijZ3ZVVRkljgAfWgB9VdQ1C10y0e5vJlihTqx7nsAOpJ7AUl1qVvZzW0U74kupPKhQAkscZ6DsAMk9BWSyjU/GbLKAYNKgV1U9POkz834IOP940AH2nWdZGLWJtJtW/5bTqGuGH+zH0T6tk+1VrDTrfS/Exsri1huWu4Wmhu5cyTnZtDK5bP94EYwO2Ko6x4um0k6jbteRNIrpLaThQy7G58t/THPPcHIzg1B4Z186zrmn3F5IGK281sk+NolkJjcD0DbOo9VOKALGr6trWjapBNc2MklvbliXsYmaKSNlP3xyQVYKfoTiseFZfFWpwXOo6ksVlbWlsZ7qJlXMrHf5XoDuK56/dXua39ce9g8UW00GoJbSgBIIpYHWC5B6xvLkru6kcZzjrXNG+fTNcls7xLNbi0lkuIoXcmKOSZt3mEYy+0HCgDJJbGMZoA7i68MwmKGXT5pLbULcYiuyxd29VkyfnU+h/DFT6Pq73jy2l9CLbUbcAzQg5Vgejoe6nB9wcg1yT+Ib2W6m1m903WRbWqf6HbJE6IWGQXl+uR2IUe9dDfQXF7a2Gt6WYZdQgiyEjfMdzGwBeMN74ypPQge9AC6iws/GWlXUwxBPBLaI/92UlWAP1CkD3HvXQdayVfT/FuhMvzPby/Ky/dkhcHoe6up/IijwvdzXvh61muZPNlIZDIRgvtYqGI9SBmgDXoopDQAGvJYJ5b7VvE+sRjMsqiytWKnJMrCNcE9QAoYEAfeYc16L4n1NtI8O3l3GMyqm2NRnJc8ADHJOT0FcL4Vso7Ww0VZSuyR5dXuCqlRsjXZGeSTySGwehz0oAg8XTC3sdRtrYboUeDTYU27gEhTzHyuQCNzKpz29a7/T0tfDfhi2jupUggtLdVkZiMLxz+tedQwSa3r3h6yePJLHULklMgPI3nHk8BgvljochiOK7u4RdY8YJbTLutdLiWcoejTuTsyP9lVJHu2e1AFG48Rz6rdLZwXcWhwSLlZrvC3MqnoY424XPq3P+zWxZeGNJs1LfZI7iZjl57kebK59SzZP9K4Lx9Z31x4kka2hnnBiVQkEbv26EAYz+NVl13WPDum2cFzJcRNbWyqslvKskJYDOHVl+8Ohww9qAPWIbaC3z5EMcQP8AcUL/ACp0kKTRtHIiujDDKwyCPcVwtj4v1T/hJdOgnjVrHUlj+UoQYXaPd8rYAK59zXe0AczPby+EWa5sY3m0ZiWuLRBlrX1eIf3fVO3UelZvj3SftmmRa/pb5lgRXZomA82IfMhztP3W2t9Aa6fVtc0/R1j+3zrGZThE6s3qceg7noKzPD039lTHw/cHiNWksZc5WeDOcD/aTIBHpg0AchZ3cd3aR3VrcRQILjIljbcun3ZONw9beXnPbn342tC1caPO0c0f2awln8q4gJ/5B10T0/65OTlT0BPvw2PwncaZ4xxaQRyaNexutxG7vtWIKAI9pyv3mZhjHVq6O18MafBB5ckbXObf7K7zncZIs5Ct/ex0BPNAGwDmlqhcatpumJi6vrW3CjAEkyrx+Jq5DMk8SSxMHjdQysOhB6GgDgNRS+0ZLWyl06X7JFcf6Ld2WZbkSY/1z5+U7mYgr3BPYVBql/feIYbeCzngk1C3mJtZtrQq74IeN1zlHA+YLnawH1q7ceNNY1ixFx4W0edofNVTPcJkspIBKID6NnJOMZp8Oipb6Re3eqKsV/hA6aZlhAUJMbBMnDDJJPTBOaAOV1gWS3M9utzcreaYWV/PVTFOxfPOMFMs59eGNaHhjTG067hudZ1CxFnDM+HinEi3Ekhx06jOOcgfd+prZm0jQPiCltetMVEe6KXaBDM8uBt3fQAkDkHPpWX428IDS9BtrnSl3fYn3TzzEs5Q7V4VR24IxjAB9aANPWvHsa6xLomm7BcEtaq5bBE5GBjsqqTyT17DvXDabZ33h3U1vL0mDWFYkefNueRu4OCSVbpk4HI54rSGjs8kfiK3neUSLm9mXaXilU8HllwpXHftz1psnh6fWb59TstesQbwq000twm+F84YbVwOgGB68GgD2CCQywRyFGQuoba3UZHQ0+mQgrCil95CgFv73vWXrHinStBnjh1K5eGSRdyhYXfI6dVBoA180tcs3xH8NhGIvpWwCcC0m5/8drQ8N+KNO8V6d9s0uSRowdrB4ypU+nPX8M0AbFYPipRcx6bYSf8AHveXyRzD+8oDPt+hKAVvYrB8RnzL/QbdP9a+oCQD/ZRHLH/PrQAXAC+O7IsMh9PmWPP8JDoTj6gj8qraFf27azqc80qrJqF40Vsp/wCWiwqFOD067v1qC4vDFc+JtbJy+nQm1tx/d2oHY/izD/vkUXfh3b4XtLWXVIrOyggTzDLErbZOpkDkgq2TnNAHPa5pujzyXUKXc+m2qFhm4sHeNBk7tjdkJz8rcZ5GK6Pwfo9hF4C02C4gi8p0Wc7+Nz53B+eh6GsS+toLWDLWWleIXuXMVvOsqrPMx/vgAqxHUtxwM8Vc8EeGLWbS5X1kLqdzBcPbo9wN3lpH8oUKeFHBI9iKAJ/G1qtzcwQzAslwAiqNReBpGBzhFxs3dDljycVnaO1jo+oeItXbT7gS2NvCuL190wfaxKhyT97K4wecitLXRrepTXej2cMd1bT5jdri1aFLdccMJM4cg4IAGcjtWfFpWs3et3+mzXlik0Zt9RJWNpRJIo2hXJxtBMYOMZ546UAbdtrGqtrtnJexG20+/MkMFtIgEqMq7ldz6thvl7cVLeeIJTMbHTYI0uTffYUkl5RT5fmM+0cnA4xxzWX4ta426DqF7dXOntHc4khtgspjJjfL5wcgAenTNcxg3CS6rqcEMttey/uta8l5CwB2LiKMjyycYBJOc8+lAGzpeoy2mo6rrMd2txDBqC2l9tAVZUCovmhR0ZXJ57jPoK6OxjfSPFcmn243WV7E95s/593DANj/AGWLZx2IPrWCdDtdI8E6rcWrP5NxbMohks0gYtnCk4AbOTxn1rptT8T6XoEkMOqXLxzPGGGIHfI6dVB70AbVFcu3xH8NBWIvpSQCcC0m/wDia0fDfijTvFWnC80uSR4wdrCRCpU+nPX8M0AYHxOF3caRZ6fZwSyi6uAr7EZhwPlBK425Yg5yMEVVv7OS2t9UijVk3pa6JaMU27lOPMYD/gZ6f3a6G68X21pcyQS2OobkbBIiGD7/AHulV5fGemTfJJZ35APe3zj9aAMLwDGNS8Va1q4jCxgCGE7T9wn5Rk9QEVSMAcNjtXTaAwudY1+7UfI10sCn18tAD+pI/Cqui3mi6V4d1C50Wze1trYvM8TIUy23PAPrgVxmp3+uaLBFZx37WkccKvJIiEHzpPnkZiRhvvEAAjHWgCtr8l1d+Nrk6X9qa9S6AhKwHIYYHLKPudepxjrVvXvB+o6lqNysemI13KfnkgR4oMkdQzNjjvgHNVnuZLqyhnuvGN48EpJhNkHcq3XDE7QCo45PPJIrW0rwfD4qtPtaeJ9QuIt7KwYEOjdNpyxxjqv1zk0ARaJ4Tnt/HVs1tbXUNhZSMxaZiqHCFRtUjBySemeK63xB4rj0+GOOxlt3lmDkTSNmKIIQrE45dskAIvJPpWTb/DSCwnN5b6nevdJG/l7toG4qV9OmD09cmvPrTSLnVNLSKEO13p7NK1v5h8zGdsiIuMBu5J5IXhcdQDpJpL/WNXfV49Ka/FztjgUurrCI+CzxAgk7uQN20E8nNdoukX+reHok1J/s+pwv5tvcAqXjcfdY7QF55BUcYOMmuX8BajAmstbwWwbzF8tphDJuUr23MM7frsX0FeldRQBzqahPq/h64bzJ7K/tWKXUcDIrK69QGcYCsMEMexFcdNeQXLbJpobh8/dutWmuzn/rnANv4ZrqZ9Rs9G1vxFdX5/0IQWzznYXAJDLyPTAFbUd/pljp/wBo329pbhEdgcR7A33cjtmgDhbSxu8g6dp00ef4rTR4rf8A8fnYt+OK7nQI7uLTFS/WZZgx4mmWVyM8ZZQB+AHFNu/EWn2TaessjH+0HCWxRCwkJxjntwc/StQCgDy3Rdd12Rjpl+YWtb3dFHNOfLWEqDuUbMEjAxwQAeMjOKyZdTvtF1mX7DaxJHGjw3ZaPYjxk4wEXBds5K8ljzzjNWPG9idTtW1wCRZVK2t/ZhjuhkHbJOFQ9cgcggjrVuxgvrbw3E1+4TWrhWPmSkl7eyUYLEn/AFfHGcFj069ACzZaV/wjninTr6KKCe2nATzT1dGHDr2DKASQBwmcsSaZ4v8AF15qOotpenh4dPGRLNGTumG3OQRyE57ckc9ODm/8JLfapbaFcRWz28FrNJDAsaJtmwFAyHcbQFzkE+3Nb19pzx6BqGkwAx3NoVlZox81zZ87ee+0DBHfYB3oAzIrmwuI4LEXyX0Vmyvm4iDWiMcdHB37QcDeMqM46EVaXwP4f1KY2F5Fd6dqBVykcjq4cks26N8YcAueODwMiuZtjbWsMghu0bUbWNhHChIaMgjDZI2uuCSV9PYkDW0y+1jxM50W6l+2LdgSGdlA+zIDzKhGNpHKhfU+xyAer2sSwWsUSMWVEVQT3AGKl6U2GJYYkjQYVFCgH0FOoARgHUq3IIwRTYYY7eJIoUSONBhURQAB7Cn0UAFYGu5s9c0bUG+aMStaMvdTLgKw/FQPoa6CsHxdhNPspm+7DqFs7H0HmAZ/WgCgtkb5fGGmxj55pPlz6vAuP1FPuWvde8IWM+mNKJZ4kzGroq5Iwd5YHhSD05rR0+1mg8UaxM8bCC4SBkfszBWVh+GBUHhPMFrqGntwbK+ljUf7DHzF/R6AOcTRX8NWVwYYo7NQBHcatKd93ck9fKUZwT91cn04OKueGryOw8J6g1xPLp0q30yO9yfOkjcsNu7+8dpWrPiG4jsvG3h+S6MssM3mRJGwHlwyHAWQf7WTt+jVqXsdhYz3kv8AaEen3d5GpeRpFGNvyhwrcZxxn6UAcnq3jq9TR7q2is5buSUeRb6lZKVhd2O0Y3dGyegJGe9XRq8PiGGTTGs/sN0ylYmnuxHOkyqQhdAQ2fpkVB4g0C2eTR4dLux/aFzcGaPUbhxM37tCw68YLbRgDHtVvSNW1OO+a21S0F7PbELIQqi4hB6OAMCSM5+8uCOcjigC3E519LCGQ+TqWmTo93BcD5iNjI3TghgxIYcVmeJvD50T4avpGkTsh81ERgMFy8nQntyRz7VkfE7VbxNc0yPS5jBIsLul1AwDyENtePd6ADOPWuj8CXuq3lk8eppJPbgAxXMpBJYHDKe559RkHIPQGgDK0CXVNdFnpeqfaJFRo724mmdTvjU/IoUAFdzjkNn7h9q67Trye68QasnmFrS3MUSDA4k2ln/RlqDSAB4s8Qhjly1uw/3fLwP1DUwE6T4wSGJt0Grq8jR945Y1GWHsy4B9wPWgDoGAdSrAEEYINMhhit4VihjSONBhURQAB7AVJQaAOY1fwjLqepS3S3lnGJMfLJpkMrDAx95uTWRD4WhuL6ayh1vSXuYADJEukW5Zc+o/Cul8Sajd2ek3I0kwPqYhaWGGTJLqvUhRyTyK82uro6pMPFOnRxWupWrgXKx7QrdUjlDOoJiJLBvp7UAdleeHZtK8I63EbiGfzbdmVYbOO3wQCeidfxrG167vNRkttRsNN+xpMiolxNbJJNMcZGwBXYDHsPrXa6Drdt4i0eO7hKEPlJIw4fYw4IJH6eoxWDp2nXOqeDYLC3uGils55LZ8yuilUdlwdhBPy44yKAOSit9QsdO1r7dPdbbYxXS2zlIyzSEqzM3zMvTpkH6Zq78PNWXTddu7O5hlga/VHjjCMT8oOZGzkquCACx5xXQCwtvA2nTXEaxXV9fSxwxphYYy/O0cngDkkkk1Q8JWv2HSL/xfq5ea7uFkkUMeiegGSMsQAPYLQAl38U2gvJPJ0hp7JT8swuArMOOduPQggZ7ioIdT8JfaJfEkN3qFnJJMWmhWL5i6gFsjaSAcjOCASfeuf1fxPLdXMCano1i8H2gtKLQmN2A3DaSevI3Z46CtzSvD+k69cPaWsd1a21zYyPKkjAyRyecox3HWP8aANGP4mebpU92NIeJ/NWGBHuE/eucnnHQADJ/LrW94b8Ry60lwt3YtZyQ4+8WIcHPzAlRxx71wXivwvLpw0yKQwt5CSs17IjKJCSAqFuduFBPzED0NXtOsL3TfAN9dpcNDDcoUNuqKc7mCCQMPYn1HvQBL4hP23wL4j1cklL+4QwH+9CjKiH6HDHoevSqV4D/wg2vYIOdOsE57jYMj9fX8q6j4gxJbeALuGFQqRiJEUcYAZQAMdPzFcvKd3gHXmxn9xYrgcZxHH7e/ofoaAF15mk0TwE0kjOxliy2eTwnP+cfX19UFeVa2f+JD4EP+1GTz/uf57/T09VFAGNrGhG7m+26fJHBfgAEyJujmA5CyL3weQeoP5VwfiGCR5NP0m6t7qyF3Nu1G7umWVJiuNu6Q4DJyfl+UjA4r1WmuiyIUdAytwVIyDQBwvizQWvrHRotHhsJ9Ps9+8zxG5RBtAUhASWPXFa2uSQaXPot9dTwIY5PsszZEatHIuDxngBgpx2rQk8KaJKxZtLtAT/cjC/yp9t4a0e0YNBplorL0YxAkfiaAPMbDwdNfa3cJpcPnafGwNvevmOMDr7FiOny9fUV6Z4f8O2fh+0aO2UNLKQ00xUAyN06DoB2A4FamO2KWgBaKKKACiiigBKR0V1KuoYHsRkU6msMigDJs9Ul1DWbqG1VDYWg8uSY9Xm7qvso6n1OOxrP1cPoup3N8ZXh0/UYxHczoMtaSAbVl/wB0jgnsQD0pdEmfw4LfRNSi2oWKWt4nMc5JJw392Q88Hg9j2rV1PVoNPZY7i2u5EkXlobZpVA9DtBoA5nVPBSzXGnyaRjEabpbmadnZ8MjLyc9dpOR3xWjPIt/4h1CaSzF3baXCsSxFELNM3zsV3dMKVHUdTTdNsI5YXm8Lau9vArkNayReZFG3UrsbDJ9AQOelLbxa3pn2iNdHsrs3UrSyyJeMocnAOVdSQMADGSMCgDhb42Vx4jtrpLfTbWLZPlEtDPApG3iWReM+pThPU13Oh6fcvYvLbXF3ab4niW3nYTrG2PleOQ/MU6Ec4PtVK68P3l5KZjoVrHIFCxuupupgA7RgJhB6gcHvmtaK81u2hSJdAgKooUCK9UAY9iooAj8MxW8/hOxAtIvOs1ZNjjcUmQlWOfUsCc9ea850lNVlms9Vt7y5jubu5eG4XzSqJcn5g20/LhlI4PXDDqRXeWv9t2OqXVzb6HKsF0d8lubyLaJOMuD1GQOR+NXHtNf1MFbj+zdPiZg2EQ3EoI6HLAKCPXBoAZYPP/wmUguFjWeXS4muEjbcEcOw6+hycfSn6JGs3iLW57obr6KZYVz/AAQbQyBfQE5J9/pTrQWmi6lHp1us93f3h865mZgz7RxvkPYZ4AH4DrTvDwN3qes6i3HmXP2ZF9FiG3P4sW/SgDdoNLSUAcX4jsrq01uKaO4ZRcSh7KWQki3ugMeWT2jlUYx6/UVzt8X0u+g8S6PbfuZ3aK6s2R2aKXBVrcgHADOxI4xuwehr0vVNNg1fTZ7K6UmKVcEg4KnqGB7EHBH0rhZC0Qv01TGGAs9ZULxyMRXij3GM+mP9mgChpOow+FPEtvJDcMNGv1VUM0gTaudirtKg7o2DbjnOCM9K7TRnWz8R6xYFsefIt9AP7yMoVyPXDLz9R615/b6bMj3Xhe6fyXEhNnMkbJHFIylFXJLArKgc8dCT3ra8L3L6/ZCwM/2TWtH+e1kZ/MaNGJAjcYBIAAVh9DnNACJZXPxA8VPPexldD0+RokQ5AmKsQw5HOSqkntjHc1d+I/iKPQdNtdPisoZ2uMssbMUWMJgqcDqM446cVtWniW2tXW11qEaTdknPmcQSnuUk6HPXnB9qz/E/gq08WX8OojUTGyQ+UoXa6Fc5yPegDza9ksG0XSbqTdbvIro0TtvZpQFUvkDhMY/EmvSfCtokHiS/MVxFcoLZXWWI5UiSWV+PoMCuR1nwRq9nPp620QuoLeAxmSJhneXZz8vUDoM10XwxsJ7FdQWa3eEYiVAyFQcGTp+dAHeYrE8W24/4Q7U0iUKEtmdQoxjb839K2ZZUhjLyuqIOrMcAfjXN6rraa1bXGlaAReXE6GGS4TmC3Vhgsz9CQDwoyTQBU+I12n/Cv55TkiYxbQO+WB/kO4I9q5u7/wBE+HniBJ22srWsXfqIoePX9R9RXU+MvDd3q3he20nTQjGOSPLSybcIoxnI5J/z0rL8W+Gb7/hGL+1sonu5ru+SZViAyqBFXnPH8PofQUAZWsRs9n4BscHzz5bfQfJz/wDqwffrn1UVx+oeGr278S+HbpBF9l02ICV9xDFgOAF7jjv68c12A6UALRRRQAUUUUAFFFFABRRRQAUUUUAFFFFAGF4shkfSUkiieX7Pcw3DpGMsURwWwO5xk4rWtbuC+tI7m0lWWGUbkdDkMKm96xdIsrnTNV1CEQD7Dcym5hkVhiNiAGQr1GSC2RxyaAKjb7u6GveHmSWQ5t7u2k/d+dsOMHP3ZFOcZ6g4PY1bg8Rg3UNvqGn3mntO2yJp1Uo7f3dykgE84zjNVrl28O6/c3zxTNpl8itM0SF/JmXjcyjnay4yQDyvNaFxHp/ibSisN0ssDFXWW3kGUZSCrAjoQQKANLIoOK5u8g1i2SOwg1C5uZ71tpu5IUVbSJR8zfKAC5zgZ789qaEn8J3RMUd5eaRKvKLumlgl9R3Kv+jex4ALE1hqOpXs8t5fT6daxt5drHbSgM3/AE0ckc57L0A9zShfEtpmFW0++GMJPKWhZfdlAIb8MfhUVtocmty/bvEcStkHyLAndHbqe7f3pPU9ug9TZTwxFAQtrqOqQQg8QpckoB6DcCQPxoAsaPpC6XFK0kpuLy4fzLi4cYMjfTso6AdhWgqqgO1QMnJwO9OxS0AFFFFABXO+J7Foims20PnSWyGO6gxn7RbH76Y7kfeH0I710VJjigDzfU/Ck+qaIHsDHctZrnSrrAdpoXHyqTkENHnhvp3zXTaheWfhHTLjVtQKyXcqoJWQEGd1XACjnHAz+ZrcihgsbYRwpHBBGDhVAVVHX8K84tHl+IfimC6bzZNGsbhyEKARFQoKnOfmZieQRwKAOk07xLbyaBaSeK3s7S4u1aTyHQhdm7AyG9sVXEHgGdy//Eiy3P30X9M1o+JLn7LJATq91YKwPyxWfnq/1+U4rnX1K2P+s8UWzf8AXxo4H9BQBsx6J4Lmx5UGjv8A7rof61YHhbw26s8dpBhRk+VKwAH4GuXNzpsv/MX8Kyk/899MC/8As1bvhJLQ3tw9q/h6QmMBjpke1+v8QyeKAKSL4PZ1ex0m41QqePKt5ZkB9cv8n61LceMWs1FvBZ6bp6jhUur1Aw/7ZxBjUXjKwstMP269uLRbaVsFtRmnmAY9FSFSARjtWDZauGiYadDrsq4OE0zS47RDxn72C360AdhoWu3d5ekXjSTQumRJHYPBBHj1kkOWz9K6YFWAIwc15ifD3iDVJd0ehWduMnE+sXj3bkdvkyQD36V2/hvS9R0yxZdW1R9QuZCGZtgRI/8AZQAdPrQBsUtJS0AFFFFABRTWZUUsxAUDJJ6AURyJKivGyujDIZTkEexoAdRRRQAUUUUAFFFFABRRRQAUmKWigBMVkXnhqxuLg3VuHsr3/n5tDsc/73Zh7MDWxSUAY8Gi3fnxyXetX1wsbBhGAkasf9raASPbNbHSub1DxRc2urX1la6fHOLGBJpZJLoRZDBjgAg5+6e9bWmX8eqabbXsSuqXESyqrjDAEZwR60AWqWkpaACiiigAooooAKSlooA5jxlba5qlium6PGkUdywSe6aUDZGQdw24yc+1a+iaRb6HpcVjaqQkYyWPJdj1Y/U1fx7UUAGKKWigBjRI/wB9Vb6jNJHBFESY40UnqVUDNPJA6mkV1cAqwIPcHNAENzY2128T3EEUrQtujLoG2H1GehqcDFFLQAmKKWigAooooAKKKKAOU8eXUktjb6LaxSTz6nIEkjhYCTyF5lYZIHT5ev8AFTPAs7WaXmgzW81qbGTzLaKdgX+zuSV6Eg7TuXr2FdS1rA1ytw0MZnVSiyFRuCnqAeuKPs0P2kXHlJ54TZ5m35tuc4z6Z7UAS0UUUAFFFFABRRRQAUUUUAFFFFABSGlooA4nV9Ann8Taney+H7fVre6tooovMlRdhUNuB3cjORyK6Lw3Y3Wl+HbCyv5hNcwQhJHBJBI7ZPJx0z7Vp4ooAWiiigAooooAKKKKACiiigAooooAKKKKAOX8WYm1PQrK6Yrp11cstyN20SEITGhPoWHTvirWj2ek6frmoW+lyNHLsje4tIz+6iJzhgMYViOoHXA4rVvtOtdStWtr63iuIG6pIu4UzT9KstKhMVhbRW6M25gi43H1PqfrQBbxS0UUAFFFFABRRRQB/9k="/>
          <p:cNvSpPr>
            <a:spLocks noChangeAspect="1" noChangeArrowheads="1"/>
          </p:cNvSpPr>
          <p:nvPr/>
        </p:nvSpPr>
        <p:spPr bwMode="auto">
          <a:xfrm>
            <a:off x="215900" y="-487363"/>
            <a:ext cx="2876550" cy="1343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19" name="Picture 7"/>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25756" y="2095607"/>
            <a:ext cx="6961044" cy="2628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57200" y="2105489"/>
            <a:ext cx="1268556" cy="2618911"/>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2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786621"/>
            <a:ext cx="1030720" cy="1302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57198" y="4747185"/>
            <a:ext cx="2378075" cy="1569660"/>
          </a:xfrm>
          <a:prstGeom prst="rect">
            <a:avLst/>
          </a:prstGeom>
          <a:noFill/>
        </p:spPr>
        <p:txBody>
          <a:bodyPr wrap="square" rtlCol="0">
            <a:spAutoFit/>
          </a:bodyPr>
          <a:lstStyle/>
          <a:p>
            <a:pPr algn="ctr"/>
            <a:r>
              <a:rPr lang="en-US" sz="2400" dirty="0" smtClean="0"/>
              <a:t>Hot water breaks hydrogen bonds and increases swelling.</a:t>
            </a:r>
            <a:endParaRPr lang="en-US" sz="2400" dirty="0"/>
          </a:p>
        </p:txBody>
      </p:sp>
      <p:sp>
        <p:nvSpPr>
          <p:cNvPr id="9" name="TextBox 8"/>
          <p:cNvSpPr txBox="1"/>
          <p:nvPr/>
        </p:nvSpPr>
        <p:spPr>
          <a:xfrm>
            <a:off x="6248400" y="4747185"/>
            <a:ext cx="2438400" cy="1569660"/>
          </a:xfrm>
          <a:prstGeom prst="rect">
            <a:avLst/>
          </a:prstGeom>
          <a:noFill/>
        </p:spPr>
        <p:txBody>
          <a:bodyPr wrap="square" rtlCol="0">
            <a:spAutoFit/>
          </a:bodyPr>
          <a:lstStyle/>
          <a:p>
            <a:pPr algn="ctr"/>
            <a:r>
              <a:rPr lang="en-US" sz="2400" dirty="0" smtClean="0"/>
              <a:t>Amylose leaks out and thickens the surrounding liquid.</a:t>
            </a:r>
            <a:endParaRPr lang="en-US" sz="2400" dirty="0"/>
          </a:p>
        </p:txBody>
      </p:sp>
    </p:spTree>
    <p:extLst>
      <p:ext uri="{BB962C8B-B14F-4D97-AF65-F5344CB8AC3E}">
        <p14:creationId xmlns:p14="http://schemas.microsoft.com/office/powerpoint/2010/main" val="660833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Video of starch cells gelatinizing to thicken liquid</a:t>
            </a:r>
            <a:r>
              <a:rPr lang="en-US" dirty="0"/>
              <a:t>:   </a:t>
            </a:r>
            <a:r>
              <a:rPr lang="en-US" sz="1300" dirty="0"/>
              <a:t>https://www.youtube.com/watch?v=L6vYxYE1jOg</a:t>
            </a:r>
          </a:p>
        </p:txBody>
      </p:sp>
      <p:pic>
        <p:nvPicPr>
          <p:cNvPr id="4" name="L6vYxYE1jOg?feature=player_detailpage"/>
          <p:cNvPicPr>
            <a:picLocks noGrp="1" noRot="1" noChangeAspect="1"/>
          </p:cNvPicPr>
          <p:nvPr>
            <p:ph idx="1"/>
            <a:videoFile r:link="rId1"/>
          </p:nvPr>
        </p:nvPicPr>
        <p:blipFill>
          <a:blip r:embed="rId3"/>
          <a:stretch>
            <a:fillRect/>
          </a:stretch>
        </p:blipFill>
        <p:spPr>
          <a:xfrm>
            <a:off x="0" y="1676400"/>
            <a:ext cx="9211733" cy="5181600"/>
          </a:xfrm>
          <a:prstGeom prst="rect">
            <a:avLst/>
          </a:prstGeom>
        </p:spPr>
      </p:pic>
    </p:spTree>
    <p:extLst>
      <p:ext uri="{BB962C8B-B14F-4D97-AF65-F5344CB8AC3E}">
        <p14:creationId xmlns:p14="http://schemas.microsoft.com/office/powerpoint/2010/main" val="1786048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b="1" dirty="0" smtClean="0"/>
              <a:t>This thickening is important in preparing many foods.</a:t>
            </a:r>
            <a:endParaRPr lang="en-US" b="1" dirty="0"/>
          </a:p>
        </p:txBody>
      </p:sp>
      <p:pic>
        <p:nvPicPr>
          <p:cNvPr id="14338" name="Picture 2" descr="http://ts1.mm.bing.net/th?&amp;id=HN.608044567672061972&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622" y="1971675"/>
            <a:ext cx="25527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ts1.mm.bing.net/th?&amp;id=HN.608023771436090374&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24000" y="3428999"/>
            <a:ext cx="2449286" cy="1828801"/>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http://ts1.mm.bing.net/th?&amp;id=HN.607987470363791151&amp;w=300&amp;h=300&amp;c=0&amp;pid=1.9&amp;rs=0&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221181" y="4717472"/>
            <a:ext cx="2667001" cy="1759528"/>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ts1.mm.bing.net/th?&amp;id=HN.608000466941117993&amp;w=300&amp;h=300&amp;c=0&amp;pid=1.9&amp;rs=0&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1544" y="3449781"/>
            <a:ext cx="2534606" cy="1808019"/>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http://ts1.mm.bing.net/th?&amp;id=HN.608013828576840050&amp;w=300&amp;h=300&amp;c=0&amp;pid=1.9&amp;rs=0&amp;p=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028846" y="1927445"/>
            <a:ext cx="2696052" cy="1806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427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5" y="0"/>
            <a:ext cx="919784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438400" y="2584371"/>
            <a:ext cx="6248400" cy="3816429"/>
          </a:xfrm>
          <a:prstGeom prst="rect">
            <a:avLst/>
          </a:prstGeom>
          <a:noFill/>
        </p:spPr>
        <p:txBody>
          <a:bodyPr wrap="square" rtlCol="0">
            <a:spAutoFit/>
          </a:bodyPr>
          <a:lstStyle/>
          <a:p>
            <a:r>
              <a:rPr lang="en-US" sz="3200" b="1" dirty="0" smtClean="0"/>
              <a:t>    With your partner, discuss:</a:t>
            </a:r>
          </a:p>
          <a:p>
            <a:pPr marL="342900" indent="-342900">
              <a:buAutoNum type="arabicPeriod"/>
            </a:pPr>
            <a:r>
              <a:rPr lang="en-US" sz="3200" b="1" dirty="0" smtClean="0"/>
              <a:t>What is gelatinization?</a:t>
            </a:r>
          </a:p>
          <a:p>
            <a:pPr marL="342900" indent="-342900">
              <a:buAutoNum type="arabicPeriod"/>
            </a:pPr>
            <a:r>
              <a:rPr lang="en-US" sz="3200" b="1" dirty="0" smtClean="0"/>
              <a:t>What happens to starch when it gelatinizes?</a:t>
            </a:r>
          </a:p>
          <a:p>
            <a:pPr marL="342900" indent="-342900">
              <a:buAutoNum type="arabicPeriod"/>
            </a:pPr>
            <a:r>
              <a:rPr lang="en-US" sz="3200" b="1" dirty="0" smtClean="0"/>
              <a:t>What are some of the foods that use gelatinization of starch in their preparation?</a:t>
            </a:r>
          </a:p>
          <a:p>
            <a:pPr marL="342900" indent="-342900">
              <a:buAutoNum type="arabicPeriod"/>
            </a:pPr>
            <a:endParaRPr lang="en-US" dirty="0"/>
          </a:p>
        </p:txBody>
      </p:sp>
    </p:spTree>
    <p:extLst>
      <p:ext uri="{BB962C8B-B14F-4D97-AF65-F5344CB8AC3E}">
        <p14:creationId xmlns:p14="http://schemas.microsoft.com/office/powerpoint/2010/main" val="10170747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Autofit/>
          </a:bodyPr>
          <a:lstStyle/>
          <a:p>
            <a:r>
              <a:rPr lang="en-US" sz="4800" b="1" dirty="0" smtClean="0"/>
              <a:t>II.  HOW DO YOU USE GELATINIZATION TO THICKEN FOODS?</a:t>
            </a:r>
            <a:endParaRPr lang="en-US" sz="4800" b="1" dirty="0"/>
          </a:p>
        </p:txBody>
      </p:sp>
      <p:pic>
        <p:nvPicPr>
          <p:cNvPr id="27650" name="Picture 2" descr="http://ts1.mm.bing.net/th?&amp;id=HN.608039044340581555&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895600"/>
            <a:ext cx="42672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039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438400"/>
            <a:ext cx="4953000" cy="1143000"/>
          </a:xfrm>
        </p:spPr>
        <p:txBody>
          <a:bodyPr>
            <a:normAutofit fontScale="90000"/>
          </a:bodyPr>
          <a:lstStyle/>
          <a:p>
            <a:r>
              <a:rPr lang="en-US" b="1" dirty="0" smtClean="0"/>
              <a:t>Flour and cornstarch are the thickeners most often used in the United States, </a:t>
            </a:r>
            <a:br>
              <a:rPr lang="en-US" b="1" dirty="0" smtClean="0"/>
            </a:br>
            <a:r>
              <a:rPr lang="en-US" b="1" dirty="0" smtClean="0"/>
              <a:t>but other </a:t>
            </a:r>
            <a:br>
              <a:rPr lang="en-US" b="1" dirty="0" smtClean="0"/>
            </a:br>
            <a:r>
              <a:rPr lang="en-US" b="1" dirty="0" smtClean="0"/>
              <a:t>starches </a:t>
            </a:r>
            <a:br>
              <a:rPr lang="en-US" b="1" dirty="0" smtClean="0"/>
            </a:br>
            <a:r>
              <a:rPr lang="en-US" b="1" dirty="0" smtClean="0"/>
              <a:t>also work.</a:t>
            </a:r>
            <a:endParaRPr lang="en-US" b="1" dirty="0"/>
          </a:p>
        </p:txBody>
      </p:sp>
      <p:sp>
        <p:nvSpPr>
          <p:cNvPr id="4" name="Rectangle 3"/>
          <p:cNvSpPr/>
          <p:nvPr/>
        </p:nvSpPr>
        <p:spPr>
          <a:xfrm>
            <a:off x="685800" y="2286001"/>
            <a:ext cx="1104900" cy="3276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8" name="Picture 6" descr="http://healthnutnation.com/wp-content/uploads/2013/05/bag-of-flou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0600" y="1524000"/>
            <a:ext cx="6322869" cy="4280096"/>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http://ts1.mm.bing.net/th?&amp;id=HN.608007888644079990&amp;w=300&amp;h=300&amp;c=0&amp;pid=1.9&amp;rs=0&amp;p=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67000" y="4007838"/>
            <a:ext cx="2316762" cy="2316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170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12177"/>
            <a:ext cx="6629400" cy="1143000"/>
          </a:xfrm>
        </p:spPr>
        <p:txBody>
          <a:bodyPr>
            <a:noAutofit/>
          </a:bodyPr>
          <a:lstStyle/>
          <a:p>
            <a:r>
              <a:rPr lang="en-US" sz="3600" b="1" dirty="0" smtClean="0"/>
              <a:t>If you use flour as your thickener, you get a bland flavor and opaque color.</a:t>
            </a:r>
            <a:endParaRPr lang="en-US" sz="3600" b="1" dirty="0"/>
          </a:p>
        </p:txBody>
      </p:sp>
      <p:sp>
        <p:nvSpPr>
          <p:cNvPr id="3" name="Content Placeholder 2"/>
          <p:cNvSpPr>
            <a:spLocks noGrp="1"/>
          </p:cNvSpPr>
          <p:nvPr>
            <p:ph idx="1"/>
          </p:nvPr>
        </p:nvSpPr>
        <p:spPr>
          <a:xfrm>
            <a:off x="3429000" y="2362200"/>
            <a:ext cx="5334000" cy="4031873"/>
          </a:xfrm>
          <a:ln w="57150">
            <a:solidFill>
              <a:schemeClr val="tx1"/>
            </a:solidFill>
          </a:ln>
        </p:spPr>
        <p:txBody>
          <a:bodyPr/>
          <a:lstStyle/>
          <a:p>
            <a:pPr marL="0" indent="0">
              <a:buNone/>
            </a:pPr>
            <a:r>
              <a:rPr lang="en-US" b="1" dirty="0" smtClean="0"/>
              <a:t> Thicken with this much flour:</a:t>
            </a:r>
            <a:endParaRPr lang="en-US" sz="800" b="1" dirty="0" smtClean="0"/>
          </a:p>
          <a:p>
            <a:pPr marL="0" indent="0">
              <a:buNone/>
            </a:pPr>
            <a:endParaRPr lang="en-US" sz="1200" b="1" dirty="0" smtClean="0"/>
          </a:p>
          <a:p>
            <a:pPr marL="0" indent="0">
              <a:buNone/>
            </a:pPr>
            <a:r>
              <a:rPr lang="en-US" b="1" dirty="0" smtClean="0"/>
              <a:t>     Thin sauce—1 T.</a:t>
            </a:r>
          </a:p>
          <a:p>
            <a:pPr marL="0" indent="0">
              <a:buNone/>
            </a:pPr>
            <a:endParaRPr lang="en-US" sz="1200" b="1" dirty="0" smtClean="0"/>
          </a:p>
          <a:p>
            <a:pPr marL="0" indent="0">
              <a:buNone/>
            </a:pPr>
            <a:r>
              <a:rPr lang="en-US" b="1" dirty="0" smtClean="0"/>
              <a:t>                   Med. Sauce—2 T.</a:t>
            </a:r>
          </a:p>
          <a:p>
            <a:pPr marL="0" indent="0">
              <a:buNone/>
            </a:pPr>
            <a:endParaRPr lang="en-US" sz="2400" b="1" dirty="0"/>
          </a:p>
          <a:p>
            <a:pPr marL="0" indent="0">
              <a:buNone/>
            </a:pPr>
            <a:r>
              <a:rPr lang="en-US" b="1" dirty="0" smtClean="0"/>
              <a:t>   Thick sauce—3 T.</a:t>
            </a:r>
          </a:p>
        </p:txBody>
      </p:sp>
      <p:pic>
        <p:nvPicPr>
          <p:cNvPr id="4" name="Picture 6" descr="http://healthnutnation.com/wp-content/uploads/2013/05/bag-of-flou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381000"/>
            <a:ext cx="2667000" cy="1805354"/>
          </a:xfrm>
          <a:prstGeom prst="rect">
            <a:avLst/>
          </a:prstGeom>
          <a:noFill/>
          <a:extLst>
            <a:ext uri="{909E8E84-426E-40DD-AFC4-6F175D3DCCD1}">
              <a14:hiddenFill xmlns:a14="http://schemas.microsoft.com/office/drawing/2010/main">
                <a:solidFill>
                  <a:srgbClr val="FFFFFF"/>
                </a:solidFill>
              </a14:hiddenFill>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59" y="2484207"/>
            <a:ext cx="2560941" cy="2849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0126" y="5200471"/>
            <a:ext cx="2750274" cy="1200329"/>
          </a:xfrm>
          <a:prstGeom prst="rect">
            <a:avLst/>
          </a:prstGeom>
          <a:noFill/>
        </p:spPr>
        <p:txBody>
          <a:bodyPr wrap="square" rtlCol="0">
            <a:spAutoFit/>
          </a:bodyPr>
          <a:lstStyle/>
          <a:p>
            <a:pPr algn="ctr"/>
            <a:r>
              <a:rPr lang="en-US" sz="3600" b="1" dirty="0" smtClean="0"/>
              <a:t>For each cup </a:t>
            </a:r>
          </a:p>
          <a:p>
            <a:pPr algn="ctr"/>
            <a:r>
              <a:rPr lang="en-US" sz="3600" b="1" dirty="0" smtClean="0"/>
              <a:t>of liquid:</a:t>
            </a:r>
            <a:endParaRPr lang="en-US" sz="3600" b="1" dirty="0"/>
          </a:p>
        </p:txBody>
      </p:sp>
      <p:sp>
        <p:nvSpPr>
          <p:cNvPr id="6" name="TextBox 5"/>
          <p:cNvSpPr txBox="1"/>
          <p:nvPr/>
        </p:nvSpPr>
        <p:spPr>
          <a:xfrm>
            <a:off x="381000" y="2362200"/>
            <a:ext cx="2819400" cy="4031873"/>
          </a:xfrm>
          <a:prstGeom prst="rect">
            <a:avLst/>
          </a:prstGeom>
          <a:noFill/>
          <a:ln w="57150">
            <a:solidFill>
              <a:schemeClr val="tx1"/>
            </a:solidFill>
          </a:ln>
        </p:spPr>
        <p:txBody>
          <a:bodyPr wrap="square" rtlCol="0">
            <a:spAutoFit/>
          </a:bodyPr>
          <a:lstStyle/>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p:txBody>
      </p:sp>
      <p:pic>
        <p:nvPicPr>
          <p:cNvPr id="9" name="Picture 2" descr="http://ts1.mm.bing.net/th?&amp;id=HN.608022401341194814&amp;w=300&amp;h=300&amp;c=0&amp;pid=1.9&amp;rs=0&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810000"/>
            <a:ext cx="1600200" cy="10241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ts1.mm.bing.net/th?&amp;id=HN.608022401341194814&amp;w=300&amp;h=300&amp;c=0&amp;pid=1.9&amp;rs=0&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6583" y="4724400"/>
            <a:ext cx="1605417" cy="10274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ts1.mm.bing.net/th?&amp;id=HN.608022401341194814&amp;w=300&amp;h=300&amp;c=0&amp;pid=1.9&amp;rs=0&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6583" y="5220933"/>
            <a:ext cx="1605417" cy="10274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5038" y="3200400"/>
            <a:ext cx="1605417" cy="483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3571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r>
              <a:rPr lang="en-US" b="1" dirty="0" smtClean="0"/>
              <a:t>If you are using a recipe, follow that to see how much thickener to use.</a:t>
            </a:r>
            <a:endParaRPr lang="en-US" b="1" dirty="0"/>
          </a:p>
        </p:txBody>
      </p:sp>
      <p:pic>
        <p:nvPicPr>
          <p:cNvPr id="20482" name="Picture 2" descr="http://www.learnvest.com/wp-content/uploads/2010/12/reci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057400"/>
            <a:ext cx="6424527"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764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4906962"/>
          </a:xfrm>
        </p:spPr>
        <p:txBody>
          <a:bodyPr>
            <a:normAutofit/>
          </a:bodyPr>
          <a:lstStyle/>
          <a:p>
            <a:pPr algn="l"/>
            <a:r>
              <a:rPr lang="en-US" b="1" dirty="0" smtClean="0"/>
              <a:t>Cornstarch is a stronger thickener.  			Use only </a:t>
            </a:r>
            <a:r>
              <a:rPr lang="en-US" b="1" dirty="0" smtClean="0">
                <a:solidFill>
                  <a:srgbClr val="FF0000"/>
                </a:solidFill>
              </a:rPr>
              <a:t>half</a:t>
            </a:r>
            <a:r>
              <a:rPr lang="en-US" b="1" dirty="0" smtClean="0"/>
              <a:t> as much 			cornstarch as flour.</a:t>
            </a:r>
            <a:br>
              <a:rPr lang="en-US" b="1" dirty="0" smtClean="0"/>
            </a:br>
            <a:r>
              <a:rPr lang="en-US" b="1" dirty="0" smtClean="0"/>
              <a:t>			Cornstarch cooks 				transparent, and since 			you use less, it has less 			affect on flavor,.</a:t>
            </a:r>
            <a:endParaRPr lang="en-US" b="1" dirty="0"/>
          </a:p>
        </p:txBody>
      </p:sp>
      <p:pic>
        <p:nvPicPr>
          <p:cNvPr id="5" name="Picture 2" descr="http://ts1.mm.bing.net/th?&amp;id=HN.608007888644079990&amp;w=300&amp;h=300&amp;c=0&amp;pid=1.9&amp;rs=0&amp;p=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1905000"/>
            <a:ext cx="38862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192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153400" cy="4038600"/>
          </a:xfrm>
        </p:spPr>
        <p:txBody>
          <a:bodyPr>
            <a:noAutofit/>
          </a:bodyPr>
          <a:lstStyle/>
          <a:p>
            <a:pPr algn="l"/>
            <a:r>
              <a:rPr lang="en-US" sz="6600" b="1" dirty="0" smtClean="0"/>
              <a:t>                   I.  </a:t>
            </a:r>
            <a:r>
              <a:rPr lang="en-US" sz="6600" b="1" dirty="0"/>
              <a:t/>
            </a:r>
            <a:br>
              <a:rPr lang="en-US" sz="6600" b="1" dirty="0"/>
            </a:br>
            <a:r>
              <a:rPr lang="en-US" sz="6600" b="1" dirty="0" smtClean="0"/>
              <a:t>What is gelatinization and how </a:t>
            </a:r>
            <a:br>
              <a:rPr lang="en-US" sz="6600" b="1" dirty="0" smtClean="0"/>
            </a:br>
            <a:r>
              <a:rPr lang="en-US" sz="6600" b="1" dirty="0" smtClean="0"/>
              <a:t>does it </a:t>
            </a:r>
            <a:br>
              <a:rPr lang="en-US" sz="6600" b="1" dirty="0" smtClean="0"/>
            </a:br>
            <a:r>
              <a:rPr lang="en-US" sz="6600" b="1" dirty="0" smtClean="0"/>
              <a:t>work?</a:t>
            </a:r>
            <a:endParaRPr lang="en-US" sz="6600" b="1" dirty="0"/>
          </a:p>
        </p:txBody>
      </p:sp>
      <p:pic>
        <p:nvPicPr>
          <p:cNvPr id="245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438401"/>
            <a:ext cx="3672369"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4589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1143000"/>
          </a:xfrm>
        </p:spPr>
        <p:txBody>
          <a:bodyPr>
            <a:normAutofit fontScale="90000"/>
          </a:bodyPr>
          <a:lstStyle/>
          <a:p>
            <a:r>
              <a:rPr lang="en-US" b="1" dirty="0" smtClean="0"/>
              <a:t>But be careful!</a:t>
            </a:r>
            <a:br>
              <a:rPr lang="en-US" b="1" dirty="0" smtClean="0"/>
            </a:br>
            <a:r>
              <a:rPr lang="en-US" b="1" dirty="0" smtClean="0"/>
              <a:t>Flour or cornstarch added to hot liquid can leave you with a lot of lumps!</a:t>
            </a:r>
            <a:endParaRPr lang="en-US" b="1" dirty="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33725"/>
            <a:ext cx="3762375"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descr="http://ts1.mm.bing.net/th?&amp;id=HN.608045972120996095&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133725"/>
            <a:ext cx="3657600" cy="296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542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r>
              <a:rPr lang="en-US" b="1" dirty="0" smtClean="0"/>
              <a:t>If hot water touches clumps of starch, it can gelatinize the outside of the clump, setting the starch into lumps.</a:t>
            </a:r>
            <a:endParaRPr lang="en-US" b="1" dirty="0"/>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514600"/>
            <a:ext cx="5972175" cy="4003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rot="18864071">
            <a:off x="1517815" y="2575420"/>
            <a:ext cx="1399500" cy="954107"/>
          </a:xfrm>
          <a:prstGeom prst="rect">
            <a:avLst/>
          </a:prstGeom>
          <a:noFill/>
        </p:spPr>
        <p:txBody>
          <a:bodyPr wrap="square" rtlCol="0">
            <a:spAutoFit/>
          </a:bodyPr>
          <a:lstStyle/>
          <a:p>
            <a:pPr algn="ctr"/>
            <a:r>
              <a:rPr lang="en-US" sz="2800" b="1" dirty="0" smtClean="0">
                <a:solidFill>
                  <a:srgbClr val="F7E8BF"/>
                </a:solidFill>
              </a:rPr>
              <a:t>AVOID </a:t>
            </a:r>
          </a:p>
          <a:p>
            <a:pPr algn="ctr"/>
            <a:r>
              <a:rPr lang="en-US" sz="2800" b="1" dirty="0" smtClean="0">
                <a:solidFill>
                  <a:srgbClr val="F7E8BF"/>
                </a:solidFill>
              </a:rPr>
              <a:t>LUMPS</a:t>
            </a:r>
            <a:endParaRPr lang="en-US" sz="2800" b="1" dirty="0">
              <a:solidFill>
                <a:srgbClr val="F7E8BF"/>
              </a:solidFill>
            </a:endParaRPr>
          </a:p>
        </p:txBody>
      </p:sp>
    </p:spTree>
    <p:extLst>
      <p:ext uri="{BB962C8B-B14F-4D97-AF65-F5344CB8AC3E}">
        <p14:creationId xmlns:p14="http://schemas.microsoft.com/office/powerpoint/2010/main" val="1815195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752600"/>
            <a:ext cx="3352800" cy="4525963"/>
          </a:xfrm>
        </p:spPr>
        <p:txBody>
          <a:bodyPr>
            <a:normAutofit fontScale="775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lgn="ctr">
              <a:buNone/>
            </a:pPr>
            <a:r>
              <a:rPr lang="en-US" sz="5200" b="1" u="sng" dirty="0" smtClean="0"/>
              <a:t>Method 1</a:t>
            </a:r>
            <a:r>
              <a:rPr lang="en-US" sz="5200" b="1" dirty="0" smtClean="0"/>
              <a:t>:  Make a </a:t>
            </a:r>
            <a:r>
              <a:rPr lang="en-US" sz="5200" b="1" dirty="0" smtClean="0">
                <a:solidFill>
                  <a:srgbClr val="FF0000"/>
                </a:solidFill>
              </a:rPr>
              <a:t>slurry</a:t>
            </a:r>
            <a:r>
              <a:rPr lang="en-US" sz="5100" b="1" dirty="0" smtClean="0"/>
              <a:t>.</a:t>
            </a:r>
            <a:endParaRPr lang="en-US" sz="5100" b="1" dirty="0"/>
          </a:p>
        </p:txBody>
      </p:sp>
      <p:pic>
        <p:nvPicPr>
          <p:cNvPr id="16388" name="Picture 4" descr="http://www.onegoodthingbyjillee.com/wp-content/uploads/2013/08/homemade-spray-starch-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2648527" cy="33834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257800" y="5001161"/>
            <a:ext cx="3352800" cy="1323439"/>
          </a:xfrm>
          <a:prstGeom prst="rect">
            <a:avLst/>
          </a:prstGeom>
          <a:noFill/>
        </p:spPr>
        <p:txBody>
          <a:bodyPr wrap="square" rtlCol="0">
            <a:spAutoFit/>
          </a:bodyPr>
          <a:lstStyle/>
          <a:p>
            <a:pPr algn="ctr"/>
            <a:r>
              <a:rPr lang="en-US" sz="4000" b="1" u="sng" dirty="0" smtClean="0"/>
              <a:t>Method 2</a:t>
            </a:r>
            <a:r>
              <a:rPr lang="en-US" sz="4000" b="1" dirty="0" smtClean="0"/>
              <a:t>:  Make a </a:t>
            </a:r>
            <a:r>
              <a:rPr lang="en-US" sz="4000" b="1" dirty="0" smtClean="0">
                <a:solidFill>
                  <a:srgbClr val="FF0000"/>
                </a:solidFill>
              </a:rPr>
              <a:t>roux</a:t>
            </a:r>
            <a:r>
              <a:rPr lang="en-US" sz="4000" b="1" dirty="0" smtClean="0"/>
              <a:t>.</a:t>
            </a:r>
            <a:endParaRPr lang="en-US" sz="4000" b="1" dirty="0"/>
          </a:p>
        </p:txBody>
      </p:sp>
      <p:sp>
        <p:nvSpPr>
          <p:cNvPr id="8" name="Content Placeholder 7"/>
          <p:cNvSpPr>
            <a:spLocks noGrp="1"/>
          </p:cNvSpPr>
          <p:nvPr>
            <p:ph sz="half" idx="2"/>
          </p:nvPr>
        </p:nvSpPr>
        <p:spPr>
          <a:xfrm>
            <a:off x="3733800" y="1528864"/>
            <a:ext cx="4038600" cy="5105400"/>
          </a:xfrm>
        </p:spPr>
        <p:txBody>
          <a:bodyPr>
            <a:normAutofit fontScale="77500" lnSpcReduction="20000"/>
          </a:bodyPr>
          <a:lstStyle/>
          <a:p>
            <a:endParaRPr lang="en-US" dirty="0"/>
          </a:p>
        </p:txBody>
      </p:sp>
      <p:pic>
        <p:nvPicPr>
          <p:cNvPr id="163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10145"/>
            <a:ext cx="3384156" cy="3366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533400"/>
            <a:ext cx="8229600" cy="1143000"/>
          </a:xfrm>
        </p:spPr>
        <p:txBody>
          <a:bodyPr>
            <a:normAutofit fontScale="90000"/>
          </a:bodyPr>
          <a:lstStyle/>
          <a:p>
            <a:r>
              <a:rPr lang="en-US" b="1" dirty="0" smtClean="0"/>
              <a:t>There are 2 main ways to thicken liquids without lumps:</a:t>
            </a:r>
            <a:endParaRPr lang="en-US" b="1" dirty="0"/>
          </a:p>
        </p:txBody>
      </p:sp>
    </p:spTree>
    <p:extLst>
      <p:ext uri="{BB962C8B-B14F-4D97-AF65-F5344CB8AC3E}">
        <p14:creationId xmlns:p14="http://schemas.microsoft.com/office/powerpoint/2010/main" val="936388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7498"/>
            <a:ext cx="8229600" cy="5756702"/>
          </a:xfrm>
        </p:spPr>
        <p:txBody>
          <a:bodyPr>
            <a:normAutofit fontScale="90000"/>
          </a:bodyPr>
          <a:lstStyle/>
          <a:p>
            <a:r>
              <a:rPr lang="en-US" sz="5300" b="1" dirty="0" smtClean="0"/>
              <a:t>   </a:t>
            </a:r>
            <a:r>
              <a:rPr lang="en-US" sz="5300" b="1" dirty="0"/>
              <a:t> </a:t>
            </a:r>
            <a:r>
              <a:rPr lang="en-US" sz="5300" b="1" dirty="0" smtClean="0"/>
              <a:t>     </a:t>
            </a:r>
            <a:r>
              <a:rPr lang="en-US" sz="4000" b="1" u="sng" dirty="0"/>
              <a:t/>
            </a:r>
            <a:br>
              <a:rPr lang="en-US" sz="4000" b="1" u="sng" dirty="0"/>
            </a:br>
            <a:r>
              <a:rPr lang="en-US" b="1" u="sng" dirty="0" smtClean="0"/>
              <a:t>Dilute starch in </a:t>
            </a:r>
            <a:r>
              <a:rPr lang="en-US" b="1" u="sng" dirty="0" smtClean="0">
                <a:solidFill>
                  <a:srgbClr val="FF0000"/>
                </a:solidFill>
                <a:latin typeface="Impact" panose="020B0806030902050204" pitchFamily="34" charset="0"/>
              </a:rPr>
              <a:t>COLD</a:t>
            </a:r>
            <a:r>
              <a:rPr lang="en-US" b="1" u="sng" dirty="0" smtClean="0"/>
              <a:t> liquid</a:t>
            </a:r>
            <a:br>
              <a:rPr lang="en-US" b="1" u="sng" dirty="0" smtClean="0"/>
            </a:br>
            <a:r>
              <a:rPr lang="en-US" b="1" dirty="0" smtClean="0"/>
              <a:t>  Stir                  OR               shake</a:t>
            </a:r>
            <a:br>
              <a:rPr lang="en-US" b="1" dirty="0" smtClean="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your thickener into COLD liquid.</a:t>
            </a:r>
            <a:r>
              <a:rPr lang="en-US" b="1" dirty="0"/>
              <a:t/>
            </a:r>
            <a:br>
              <a:rPr lang="en-US" b="1" dirty="0"/>
            </a:br>
            <a:endParaRPr lang="en-US" dirty="0"/>
          </a:p>
        </p:txBody>
      </p:sp>
      <p:pic>
        <p:nvPicPr>
          <p:cNvPr id="23554" name="Picture 2" descr="http://www.landolakes.com/assets/images/uploads/blog/2009/10/thickener-read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171824"/>
            <a:ext cx="3581400" cy="2543176"/>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6822" y="3171824"/>
            <a:ext cx="2645178" cy="254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32164" y="540603"/>
            <a:ext cx="7620000" cy="830997"/>
          </a:xfrm>
          <a:prstGeom prst="rect">
            <a:avLst/>
          </a:prstGeom>
          <a:noFill/>
        </p:spPr>
        <p:txBody>
          <a:bodyPr wrap="square" rtlCol="0">
            <a:spAutoFit/>
          </a:bodyPr>
          <a:lstStyle/>
          <a:p>
            <a:pPr algn="ctr"/>
            <a:r>
              <a:rPr lang="en-US" sz="4800" b="1" u="sng" dirty="0"/>
              <a:t>METHOD 1:  Make a slurry</a:t>
            </a:r>
            <a:endParaRPr lang="en-US" sz="4800" dirty="0"/>
          </a:p>
        </p:txBody>
      </p:sp>
    </p:spTree>
    <p:extLst>
      <p:ext uri="{BB962C8B-B14F-4D97-AF65-F5344CB8AC3E}">
        <p14:creationId xmlns:p14="http://schemas.microsoft.com/office/powerpoint/2010/main" val="2658526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Autofit/>
          </a:bodyPr>
          <a:lstStyle/>
          <a:p>
            <a:r>
              <a:rPr lang="en-US" b="1" dirty="0" smtClean="0"/>
              <a:t>Once you have the starch dissolved, you can add it to </a:t>
            </a:r>
            <a:r>
              <a:rPr lang="en-US" b="1" dirty="0" smtClean="0">
                <a:solidFill>
                  <a:srgbClr val="FF0000"/>
                </a:solidFill>
              </a:rPr>
              <a:t>hot</a:t>
            </a:r>
            <a:r>
              <a:rPr lang="en-US" b="1" dirty="0" smtClean="0"/>
              <a:t> liquids, or heat it up.  Stir well as you add it, to prevent lumps.</a:t>
            </a:r>
            <a:endParaRPr lang="en-US" b="1"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200399"/>
            <a:ext cx="3365260" cy="3142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19600" y="3294192"/>
            <a:ext cx="4343400" cy="2985433"/>
          </a:xfrm>
          <a:prstGeom prst="rect">
            <a:avLst/>
          </a:prstGeom>
          <a:solidFill>
            <a:srgbClr val="E5C79B"/>
          </a:solidFill>
          <a:ln w="76200">
            <a:solidFill>
              <a:srgbClr val="FF0000"/>
            </a:solidFill>
          </a:ln>
        </p:spPr>
        <p:txBody>
          <a:bodyPr wrap="square" rtlCol="0" anchor="ctr">
            <a:spAutoFit/>
          </a:bodyPr>
          <a:lstStyle/>
          <a:p>
            <a:pPr algn="ctr"/>
            <a:r>
              <a:rPr lang="en-US" sz="3600" b="1" dirty="0" smtClean="0"/>
              <a:t>        Remember:</a:t>
            </a:r>
          </a:p>
          <a:p>
            <a:pPr algn="ctr"/>
            <a:r>
              <a:rPr lang="en-US" sz="3600" b="1" dirty="0" smtClean="0"/>
              <a:t>        to avoid lumps,</a:t>
            </a:r>
          </a:p>
          <a:p>
            <a:pPr algn="ctr"/>
            <a:r>
              <a:rPr lang="en-US" sz="3600" b="1" dirty="0" smtClean="0"/>
              <a:t>slowly add</a:t>
            </a:r>
          </a:p>
          <a:p>
            <a:pPr algn="ctr"/>
            <a:r>
              <a:rPr lang="en-US" sz="4000" b="1" dirty="0" smtClean="0">
                <a:solidFill>
                  <a:srgbClr val="FF0000"/>
                </a:solidFill>
                <a:latin typeface="Impact" panose="020B0806030902050204" pitchFamily="34" charset="0"/>
              </a:rPr>
              <a:t>COLD</a:t>
            </a:r>
            <a:r>
              <a:rPr lang="en-US" sz="4000" b="1" dirty="0" smtClean="0"/>
              <a:t> slurry to</a:t>
            </a:r>
          </a:p>
          <a:p>
            <a:pPr algn="ctr"/>
            <a:r>
              <a:rPr lang="en-US" sz="4000" b="1" dirty="0" smtClean="0">
                <a:solidFill>
                  <a:srgbClr val="FF0000"/>
                </a:solidFill>
                <a:latin typeface="Impact" panose="020B0806030902050204" pitchFamily="34" charset="0"/>
              </a:rPr>
              <a:t>HOT</a:t>
            </a:r>
            <a:r>
              <a:rPr lang="en-US" sz="4000" b="1" dirty="0" smtClean="0"/>
              <a:t> liquids.</a:t>
            </a:r>
          </a:p>
        </p:txBody>
      </p:sp>
      <p:sp>
        <p:nvSpPr>
          <p:cNvPr id="4" name="TextBox 3"/>
          <p:cNvSpPr txBox="1"/>
          <p:nvPr/>
        </p:nvSpPr>
        <p:spPr>
          <a:xfrm>
            <a:off x="4572000" y="3231176"/>
            <a:ext cx="1371600" cy="369332"/>
          </a:xfrm>
          <a:prstGeom prst="rect">
            <a:avLst/>
          </a:prstGeom>
          <a:noFill/>
        </p:spPr>
        <p:txBody>
          <a:bodyPr wrap="square" rtlCol="0">
            <a:spAutoFit/>
          </a:bodyPr>
          <a:lstStyle/>
          <a:p>
            <a:endParaRPr lang="en-US" dirty="0"/>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8200" y="3504284"/>
            <a:ext cx="828964" cy="1143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5831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5220"/>
            <a:ext cx="8229600" cy="1143000"/>
          </a:xfrm>
        </p:spPr>
        <p:txBody>
          <a:bodyPr>
            <a:normAutofit fontScale="90000"/>
          </a:bodyPr>
          <a:lstStyle/>
          <a:p>
            <a:r>
              <a:rPr lang="en-US" b="1" dirty="0" smtClean="0"/>
              <a:t>Stir and boil your starch/liquid mixture for a couple minutes (or as long as indicated on the recipe) to gelatinize the starch.</a:t>
            </a:r>
            <a:br>
              <a:rPr lang="en-US" b="1" dirty="0" smtClean="0"/>
            </a:br>
            <a:endParaRPr lang="en-US" b="1" dirty="0"/>
          </a:p>
        </p:txBody>
      </p:sp>
      <p:pic>
        <p:nvPicPr>
          <p:cNvPr id="28674" name="Picture 2" descr="http://ts1.mm.bing.net/th?&amp;id=HN.608019897372313415&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335" y="2895600"/>
            <a:ext cx="4656665"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057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43000"/>
          </a:xfrm>
        </p:spPr>
        <p:txBody>
          <a:bodyPr>
            <a:normAutofit fontScale="90000"/>
          </a:bodyPr>
          <a:lstStyle/>
          <a:p>
            <a:r>
              <a:rPr lang="en-US" b="1" dirty="0" smtClean="0"/>
              <a:t>If your recipe calls for sugar, such as for pudding or pie, it will usually tell you to stir the starch into the sugar BEFORE you add the liquid.  That also helps avoid starch clumps/lumps.</a:t>
            </a:r>
            <a:endParaRPr lang="en-US" b="1" dirty="0"/>
          </a:p>
        </p:txBody>
      </p:sp>
      <p:pic>
        <p:nvPicPr>
          <p:cNvPr id="21508" name="Picture 4" descr="http://pastrieslikeapro.com/wp-content/uploads/2014/08/Sauce-sugarcornstarch-in-pan-400x2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886200"/>
            <a:ext cx="3810000" cy="2524126"/>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http://ts1.mm.bing.net/th?&amp;id=HN.607986130347821168&amp;w=300&amp;h=300&amp;c=0&amp;pid=1.9&amp;rs=0&amp;p=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4775753" y="3505200"/>
            <a:ext cx="2741543" cy="2522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262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5105400"/>
          </a:xfrm>
        </p:spPr>
        <p:txBody>
          <a:bodyPr>
            <a:normAutofit fontScale="90000"/>
          </a:bodyPr>
          <a:lstStyle/>
          <a:p>
            <a:r>
              <a:rPr lang="en-US" b="1" dirty="0" smtClean="0"/>
              <a:t>Video:  Make </a:t>
            </a:r>
            <a:r>
              <a:rPr lang="en-US" b="1" dirty="0"/>
              <a:t>a slurry</a:t>
            </a:r>
            <a:r>
              <a:rPr lang="en-US" dirty="0"/>
              <a:t/>
            </a:r>
            <a:br>
              <a:rPr lang="en-US" dirty="0"/>
            </a:br>
            <a:r>
              <a:rPr lang="en-US" sz="1200" dirty="0">
                <a:hlinkClick r:id="rId3"/>
              </a:rPr>
              <a:t>https://</a:t>
            </a:r>
            <a:r>
              <a:rPr lang="en-US" sz="1200" dirty="0" smtClean="0">
                <a:hlinkClick r:id="rId3"/>
              </a:rPr>
              <a:t>www.youtube.com/watch?v=4uOpKvlSMlc</a:t>
            </a:r>
            <a:r>
              <a:rPr lang="en-US" sz="1200" dirty="0" smtClean="0"/>
              <a:t/>
            </a:r>
            <a:br>
              <a:rPr lang="en-US" sz="1200" dirty="0" smtClean="0"/>
            </a:br>
            <a:r>
              <a:rPr lang="en-US" sz="1200" dirty="0"/>
              <a:t/>
            </a:r>
            <a:br>
              <a:rPr lang="en-US" sz="1200" dirty="0"/>
            </a:br>
            <a:r>
              <a:rPr lang="en-US" sz="1200" dirty="0" smtClean="0"/>
              <a:t/>
            </a:r>
            <a:br>
              <a:rPr lang="en-US" sz="1200" dirty="0" smtClean="0"/>
            </a:br>
            <a:r>
              <a:rPr lang="en-US" sz="1200" dirty="0"/>
              <a:t/>
            </a:r>
            <a:br>
              <a:rPr lang="en-US" sz="1200" dirty="0"/>
            </a:br>
            <a:r>
              <a:rPr lang="en-US" sz="1200" dirty="0" smtClean="0"/>
              <a:t/>
            </a:r>
            <a:br>
              <a:rPr lang="en-US" sz="1200" dirty="0" smtClean="0"/>
            </a:br>
            <a:r>
              <a:rPr lang="en-US" sz="1200" dirty="0"/>
              <a:t/>
            </a:r>
            <a:br>
              <a:rPr lang="en-US" sz="1200" dirty="0"/>
            </a:br>
            <a:r>
              <a:rPr lang="en-US" sz="1200" dirty="0" smtClean="0"/>
              <a:t/>
            </a:r>
            <a:br>
              <a:rPr lang="en-US" sz="1200" dirty="0" smtClean="0"/>
            </a:br>
            <a:r>
              <a:rPr lang="en-US" sz="1200" dirty="0"/>
              <a:t/>
            </a:r>
            <a:br>
              <a:rPr lang="en-US" sz="1200" dirty="0"/>
            </a:br>
            <a:r>
              <a:rPr lang="en-US" sz="1200" dirty="0" smtClean="0"/>
              <a:t/>
            </a:r>
            <a:br>
              <a:rPr lang="en-US" sz="1200" dirty="0" smtClean="0"/>
            </a:br>
            <a:r>
              <a:rPr lang="en-US" sz="1200" dirty="0"/>
              <a:t/>
            </a:r>
            <a:br>
              <a:rPr lang="en-US" sz="1200" dirty="0"/>
            </a:br>
            <a:r>
              <a:rPr lang="en-US" sz="1200" dirty="0" smtClean="0"/>
              <a:t/>
            </a:r>
            <a:br>
              <a:rPr lang="en-US" sz="1200" dirty="0" smtClean="0"/>
            </a:br>
            <a:r>
              <a:rPr lang="en-US" sz="1200" dirty="0"/>
              <a:t/>
            </a:r>
            <a:br>
              <a:rPr lang="en-US" sz="1200" dirty="0"/>
            </a:br>
            <a:r>
              <a:rPr lang="en-US" sz="1200" dirty="0"/>
              <a:t/>
            </a:r>
            <a:br>
              <a:rPr lang="en-US" sz="1200" dirty="0"/>
            </a:br>
            <a:r>
              <a:rPr lang="en-US" sz="1200" dirty="0" smtClean="0"/>
              <a:t/>
            </a:r>
            <a:br>
              <a:rPr lang="en-US" sz="1200" dirty="0" smtClean="0"/>
            </a:br>
            <a:r>
              <a:rPr lang="en-US" sz="1200" dirty="0"/>
              <a:t/>
            </a:r>
            <a:br>
              <a:rPr lang="en-US" sz="1200" dirty="0"/>
            </a:br>
            <a:r>
              <a:rPr lang="en-US" sz="1200" dirty="0" smtClean="0"/>
              <a:t/>
            </a:r>
            <a:br>
              <a:rPr lang="en-US" sz="1200" dirty="0" smtClean="0"/>
            </a:br>
            <a:r>
              <a:rPr lang="en-US" sz="1200" dirty="0"/>
              <a:t/>
            </a:r>
            <a:br>
              <a:rPr lang="en-US" sz="1200" dirty="0"/>
            </a:br>
            <a:r>
              <a:rPr lang="en-US" sz="1200" dirty="0" smtClean="0"/>
              <a:t/>
            </a:r>
            <a:br>
              <a:rPr lang="en-US" sz="1200" dirty="0" smtClean="0"/>
            </a:br>
            <a:r>
              <a:rPr lang="en-US" sz="1200" dirty="0"/>
              <a:t/>
            </a:r>
            <a:br>
              <a:rPr lang="en-US" sz="1200" dirty="0"/>
            </a:br>
            <a:r>
              <a:rPr lang="en-US" sz="1200" dirty="0" smtClean="0"/>
              <a:t/>
            </a:r>
            <a:br>
              <a:rPr lang="en-US" sz="1200" dirty="0" smtClean="0"/>
            </a:br>
            <a:r>
              <a:rPr lang="en-US" sz="1200" dirty="0"/>
              <a:t/>
            </a:r>
            <a:br>
              <a:rPr lang="en-US" sz="1200" dirty="0"/>
            </a:br>
            <a:r>
              <a:rPr lang="en-US" sz="1200" dirty="0" smtClean="0"/>
              <a:t/>
            </a:r>
            <a:br>
              <a:rPr lang="en-US" sz="1200" dirty="0" smtClean="0"/>
            </a:br>
            <a:r>
              <a:rPr lang="en-US" sz="1200" dirty="0"/>
              <a:t/>
            </a:r>
            <a:br>
              <a:rPr lang="en-US" sz="1200" dirty="0"/>
            </a:br>
            <a:r>
              <a:rPr lang="en-US" sz="1200" dirty="0" smtClean="0"/>
              <a:t/>
            </a:r>
            <a:br>
              <a:rPr lang="en-US" sz="1200" dirty="0" smtClean="0"/>
            </a:br>
            <a:r>
              <a:rPr lang="en-US" sz="1200" dirty="0" smtClean="0"/>
              <a:t/>
            </a:r>
            <a:br>
              <a:rPr lang="en-US" sz="1200" dirty="0" smtClean="0"/>
            </a:br>
            <a:r>
              <a:rPr lang="en-US" sz="1200" dirty="0"/>
              <a:t/>
            </a:r>
            <a:br>
              <a:rPr lang="en-US" sz="1200" dirty="0"/>
            </a:br>
            <a:r>
              <a:rPr lang="en-US" sz="1200" dirty="0" smtClean="0"/>
              <a:t/>
            </a:r>
            <a:br>
              <a:rPr lang="en-US" sz="1200" dirty="0" smtClean="0"/>
            </a:br>
            <a:r>
              <a:rPr lang="en-US" sz="1200" dirty="0"/>
              <a:t/>
            </a:r>
            <a:br>
              <a:rPr lang="en-US" sz="1200" dirty="0"/>
            </a:br>
            <a:r>
              <a:rPr lang="en-US" sz="1200" dirty="0" smtClean="0"/>
              <a:t/>
            </a:r>
            <a:br>
              <a:rPr lang="en-US" sz="1200" dirty="0" smtClean="0"/>
            </a:br>
            <a:r>
              <a:rPr lang="en-US" sz="1200" dirty="0"/>
              <a:t/>
            </a:r>
            <a:br>
              <a:rPr lang="en-US" sz="1200" dirty="0"/>
            </a:br>
            <a:r>
              <a:rPr lang="en-US" sz="1200" dirty="0" smtClean="0"/>
              <a:t/>
            </a:r>
            <a:br>
              <a:rPr lang="en-US" sz="1200" dirty="0" smtClean="0"/>
            </a:br>
            <a:r>
              <a:rPr lang="en-US" sz="1200" dirty="0"/>
              <a:t/>
            </a:r>
            <a:br>
              <a:rPr lang="en-US" sz="1200" dirty="0"/>
            </a:br>
            <a:r>
              <a:rPr lang="en-US" sz="3100" dirty="0" smtClean="0"/>
              <a:t>(Turn off after slurry directions—just chat after that.)</a:t>
            </a:r>
            <a:r>
              <a:rPr lang="en-US" sz="1200" dirty="0" smtClean="0"/>
              <a:t/>
            </a:r>
            <a:br>
              <a:rPr lang="en-US" sz="1200" dirty="0" smtClean="0"/>
            </a:br>
            <a:r>
              <a:rPr lang="en-US" sz="1200" dirty="0"/>
              <a:t/>
            </a:r>
            <a:br>
              <a:rPr lang="en-US" sz="1200" dirty="0"/>
            </a:br>
            <a:r>
              <a:rPr lang="en-US" sz="1200" dirty="0" smtClean="0"/>
              <a:t/>
            </a:r>
            <a:br>
              <a:rPr lang="en-US" sz="1200" dirty="0" smtClean="0"/>
            </a:br>
            <a:r>
              <a:rPr lang="en-US" sz="1200" dirty="0"/>
              <a:t/>
            </a:r>
            <a:br>
              <a:rPr lang="en-US" sz="1200" dirty="0"/>
            </a:br>
            <a:r>
              <a:rPr lang="en-US" sz="1200" dirty="0"/>
              <a:t/>
            </a:r>
            <a:br>
              <a:rPr lang="en-US" sz="1200" dirty="0"/>
            </a:br>
            <a:r>
              <a:rPr lang="en-US" sz="1200" dirty="0" smtClean="0"/>
              <a:t/>
            </a:r>
            <a:br>
              <a:rPr lang="en-US" sz="1200" dirty="0" smtClean="0"/>
            </a:br>
            <a:r>
              <a:rPr lang="en-US" sz="1200" dirty="0"/>
              <a:t/>
            </a:r>
            <a:br>
              <a:rPr lang="en-US" sz="1200" dirty="0"/>
            </a:br>
            <a:r>
              <a:rPr lang="en-US" sz="1200" dirty="0" smtClean="0"/>
              <a:t/>
            </a:r>
            <a:br>
              <a:rPr lang="en-US" sz="1200" dirty="0" smtClean="0"/>
            </a:br>
            <a:endParaRPr lang="en-US" sz="1200" dirty="0"/>
          </a:p>
        </p:txBody>
      </p:sp>
      <p:pic>
        <p:nvPicPr>
          <p:cNvPr id="4" name="4uOpKvlSMlc?feature=player_detailpage"/>
          <p:cNvPicPr>
            <a:picLocks noGrp="1" noRot="1" noChangeAspect="1"/>
          </p:cNvPicPr>
          <p:nvPr>
            <p:ph idx="1"/>
            <a:videoFile r:link="rId1"/>
          </p:nvPr>
        </p:nvPicPr>
        <p:blipFill>
          <a:blip r:embed="rId4"/>
          <a:stretch>
            <a:fillRect/>
          </a:stretch>
        </p:blipFill>
        <p:spPr>
          <a:xfrm>
            <a:off x="-18473" y="1143000"/>
            <a:ext cx="9135534" cy="5138738"/>
          </a:xfrm>
          <a:prstGeom prst="rect">
            <a:avLst/>
          </a:prstGeom>
        </p:spPr>
      </p:pic>
    </p:spTree>
    <p:extLst>
      <p:ext uri="{BB962C8B-B14F-4D97-AF65-F5344CB8AC3E}">
        <p14:creationId xmlns:p14="http://schemas.microsoft.com/office/powerpoint/2010/main" val="2194715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2819400"/>
            <a:ext cx="8229600" cy="1143000"/>
          </a:xfrm>
        </p:spPr>
        <p:txBody>
          <a:bodyPr>
            <a:noAutofit/>
          </a:bodyPr>
          <a:lstStyle/>
          <a:p>
            <a:pPr algn="l"/>
            <a:r>
              <a:rPr lang="en-US" b="1" dirty="0" smtClean="0"/>
              <a:t>When making oatmeal, you add the oatmeal to boiling water.  Since you don’t have a chance to dilute the starch first, </a:t>
            </a:r>
            <a:r>
              <a:rPr lang="en-US" b="1" i="1" u="sng" dirty="0" smtClean="0">
                <a:solidFill>
                  <a:srgbClr val="FF0000"/>
                </a:solidFill>
              </a:rPr>
              <a:t>sprinkle</a:t>
            </a:r>
            <a:r>
              <a:rPr lang="en-US" b="1" dirty="0" smtClean="0"/>
              <a:t> the oatmeal in, </a:t>
            </a:r>
            <a:br>
              <a:rPr lang="en-US" b="1" dirty="0" smtClean="0"/>
            </a:br>
            <a:r>
              <a:rPr lang="en-US" b="1" dirty="0" smtClean="0"/>
              <a:t>to separate </a:t>
            </a:r>
            <a:br>
              <a:rPr lang="en-US" b="1" dirty="0" smtClean="0"/>
            </a:br>
            <a:r>
              <a:rPr lang="en-US" b="1" dirty="0" smtClean="0"/>
              <a:t>the pieces and</a:t>
            </a:r>
            <a:br>
              <a:rPr lang="en-US" b="1" dirty="0" smtClean="0"/>
            </a:br>
            <a:r>
              <a:rPr lang="en-US" b="1" dirty="0" smtClean="0"/>
              <a:t>help prevent </a:t>
            </a:r>
            <a:br>
              <a:rPr lang="en-US" b="1" dirty="0" smtClean="0"/>
            </a:br>
            <a:r>
              <a:rPr lang="en-US" b="1" dirty="0" smtClean="0"/>
              <a:t>lumps.</a:t>
            </a:r>
            <a:endParaRPr lang="en-US" b="1" dirty="0"/>
          </a:p>
        </p:txBody>
      </p:sp>
      <p:pic>
        <p:nvPicPr>
          <p:cNvPr id="26626" name="Picture 2" descr="http://ts1.mm.bing.net/th?&amp;id=HN.608046161094118062&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276600"/>
            <a:ext cx="4139369"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64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Method II</a:t>
            </a:r>
            <a:r>
              <a:rPr lang="en-US" b="1" dirty="0" smtClean="0"/>
              <a:t/>
            </a:r>
            <a:br>
              <a:rPr lang="en-US" b="1" dirty="0" smtClean="0"/>
            </a:br>
            <a:r>
              <a:rPr lang="en-US" b="1" u="sng" dirty="0" smtClean="0"/>
              <a:t>Make a roux</a:t>
            </a:r>
            <a:r>
              <a:rPr lang="en-US" b="1" dirty="0" smtClean="0"/>
              <a:t>.</a:t>
            </a:r>
            <a:endParaRPr lang="en-US" b="1" dirty="0"/>
          </a:p>
        </p:txBody>
      </p:sp>
      <p:sp>
        <p:nvSpPr>
          <p:cNvPr id="3" name="Content Placeholder 2"/>
          <p:cNvSpPr>
            <a:spLocks noGrp="1"/>
          </p:cNvSpPr>
          <p:nvPr>
            <p:ph idx="1"/>
          </p:nvPr>
        </p:nvSpPr>
        <p:spPr>
          <a:xfrm>
            <a:off x="457200" y="1828801"/>
            <a:ext cx="3810000" cy="4572000"/>
          </a:xfrm>
        </p:spPr>
        <p:txBody>
          <a:bodyPr>
            <a:normAutofit fontScale="92500" lnSpcReduction="10000"/>
          </a:bodyPr>
          <a:lstStyle/>
          <a:p>
            <a:pPr marL="0" indent="0" algn="ctr">
              <a:buNone/>
            </a:pPr>
            <a:r>
              <a:rPr lang="en-US" sz="3400" b="1" dirty="0" smtClean="0"/>
              <a:t>A roux (“</a:t>
            </a:r>
            <a:r>
              <a:rPr lang="en-US" sz="3400" b="1" dirty="0" err="1" smtClean="0"/>
              <a:t>roo</a:t>
            </a:r>
            <a:r>
              <a:rPr lang="en-US" sz="3400" b="1" dirty="0" smtClean="0"/>
              <a:t>”) is a cooked mixture of equal amounts fat and starch.  The fat surrounds the starch granules, to prevent lumps.  The fat also gives it a richness and flavor, but adds calories as well.</a:t>
            </a:r>
            <a:endParaRPr lang="en-US" sz="3400" b="1"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362200"/>
            <a:ext cx="3384156" cy="3366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0994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724400"/>
            <a:ext cx="8229600" cy="1143000"/>
          </a:xfrm>
        </p:spPr>
        <p:txBody>
          <a:bodyPr>
            <a:normAutofit fontScale="90000"/>
          </a:bodyPr>
          <a:lstStyle/>
          <a:p>
            <a:pPr algn="l"/>
            <a:r>
              <a:rPr lang="en-US" b="1" dirty="0" smtClean="0"/>
              <a:t>What </a:t>
            </a:r>
            <a:br>
              <a:rPr lang="en-US" b="1" dirty="0" smtClean="0"/>
            </a:br>
            <a:r>
              <a:rPr lang="en-US" b="1" dirty="0" smtClean="0"/>
              <a:t>makes bakery foods</a:t>
            </a:r>
            <a:br>
              <a:rPr lang="en-US" b="1" dirty="0" smtClean="0"/>
            </a:br>
            <a:r>
              <a:rPr lang="en-US" b="1" dirty="0" smtClean="0"/>
              <a:t>set as they cook…</a:t>
            </a:r>
            <a:endParaRPr lang="en-US" b="1" dirty="0"/>
          </a:p>
        </p:txBody>
      </p:sp>
      <p:pic>
        <p:nvPicPr>
          <p:cNvPr id="2050" name="Picture 2" descr="http://media-cache-ak0.pinimg.com/736x/11/1c/4a/111c4afa6957877972830080c42e83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4770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502" y="2146940"/>
            <a:ext cx="4215898" cy="2729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descr="http://ts1.mm.bing.net/th?&amp;id=HN.608048514732261827&amp;w=300&amp;h=300&amp;c=0&amp;pid=1.9&amp;rs=0&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8700" y="609600"/>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943600" y="3886200"/>
            <a:ext cx="2780543"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99162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Step 1</a:t>
            </a:r>
            <a:r>
              <a:rPr lang="en-US" dirty="0" smtClean="0"/>
              <a:t> in making a roux:  Melt your fat.</a:t>
            </a:r>
            <a:endParaRPr lang="en-US" dirty="0"/>
          </a:p>
        </p:txBody>
      </p:sp>
      <p:sp>
        <p:nvSpPr>
          <p:cNvPr id="4" name="Content Placeholder 3"/>
          <p:cNvSpPr>
            <a:spLocks noGrp="1"/>
          </p:cNvSpPr>
          <p:nvPr>
            <p:ph sz="half" idx="1"/>
          </p:nvPr>
        </p:nvSpPr>
        <p:spPr>
          <a:xfrm>
            <a:off x="457200" y="4800600"/>
            <a:ext cx="4267200" cy="1187387"/>
          </a:xfrm>
        </p:spPr>
        <p:txBody>
          <a:bodyPr>
            <a:noAutofit/>
          </a:bodyPr>
          <a:lstStyle/>
          <a:p>
            <a:pPr marL="0" indent="0">
              <a:buNone/>
            </a:pPr>
            <a:r>
              <a:rPr lang="en-US" b="1" dirty="0" smtClean="0"/>
              <a:t>Since butter adds such a nice flavor, it is the fat most often used in making a roux.   Oil also works.</a:t>
            </a:r>
            <a:endParaRPr lang="en-US" b="1" dirty="0"/>
          </a:p>
        </p:txBody>
      </p:sp>
      <p:sp>
        <p:nvSpPr>
          <p:cNvPr id="5" name="Content Placeholder 4"/>
          <p:cNvSpPr>
            <a:spLocks noGrp="1"/>
          </p:cNvSpPr>
          <p:nvPr>
            <p:ph sz="half" idx="2"/>
          </p:nvPr>
        </p:nvSpPr>
        <p:spPr>
          <a:xfrm>
            <a:off x="4648200" y="4800599"/>
            <a:ext cx="4038600" cy="1905001"/>
          </a:xfrm>
        </p:spPr>
        <p:txBody>
          <a:bodyPr>
            <a:normAutofit/>
          </a:bodyPr>
          <a:lstStyle/>
          <a:p>
            <a:pPr marL="0" indent="0">
              <a:buNone/>
            </a:pPr>
            <a:r>
              <a:rPr lang="en-US" b="1" dirty="0" smtClean="0"/>
              <a:t>When making gravy, the drippings from the meat usually provide the fat.  </a:t>
            </a:r>
            <a:endParaRPr lang="en-US" b="1" dirty="0"/>
          </a:p>
        </p:txBody>
      </p:sp>
      <p:pic>
        <p:nvPicPr>
          <p:cNvPr id="30722" name="Picture 2" descr="http://ts1.mm.bing.net/th?&amp;id=HN.608043390840735107&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09624"/>
            <a:ext cx="4038600" cy="3338576"/>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http://3.bp.blogspot.com/_4smSrGn0l-I/TTYQaoPaHXI/AAAAAAAAAck/olgnuw5hSJI/s1600/IMG_26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309624"/>
            <a:ext cx="3935809" cy="333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46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6172200" cy="3429000"/>
          </a:xfrm>
        </p:spPr>
        <p:txBody>
          <a:bodyPr>
            <a:normAutofit/>
          </a:bodyPr>
          <a:lstStyle/>
          <a:p>
            <a:r>
              <a:rPr lang="en-US" sz="4000" b="1" dirty="0" smtClean="0"/>
              <a:t>Other fats, including olive oil or bacon fat could also be used.  Check your recipe or think about the flavor you want.</a:t>
            </a:r>
            <a:endParaRPr lang="en-US" sz="4000" b="1" dirty="0"/>
          </a:p>
        </p:txBody>
      </p:sp>
      <p:pic>
        <p:nvPicPr>
          <p:cNvPr id="34818" name="Picture 2" descr="http://4.bp.blogspot.com/_Ch-Wc6xHOHY/TU5KDdbdhlI/AAAAAAAAAIM/vDMYXNVs2lk/s1600/oil_extravirgin.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1142999"/>
            <a:ext cx="2419350" cy="4800601"/>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descr="http://b.vimeocdn.com/ts/110/480/110480157_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636" y="4122777"/>
            <a:ext cx="4038600" cy="2278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084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r>
              <a:rPr lang="en-US" b="1" u="sng" dirty="0" smtClean="0"/>
              <a:t>Step 2</a:t>
            </a:r>
            <a:r>
              <a:rPr lang="en-US" b="1" dirty="0" smtClean="0"/>
              <a:t> for roux:</a:t>
            </a:r>
            <a:br>
              <a:rPr lang="en-US" b="1" dirty="0" smtClean="0"/>
            </a:br>
            <a:r>
              <a:rPr lang="en-US" b="1" dirty="0" smtClean="0"/>
              <a:t>Stir in an amount of flour equal to the amount of fat you used.</a:t>
            </a:r>
            <a:endParaRPr lang="en-US" b="1" dirty="0"/>
          </a:p>
        </p:txBody>
      </p:sp>
      <p:sp>
        <p:nvSpPr>
          <p:cNvPr id="4" name="Content Placeholder 3"/>
          <p:cNvSpPr>
            <a:spLocks noGrp="1"/>
          </p:cNvSpPr>
          <p:nvPr>
            <p:ph sz="half" idx="2"/>
          </p:nvPr>
        </p:nvSpPr>
        <p:spPr>
          <a:xfrm>
            <a:off x="4648200" y="2514600"/>
            <a:ext cx="4038600" cy="3611563"/>
          </a:xfrm>
        </p:spPr>
        <p:txBody>
          <a:bodyPr>
            <a:normAutofit/>
          </a:bodyPr>
          <a:lstStyle/>
          <a:p>
            <a:pPr marL="0" indent="0">
              <a:buNone/>
            </a:pPr>
            <a:r>
              <a:rPr lang="en-US" sz="4000" b="1" dirty="0" smtClean="0"/>
              <a:t>Continue to stir and cook until your mixture has formed a thick paste.</a:t>
            </a:r>
            <a:endParaRPr lang="en-US" sz="4000" b="1" dirty="0"/>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14600"/>
            <a:ext cx="3095625"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0426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76200"/>
            <a:ext cx="9144000" cy="7294305"/>
          </a:xfrm>
          <a:prstGeom prst="rect">
            <a:avLst/>
          </a:prstGeom>
          <a:solidFill>
            <a:srgbClr val="00B0F0"/>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Title 1"/>
          <p:cNvSpPr>
            <a:spLocks noGrp="1"/>
          </p:cNvSpPr>
          <p:nvPr>
            <p:ph type="title"/>
          </p:nvPr>
        </p:nvSpPr>
        <p:spPr>
          <a:xfrm>
            <a:off x="476250" y="838200"/>
            <a:ext cx="8229600" cy="1143000"/>
          </a:xfrm>
        </p:spPr>
        <p:txBody>
          <a:bodyPr>
            <a:normAutofit fontScale="90000"/>
          </a:bodyPr>
          <a:lstStyle/>
          <a:p>
            <a:r>
              <a:rPr lang="en-US" b="1" dirty="0" smtClean="0"/>
              <a:t>The longer you stir and cook your 	roux, the darker the color and 				stronger the flavor.</a:t>
            </a:r>
            <a:endParaRPr lang="en-US" b="1" dirty="0"/>
          </a:p>
        </p:txBody>
      </p:sp>
      <p:sp>
        <p:nvSpPr>
          <p:cNvPr id="3" name="Content Placeholder 2"/>
          <p:cNvSpPr>
            <a:spLocks noGrp="1"/>
          </p:cNvSpPr>
          <p:nvPr>
            <p:ph sz="half" idx="1"/>
          </p:nvPr>
        </p:nvSpPr>
        <p:spPr>
          <a:xfrm>
            <a:off x="457200" y="1600200"/>
            <a:ext cx="2362200" cy="4525963"/>
          </a:xfrm>
        </p:spPr>
        <p:txBody>
          <a:bodyPr>
            <a:normAutofit/>
          </a:bodyPr>
          <a:lstStyle/>
          <a:p>
            <a:pPr marL="0" indent="0">
              <a:buNone/>
            </a:pPr>
            <a:r>
              <a:rPr lang="en-US" sz="2400" b="1" dirty="0" smtClean="0">
                <a:solidFill>
                  <a:schemeClr val="bg1"/>
                </a:solidFill>
              </a:rPr>
              <a:t>“White” roux is cooked only a few minutes, until the raw flour taste is gone.   The roux is pale yellow. </a:t>
            </a:r>
            <a:endParaRPr lang="en-US" sz="2400" b="1" dirty="0">
              <a:solidFill>
                <a:schemeClr val="bg1"/>
              </a:solidFill>
            </a:endParaRPr>
          </a:p>
        </p:txBody>
      </p:sp>
      <p:sp>
        <p:nvSpPr>
          <p:cNvPr id="4" name="Content Placeholder 3"/>
          <p:cNvSpPr>
            <a:spLocks noGrp="1"/>
          </p:cNvSpPr>
          <p:nvPr>
            <p:ph sz="half" idx="2"/>
          </p:nvPr>
        </p:nvSpPr>
        <p:spPr>
          <a:xfrm>
            <a:off x="5867400" y="2438401"/>
            <a:ext cx="2819400" cy="4800600"/>
          </a:xfrm>
        </p:spPr>
        <p:txBody>
          <a:bodyPr>
            <a:normAutofit/>
          </a:bodyPr>
          <a:lstStyle/>
          <a:p>
            <a:pPr marL="0" indent="0">
              <a:buNone/>
            </a:pPr>
            <a:r>
              <a:rPr lang="en-US" sz="2400" b="1" dirty="0" smtClean="0">
                <a:solidFill>
                  <a:srgbClr val="926626"/>
                </a:solidFill>
              </a:rPr>
              <a:t>“Brown” roux is cooked longer (20-30 min+).  Use a low heat so it doesn’t burn.</a:t>
            </a:r>
            <a:endParaRPr lang="en-US" sz="2400" b="1" dirty="0">
              <a:solidFill>
                <a:srgbClr val="926626"/>
              </a:solidFill>
            </a:endParaRPr>
          </a:p>
        </p:txBody>
      </p:sp>
      <p:pic>
        <p:nvPicPr>
          <p:cNvPr id="33794" name="Picture 2" descr="http://3.bp.blogspot.com/-w5oaCVqPJCo/TWE1OqzEzcI/AAAAAAAAA28/D6mimdPF6hE/s1600/Making+a+dark+rou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343400"/>
            <a:ext cx="8572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71800" y="3048000"/>
            <a:ext cx="2743200" cy="1200329"/>
          </a:xfrm>
          <a:prstGeom prst="rect">
            <a:avLst/>
          </a:prstGeom>
          <a:noFill/>
        </p:spPr>
        <p:txBody>
          <a:bodyPr wrap="square" rtlCol="0">
            <a:spAutoFit/>
          </a:bodyPr>
          <a:lstStyle/>
          <a:p>
            <a:r>
              <a:rPr lang="en-US" sz="2400" b="1" dirty="0" smtClean="0">
                <a:solidFill>
                  <a:srgbClr val="E5C79B"/>
                </a:solidFill>
              </a:rPr>
              <a:t>“Blonde” roux is cooked a minute or two longer.</a:t>
            </a:r>
            <a:endParaRPr lang="en-US" sz="2400" b="1" dirty="0">
              <a:solidFill>
                <a:srgbClr val="E5C79B"/>
              </a:solidFill>
            </a:endParaRPr>
          </a:p>
        </p:txBody>
      </p:sp>
    </p:spTree>
    <p:extLst>
      <p:ext uri="{BB962C8B-B14F-4D97-AF65-F5344CB8AC3E}">
        <p14:creationId xmlns:p14="http://schemas.microsoft.com/office/powerpoint/2010/main" val="563260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Autofit/>
          </a:bodyPr>
          <a:lstStyle/>
          <a:p>
            <a:r>
              <a:rPr lang="en-US" sz="3200" b="1" dirty="0" smtClean="0"/>
              <a:t>Once you have your roux, you can combine it with the liquid you want to thicken.  Simmer the liquid to thicken.  (It will take a few minutes; don’t add too much roux before you give it a chance to thicken the liquid.)</a:t>
            </a:r>
            <a:endParaRPr lang="en-US" sz="3200" b="1" dirty="0"/>
          </a:p>
        </p:txBody>
      </p:sp>
      <p:pic>
        <p:nvPicPr>
          <p:cNvPr id="35842" name="Picture 2" descr="http://ts1.mm.bing.net/th?&amp;id=HN.608055764649119702&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352800"/>
            <a:ext cx="38862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descr="http://ts1.mm.bing.net/th?&amp;id=HN.608032782282981377&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648199" y="3320472"/>
            <a:ext cx="3954461" cy="2623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5083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Videos:  How to make a roux</a:t>
            </a:r>
            <a:endParaRPr lang="en-US" dirty="0"/>
          </a:p>
        </p:txBody>
      </p:sp>
      <p:pic>
        <p:nvPicPr>
          <p:cNvPr id="12" name="pL1kcZuT_48?feature=player_detailpage"/>
          <p:cNvPicPr>
            <a:picLocks noGrp="1" noRot="1" noChangeAspect="1"/>
          </p:cNvPicPr>
          <p:nvPr>
            <p:ph sz="half" idx="1"/>
            <a:videoFile r:link="rId1"/>
          </p:nvPr>
        </p:nvPicPr>
        <p:blipFill>
          <a:blip r:embed="rId3"/>
          <a:stretch>
            <a:fillRect/>
          </a:stretch>
        </p:blipFill>
        <p:spPr>
          <a:xfrm>
            <a:off x="20782" y="1295400"/>
            <a:ext cx="9123218" cy="5131810"/>
          </a:xfrm>
          <a:prstGeom prst="rect">
            <a:avLst/>
          </a:prstGeom>
        </p:spPr>
      </p:pic>
      <p:sp>
        <p:nvSpPr>
          <p:cNvPr id="13" name="Rectangle 12"/>
          <p:cNvSpPr/>
          <p:nvPr/>
        </p:nvSpPr>
        <p:spPr>
          <a:xfrm>
            <a:off x="228600" y="6400800"/>
            <a:ext cx="8610600" cy="369332"/>
          </a:xfrm>
          <a:prstGeom prst="rect">
            <a:avLst/>
          </a:prstGeom>
        </p:spPr>
        <p:txBody>
          <a:bodyPr wrap="square">
            <a:spAutoFit/>
          </a:bodyPr>
          <a:lstStyle/>
          <a:p>
            <a:pPr algn="ctr"/>
            <a:r>
              <a:rPr lang="en-US" dirty="0"/>
              <a:t>https://www.youtube.com/watch?v=pL1kcZuT_48</a:t>
            </a:r>
          </a:p>
        </p:txBody>
      </p:sp>
    </p:spTree>
    <p:extLst>
      <p:ext uri="{BB962C8B-B14F-4D97-AF65-F5344CB8AC3E}">
        <p14:creationId xmlns:p14="http://schemas.microsoft.com/office/powerpoint/2010/main" val="29231086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FgMnUUuuHn4?feature=player_detailpage"/>
          <p:cNvPicPr>
            <a:picLocks noGrp="1" noRot="1" noChangeAspect="1"/>
          </p:cNvPicPr>
          <p:nvPr>
            <p:ph sz="half" idx="1"/>
            <a:videoFile r:link="rId1"/>
          </p:nvPr>
        </p:nvPicPr>
        <p:blipFill>
          <a:blip r:embed="rId3"/>
          <a:stretch>
            <a:fillRect/>
          </a:stretch>
        </p:blipFill>
        <p:spPr>
          <a:xfrm>
            <a:off x="-8467" y="0"/>
            <a:ext cx="9152467" cy="5148263"/>
          </a:xfrm>
          <a:prstGeom prst="rect">
            <a:avLst/>
          </a:prstGeom>
        </p:spPr>
      </p:pic>
      <p:sp>
        <p:nvSpPr>
          <p:cNvPr id="6" name="Rectangle 5"/>
          <p:cNvSpPr/>
          <p:nvPr/>
        </p:nvSpPr>
        <p:spPr>
          <a:xfrm>
            <a:off x="0" y="5257800"/>
            <a:ext cx="9144000" cy="892552"/>
          </a:xfrm>
          <a:prstGeom prst="rect">
            <a:avLst/>
          </a:prstGeom>
        </p:spPr>
        <p:txBody>
          <a:bodyPr wrap="square">
            <a:spAutoFit/>
          </a:bodyPr>
          <a:lstStyle/>
          <a:p>
            <a:pPr algn="ctr"/>
            <a:r>
              <a:rPr lang="en-US" sz="3400" b="1" dirty="0" smtClean="0"/>
              <a:t>Here are more tips on roux, from another chef:</a:t>
            </a:r>
          </a:p>
          <a:p>
            <a:pPr algn="ctr"/>
            <a:r>
              <a:rPr lang="en-US" dirty="0" smtClean="0"/>
              <a:t>https</a:t>
            </a:r>
            <a:r>
              <a:rPr lang="en-US" dirty="0"/>
              <a:t>://www.youtube.com/watch?v=FgMnUUuuHn4</a:t>
            </a:r>
          </a:p>
        </p:txBody>
      </p:sp>
    </p:spTree>
    <p:extLst>
      <p:ext uri="{BB962C8B-B14F-4D97-AF65-F5344CB8AC3E}">
        <p14:creationId xmlns:p14="http://schemas.microsoft.com/office/powerpoint/2010/main" val="41887849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5" y="0"/>
            <a:ext cx="919784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048000" y="2438400"/>
            <a:ext cx="5105400" cy="3170099"/>
          </a:xfrm>
          <a:prstGeom prst="rect">
            <a:avLst/>
          </a:prstGeom>
          <a:noFill/>
        </p:spPr>
        <p:txBody>
          <a:bodyPr wrap="square" rtlCol="0">
            <a:spAutoFit/>
          </a:bodyPr>
          <a:lstStyle/>
          <a:p>
            <a:pPr marL="342900" indent="-342900">
              <a:buAutoNum type="arabicPeriod"/>
            </a:pPr>
            <a:r>
              <a:rPr lang="en-US" sz="4000" b="1" dirty="0" smtClean="0"/>
              <a:t>Tell how to use flour or cornstarch to thicken liquids.</a:t>
            </a:r>
          </a:p>
          <a:p>
            <a:pPr marL="342900" indent="-342900">
              <a:buAutoNum type="arabicPeriod"/>
            </a:pPr>
            <a:r>
              <a:rPr lang="en-US" sz="4000" b="1" dirty="0" smtClean="0"/>
              <a:t>Tell how to make a roux.</a:t>
            </a:r>
            <a:endParaRPr lang="en-US" sz="4000" b="1" dirty="0"/>
          </a:p>
        </p:txBody>
      </p:sp>
    </p:spTree>
    <p:extLst>
      <p:ext uri="{BB962C8B-B14F-4D97-AF65-F5344CB8AC3E}">
        <p14:creationId xmlns:p14="http://schemas.microsoft.com/office/powerpoint/2010/main" val="34780473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5" y="0"/>
            <a:ext cx="919784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362200" y="2362200"/>
            <a:ext cx="6477000" cy="4339650"/>
          </a:xfrm>
          <a:prstGeom prst="rect">
            <a:avLst/>
          </a:prstGeom>
          <a:noFill/>
        </p:spPr>
        <p:txBody>
          <a:bodyPr wrap="square" rtlCol="0">
            <a:spAutoFit/>
          </a:bodyPr>
          <a:lstStyle/>
          <a:p>
            <a:r>
              <a:rPr lang="en-US" sz="4000" b="1" dirty="0" smtClean="0"/>
              <a:t>    Did you meet our </a:t>
            </a:r>
          </a:p>
          <a:p>
            <a:r>
              <a:rPr lang="en-US" sz="4000" b="1" dirty="0"/>
              <a:t> </a:t>
            </a:r>
            <a:r>
              <a:rPr lang="en-US" sz="4000" b="1" dirty="0" smtClean="0"/>
              <a:t>   learning   targets:</a:t>
            </a:r>
          </a:p>
          <a:p>
            <a:pPr marL="457200" indent="-457200">
              <a:buFont typeface="Arial" panose="020B0604020202020204" pitchFamily="34" charset="0"/>
              <a:buChar char="•"/>
            </a:pPr>
            <a:r>
              <a:rPr lang="en-US" sz="4000" b="1" dirty="0" smtClean="0">
                <a:solidFill>
                  <a:schemeClr val="tx1"/>
                </a:solidFill>
              </a:rPr>
              <a:t>Define gelatinization and tell how it occurs.</a:t>
            </a:r>
          </a:p>
          <a:p>
            <a:pPr marL="457200" indent="-457200">
              <a:buFont typeface="Arial" panose="020B0604020202020204" pitchFamily="34" charset="0"/>
              <a:buChar char="•"/>
            </a:pPr>
            <a:r>
              <a:rPr lang="en-US" sz="4000" b="1" dirty="0" smtClean="0">
                <a:solidFill>
                  <a:schemeClr val="tx1"/>
                </a:solidFill>
              </a:rPr>
              <a:t>Tell how to do 2 methods of thickening sauces.</a:t>
            </a:r>
          </a:p>
          <a:p>
            <a:endParaRPr lang="en-US" dirty="0" smtClean="0"/>
          </a:p>
          <a:p>
            <a:endParaRPr lang="en-US" dirty="0"/>
          </a:p>
        </p:txBody>
      </p:sp>
    </p:spTree>
    <p:extLst>
      <p:ext uri="{BB962C8B-B14F-4D97-AF65-F5344CB8AC3E}">
        <p14:creationId xmlns:p14="http://schemas.microsoft.com/office/powerpoint/2010/main" val="38635652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Autofit/>
          </a:bodyPr>
          <a:lstStyle/>
          <a:p>
            <a:r>
              <a:rPr lang="en-US" sz="3200" b="1" dirty="0" smtClean="0"/>
              <a:t>What if disaster strikes, and your sauce/gravy is lumpy or thin?  Here are some emergency fixes:</a:t>
            </a:r>
            <a:endParaRPr lang="en-US" sz="3200" b="1" dirty="0"/>
          </a:p>
        </p:txBody>
      </p:sp>
      <p:pic>
        <p:nvPicPr>
          <p:cNvPr id="5" name="KXelbWsmktA?feature=player_embedded"/>
          <p:cNvPicPr>
            <a:picLocks noGrp="1" noRot="1" noChangeAspect="1"/>
          </p:cNvPicPr>
          <p:nvPr>
            <p:ph sz="half" idx="1"/>
            <a:videoFile r:link="rId1"/>
          </p:nvPr>
        </p:nvPicPr>
        <p:blipFill>
          <a:blip r:embed="rId3"/>
          <a:stretch>
            <a:fillRect/>
          </a:stretch>
        </p:blipFill>
        <p:spPr>
          <a:xfrm>
            <a:off x="190500" y="1416843"/>
            <a:ext cx="8724900" cy="4907757"/>
          </a:xfrm>
          <a:prstGeom prst="rect">
            <a:avLst/>
          </a:prstGeom>
        </p:spPr>
      </p:pic>
      <p:sp>
        <p:nvSpPr>
          <p:cNvPr id="4" name="Content Placeholder 3"/>
          <p:cNvSpPr>
            <a:spLocks noGrp="1"/>
          </p:cNvSpPr>
          <p:nvPr>
            <p:ph sz="half" idx="2"/>
          </p:nvPr>
        </p:nvSpPr>
        <p:spPr>
          <a:xfrm rot="10800000" flipV="1">
            <a:off x="152400" y="6477000"/>
            <a:ext cx="8610600" cy="380999"/>
          </a:xfrm>
        </p:spPr>
        <p:txBody>
          <a:bodyPr>
            <a:normAutofit fontScale="47500" lnSpcReduction="20000"/>
          </a:bodyPr>
          <a:lstStyle/>
          <a:p>
            <a:pPr marL="0" indent="0" algn="ctr">
              <a:buNone/>
            </a:pPr>
            <a:r>
              <a:rPr lang="en-US" dirty="0"/>
              <a:t>http://thanksgiving.wonderhowto.com/how-to/saving-thanksgiving-dinner-fix-lumpy-too-thin-gravy-0149468/</a:t>
            </a:r>
          </a:p>
        </p:txBody>
      </p:sp>
    </p:spTree>
    <p:extLst>
      <p:ext uri="{BB962C8B-B14F-4D97-AF65-F5344CB8AC3E}">
        <p14:creationId xmlns:p14="http://schemas.microsoft.com/office/powerpoint/2010/main" val="1097530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551" y="1371600"/>
            <a:ext cx="4669849"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1437842"/>
            <a:ext cx="7995804" cy="1143000"/>
          </a:xfrm>
        </p:spPr>
        <p:txBody>
          <a:bodyPr>
            <a:normAutofit fontScale="90000"/>
          </a:bodyPr>
          <a:lstStyle/>
          <a:p>
            <a:pPr algn="l"/>
            <a:r>
              <a:rPr lang="en-US" sz="5300" b="1" dirty="0" smtClean="0"/>
              <a:t>…makes pasta, rice, and other grains swell </a:t>
            </a:r>
            <a:br>
              <a:rPr lang="en-US" sz="5300" b="1" dirty="0" smtClean="0"/>
            </a:br>
            <a:r>
              <a:rPr lang="en-US" sz="5300" b="1" dirty="0" smtClean="0"/>
              <a:t>as they </a:t>
            </a:r>
            <a:br>
              <a:rPr lang="en-US" sz="5300" b="1" dirty="0" smtClean="0"/>
            </a:br>
            <a:r>
              <a:rPr lang="en-US" sz="5300" b="1" dirty="0" smtClean="0"/>
              <a:t>cook</a:t>
            </a:r>
            <a:r>
              <a:rPr lang="en-US" b="1" dirty="0" smtClean="0"/>
              <a:t>…</a:t>
            </a:r>
            <a:endParaRPr lang="en-US" b="1" dirty="0"/>
          </a:p>
        </p:txBody>
      </p:sp>
      <p:pic>
        <p:nvPicPr>
          <p:cNvPr id="3079" name="Picture 7" descr="http://ts1.mm.bing.net/th?id=HN.608022611794264562&amp;pid=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7675" y="3580726"/>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648200"/>
            <a:ext cx="2124075" cy="1903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descr="http://ts1.mm.bing.net/th?&amp;id=HN.607997606492636872&amp;w=300&amp;h=300&amp;c=0&amp;pid=1.9&amp;rs=0&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505200"/>
            <a:ext cx="1571625" cy="157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847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082" y="5260056"/>
            <a:ext cx="8229600" cy="1143000"/>
          </a:xfrm>
        </p:spPr>
        <p:txBody>
          <a:bodyPr>
            <a:noAutofit/>
          </a:bodyPr>
          <a:lstStyle/>
          <a:p>
            <a:r>
              <a:rPr lang="en-US" sz="4000" b="1" dirty="0" smtClean="0"/>
              <a:t>…helps pudding and cream pies set…</a:t>
            </a:r>
            <a:endParaRPr lang="en-US" sz="4000" b="1" dirty="0"/>
          </a:p>
        </p:txBody>
      </p:sp>
      <p:pic>
        <p:nvPicPr>
          <p:cNvPr id="4100" name="Picture 4" descr="http://www.blissfullydelicious.com/wp-content/uploads/2011/02/choc-cream-pi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117" y="304800"/>
            <a:ext cx="4271083" cy="344465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grumpstavern.com/wp-content/uploads/2013/03/mini-lemon-meringue-p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066800"/>
            <a:ext cx="3314813" cy="220486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2.bp.blogspot.com/-nggq3r7Z_40/T3DH5t4U8-I/AAAAAAAAAFE/Yk4w4-_bLTw/s1600/DSC018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2667000"/>
            <a:ext cx="3644900" cy="2546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444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blog.gourmandia.com/wp-content/uploads/2010/03/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3590319" cy="26732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28782" y="685800"/>
            <a:ext cx="8229600" cy="1143000"/>
          </a:xfrm>
        </p:spPr>
        <p:txBody>
          <a:bodyPr>
            <a:noAutofit/>
          </a:bodyPr>
          <a:lstStyle/>
          <a:p>
            <a:r>
              <a:rPr lang="en-US" sz="4800" b="1" dirty="0" smtClean="0"/>
              <a:t>…and thickens gravy, sauces 				   and soups?</a:t>
            </a:r>
            <a:endParaRPr lang="en-US" sz="4800" b="1" dirty="0"/>
          </a:p>
        </p:txBody>
      </p:sp>
      <p:pic>
        <p:nvPicPr>
          <p:cNvPr id="5128" name="Picture 8" descr="http://ts3.mm.bing.net/th?id=HN.608033263306539308&amp;pid=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810000"/>
            <a:ext cx="3769392" cy="268922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4.bp.blogspot.com/-MZAk91idXhQ/T9eoPUX7TSI/AAAAAAAALNo/n8uJIf2OENk/s1600/IMG_323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2057400"/>
            <a:ext cx="3080833" cy="387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492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http://www.visualphotos.com/photo/1x5064196/potato_starch_granules_BB2323.jpg"/>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685800" y="-1066800"/>
            <a:ext cx="11836548" cy="8458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609600"/>
            <a:ext cx="8305800" cy="5878532"/>
          </a:xfrm>
          <a:prstGeom prst="rect">
            <a:avLst/>
          </a:prstGeom>
          <a:noFill/>
        </p:spPr>
        <p:txBody>
          <a:bodyPr wrap="square" rtlCol="0">
            <a:spAutoFit/>
          </a:bodyPr>
          <a:lstStyle/>
          <a:p>
            <a:pPr algn="ctr"/>
            <a:r>
              <a:rPr lang="en-US" sz="7200" b="1" dirty="0" smtClean="0">
                <a:solidFill>
                  <a:srgbClr val="FF0000"/>
                </a:solidFill>
              </a:rPr>
              <a:t>It’s a process called </a:t>
            </a:r>
            <a:r>
              <a:rPr lang="en-US" sz="8800" b="1" u="sng" dirty="0" smtClean="0">
                <a:solidFill>
                  <a:srgbClr val="FF0000"/>
                </a:solidFill>
              </a:rPr>
              <a:t>gelatinization</a:t>
            </a:r>
            <a:r>
              <a:rPr lang="en-US" sz="7200" b="1" dirty="0" smtClean="0">
                <a:solidFill>
                  <a:srgbClr val="FF0000"/>
                </a:solidFill>
              </a:rPr>
              <a:t> </a:t>
            </a:r>
          </a:p>
          <a:p>
            <a:pPr algn="ctr"/>
            <a:r>
              <a:rPr lang="en-US" sz="7200" b="1" dirty="0" smtClean="0">
                <a:solidFill>
                  <a:srgbClr val="FF0000"/>
                </a:solidFill>
              </a:rPr>
              <a:t>that makes starch swell up and absorb water.</a:t>
            </a:r>
            <a:endParaRPr lang="en-US" sz="7200" b="1" dirty="0">
              <a:solidFill>
                <a:srgbClr val="FF0000"/>
              </a:solidFill>
            </a:endParaRPr>
          </a:p>
        </p:txBody>
      </p:sp>
    </p:spTree>
    <p:extLst>
      <p:ext uri="{BB962C8B-B14F-4D97-AF65-F5344CB8AC3E}">
        <p14:creationId xmlns:p14="http://schemas.microsoft.com/office/powerpoint/2010/main" val="3791225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b="1" dirty="0" smtClean="0"/>
              <a:t>Starch granules are built of strands of starch called amylose and amylopectin.</a:t>
            </a:r>
            <a:endParaRPr lang="en-US" b="1"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667000"/>
            <a:ext cx="3513689" cy="3719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495800" y="2641600"/>
            <a:ext cx="4267200" cy="3539430"/>
          </a:xfrm>
          <a:prstGeom prst="rect">
            <a:avLst/>
          </a:prstGeom>
          <a:noFill/>
        </p:spPr>
        <p:txBody>
          <a:bodyPr wrap="square" rtlCol="0">
            <a:spAutoFit/>
          </a:bodyPr>
          <a:lstStyle/>
          <a:p>
            <a:r>
              <a:rPr lang="en-US" sz="3200" b="1" u="sng" dirty="0" smtClean="0"/>
              <a:t>Amylose</a:t>
            </a:r>
            <a:r>
              <a:rPr lang="en-US" sz="3200" b="1" dirty="0" smtClean="0"/>
              <a:t> is a long linear molecule, often wrapped into a helix.</a:t>
            </a:r>
          </a:p>
          <a:p>
            <a:endParaRPr lang="en-US" sz="3200" b="1" dirty="0"/>
          </a:p>
          <a:p>
            <a:endParaRPr lang="en-US" sz="3200" b="1" dirty="0" smtClean="0"/>
          </a:p>
          <a:p>
            <a:r>
              <a:rPr lang="en-US" sz="3200" b="1" u="sng" dirty="0" smtClean="0"/>
              <a:t>Amylopectin</a:t>
            </a:r>
            <a:r>
              <a:rPr lang="en-US" sz="3200" b="1" dirty="0" smtClean="0"/>
              <a:t> is a branched molecule.</a:t>
            </a:r>
            <a:endParaRPr lang="en-US" sz="3200" b="1" dirty="0"/>
          </a:p>
        </p:txBody>
      </p:sp>
    </p:spTree>
    <p:extLst>
      <p:ext uri="{BB962C8B-B14F-4D97-AF65-F5344CB8AC3E}">
        <p14:creationId xmlns:p14="http://schemas.microsoft.com/office/powerpoint/2010/main" val="2448343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b="1" dirty="0" smtClean="0"/>
              <a:t>The starch molecules are arranged in a starburst pattern, with hydrogen bonds holding the molecules in place.</a:t>
            </a:r>
            <a:endParaRPr lang="en-US" b="1" dirty="0"/>
          </a:p>
        </p:txBody>
      </p:sp>
      <p:pic>
        <p:nvPicPr>
          <p:cNvPr id="5" name="Picture 4"/>
          <p:cNvPicPr/>
          <p:nvPr/>
        </p:nvPicPr>
        <p:blipFill>
          <a:blip r:embed="rId2">
            <a:biLevel thresh="75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9599" y="2667000"/>
            <a:ext cx="3938587" cy="3648075"/>
          </a:xfrm>
          <a:prstGeom prst="rect">
            <a:avLst/>
          </a:prstGeom>
          <a:noFill/>
          <a:ln>
            <a:noFill/>
          </a:ln>
        </p:spPr>
      </p:pic>
      <p:sp>
        <p:nvSpPr>
          <p:cNvPr id="4" name="TextBox 3"/>
          <p:cNvSpPr txBox="1"/>
          <p:nvPr/>
        </p:nvSpPr>
        <p:spPr>
          <a:xfrm>
            <a:off x="4724400" y="2798266"/>
            <a:ext cx="4038600" cy="3385542"/>
          </a:xfrm>
          <a:prstGeom prst="rect">
            <a:avLst/>
          </a:prstGeom>
          <a:noFill/>
        </p:spPr>
        <p:txBody>
          <a:bodyPr wrap="square" rtlCol="0">
            <a:spAutoFit/>
          </a:bodyPr>
          <a:lstStyle/>
          <a:p>
            <a:r>
              <a:rPr lang="en-US" sz="2800" b="1" u="sng" dirty="0" smtClean="0">
                <a:solidFill>
                  <a:srgbClr val="FF0000"/>
                </a:solidFill>
              </a:rPr>
              <a:t>Amylose</a:t>
            </a:r>
            <a:r>
              <a:rPr lang="en-US" sz="2800" b="1" dirty="0" smtClean="0"/>
              <a:t> is a long linear molecule, often wrapped into a helix.</a:t>
            </a:r>
          </a:p>
          <a:p>
            <a:endParaRPr lang="en-US" sz="2800" b="1" dirty="0" smtClean="0"/>
          </a:p>
          <a:p>
            <a:endParaRPr lang="en-US" sz="2800" b="1" dirty="0" smtClean="0"/>
          </a:p>
          <a:p>
            <a:r>
              <a:rPr lang="en-US" sz="2800" b="1" u="sng" dirty="0" smtClean="0">
                <a:solidFill>
                  <a:srgbClr val="00B050"/>
                </a:solidFill>
              </a:rPr>
              <a:t>Amylopectin</a:t>
            </a:r>
            <a:r>
              <a:rPr lang="en-US" sz="2800" b="1" dirty="0" smtClean="0"/>
              <a:t> is a branched molecule.</a:t>
            </a:r>
          </a:p>
          <a:p>
            <a:endParaRPr lang="en-US" dirty="0"/>
          </a:p>
        </p:txBody>
      </p:sp>
      <p:cxnSp>
        <p:nvCxnSpPr>
          <p:cNvPr id="7" name="Straight Arrow Connector 6"/>
          <p:cNvCxnSpPr/>
          <p:nvPr/>
        </p:nvCxnSpPr>
        <p:spPr>
          <a:xfrm flipH="1">
            <a:off x="3276600" y="3048000"/>
            <a:ext cx="14478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114800" y="5181600"/>
            <a:ext cx="609600"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0500608"/>
      </p:ext>
    </p:extLst>
  </p:cSld>
  <p:clrMapOvr>
    <a:masterClrMapping/>
  </p:clrMapOvr>
</p:sld>
</file>

<file path=ppt/theme/theme1.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3188</TotalTime>
  <Words>899</Words>
  <Application>Microsoft Office PowerPoint</Application>
  <PresentationFormat>On-screen Show (4:3)</PresentationFormat>
  <Paragraphs>140</Paragraphs>
  <Slides>39</Slides>
  <Notes>0</Notes>
  <HiddenSlides>0</HiddenSlides>
  <MMClips>5</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Gelatinization of Starch</vt:lpstr>
      <vt:lpstr>                   I.   What is gelatinization and how  does it  work?</vt:lpstr>
      <vt:lpstr>What  makes bakery foods set as they cook…</vt:lpstr>
      <vt:lpstr>…makes pasta, rice, and other grains swell  as they  cook…</vt:lpstr>
      <vt:lpstr>…helps pudding and cream pies set…</vt:lpstr>
      <vt:lpstr>…and thickens gravy, sauces        and soups?</vt:lpstr>
      <vt:lpstr>PowerPoint Presentation</vt:lpstr>
      <vt:lpstr>Starch granules are built of strands of starch called amylose and amylopectin.</vt:lpstr>
      <vt:lpstr>The starch molecules are arranged in a starburst pattern, with hydrogen bonds holding the molecules in place.</vt:lpstr>
      <vt:lpstr>If you add cold water to starch, the granules swell a little, but remain mostly unchanged.  </vt:lpstr>
      <vt:lpstr>But if you have water and HEAT, important changes begin to occur.</vt:lpstr>
      <vt:lpstr>Video of starch cells gelatinizing to thicken liquid:   https://www.youtube.com/watch?v=L6vYxYE1jOg</vt:lpstr>
      <vt:lpstr>This thickening is important in preparing many foods.</vt:lpstr>
      <vt:lpstr>PowerPoint Presentation</vt:lpstr>
      <vt:lpstr>II.  HOW DO YOU USE GELATINIZATION TO THICKEN FOODS?</vt:lpstr>
      <vt:lpstr>Flour and cornstarch are the thickeners most often used in the United States,  but other  starches  also work.</vt:lpstr>
      <vt:lpstr>If you use flour as your thickener, you get a bland flavor and opaque color.</vt:lpstr>
      <vt:lpstr>If you are using a recipe, follow that to see how much thickener to use.</vt:lpstr>
      <vt:lpstr>Cornstarch is a stronger thickener.     Use only half as much    cornstarch as flour.    Cornstarch cooks     transparent, and since    you use less, it has less    affect on flavor,.</vt:lpstr>
      <vt:lpstr>But be careful! Flour or cornstarch added to hot liquid can leave you with a lot of lumps!</vt:lpstr>
      <vt:lpstr>If hot water touches clumps of starch, it can gelatinize the outside of the clump, setting the starch into lumps.</vt:lpstr>
      <vt:lpstr>There are 2 main ways to thicken liquids without lumps:</vt:lpstr>
      <vt:lpstr>          Dilute starch in COLD liquid   Stir                  OR               shake     your thickener into COLD liquid. </vt:lpstr>
      <vt:lpstr>Once you have the starch dissolved, you can add it to hot liquids, or heat it up.  Stir well as you add it, to prevent lumps.</vt:lpstr>
      <vt:lpstr>Stir and boil your starch/liquid mixture for a couple minutes (or as long as indicated on the recipe) to gelatinize the starch. </vt:lpstr>
      <vt:lpstr>If your recipe calls for sugar, such as for pudding or pie, it will usually tell you to stir the starch into the sugar BEFORE you add the liquid.  That also helps avoid starch clumps/lumps.</vt:lpstr>
      <vt:lpstr>Video:  Make a slurry https://www.youtube.com/watch?v=4uOpKvlSMlc                                (Turn off after slurry directions—just chat after that.)        </vt:lpstr>
      <vt:lpstr>When making oatmeal, you add the oatmeal to boiling water.  Since you don’t have a chance to dilute the starch first, sprinkle the oatmeal in,  to separate  the pieces and help prevent  lumps.</vt:lpstr>
      <vt:lpstr>Method II Make a roux.</vt:lpstr>
      <vt:lpstr>Step 1 in making a roux:  Melt your fat.</vt:lpstr>
      <vt:lpstr>Other fats, including olive oil or bacon fat could also be used.  Check your recipe or think about the flavor you want.</vt:lpstr>
      <vt:lpstr>Step 2 for roux: Stir in an amount of flour equal to the amount of fat you used.</vt:lpstr>
      <vt:lpstr>The longer you stir and cook your  roux, the darker the color and     stronger the flavor.</vt:lpstr>
      <vt:lpstr>Once you have your roux, you can combine it with the liquid you want to thicken.  Simmer the liquid to thicken.  (It will take a few minutes; don’t add too much roux before you give it a chance to thicken the liquid.)</vt:lpstr>
      <vt:lpstr>Videos:  How to make a roux</vt:lpstr>
      <vt:lpstr>PowerPoint Presentation</vt:lpstr>
      <vt:lpstr>PowerPoint Presentation</vt:lpstr>
      <vt:lpstr>PowerPoint Presentation</vt:lpstr>
      <vt:lpstr>What if disaster strikes, and your sauce/gravy is lumpy or thin?  Here are some emergency fixes: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Gelatinization of Starch</dc:title>
  <dc:creator>bryant</dc:creator>
  <cp:lastModifiedBy>bryant</cp:lastModifiedBy>
  <cp:revision>62</cp:revision>
  <dcterms:created xsi:type="dcterms:W3CDTF">2014-08-21T00:06:33Z</dcterms:created>
  <dcterms:modified xsi:type="dcterms:W3CDTF">2015-08-23T23:09:33Z</dcterms:modified>
</cp:coreProperties>
</file>