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61" r:id="rId5"/>
    <p:sldId id="298" r:id="rId6"/>
    <p:sldId id="299" r:id="rId7"/>
    <p:sldId id="300" r:id="rId8"/>
    <p:sldId id="301" r:id="rId9"/>
    <p:sldId id="302" r:id="rId10"/>
    <p:sldId id="303" r:id="rId11"/>
    <p:sldId id="304" r:id="rId12"/>
    <p:sldId id="273" r:id="rId13"/>
    <p:sldId id="305" r:id="rId14"/>
    <p:sldId id="311" r:id="rId15"/>
    <p:sldId id="306" r:id="rId16"/>
    <p:sldId id="307" r:id="rId17"/>
    <p:sldId id="308" r:id="rId18"/>
    <p:sldId id="309" r:id="rId19"/>
    <p:sldId id="310"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289"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5E4A"/>
    <a:srgbClr val="A2988A"/>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D73D2-14EA-4004-853A-052B71E1BC62}" type="datetimeFigureOut">
              <a:rPr lang="en-US" smtClean="0"/>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5FAB0-0293-4380-A3A4-79C6B974942C}" type="slidenum">
              <a:rPr lang="en-US" smtClean="0"/>
              <a:t>‹#›</a:t>
            </a:fld>
            <a:endParaRPr lang="en-US"/>
          </a:p>
        </p:txBody>
      </p:sp>
    </p:spTree>
    <p:extLst>
      <p:ext uri="{BB962C8B-B14F-4D97-AF65-F5344CB8AC3E}">
        <p14:creationId xmlns:p14="http://schemas.microsoft.com/office/powerpoint/2010/main" val="249367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A0987511-DAE7-4BC1-9FAE-21BB0C75C386}" type="slidenum">
              <a:rPr lang="en-US" sz="1200" b="0" smtClean="0"/>
              <a:pPr/>
              <a:t>2</a:t>
            </a:fld>
            <a:endParaRPr lang="en-US" sz="1200" b="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z="1400" smtClean="0"/>
              <a:t>There are many different faces of MS. The disease is so variable from one person to another that no two people experience it in exactly the same way. </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949795A4-3563-429D-9E01-D70F2B4C525D}" type="slidenum">
              <a:rPr lang="en-US" sz="1200" b="0" smtClean="0"/>
              <a:pPr/>
              <a:t>11</a:t>
            </a:fld>
            <a:endParaRPr lang="en-US" sz="1200"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sz="1400" smtClean="0"/>
              <a:t>MS is not directly inherited like hair or eye color.  If heredity were the only factor, the risk for an identical twin would be 1/1 instead of 1/4.</a:t>
            </a:r>
          </a:p>
          <a:p>
            <a:pPr eaLnBrk="1" hangingPunct="1"/>
            <a:endParaRPr lang="en-US" sz="1400" smtClean="0"/>
          </a:p>
          <a:p>
            <a:pPr eaLnBrk="1" hangingPunct="1"/>
            <a:r>
              <a:rPr lang="en-US" sz="1400" smtClean="0"/>
              <a:t>A close – or </a:t>
            </a:r>
            <a:r>
              <a:rPr lang="en-US" sz="1400" i="1" smtClean="0"/>
              <a:t>first degree</a:t>
            </a:r>
            <a:r>
              <a:rPr lang="en-US" sz="1400" smtClean="0"/>
              <a:t> – relative is a parent, child, or sibling.</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86E47472-DEBD-4C20-99BB-AA67AFB26594}" type="slidenum">
              <a:rPr lang="en-US" sz="1200" b="0" smtClean="0"/>
              <a:pPr/>
              <a:t>12</a:t>
            </a:fld>
            <a:endParaRPr lang="en-US" sz="1200" b="0" smtClean="0"/>
          </a:p>
        </p:txBody>
      </p:sp>
      <p:sp>
        <p:nvSpPr>
          <p:cNvPr id="66563" name="Rectangle 2"/>
          <p:cNvSpPr>
            <a:spLocks noGrp="1" noRot="1" noChangeAspect="1" noChangeArrowheads="1" noTextEdit="1"/>
          </p:cNvSpPr>
          <p:nvPr>
            <p:ph type="sldImg"/>
          </p:nvPr>
        </p:nvSpPr>
        <p:spPr>
          <a:xfrm>
            <a:off x="1516063" y="725488"/>
            <a:ext cx="3827462" cy="2870200"/>
          </a:xfrm>
          <a:ln/>
        </p:spPr>
      </p:sp>
      <p:sp>
        <p:nvSpPr>
          <p:cNvPr id="66564" name="Rectangle 3"/>
          <p:cNvSpPr>
            <a:spLocks noGrp="1" noChangeArrowheads="1"/>
          </p:cNvSpPr>
          <p:nvPr>
            <p:ph type="body" idx="1"/>
          </p:nvPr>
        </p:nvSpPr>
        <p:spPr>
          <a:xfrm>
            <a:off x="914400" y="3919538"/>
            <a:ext cx="5029200" cy="4581525"/>
          </a:xfrm>
          <a:noFill/>
        </p:spPr>
        <p:txBody>
          <a:bodyPr lIns="90037" tIns="45019" rIns="90037" bIns="45019"/>
          <a:lstStyle/>
          <a:p>
            <a:pPr marL="228600" indent="-228600" eaLnBrk="1" hangingPunct="1">
              <a:buFontTx/>
              <a:buAutoNum type="arabicPeriod"/>
            </a:pPr>
            <a:r>
              <a:rPr lang="en-US" sz="1400" smtClean="0"/>
              <a:t>Although scientists are still working out the details of the immune attack in MS, the basic steps involved appear to be as follows:</a:t>
            </a:r>
          </a:p>
          <a:p>
            <a:pPr marL="228600" indent="-228600" eaLnBrk="1" hangingPunct="1">
              <a:buFontTx/>
              <a:buAutoNum type="arabicPeriod"/>
            </a:pPr>
            <a:r>
              <a:rPr lang="en-US" sz="1400" smtClean="0"/>
              <a:t>Misguided immune cells—called T cells—cross the blood-brain barrier (BBB) into the CNS.</a:t>
            </a:r>
          </a:p>
          <a:p>
            <a:pPr marL="228600" indent="-228600" eaLnBrk="1" hangingPunct="1">
              <a:buFontTx/>
              <a:buAutoNum type="arabicPeriod"/>
            </a:pPr>
            <a:r>
              <a:rPr lang="en-US" sz="1400" smtClean="0"/>
              <a:t>The BBB, which is thought to consist of walls of capillaries in the CNS, usually prevents or slows the passage of undesirable substances (e.g., disease-causing organisms) from the blood into the CNS.</a:t>
            </a:r>
          </a:p>
          <a:p>
            <a:pPr marL="228600" indent="-228600" eaLnBrk="1" hangingPunct="1">
              <a:buFontTx/>
              <a:buAutoNum type="arabicPeriod"/>
            </a:pPr>
            <a:r>
              <a:rPr lang="en-US" sz="1400" smtClean="0"/>
              <a:t>These T cells release chemicals that rally other immune system forces that attack the myelin coating around the nerve cells, as well as the cells that manufacture myelin.</a:t>
            </a:r>
          </a:p>
          <a:p>
            <a:pPr marL="228600" indent="-228600" eaLnBrk="1" hangingPunct="1">
              <a:buFontTx/>
              <a:buAutoNum type="arabicPeriod"/>
            </a:pPr>
            <a:r>
              <a:rPr lang="en-US" sz="1400" smtClean="0"/>
              <a:t>This attack causes inflammation and then destruction.  The nerve fibers themselves also come under attack.</a:t>
            </a:r>
          </a:p>
          <a:p>
            <a:pPr marL="228600" indent="-228600" eaLnBrk="1" hangingPunct="1">
              <a:buFontTx/>
              <a:buAutoNum type="arabicPeriod"/>
            </a:pPr>
            <a:r>
              <a:rPr lang="en-US" sz="1400" smtClean="0"/>
              <a:t>Once the myelin and nerve fibers have been damaged, nerve signals are slowed or stopped.</a:t>
            </a:r>
          </a:p>
          <a:p>
            <a:pPr marL="228600" indent="-228600" eaLnBrk="1" hangingPunct="1">
              <a:buFontTx/>
              <a:buAutoNum type="arabicPeriod"/>
            </a:pPr>
            <a:r>
              <a:rPr lang="en-US" sz="1400" smtClean="0"/>
              <a:t>MS lesions (damaged areas as seen on MRI) form, with hardened scars or plaques that may impair normal myelin repair processes.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2B98EC55-9A32-4F81-B564-090DC27C2E6B}" type="slidenum">
              <a:rPr lang="en-US" sz="1200" b="0" smtClean="0"/>
              <a:pPr/>
              <a:t>13</a:t>
            </a:fld>
            <a:endParaRPr lang="en-US" sz="1200"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This drawing shows the steps involved in the damage to the myelin and axons. </a:t>
            </a:r>
          </a:p>
          <a:p>
            <a:pPr marL="685800" lvl="1" indent="-228600" eaLnBrk="1" hangingPunct="1">
              <a:buFontTx/>
              <a:buAutoNum type="alphaLcPeriod"/>
            </a:pPr>
            <a:r>
              <a:rPr lang="en-US" sz="1400" smtClean="0"/>
              <a:t>The yellow segments represent the myelin coating.  </a:t>
            </a:r>
          </a:p>
          <a:p>
            <a:pPr marL="685800" lvl="1" indent="-228600" eaLnBrk="1" hangingPunct="1">
              <a:buFontTx/>
              <a:buAutoNum type="alphaLcPeriod"/>
            </a:pPr>
            <a:r>
              <a:rPr lang="en-US" sz="1400" smtClean="0"/>
              <a:t>One area of myelin has been damaged.</a:t>
            </a:r>
          </a:p>
          <a:p>
            <a:pPr marL="685800" lvl="1" indent="-228600" eaLnBrk="1" hangingPunct="1">
              <a:buFontTx/>
              <a:buAutoNum type="alphaLcPeriod"/>
            </a:pPr>
            <a:r>
              <a:rPr lang="en-US" sz="1400" smtClean="0"/>
              <a:t>The immune attack becomes directed toward the axon itself.</a:t>
            </a:r>
          </a:p>
          <a:p>
            <a:pPr marL="685800" lvl="1" indent="-228600" eaLnBrk="1" hangingPunct="1">
              <a:buFontTx/>
              <a:buAutoNum type="alphaLcPeriod"/>
            </a:pPr>
            <a:r>
              <a:rPr lang="en-US" sz="1400" smtClean="0"/>
              <a:t>The axon is severed.</a:t>
            </a:r>
          </a:p>
          <a:p>
            <a:pPr marL="228600" indent="-228600" eaLnBrk="1" hangingPunct="1">
              <a:buFontTx/>
              <a:buAutoNum type="arabicPeriod"/>
            </a:pPr>
            <a:r>
              <a:rPr lang="en-US" sz="1400" smtClean="0"/>
              <a:t>Myelin has some ability to repair itself, and the potential of myelin repair is an area of intensive research at this time.  Once the axons are damaged, however, they cannot be repaired.  Because axonal damage can occur even in the earliest stages of the disease, early treatment with a disease-modifying medication should be considered by anyone with a confirmed diagnosis of MS.</a:t>
            </a:r>
          </a:p>
          <a:p>
            <a:pPr marL="228600" indent="-228600" eaLnBrk="1" hangingPunct="1"/>
            <a:endParaRPr lang="en-US" sz="1400" smtClean="0"/>
          </a:p>
          <a:p>
            <a:pPr marL="685800" lvl="1" indent="-228600" eaLnBrk="1" hangingPunct="1">
              <a:buFontTx/>
              <a:buAutoNum type="alphaLcPeriod"/>
            </a:pPr>
            <a:endParaRPr lang="en-US" sz="1400" smtClean="0"/>
          </a:p>
          <a:p>
            <a:pPr marL="228600" indent="-22860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EF25E54E-95EC-4030-A39D-010F4F67671D}" type="slidenum">
              <a:rPr lang="en-US" sz="1200" b="0" smtClean="0"/>
              <a:pPr/>
              <a:t>14</a:t>
            </a:fld>
            <a:endParaRPr lang="en-US" sz="1200" b="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Any or all of these symptoms are possible in MS, depending on where in the CNS the lesions form.</a:t>
            </a:r>
          </a:p>
          <a:p>
            <a:pPr marL="228600" indent="-228600" eaLnBrk="1" hangingPunct="1">
              <a:buFontTx/>
              <a:buAutoNum type="arabicPeriod"/>
            </a:pPr>
            <a:r>
              <a:rPr lang="en-US" sz="1400" smtClean="0"/>
              <a:t>Only the symptoms that appear in orange are readily visible—which means that what you see when you look at a person with MS is probably only the “tip of the iceberg.” </a:t>
            </a:r>
          </a:p>
          <a:p>
            <a:pPr marL="228600" indent="-228600" eaLnBrk="1" hangingPunct="1">
              <a:buFontTx/>
              <a:buAutoNum type="arabicPeriod"/>
            </a:pPr>
            <a:r>
              <a:rPr lang="en-US" sz="1400" smtClean="0"/>
              <a:t>Some people develop only one or two of these symptoms over the course of the disease, while other people may develop several.</a:t>
            </a:r>
          </a:p>
          <a:p>
            <a:pPr marL="228600" indent="-228600" eaLnBrk="1" hangingPunct="1">
              <a:buFontTx/>
              <a:buAutoNum type="arabicPeriod"/>
            </a:pPr>
            <a:endParaRPr lang="en-US" sz="1400" smtClean="0"/>
          </a:p>
          <a:p>
            <a:pPr marL="228600" indent="-228600"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F2134BE6-2CC9-4CDA-8682-1B57D205962F}" type="slidenum">
              <a:rPr lang="en-US" sz="1200" b="0" smtClean="0"/>
              <a:pPr/>
              <a:t>15</a:t>
            </a:fld>
            <a:endParaRPr lang="en-US" sz="1200"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There is no single test that can determine if a person has MS.</a:t>
            </a:r>
          </a:p>
          <a:p>
            <a:pPr marL="228600" indent="-228600" eaLnBrk="1" hangingPunct="1">
              <a:buFontTx/>
              <a:buAutoNum type="arabicPeriod"/>
            </a:pPr>
            <a:r>
              <a:rPr lang="en-US" sz="1400" smtClean="0"/>
              <a:t>The current criteria for the diagnosis of MS require evidence of plaques that occurred in different places in the CNS at different points in time.  This is why it can sometimes take months or even years to confirm the diagnosis.  Until evidence of a second attack can be found, the current criteria for the diagnosis of MS have not been met.  </a:t>
            </a:r>
          </a:p>
          <a:p>
            <a:pPr marL="228600" indent="-228600"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876AFE99-3BA6-4C9D-93B5-F033E9ED4DE2}" type="slidenum">
              <a:rPr lang="en-US" sz="1200" b="0" smtClean="0"/>
              <a:pPr/>
              <a:t>16</a:t>
            </a:fld>
            <a:endParaRPr lang="en-US" sz="1200" b="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MRI makes it possible to visualize and count lesions in the white matter of the brain and spinal cord.</a:t>
            </a:r>
          </a:p>
          <a:p>
            <a:pPr marL="228600" indent="-228600" eaLnBrk="1" hangingPunct="1">
              <a:buFontTx/>
              <a:buAutoNum type="arabicPeriod"/>
            </a:pPr>
            <a:r>
              <a:rPr lang="en-US" sz="1400" smtClean="0"/>
              <a:t>Evoked potentials are recordings of the nervous system’s electrical responses to the stimulation of specific sensory pathways.  Since damage to myelin results in a slowing of response times, EPs can identify areas of damage along specific nerve pathways whether or not the person is experiencing any symptoms. VEPs are considered the most useful for diagnostic purposes.</a:t>
            </a:r>
          </a:p>
          <a:p>
            <a:pPr marL="228600" indent="-228600" eaLnBrk="1" hangingPunct="1">
              <a:buFontTx/>
              <a:buAutoNum type="arabicPeriod"/>
            </a:pPr>
            <a:r>
              <a:rPr lang="en-US" sz="1400" smtClean="0"/>
              <a:t>Lumbar puncture is used to examine CSF for changes that are characteristic of MS.</a:t>
            </a:r>
            <a:r>
              <a:rPr lang="en-US" smtClean="0"/>
              <a:t> </a:t>
            </a:r>
          </a:p>
          <a:p>
            <a:pPr marL="228600" indent="-228600" eaLnBrk="1" hangingPunct="1"/>
            <a:endParaRPr lang="en-US" smtClean="0"/>
          </a:p>
          <a:p>
            <a:pPr marL="228600" indent="-228600" eaLnBrk="1" hangingPunct="1"/>
            <a:endParaRPr lang="en-US" smtClean="0"/>
          </a:p>
          <a:p>
            <a:pPr marL="228600" indent="-228600"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7662865C-7485-47C7-923F-926F3FC86CE0}" type="slidenum">
              <a:rPr lang="en-US" sz="1200" b="0" smtClean="0"/>
              <a:pPr/>
              <a:t>17</a:t>
            </a:fld>
            <a:endParaRPr lang="en-US" sz="1200" b="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It’s important to remember that the majority of people with MS do not become severely physically disabled.  Most will remain able to walk, although they may need an assistive device—such as a cane or walker—to do so. That being said, people who remain fully ambulatory may still be unable to work or function comfortably at home because of cognitive changes or other symptoms that interfere with everyday activities.</a:t>
            </a:r>
          </a:p>
          <a:p>
            <a:pPr marL="228600" indent="-228600" eaLnBrk="1" hangingPunct="1">
              <a:buFontTx/>
              <a:buAutoNum type="arabicPeriod"/>
            </a:pPr>
            <a:r>
              <a:rPr lang="en-US" sz="1400" smtClean="0"/>
              <a:t>Studies indicate that African-Americans tend to have a more rapidly progressing course than Caucasians.</a:t>
            </a:r>
          </a:p>
          <a:p>
            <a:pPr marL="228600" indent="-228600" eaLnBrk="1" hangingPunct="1">
              <a:buFontTx/>
              <a:buAutoNum type="arabicPeriod"/>
            </a:pPr>
            <a:r>
              <a:rPr lang="en-US" sz="1400" smtClean="0"/>
              <a:t>Some people have a “benign” course of MS that remains mild throughout their lifetime. The challenge is that it is impossible to determine at the outset who will do fine and who will experience disabling symptoms 5, 10, or 20 years down the road. Therefore, most MS specialists recommend early treatment, as we’ll talk about in a few minutes.</a:t>
            </a:r>
          </a:p>
          <a:p>
            <a:pPr marL="228600" indent="-228600"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14437" eaLnBrk="0" hangingPunct="0">
              <a:defRPr sz="1200">
                <a:solidFill>
                  <a:schemeClr val="tx1"/>
                </a:solidFill>
                <a:latin typeface="Arial" charset="0"/>
                <a:ea typeface="ＭＳ Ｐゴシック" pitchFamily="1" charset="-128"/>
              </a:defRPr>
            </a:lvl1pPr>
            <a:lvl2pPr marL="729057" indent="-280406" defTabSz="914437" eaLnBrk="0" hangingPunct="0">
              <a:defRPr sz="1200">
                <a:solidFill>
                  <a:schemeClr val="tx1"/>
                </a:solidFill>
                <a:latin typeface="Arial" charset="0"/>
                <a:ea typeface="ＭＳ Ｐゴシック" pitchFamily="1" charset="-128"/>
              </a:defRPr>
            </a:lvl2pPr>
            <a:lvl3pPr marL="1121626" indent="-224325" defTabSz="914437" eaLnBrk="0" hangingPunct="0">
              <a:defRPr sz="1200">
                <a:solidFill>
                  <a:schemeClr val="tx1"/>
                </a:solidFill>
                <a:latin typeface="Arial" charset="0"/>
                <a:ea typeface="ＭＳ Ｐゴシック" pitchFamily="1" charset="-128"/>
              </a:defRPr>
            </a:lvl3pPr>
            <a:lvl4pPr marL="1570276" indent="-224325" defTabSz="914437" eaLnBrk="0" hangingPunct="0">
              <a:defRPr sz="1200">
                <a:solidFill>
                  <a:schemeClr val="tx1"/>
                </a:solidFill>
                <a:latin typeface="Arial" charset="0"/>
                <a:ea typeface="ＭＳ Ｐゴシック" pitchFamily="1" charset="-128"/>
              </a:defRPr>
            </a:lvl4pPr>
            <a:lvl5pPr marL="2018927" indent="-224325" defTabSz="914437" eaLnBrk="0" hangingPunct="0">
              <a:defRPr sz="1200">
                <a:solidFill>
                  <a:schemeClr val="tx1"/>
                </a:solidFill>
                <a:latin typeface="Arial" charset="0"/>
                <a:ea typeface="ＭＳ Ｐゴシック" pitchFamily="1" charset="-128"/>
              </a:defRPr>
            </a:lvl5pPr>
            <a:lvl6pPr marL="2467577"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6pPr>
            <a:lvl7pPr marL="2916227"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7pPr>
            <a:lvl8pPr marL="3364878"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8pPr>
            <a:lvl9pPr marL="3813528"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9pPr>
          </a:lstStyle>
          <a:p>
            <a:fld id="{E4662506-A3A9-4B09-9F3F-480E9E4F7E49}" type="slidenum">
              <a:rPr lang="en-US" altLang="en-US" smtClean="0"/>
              <a:pPr/>
              <a:t>19</a:t>
            </a:fld>
            <a:endParaRPr lang="en-US" altLang="en-US" smtClean="0"/>
          </a:p>
        </p:txBody>
      </p:sp>
      <p:sp>
        <p:nvSpPr>
          <p:cNvPr id="102403" name="Rectangle 1031"/>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sz="1200">
                <a:solidFill>
                  <a:schemeClr val="tx1"/>
                </a:solidFill>
                <a:latin typeface="Arial" charset="0"/>
                <a:ea typeface="ＭＳ Ｐゴシック" pitchFamily="1" charset="-128"/>
              </a:defRPr>
            </a:lvl1pPr>
            <a:lvl2pPr marL="742950" indent="-285750" defTabSz="931863" eaLnBrk="0" hangingPunct="0">
              <a:defRPr sz="1200">
                <a:solidFill>
                  <a:schemeClr val="tx1"/>
                </a:solidFill>
                <a:latin typeface="Arial" charset="0"/>
                <a:ea typeface="ＭＳ Ｐゴシック" pitchFamily="1" charset="-128"/>
              </a:defRPr>
            </a:lvl2pPr>
            <a:lvl3pPr marL="1143000" indent="-228600" defTabSz="931863" eaLnBrk="0" hangingPunct="0">
              <a:defRPr sz="1200">
                <a:solidFill>
                  <a:schemeClr val="tx1"/>
                </a:solidFill>
                <a:latin typeface="Arial" charset="0"/>
                <a:ea typeface="ＭＳ Ｐゴシック" pitchFamily="1" charset="-128"/>
              </a:defRPr>
            </a:lvl3pPr>
            <a:lvl4pPr marL="1600200" indent="-228600" defTabSz="931863" eaLnBrk="0" hangingPunct="0">
              <a:defRPr sz="1200">
                <a:solidFill>
                  <a:schemeClr val="tx1"/>
                </a:solidFill>
                <a:latin typeface="Arial" charset="0"/>
                <a:ea typeface="ＭＳ Ｐゴシック" pitchFamily="1" charset="-128"/>
              </a:defRPr>
            </a:lvl4pPr>
            <a:lvl5pPr marL="2057400" indent="-228600" defTabSz="931863" eaLnBrk="0" hangingPunct="0">
              <a:defRPr sz="1200">
                <a:solidFill>
                  <a:schemeClr val="tx1"/>
                </a:solidFill>
                <a:latin typeface="Arial" charset="0"/>
                <a:ea typeface="ＭＳ Ｐゴシック" pitchFamily="1" charset="-128"/>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pitchFamily="1" charset="-128"/>
              </a:defRPr>
            </a:lvl9pPr>
          </a:lstStyle>
          <a:p>
            <a:pPr algn="r" eaLnBrk="1" hangingPunct="1">
              <a:spcBef>
                <a:spcPct val="0"/>
              </a:spcBef>
            </a:pPr>
            <a:fld id="{4A555962-0C6A-4C71-9BAA-A412D2FE361E}" type="slidenum">
              <a:rPr lang="en-US" altLang="en-US">
                <a:latin typeface="Times New Roman" pitchFamily="18" charset="0"/>
              </a:rPr>
              <a:pPr algn="r" eaLnBrk="1" hangingPunct="1">
                <a:spcBef>
                  <a:spcPct val="0"/>
                </a:spcBef>
              </a:pPr>
              <a:t>19</a:t>
            </a:fld>
            <a:endParaRPr lang="en-US" altLang="en-US">
              <a:latin typeface="Times New Roman" pitchFamily="18"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1043609" y="4344025"/>
            <a:ext cx="4696239" cy="4114488"/>
          </a:xfrm>
          <a:noFill/>
        </p:spPr>
        <p:txBody>
          <a:bodyPr/>
          <a:lstStyle/>
          <a:p>
            <a:pPr eaLnBrk="1" hangingPunct="1"/>
            <a:r>
              <a:rPr lang="en-US" altLang="en-US" smtClean="0"/>
              <a:t>CIS has received increasing attention recently, with several of the FDA-approved disease modifying therapies also approved for use in CIS to delay the diagnosis of definite MS.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smtClean="0"/>
              <a:t>The purple arrows indicate new lesion activity on MRI. MRI activity can occur very early in the disease course, even before a person is aware of any symptoms. </a:t>
            </a:r>
          </a:p>
          <a:p>
            <a:r>
              <a:rPr lang="en-US" smtClean="0"/>
              <a:t>Over time, RRMS can be Active, with new MRI activity (light blue) and/or relapses (orange). Worsening can occur when symptoms do not fully resolve following a relapse (dark red), resulting in an accumulation of disability. Periods of stability can also occur, when no new MRI activity or relapses occur (dark blue). </a:t>
            </a:r>
          </a:p>
        </p:txBody>
      </p:sp>
      <p:sp>
        <p:nvSpPr>
          <p:cNvPr id="103428" name="Slide Number Placeholder 3"/>
          <p:cNvSpPr>
            <a:spLocks noGrp="1"/>
          </p:cNvSpPr>
          <p:nvPr>
            <p:ph type="sldNum" sz="quarter" idx="5"/>
          </p:nvPr>
        </p:nvSpPr>
        <p:spPr>
          <a:noFill/>
        </p:spPr>
        <p:txBody>
          <a:bodyPr/>
          <a:lstStyle>
            <a:lvl1pPr defTabSz="914437" eaLnBrk="0" hangingPunct="0">
              <a:defRPr sz="1200">
                <a:solidFill>
                  <a:schemeClr val="tx1"/>
                </a:solidFill>
                <a:latin typeface="Arial" charset="0"/>
                <a:ea typeface="ＭＳ Ｐゴシック" pitchFamily="1" charset="-128"/>
              </a:defRPr>
            </a:lvl1pPr>
            <a:lvl2pPr marL="729057" indent="-280406" defTabSz="914437" eaLnBrk="0" hangingPunct="0">
              <a:defRPr sz="1200">
                <a:solidFill>
                  <a:schemeClr val="tx1"/>
                </a:solidFill>
                <a:latin typeface="Arial" charset="0"/>
                <a:ea typeface="ＭＳ Ｐゴシック" pitchFamily="1" charset="-128"/>
              </a:defRPr>
            </a:lvl2pPr>
            <a:lvl3pPr marL="1121626" indent="-224325" defTabSz="914437" eaLnBrk="0" hangingPunct="0">
              <a:defRPr sz="1200">
                <a:solidFill>
                  <a:schemeClr val="tx1"/>
                </a:solidFill>
                <a:latin typeface="Arial" charset="0"/>
                <a:ea typeface="ＭＳ Ｐゴシック" pitchFamily="1" charset="-128"/>
              </a:defRPr>
            </a:lvl3pPr>
            <a:lvl4pPr marL="1570276" indent="-224325" defTabSz="914437" eaLnBrk="0" hangingPunct="0">
              <a:defRPr sz="1200">
                <a:solidFill>
                  <a:schemeClr val="tx1"/>
                </a:solidFill>
                <a:latin typeface="Arial" charset="0"/>
                <a:ea typeface="ＭＳ Ｐゴシック" pitchFamily="1" charset="-128"/>
              </a:defRPr>
            </a:lvl4pPr>
            <a:lvl5pPr marL="2018927" indent="-224325" defTabSz="914437" eaLnBrk="0" hangingPunct="0">
              <a:defRPr sz="1200">
                <a:solidFill>
                  <a:schemeClr val="tx1"/>
                </a:solidFill>
                <a:latin typeface="Arial" charset="0"/>
                <a:ea typeface="ＭＳ Ｐゴシック" pitchFamily="1" charset="-128"/>
              </a:defRPr>
            </a:lvl5pPr>
            <a:lvl6pPr marL="2467577"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6pPr>
            <a:lvl7pPr marL="2916227"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7pPr>
            <a:lvl8pPr marL="3364878"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8pPr>
            <a:lvl9pPr marL="3813528"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9pPr>
          </a:lstStyle>
          <a:p>
            <a:fld id="{416C0A37-C457-4260-9FD9-73743EFBE37A}"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smtClean="0"/>
              <a:t>This graphic shows that secondary progressive MS follows after relapsing-remitting MS. SPMS can be Active, with new relapses or MRI activity, and Progressing (dark red) and it can also be Active without any progression occurring (orange). In SPMS, the disease sometimes progresses without any new MRI lesions or relapses (green). Periods of stability (dark blue) can also occur, when there are no relapses or new MRI activity. </a:t>
            </a:r>
          </a:p>
        </p:txBody>
      </p:sp>
      <p:sp>
        <p:nvSpPr>
          <p:cNvPr id="104452" name="Slide Number Placeholder 3"/>
          <p:cNvSpPr>
            <a:spLocks noGrp="1"/>
          </p:cNvSpPr>
          <p:nvPr>
            <p:ph type="sldNum" sz="quarter" idx="5"/>
          </p:nvPr>
        </p:nvSpPr>
        <p:spPr>
          <a:noFill/>
        </p:spPr>
        <p:txBody>
          <a:bodyPr/>
          <a:lstStyle>
            <a:lvl1pPr defTabSz="914437" eaLnBrk="0" hangingPunct="0">
              <a:defRPr sz="1200">
                <a:solidFill>
                  <a:schemeClr val="tx1"/>
                </a:solidFill>
                <a:latin typeface="Arial" charset="0"/>
                <a:ea typeface="ＭＳ Ｐゴシック" pitchFamily="1" charset="-128"/>
              </a:defRPr>
            </a:lvl1pPr>
            <a:lvl2pPr marL="729057" indent="-280406" defTabSz="914437" eaLnBrk="0" hangingPunct="0">
              <a:defRPr sz="1200">
                <a:solidFill>
                  <a:schemeClr val="tx1"/>
                </a:solidFill>
                <a:latin typeface="Arial" charset="0"/>
                <a:ea typeface="ＭＳ Ｐゴシック" pitchFamily="1" charset="-128"/>
              </a:defRPr>
            </a:lvl2pPr>
            <a:lvl3pPr marL="1121626" indent="-224325" defTabSz="914437" eaLnBrk="0" hangingPunct="0">
              <a:defRPr sz="1200">
                <a:solidFill>
                  <a:schemeClr val="tx1"/>
                </a:solidFill>
                <a:latin typeface="Arial" charset="0"/>
                <a:ea typeface="ＭＳ Ｐゴシック" pitchFamily="1" charset="-128"/>
              </a:defRPr>
            </a:lvl3pPr>
            <a:lvl4pPr marL="1570276" indent="-224325" defTabSz="914437" eaLnBrk="0" hangingPunct="0">
              <a:defRPr sz="1200">
                <a:solidFill>
                  <a:schemeClr val="tx1"/>
                </a:solidFill>
                <a:latin typeface="Arial" charset="0"/>
                <a:ea typeface="ＭＳ Ｐゴシック" pitchFamily="1" charset="-128"/>
              </a:defRPr>
            </a:lvl4pPr>
            <a:lvl5pPr marL="2018927" indent="-224325" defTabSz="914437" eaLnBrk="0" hangingPunct="0">
              <a:defRPr sz="1200">
                <a:solidFill>
                  <a:schemeClr val="tx1"/>
                </a:solidFill>
                <a:latin typeface="Arial" charset="0"/>
                <a:ea typeface="ＭＳ Ｐゴシック" pitchFamily="1" charset="-128"/>
              </a:defRPr>
            </a:lvl5pPr>
            <a:lvl6pPr marL="2467577"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6pPr>
            <a:lvl7pPr marL="2916227"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7pPr>
            <a:lvl8pPr marL="3364878"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8pPr>
            <a:lvl9pPr marL="3813528"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9pPr>
          </a:lstStyle>
          <a:p>
            <a:fld id="{E684AC38-244C-4224-85A3-AAA1C535985C}"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12F63F21-76BC-4A21-9497-3302026704D2}" type="slidenum">
              <a:rPr lang="en-US" sz="1200" b="0" smtClean="0"/>
              <a:pPr/>
              <a:t>3</a:t>
            </a:fld>
            <a:endParaRPr lang="en-US" sz="1200" b="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US" smtClean="0"/>
              <a:t>Primary progressive MS is characterized by progression of disability from the onset of symptoms, without any early relapses. PPMS can have periods when it is Active, with evidence of new MRI activity or a relapse and Progression of disability (dark red) or Active without any progression of disability (light blue). Progression of disability can also occur in PPMS without new MRI activity or relapses (green). Occasional periods of stability, without any MRI activity or relapses (dark blue).  </a:t>
            </a:r>
          </a:p>
          <a:p>
            <a:r>
              <a:rPr lang="en-US" smtClean="0"/>
              <a:t>Individuals who were previously diagnosed with Progressive relapsing MS would now be considered to have PPMS that is Active. </a:t>
            </a:r>
          </a:p>
        </p:txBody>
      </p:sp>
      <p:sp>
        <p:nvSpPr>
          <p:cNvPr id="105476" name="Slide Number Placeholder 3"/>
          <p:cNvSpPr>
            <a:spLocks noGrp="1"/>
          </p:cNvSpPr>
          <p:nvPr>
            <p:ph type="sldNum" sz="quarter" idx="5"/>
          </p:nvPr>
        </p:nvSpPr>
        <p:spPr>
          <a:noFill/>
        </p:spPr>
        <p:txBody>
          <a:bodyPr/>
          <a:lstStyle>
            <a:lvl1pPr defTabSz="914437" eaLnBrk="0" hangingPunct="0">
              <a:defRPr sz="1200">
                <a:solidFill>
                  <a:schemeClr val="tx1"/>
                </a:solidFill>
                <a:latin typeface="Arial" charset="0"/>
                <a:ea typeface="ＭＳ Ｐゴシック" pitchFamily="1" charset="-128"/>
              </a:defRPr>
            </a:lvl1pPr>
            <a:lvl2pPr marL="729057" indent="-280406" defTabSz="914437" eaLnBrk="0" hangingPunct="0">
              <a:defRPr sz="1200">
                <a:solidFill>
                  <a:schemeClr val="tx1"/>
                </a:solidFill>
                <a:latin typeface="Arial" charset="0"/>
                <a:ea typeface="ＭＳ Ｐゴシック" pitchFamily="1" charset="-128"/>
              </a:defRPr>
            </a:lvl2pPr>
            <a:lvl3pPr marL="1121626" indent="-224325" defTabSz="914437" eaLnBrk="0" hangingPunct="0">
              <a:defRPr sz="1200">
                <a:solidFill>
                  <a:schemeClr val="tx1"/>
                </a:solidFill>
                <a:latin typeface="Arial" charset="0"/>
                <a:ea typeface="ＭＳ Ｐゴシック" pitchFamily="1" charset="-128"/>
              </a:defRPr>
            </a:lvl3pPr>
            <a:lvl4pPr marL="1570276" indent="-224325" defTabSz="914437" eaLnBrk="0" hangingPunct="0">
              <a:defRPr sz="1200">
                <a:solidFill>
                  <a:schemeClr val="tx1"/>
                </a:solidFill>
                <a:latin typeface="Arial" charset="0"/>
                <a:ea typeface="ＭＳ Ｐゴシック" pitchFamily="1" charset="-128"/>
              </a:defRPr>
            </a:lvl4pPr>
            <a:lvl5pPr marL="2018927" indent="-224325" defTabSz="914437" eaLnBrk="0" hangingPunct="0">
              <a:defRPr sz="1200">
                <a:solidFill>
                  <a:schemeClr val="tx1"/>
                </a:solidFill>
                <a:latin typeface="Arial" charset="0"/>
                <a:ea typeface="ＭＳ Ｐゴシック" pitchFamily="1" charset="-128"/>
              </a:defRPr>
            </a:lvl5pPr>
            <a:lvl6pPr marL="2467577"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6pPr>
            <a:lvl7pPr marL="2916227"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7pPr>
            <a:lvl8pPr marL="3364878"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8pPr>
            <a:lvl9pPr marL="3813528" indent="-224325" defTabSz="914437" eaLnBrk="0" fontAlgn="base" hangingPunct="0">
              <a:spcBef>
                <a:spcPct val="30000"/>
              </a:spcBef>
              <a:spcAft>
                <a:spcPct val="0"/>
              </a:spcAft>
              <a:defRPr sz="1200">
                <a:solidFill>
                  <a:schemeClr val="tx1"/>
                </a:solidFill>
                <a:latin typeface="Arial" charset="0"/>
                <a:ea typeface="ＭＳ Ｐゴシック" pitchFamily="1" charset="-128"/>
              </a:defRPr>
            </a:lvl9pPr>
          </a:lstStyle>
          <a:p>
            <a:fld id="{829C845E-EE13-459B-85E8-3EE2D36F4325}"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F814D8D1-34A6-464D-A1CD-E46AC5194112}" type="slidenum">
              <a:rPr lang="en-US" sz="1200" b="0" smtClean="0"/>
              <a:pPr/>
              <a:t>24</a:t>
            </a:fld>
            <a:endParaRPr lang="en-US" sz="1200" b="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F5AF3FB6-AA61-45F2-85F1-F8DF89875A2A}" type="slidenum">
              <a:rPr lang="en-US" sz="1200" b="0" smtClean="0"/>
              <a:pPr/>
              <a:t>25</a:t>
            </a:fld>
            <a:endParaRPr lang="en-US" sz="1200" b="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No single practitioner can address all of the problems potentially created by MS.  The ideal treatment team, whether located in a single center, or spread out in the community, should include a variety of specialties. While most people with MS are treated by a neurologist, most do not have ready access to this kind of comprehensive care team. A major challenge for patients and families in today’s healthcare system is coordinating the care provided by these specialists. </a:t>
            </a:r>
          </a:p>
          <a:p>
            <a:pPr marL="228600" indent="-228600" eaLnBrk="1" hangingPunct="1">
              <a:buFontTx/>
              <a:buAutoNum type="arabicPeriod"/>
            </a:pPr>
            <a:endParaRPr lang="en-US" sz="1400" smtClean="0"/>
          </a:p>
          <a:p>
            <a:pPr marL="228600" indent="-228600" eaLnBrk="1" hangingPunct="1">
              <a:buFontTx/>
              <a:buAutoNum type="arabicPeriod"/>
            </a:pPr>
            <a:r>
              <a:rPr lang="en-US" sz="1400" smtClean="0"/>
              <a:t>Rehabilitation is a core component of MS care, and rehab professionals are essential to comprehensive care of the MS patient. </a:t>
            </a:r>
          </a:p>
          <a:p>
            <a:pPr marL="228600" indent="-228600" eaLnBrk="1" hangingPunct="1">
              <a:buFontTx/>
              <a:buAutoNum type="arabicPeriod"/>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D94AE956-72C4-490A-A10B-903276DEDA70}" type="slidenum">
              <a:rPr lang="en-US" sz="1200" b="0" smtClean="0"/>
              <a:pPr/>
              <a:t>26</a:t>
            </a:fld>
            <a:endParaRPr lang="en-US" sz="1200" b="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The days of “diagnose and adios” in MS care (so labeled by Dr. Labe Scheinberg whom many consider to be the father of the comprehensive care model in MS) are long gone.  While we do not have a cure for MS, we have a variety of treatment and management strategies to minimize the impact of MS on everyday life. </a:t>
            </a:r>
          </a:p>
          <a:p>
            <a:pPr marL="228600" indent="-228600" eaLnBrk="1" hangingPunct="1">
              <a:buFontTx/>
              <a:buAutoNum type="arabicPeriod"/>
            </a:pPr>
            <a:r>
              <a:rPr lang="en-US" sz="1400" smtClean="0"/>
              <a:t>The rest of this presentation will describe these components of MS treatment, highlighting the role of rehabilitation specialists.  Although these components are listed separately, the key to effective, comprehensive care of the MS patient lies in their coordination and integration. </a:t>
            </a:r>
          </a:p>
          <a:p>
            <a:pPr marL="228600" indent="-228600"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C6D34B00-949B-4770-A859-098E3672D0A2}" type="slidenum">
              <a:rPr lang="en-US" sz="1200" b="0" smtClean="0"/>
              <a:pPr/>
              <a:t>27</a:t>
            </a:fld>
            <a:endParaRPr lang="en-US" sz="1200" b="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While corticosteroids reduce inflammation, they are not thought to have any long-term effect on the disease.  They are used primarily in exacerbations that are significantly impacting a person’s ability to function.  </a:t>
            </a:r>
          </a:p>
          <a:p>
            <a:pPr marL="228600" indent="-228600" eaLnBrk="1" hangingPunct="1">
              <a:buFontTx/>
              <a:buAutoNum type="arabicPeriod"/>
            </a:pPr>
            <a:r>
              <a:rPr lang="en-US" sz="1400" smtClean="0"/>
              <a:t>Steroids can cause significant emotional upheaval in some people—including feelings of being “high” or manic while on the medication, followed by strong feelings of let-down or depression when coming off the medication. Some people may require a medication such as Depakote</a:t>
            </a:r>
            <a:r>
              <a:rPr lang="en-US" sz="1400" baseline="30000" smtClean="0">
                <a:cs typeface="Times New Roman" pitchFamily="18" charset="0"/>
              </a:rPr>
              <a:t>®</a:t>
            </a:r>
            <a:r>
              <a:rPr lang="en-US" sz="1400" smtClean="0"/>
              <a:t> to handle these severe swings.  </a:t>
            </a:r>
          </a:p>
          <a:p>
            <a:pPr marL="228600" indent="-228600" eaLnBrk="1" hangingPunct="1">
              <a:buFontTx/>
              <a:buAutoNum type="arabicPeriod"/>
            </a:pPr>
            <a:r>
              <a:rPr lang="en-US" sz="1400" smtClean="0"/>
              <a:t>People may react differently to the medication at different times.</a:t>
            </a:r>
          </a:p>
          <a:p>
            <a:pPr marL="228600" indent="-228600" eaLnBrk="1" hangingPunct="1">
              <a:buFontTx/>
              <a:buAutoNum type="arabicPeriod"/>
            </a:pPr>
            <a:r>
              <a:rPr lang="en-US" sz="1400" smtClean="0"/>
              <a:t>The rehabilitation team plays a key role in helping people regain functions that have been impacted by the attack—e.g., strength, balance, gait, coordination—and in teaching the safe and appropriate use of mobility aids and other forms of assistive technology at home and at work. </a:t>
            </a:r>
          </a:p>
          <a:p>
            <a:pPr marL="228600" indent="-228600"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7C80DA68-5ABD-45B3-92DC-AC5090A33D19}" type="slidenum">
              <a:rPr lang="en-US" sz="1200" b="0" smtClean="0"/>
              <a:pPr/>
              <a:t>28</a:t>
            </a:fld>
            <a:endParaRPr lang="en-US" sz="1200" b="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marL="228600" indent="-228600" eaLnBrk="1" hangingPunct="1">
              <a:lnSpc>
                <a:spcPct val="80000"/>
              </a:lnSpc>
              <a:buFontTx/>
              <a:buAutoNum type="arabicPeriod"/>
            </a:pPr>
            <a:r>
              <a:rPr lang="en-US" dirty="0" smtClean="0"/>
              <a:t>These medications differ somewhat in their mode of action, dosage levels, route of delivery, frequency of injection/infusion, and side effect profile. </a:t>
            </a:r>
          </a:p>
          <a:p>
            <a:pPr marL="228600" indent="-228600" eaLnBrk="1" hangingPunct="1">
              <a:lnSpc>
                <a:spcPct val="80000"/>
              </a:lnSpc>
              <a:buFontTx/>
              <a:buAutoNum type="arabicPeriod"/>
            </a:pPr>
            <a:r>
              <a:rPr lang="en-US" dirty="0" smtClean="0"/>
              <a:t>The injectable medications (in orange) are given on a schedule ranging from once per week to QD.  Avonex is given IM; the others are SQ. Many people self-inject; others need someone else to assist them.</a:t>
            </a:r>
          </a:p>
          <a:p>
            <a:pPr marL="228600" indent="-228600" eaLnBrk="1" hangingPunct="1">
              <a:lnSpc>
                <a:spcPct val="80000"/>
              </a:lnSpc>
              <a:buFontTx/>
              <a:buAutoNum type="arabicPeriod"/>
            </a:pPr>
            <a:r>
              <a:rPr lang="en-US" dirty="0" smtClean="0"/>
              <a:t>All of the injectable medications are approved as first-line therapies.</a:t>
            </a:r>
          </a:p>
          <a:p>
            <a:pPr marL="228600" indent="-228600" eaLnBrk="1" hangingPunct="1">
              <a:lnSpc>
                <a:spcPct val="80000"/>
              </a:lnSpc>
              <a:buFontTx/>
              <a:buAutoNum type="arabicPeriod"/>
            </a:pPr>
            <a:r>
              <a:rPr lang="en-US" dirty="0" smtClean="0"/>
              <a:t>The oral medications are in blue. Although these are approved by the FDA as first-line treatments, physicians differ in their willingness to use them as first-line medications because of their more significant side effects. </a:t>
            </a:r>
          </a:p>
          <a:p>
            <a:pPr marL="228600" indent="-228600" eaLnBrk="1" hangingPunct="1">
              <a:lnSpc>
                <a:spcPct val="80000"/>
              </a:lnSpc>
              <a:buFontTx/>
              <a:buAutoNum type="arabicPeriod"/>
            </a:pPr>
            <a:r>
              <a:rPr lang="en-US" dirty="0" smtClean="0"/>
              <a:t>The infused medications are in gray; they are generally reserved for those patients who have not received sufficient benefit from one or more of the first-line medications. </a:t>
            </a:r>
            <a:r>
              <a:rPr lang="en-US" dirty="0" err="1" smtClean="0"/>
              <a:t>Mitoxantrone</a:t>
            </a:r>
            <a:r>
              <a:rPr lang="en-US" dirty="0" smtClean="0"/>
              <a:t> is the only FDA-approved medication for secondary-progressive MS. </a:t>
            </a:r>
          </a:p>
          <a:p>
            <a:pPr marL="228600" indent="-228600" eaLnBrk="1" hangingPunct="1">
              <a:lnSpc>
                <a:spcPct val="80000"/>
              </a:lnSpc>
              <a:buFontTx/>
              <a:buAutoNum type="arabicPeriod"/>
            </a:pPr>
            <a:r>
              <a:rPr lang="en-US" dirty="0" smtClean="0"/>
              <a:t>Patients work with their neurologist to determine which medication would be most suitable. Taking both the disease course and the patient’s lifestyle into account will enhance the likelihood of treatment adherence.   </a:t>
            </a:r>
          </a:p>
          <a:p>
            <a:pPr marL="228600" indent="-228600" eaLnBrk="1" hangingPunct="1">
              <a:lnSpc>
                <a:spcPct val="80000"/>
              </a:lnSpc>
              <a:buFontTx/>
              <a:buAutoNum type="arabicPeriod"/>
            </a:pPr>
            <a:r>
              <a:rPr lang="en-US" dirty="0" smtClean="0"/>
              <a:t>Not all insurance formularies include all of these (expensive) medications; each of the pharmaceutical companies does have a patient assistance program to help people obtain their medication.</a:t>
            </a:r>
          </a:p>
          <a:p>
            <a:pPr marL="228600" indent="-228600" eaLnBrk="1" hangingPunct="1">
              <a:lnSpc>
                <a:spcPct val="80000"/>
              </a:lnSpc>
              <a:buFontTx/>
              <a:buAutoNum type="arabicPeriod"/>
            </a:pPr>
            <a:r>
              <a:rPr lang="en-US" dirty="0" smtClean="0"/>
              <a:t>Tysabri is for people with relapsing forms of MS. It is approved as a </a:t>
            </a:r>
            <a:r>
              <a:rPr lang="en-US" dirty="0" err="1" smtClean="0"/>
              <a:t>monotherapy</a:t>
            </a:r>
            <a:r>
              <a:rPr lang="en-US" dirty="0" smtClean="0"/>
              <a:t> and is generally recommended for those people who have not gotten sufficient benefit from the </a:t>
            </a:r>
            <a:r>
              <a:rPr lang="en-US" dirty="0" err="1" smtClean="0"/>
              <a:t>injectables</a:t>
            </a:r>
            <a:r>
              <a:rPr lang="en-US" dirty="0" smtClean="0"/>
              <a:t> or can’t tolerate the side effects. Associated risk of PML, a serious infection that is generally fatal. Tysabri may be used as a first-line therapy for someone with very active disease.</a:t>
            </a:r>
          </a:p>
          <a:p>
            <a:pPr marL="228600" indent="-228600" eaLnBrk="1" hangingPunct="1">
              <a:lnSpc>
                <a:spcPct val="80000"/>
              </a:lnSpc>
              <a:buFontTx/>
              <a:buAutoNum type="arabicPeriod"/>
            </a:pPr>
            <a:r>
              <a:rPr lang="en-US" dirty="0" err="1" smtClean="0"/>
              <a:t>Novantrone</a:t>
            </a:r>
            <a:r>
              <a:rPr lang="en-US" dirty="0" smtClean="0"/>
              <a:t> is also reserved for those patients in whom the disease is progressing in spite of treatment with the disease-modifying medications. Associated cardiac risk as well as increased incidence of leukemia. </a:t>
            </a:r>
          </a:p>
          <a:p>
            <a:pPr marL="228600" indent="-228600" eaLnBrk="1" hangingPunct="1">
              <a:lnSpc>
                <a:spcPct val="80000"/>
              </a:lnSpc>
            </a:pPr>
            <a:endParaRPr lang="en-US" sz="10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BF70E317-B18B-4C0A-B0A1-1DF68885BEBA}" type="slidenum">
              <a:rPr lang="en-US" sz="1200" b="0" smtClean="0"/>
              <a:pPr/>
              <a:t>29</a:t>
            </a:fld>
            <a:endParaRPr lang="en-US" sz="1200" b="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These disease-modifying medications are designed for long-term use.</a:t>
            </a:r>
          </a:p>
          <a:p>
            <a:pPr marL="228600" indent="-228600" eaLnBrk="1" hangingPunct="1">
              <a:buFontTx/>
              <a:buAutoNum type="arabicPeriod"/>
            </a:pPr>
            <a:r>
              <a:rPr lang="en-US" sz="1400" smtClean="0"/>
              <a:t>These medications will not cure MS or make it feel better.</a:t>
            </a:r>
          </a:p>
          <a:p>
            <a:pPr marL="228600" indent="-228600" eaLnBrk="1" hangingPunct="1">
              <a:buFontTx/>
              <a:buAutoNum type="arabicPeriod"/>
            </a:pPr>
            <a:r>
              <a:rPr lang="en-US" sz="1400" smtClean="0"/>
              <a:t>They are designed to reduce the number and severity of attacks and alter the course of the disease.</a:t>
            </a:r>
          </a:p>
          <a:p>
            <a:pPr marL="228600" indent="-228600" eaLnBrk="1" hangingPunct="1">
              <a:buFontTx/>
              <a:buAutoNum type="arabicPeriod"/>
            </a:pPr>
            <a:r>
              <a:rPr lang="en-US" sz="1400" smtClean="0"/>
              <a:t>It is virtually impossible for a person to know if the drug is “working” at any given time.</a:t>
            </a:r>
          </a:p>
          <a:p>
            <a:pPr marL="228600" indent="-228600" eaLnBrk="1" hangingPunct="1">
              <a:buFontTx/>
              <a:buAutoNum type="arabicPeriod"/>
            </a:pPr>
            <a:r>
              <a:rPr lang="en-US" sz="1400" smtClean="0"/>
              <a:t>The “feeling better” part of MS care results from symptom management strategies, including medication and rehabilitation interventions. </a:t>
            </a:r>
          </a:p>
          <a:p>
            <a:pPr marL="228600" indent="-228600"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32ECB4DC-732C-41DB-8E53-0A3BEEF99033}" type="slidenum">
              <a:rPr lang="en-US" sz="1200" b="0" smtClean="0"/>
              <a:pPr/>
              <a:t>30</a:t>
            </a:fld>
            <a:endParaRPr lang="en-US" sz="1200" b="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The MS Coalition’s Consensus Statement on The Use of Disease-Modifying Therapies in Multiple Sclerosis (2015) is available on the Society’s website.</a:t>
            </a:r>
          </a:p>
          <a:p>
            <a:pPr marL="228600" indent="-228600" eaLnBrk="1" hangingPunct="1">
              <a:buFontTx/>
              <a:buAutoNum type="arabicPeriod"/>
            </a:pPr>
            <a:r>
              <a:rPr lang="en-US" sz="1400" smtClean="0"/>
              <a:t>Since irreversible axonal damage can occur very early in the disease course, a major goal of early treatment is to try and prevent that from happening. </a:t>
            </a:r>
          </a:p>
          <a:p>
            <a:pPr marL="228600" indent="-228600" eaLnBrk="1" hangingPunct="1">
              <a:buFontTx/>
              <a:buAutoNum type="arabicPeriod"/>
            </a:pPr>
            <a:endParaRPr lang="en-US" sz="1400" smtClean="0"/>
          </a:p>
          <a:p>
            <a:pPr marL="228600" indent="-228600"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808106E5-8174-4207-B59A-ED8911AB4289}" type="slidenum">
              <a:rPr lang="en-US" sz="1200" b="0" smtClean="0"/>
              <a:pPr/>
              <a:t>31</a:t>
            </a:fld>
            <a:endParaRPr lang="en-US" sz="1200" b="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AEA95E66-3278-43A3-9BCC-015ED0E83223}" type="slidenum">
              <a:rPr lang="en-US" sz="1200" b="0" smtClean="0"/>
              <a:pPr/>
              <a:t>32</a:t>
            </a:fld>
            <a:endParaRPr lang="en-US" sz="1200" b="0"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marL="228600" indent="-228600" eaLnBrk="1" hangingPunct="1">
              <a:buFontTx/>
              <a:buAutoNum type="arabicPeriod"/>
            </a:pPr>
            <a:r>
              <a:rPr lang="en-US" smtClean="0">
                <a:ea typeface="ＭＳ Ｐゴシック" pitchFamily="1" charset="-128"/>
              </a:rPr>
              <a:t>People differ in their readiness to begin treatment.  Our role is to help people think through the information their doctor has given them and make the decision that feels right for them. </a:t>
            </a:r>
          </a:p>
          <a:p>
            <a:pPr marL="228600" indent="-228600" eaLnBrk="1" hangingPunct="1">
              <a:buFontTx/>
              <a:buAutoNum type="arabicPeriod"/>
            </a:pPr>
            <a:r>
              <a:rPr lang="en-US" smtClean="0">
                <a:ea typeface="ＭＳ Ｐゴシック" pitchFamily="1" charset="-128"/>
              </a:rPr>
              <a:t>Unrealistic expectations are the main reason that people stop taking their medication. It’s difficult to continue injecting oneself with a medication that doesn’t make you feel better—and may even make you feel worse.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F98961C3-1943-48CA-AE55-50FD0DB6782F}" type="slidenum">
              <a:rPr lang="en-US" sz="1200" b="0" smtClean="0"/>
              <a:pPr/>
              <a:t>4</a:t>
            </a:fld>
            <a:endParaRPr lang="en-US" sz="1200" b="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z="1400" smtClean="0"/>
              <a:t>Sister Lidwina van Schiedam is thought by many to be the earliest recorded case of MS.  She was healthy and active as a child and teenager, but fell while ice skating in 1396 and subsequently developed numerous symptoms characteristic of MS.</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33D2BB58-4068-40B5-97C5-93F715E07994}" type="slidenum">
              <a:rPr lang="en-US" sz="1200" b="0" smtClean="0"/>
              <a:pPr/>
              <a:t>33</a:t>
            </a:fld>
            <a:endParaRPr lang="en-US" sz="1200" b="0" smtClean="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ea typeface="ＭＳ Ｐゴシック" pitchFamily="1" charset="-128"/>
              </a:rPr>
              <a:t>NMSS chapters can provide educational materials about health and wellness.</a:t>
            </a:r>
          </a:p>
          <a:p>
            <a:pPr marL="228600" indent="-228600" eaLnBrk="1" hangingPunct="1">
              <a:buFontTx/>
              <a:buAutoNum type="arabicPeriod"/>
            </a:pPr>
            <a:r>
              <a:rPr lang="en-US" sz="1400" smtClean="0">
                <a:ea typeface="ＭＳ Ｐゴシック" pitchFamily="1" charset="-128"/>
              </a:rPr>
              <a:t>Because of the demands of their MS, people may have a tendency to  ignore their general healthcare needs.  </a:t>
            </a:r>
          </a:p>
          <a:p>
            <a:pPr marL="228600" indent="-228600" eaLnBrk="1" hangingPunct="1">
              <a:buFontTx/>
              <a:buAutoNum type="arabicPeriod"/>
            </a:pPr>
            <a:r>
              <a:rPr lang="en-US" sz="1400" smtClean="0">
                <a:ea typeface="ＭＳ Ｐゴシック" pitchFamily="1" charset="-128"/>
              </a:rPr>
              <a:t>Patients may need to be reminded to see their internist or family doctor in addition to their neurologist and obtain the recommended screenings for their age group. Research has shown that people who see only an MS specialist for their medical care are less </a:t>
            </a:r>
            <a:r>
              <a:rPr lang="en-US" sz="1400" i="1" smtClean="0">
                <a:ea typeface="ＭＳ Ｐゴシック" pitchFamily="1" charset="-128"/>
              </a:rPr>
              <a:t>healthy</a:t>
            </a:r>
            <a:r>
              <a:rPr lang="en-US" sz="1400" smtClean="0">
                <a:ea typeface="ＭＳ Ｐゴシック" pitchFamily="1" charset="-128"/>
              </a:rPr>
              <a:t> than those who are also followed by a general medical doctor. </a:t>
            </a:r>
          </a:p>
          <a:p>
            <a:pPr marL="228600" indent="-228600" eaLnBrk="1" hangingPunct="1"/>
            <a:endParaRPr lang="en-US" smtClean="0">
              <a:ea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24846999-AFE1-4A5C-8C36-47EB642B48D6}" type="slidenum">
              <a:rPr lang="en-US" sz="1200" b="0" smtClean="0"/>
              <a:pPr/>
              <a:t>34</a:t>
            </a:fld>
            <a:endParaRPr lang="en-US" sz="1200" b="0"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ea typeface="ＭＳ Ｐゴシック" pitchFamily="1" charset="-128"/>
              </a:rPr>
              <a:t>People with MS are bombarded by advertisements on the Internet and by suggestions from well-meaning friends.</a:t>
            </a:r>
          </a:p>
          <a:p>
            <a:pPr marL="228600" indent="-228600" eaLnBrk="1" hangingPunct="1">
              <a:buFontTx/>
              <a:buAutoNum type="arabicPeriod"/>
            </a:pPr>
            <a:r>
              <a:rPr lang="en-US" sz="1400" smtClean="0">
                <a:ea typeface="ＭＳ Ｐゴシック" pitchFamily="1" charset="-128"/>
              </a:rPr>
              <a:t>People need to choose a neurologist who is knowledgeable about MS and with whom they feel comfortable. Referrals are available from the National MS Society chapter, but insurance plans may limit options.</a:t>
            </a:r>
          </a:p>
          <a:p>
            <a:pPr marL="228600" indent="-228600" eaLnBrk="1" hangingPunct="1">
              <a:buFontTx/>
              <a:buAutoNum type="arabicPeriod"/>
            </a:pPr>
            <a:r>
              <a:rPr lang="en-US" sz="1400" smtClean="0">
                <a:ea typeface="ＭＳ Ｐゴシック" pitchFamily="1" charset="-128"/>
              </a:rPr>
              <a:t>They need to become educated consumers who can carefully evaluate the information they receive.  They can contact the National MS Society with questions about treatments and “cures” they hear about from others. </a:t>
            </a:r>
          </a:p>
          <a:p>
            <a:pPr marL="228600" indent="-228600" eaLnBrk="1" hangingPunct="1">
              <a:buFontTx/>
              <a:buAutoNum type="arabicPeriod"/>
            </a:pPr>
            <a:r>
              <a:rPr lang="en-US" sz="1400" smtClean="0">
                <a:ea typeface="ＭＳ Ｐゴシック" pitchFamily="1" charset="-128"/>
              </a:rPr>
              <a:t>A major role of mental health professionals is to assist people in the process of making thoughtful, informed decisions on their own behalf.  Too often, decisions are made at points of crisis. </a:t>
            </a:r>
          </a:p>
          <a:p>
            <a:pPr marL="228600" indent="-228600" eaLnBrk="1" hangingPunct="1"/>
            <a:endParaRPr lang="en-US" smtClean="0">
              <a:ea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166BC595-7C2A-4388-A74F-0C613749EB28}" type="slidenum">
              <a:rPr lang="en-US" sz="1200" b="0" smtClean="0"/>
              <a:pPr/>
              <a:t>35</a:t>
            </a:fld>
            <a:endParaRPr lang="en-US" sz="1200" b="0" smtClean="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ea typeface="ＭＳ Ｐゴシック" pitchFamily="1" charset="-128"/>
              </a:rPr>
              <a:t>Patients tend to be very anxious during office visits, with the result that they have difficulty hearing and processing the information the doctor is giving them.  Bringing along another person to be “an extra pair of ears,”  a tape recorder, or simply a pad to jot down some notes can be very helpful.</a:t>
            </a:r>
          </a:p>
          <a:p>
            <a:pPr marL="228600" indent="-228600" eaLnBrk="1" hangingPunct="1">
              <a:buFontTx/>
              <a:buAutoNum type="arabicPeriod"/>
            </a:pPr>
            <a:r>
              <a:rPr lang="en-US" sz="1400" smtClean="0">
                <a:ea typeface="ＭＳ Ｐゴシック" pitchFamily="1" charset="-128"/>
              </a:rPr>
              <a:t>Some patients are worried about “disappointing the doctor” or being considered a “bad” or “difficult” patient, so they don’t want to complain or tell the doctor the truth about their symptoms.</a:t>
            </a:r>
          </a:p>
          <a:p>
            <a:pPr marL="228600" indent="-228600" eaLnBrk="1" hangingPunct="1">
              <a:buFontTx/>
              <a:buAutoNum type="arabicPeriod"/>
            </a:pPr>
            <a:r>
              <a:rPr lang="en-US" sz="1400" smtClean="0">
                <a:ea typeface="ＭＳ Ｐゴシック" pitchFamily="1" charset="-128"/>
              </a:rPr>
              <a:t>Some patients withhold information about the alternative therapies they are using because they don’t want the doctor to be angry or tell them to stop.</a:t>
            </a:r>
          </a:p>
          <a:p>
            <a:pPr marL="228600" indent="-228600" eaLnBrk="1" hangingPunct="1">
              <a:buFontTx/>
              <a:buAutoNum type="arabicPeriod"/>
            </a:pPr>
            <a:r>
              <a:rPr lang="en-US" sz="1400" smtClean="0">
                <a:ea typeface="ＭＳ Ｐゴシック" pitchFamily="1" charset="-128"/>
              </a:rPr>
              <a:t>Some patients are very dependent, strictly adhering to the medical model; others are much more active participants in their own care.</a:t>
            </a:r>
          </a:p>
          <a:p>
            <a:pPr marL="228600" indent="-228600" eaLnBrk="1" hangingPunct="1"/>
            <a:endParaRPr lang="en-US" smtClean="0">
              <a:ea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3160B40B-D7C9-4635-8908-3962ACFD44D5}" type="slidenum">
              <a:rPr lang="en-US" sz="1200" b="0" smtClean="0"/>
              <a:pPr/>
              <a:t>36</a:t>
            </a:fld>
            <a:endParaRPr lang="en-US" sz="1200" b="0"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0CBC7ED4-6CCE-4B07-9D03-EE242665D147}" type="slidenum">
              <a:rPr lang="en-US" sz="1200" b="0" smtClean="0"/>
              <a:pPr/>
              <a:t>37</a:t>
            </a:fld>
            <a:endParaRPr lang="en-US" sz="1200" b="0"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940177CD-7591-4205-A6C5-0B6A8432A50B}" type="slidenum">
              <a:rPr lang="en-US" sz="1200" b="0" smtClean="0"/>
              <a:pPr/>
              <a:t>38</a:t>
            </a:fld>
            <a:endParaRPr lang="en-US" sz="1200" b="0"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3447FAB1-CA71-46BB-8735-78B83A62ABAE}" type="slidenum">
              <a:rPr lang="en-US" sz="1200" b="0" smtClean="0"/>
              <a:pPr/>
              <a:t>39</a:t>
            </a:fld>
            <a:endParaRPr lang="en-US" sz="1200" b="0"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304EC68F-498E-4656-B3D1-14BF07D92BCB}" type="slidenum">
              <a:rPr lang="en-US" sz="1200" b="0" smtClean="0"/>
              <a:pPr/>
              <a:t>5</a:t>
            </a:fld>
            <a:endParaRPr lang="en-US" sz="1200"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495800"/>
            <a:ext cx="5029200" cy="4114800"/>
          </a:xfrm>
          <a:noFill/>
        </p:spPr>
        <p:txBody>
          <a:bodyPr/>
          <a:lstStyle/>
          <a:p>
            <a:pPr eaLnBrk="1" hangingPunct="1"/>
            <a:endParaRPr lang="en-US" sz="1400" smtClean="0"/>
          </a:p>
          <a:p>
            <a:pPr eaLnBrk="1" hangingPunct="1"/>
            <a:r>
              <a:rPr lang="en-US" smtClean="0"/>
              <a:t>In many ways, MS remains as challenging today as it was for physicians in the 19</a:t>
            </a:r>
            <a:r>
              <a:rPr lang="en-US" baseline="30000" smtClean="0"/>
              <a:t>th</a:t>
            </a:r>
            <a:r>
              <a:rPr lang="en-US" smtClean="0"/>
              <a:t> century. Our knowledge about MS has greatly increased, and our management strategies have become more sophisticated, but patients and families are still confronted with a disease that has no cure and significantly impacts their quality of life.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9CC8A6F0-1600-40CB-BE0A-2B2A37F8A129}" type="slidenum">
              <a:rPr lang="en-US" sz="1200" b="0" smtClean="0"/>
              <a:pPr/>
              <a:t>6</a:t>
            </a:fld>
            <a:endParaRPr lang="en-US" sz="1200"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smtClean="0"/>
              <a:t>MS treatment changed radically in the early 90’s with the approval of the first disease-modifying therapy.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2E3D839B-F593-4821-AD38-17E9E591DA42}" type="slidenum">
              <a:rPr lang="en-US" sz="1200" b="0" smtClean="0"/>
              <a:pPr/>
              <a:t>7</a:t>
            </a:fld>
            <a:endParaRPr lang="en-US" sz="1200"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The primary site of the attack in MS is the myelin coating that surrounds the nerve fibers in the central nervous system.</a:t>
            </a:r>
          </a:p>
          <a:p>
            <a:pPr marL="228600" indent="-228600" eaLnBrk="1" hangingPunct="1">
              <a:buFontTx/>
              <a:buAutoNum type="arabicPeriod"/>
            </a:pPr>
            <a:r>
              <a:rPr lang="en-US" sz="1400" smtClean="0"/>
              <a:t>The expert consensus is that MS is an immune-mediated disease; whether MS is autoimmune is the subject of much scientific debate at this time.   </a:t>
            </a:r>
          </a:p>
          <a:p>
            <a:pPr marL="228600" indent="-228600"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55704B50-8CF6-4A77-8C47-498CA471DC0D}" type="slidenum">
              <a:rPr lang="en-US" sz="1200" b="0" smtClean="0"/>
              <a:pPr/>
              <a:t>8</a:t>
            </a:fld>
            <a:endParaRPr lang="en-US" sz="1200"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marL="228600" indent="-228600" eaLnBrk="1" hangingPunct="1">
              <a:buFontTx/>
              <a:buAutoNum type="arabicPeriod"/>
            </a:pPr>
            <a:r>
              <a:rPr lang="en-US" sz="1400" smtClean="0"/>
              <a:t>People with MS have very close to a normal life expectancy.  There are some individuals in whom a very rapid and severe disease course leads to death, and there are some in whom the complications of the disease become so debilitating that death eventually results.  In addition, the suicide rate in people with MS is significantly higher than in the general population, with depression being the single greatest risk factor. </a:t>
            </a:r>
            <a:r>
              <a:rPr lang="en-US" sz="1400" smtClean="0">
                <a:cs typeface="Times New Roman" pitchFamily="18" charset="0"/>
              </a:rPr>
              <a:t>Death certificate-based reviews indicate that suicide may be the cause of death for MS clinic attendees in as many as 15% of all cases (Sadovnick et al 1991). </a:t>
            </a:r>
          </a:p>
          <a:p>
            <a:pPr marL="228600" indent="-228600" eaLnBrk="1" hangingPunct="1">
              <a:buFontTx/>
              <a:buAutoNum type="arabicPeriod"/>
            </a:pPr>
            <a:r>
              <a:rPr lang="en-US" sz="1400" smtClean="0">
                <a:cs typeface="Times New Roman" pitchFamily="18" charset="0"/>
              </a:rPr>
              <a:t>While people with MS used to be encouraged to give up most of their work and family dreams, they are now encouraged to keep their lives as full, productive, and busy as they are able and interested in having them be. </a:t>
            </a:r>
          </a:p>
          <a:p>
            <a:pPr marL="228600" indent="-228600"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F95508EC-7AA3-4FE7-8AFC-4202798A0D58}" type="slidenum">
              <a:rPr lang="en-US" sz="1200" b="0" smtClean="0"/>
              <a:pPr/>
              <a:t>9</a:t>
            </a:fld>
            <a:endParaRPr lang="en-US" sz="1200" b="0"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sz="1400" smtClean="0">
                <a:ea typeface="ＭＳ Ｐゴシック" pitchFamily="1" charset="-128"/>
              </a:rPr>
              <a:t>While people often try to identify some stressful life event that may have precipitated their MS, the relationship between stress and either the onset or worsening of MS remains unclear.  We still do not know what causes MS or why it becomes active at any given time.</a:t>
            </a:r>
          </a:p>
          <a:p>
            <a:pPr eaLnBrk="1" hangingPunct="1"/>
            <a:endParaRPr lang="en-US" smtClean="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FD334BB4-59B1-4083-8B76-0306CAAA2B41}" type="slidenum">
              <a:rPr lang="en-US" sz="1200" b="0" smtClean="0"/>
              <a:pPr/>
              <a:t>10</a:t>
            </a:fld>
            <a:endParaRPr lang="en-US" sz="1200"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sz="1400" smtClean="0"/>
              <a:t>This diagram illustrates that when a person who is genetically susceptible encounters the (as yet unknown) environmental trigger, the immune-mediated response is initiated, causing damage in the central nervous system.</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724400" y="2035175"/>
            <a:ext cx="3886200" cy="1470025"/>
          </a:xfrm>
        </p:spPr>
        <p:txBody>
          <a:bodyPr anchor="b" anchorCtr="0">
            <a:normAutofit/>
          </a:bodyPr>
          <a:lstStyle>
            <a:lvl1pPr algn="l">
              <a:defRPr sz="3200" b="1">
                <a:latin typeface="Arial" pitchFamily="34" charset="0"/>
                <a:cs typeface="Arial" pitchFamily="34" charset="0"/>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4724400" y="3581400"/>
            <a:ext cx="3886200" cy="1752600"/>
          </a:xfrm>
        </p:spPr>
        <p:txBody>
          <a:bodyPr>
            <a:normAutofit/>
          </a:bodyPr>
          <a:lstStyle>
            <a:lvl1pPr marL="0" indent="0" algn="l">
              <a:buNone/>
              <a:defRPr sz="2400" b="1">
                <a:solidFill>
                  <a:srgbClr val="A2988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r>
              <a:rPr lang="en-US" dirty="0" err="1" smtClean="0"/>
              <a:t>SubTitle</a:t>
            </a:r>
            <a:endParaRPr lang="en-US" dirty="0"/>
          </a:p>
        </p:txBody>
      </p:sp>
    </p:spTree>
    <p:extLst>
      <p:ext uri="{BB962C8B-B14F-4D97-AF65-F5344CB8AC3E}">
        <p14:creationId xmlns:p14="http://schemas.microsoft.com/office/powerpoint/2010/main" val="89343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09600" y="274638"/>
            <a:ext cx="79248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609600" y="1600200"/>
            <a:ext cx="79248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6049FA24-9484-491B-B960-C5F95E32A63D}" type="slidenum">
              <a:rPr lang="en-US" smtClean="0"/>
              <a:pPr/>
              <a:t>‹#›</a:t>
            </a:fld>
            <a:endParaRPr lang="en-US" dirty="0"/>
          </a:p>
        </p:txBody>
      </p:sp>
    </p:spTree>
    <p:extLst>
      <p:ext uri="{BB962C8B-B14F-4D97-AF65-F5344CB8AC3E}">
        <p14:creationId xmlns:p14="http://schemas.microsoft.com/office/powerpoint/2010/main" val="135762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12475" y="274638"/>
            <a:ext cx="7921926"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609600" y="1600200"/>
            <a:ext cx="38862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hasCustomPrompt="1"/>
          </p:nvPr>
        </p:nvSpPr>
        <p:spPr>
          <a:xfrm>
            <a:off x="4648200" y="1600200"/>
            <a:ext cx="38862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6049FA24-9484-491B-B960-C5F95E32A63D}" type="slidenum">
              <a:rPr lang="en-US" smtClean="0"/>
              <a:pPr/>
              <a:t>‹#›</a:t>
            </a:fld>
            <a:endParaRPr lang="en-US"/>
          </a:p>
        </p:txBody>
      </p:sp>
    </p:spTree>
    <p:extLst>
      <p:ext uri="{BB962C8B-B14F-4D97-AF65-F5344CB8AC3E}">
        <p14:creationId xmlns:p14="http://schemas.microsoft.com/office/powerpoint/2010/main" val="205735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609600" y="1535113"/>
            <a:ext cx="7924800" cy="639762"/>
          </a:xfrm>
        </p:spPr>
        <p:txBody>
          <a:bodyPr anchor="ctr" anchorCtr="0"/>
          <a:lstStyle>
            <a:lvl1pPr marL="0" indent="0">
              <a:buNone/>
              <a:defRPr sz="2400" b="0">
                <a:solidFill>
                  <a:srgbClr val="F5822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r>
              <a:rPr lang="en-US" dirty="0" err="1" smtClean="0"/>
              <a:t>SubTitle</a:t>
            </a:r>
            <a:endParaRPr lang="en-US" dirty="0" smtClean="0"/>
          </a:p>
        </p:txBody>
      </p:sp>
      <p:sp>
        <p:nvSpPr>
          <p:cNvPr id="2" name="Title 1"/>
          <p:cNvSpPr>
            <a:spLocks noGrp="1"/>
          </p:cNvSpPr>
          <p:nvPr>
            <p:ph type="title" hasCustomPrompt="1"/>
          </p:nvPr>
        </p:nvSpPr>
        <p:spPr>
          <a:xfrm>
            <a:off x="609600" y="274638"/>
            <a:ext cx="79248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smtClean="0"/>
              <a:t>Click To Edit Title</a:t>
            </a:r>
            <a:endParaRPr lang="en-US" dirty="0"/>
          </a:p>
        </p:txBody>
      </p:sp>
      <p:sp>
        <p:nvSpPr>
          <p:cNvPr id="4" name="Content Placeholder 3"/>
          <p:cNvSpPr>
            <a:spLocks noGrp="1"/>
          </p:cNvSpPr>
          <p:nvPr>
            <p:ph sz="half" idx="2" hasCustomPrompt="1"/>
          </p:nvPr>
        </p:nvSpPr>
        <p:spPr>
          <a:xfrm>
            <a:off x="609600" y="2209799"/>
            <a:ext cx="7924800" cy="3916363"/>
          </a:xfrm>
        </p:spPr>
        <p:txBody>
          <a:bodyPr>
            <a:normAutofit/>
          </a:bodyPr>
          <a:lstStyle>
            <a:lvl1pPr>
              <a:defRPr sz="1800">
                <a:solidFill>
                  <a:srgbClr val="695E4A"/>
                </a:solidFill>
                <a:latin typeface="Arial" pitchFamily="34" charset="0"/>
                <a:cs typeface="Arial" pitchFamily="34" charset="0"/>
              </a:defRPr>
            </a:lvl1pPr>
            <a:lvl2pPr>
              <a:defRPr sz="1600">
                <a:solidFill>
                  <a:srgbClr val="695E4A"/>
                </a:solidFill>
                <a:latin typeface="Arial" pitchFamily="34" charset="0"/>
                <a:cs typeface="Arial" pitchFamily="34" charset="0"/>
              </a:defRPr>
            </a:lvl2pPr>
            <a:lvl3pPr>
              <a:defRPr sz="1400">
                <a:solidFill>
                  <a:srgbClr val="695E4A"/>
                </a:solidFill>
                <a:latin typeface="Arial" pitchFamily="34" charset="0"/>
                <a:cs typeface="Arial" pitchFamily="34" charset="0"/>
              </a:defRPr>
            </a:lvl3pPr>
            <a:lvl4pPr>
              <a:defRPr sz="1200">
                <a:solidFill>
                  <a:srgbClr val="695E4A"/>
                </a:solidFill>
                <a:latin typeface="Arial" pitchFamily="34" charset="0"/>
                <a:cs typeface="Arial" pitchFamily="34" charset="0"/>
              </a:defRPr>
            </a:lvl4pPr>
            <a:lvl5pPr>
              <a:defRPr sz="14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9" name="Slide Number Placeholder 8"/>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B548B494-D936-47C5-BADC-54E9BBB3843F}" type="slidenum">
              <a:rPr lang="en-US" smtClean="0"/>
              <a:pPr/>
              <a:t>‹#›</a:t>
            </a:fld>
            <a:endParaRPr lang="en-US"/>
          </a:p>
        </p:txBody>
      </p:sp>
    </p:spTree>
    <p:extLst>
      <p:ext uri="{BB962C8B-B14F-4D97-AF65-F5344CB8AC3E}">
        <p14:creationId xmlns:p14="http://schemas.microsoft.com/office/powerpoint/2010/main" val="190119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32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0532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B48D4-C4F0-420C-BEF3-044DD5CABA5D}" type="datetime1">
              <a:rPr lang="en-US" smtClean="0"/>
              <a:t>3/17/2016</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9FA24-9484-491B-B960-C5F95E32A63D}" type="slidenum">
              <a:rPr lang="en-US" smtClean="0"/>
              <a:t>‹#›</a:t>
            </a:fld>
            <a:endParaRPr lang="en-US"/>
          </a:p>
        </p:txBody>
      </p:sp>
    </p:spTree>
    <p:extLst>
      <p:ext uri="{BB962C8B-B14F-4D97-AF65-F5344CB8AC3E}">
        <p14:creationId xmlns:p14="http://schemas.microsoft.com/office/powerpoint/2010/main" val="170506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61" r:id="rId5"/>
    <p:sldLayoutId id="2147483662"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ationalmssociety.org/PR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Multiple Sclerosis</a:t>
            </a:r>
            <a:endParaRPr lang="en-US" dirty="0"/>
          </a:p>
        </p:txBody>
      </p:sp>
      <p:sp>
        <p:nvSpPr>
          <p:cNvPr id="6" name="Subtitle 5"/>
          <p:cNvSpPr>
            <a:spLocks noGrp="1"/>
          </p:cNvSpPr>
          <p:nvPr>
            <p:ph type="subTitle" idx="1"/>
          </p:nvPr>
        </p:nvSpPr>
        <p:spPr/>
        <p:txBody>
          <a:bodyPr/>
          <a:lstStyle/>
          <a:p>
            <a:pPr algn="ctr"/>
            <a:r>
              <a:rPr lang="en-US" dirty="0" smtClean="0"/>
              <a:t>Overview for                   Mental Health Professionals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6049FA24-9484-491B-B960-C5F95E32A63D}" type="slidenum">
              <a:rPr lang="en-US" smtClean="0"/>
              <a:pPr/>
              <a:t>1</a:t>
            </a:fld>
            <a:endParaRPr lang="en-US" dirty="0"/>
          </a:p>
        </p:txBody>
      </p:sp>
    </p:spTree>
    <p:extLst>
      <p:ext uri="{BB962C8B-B14F-4D97-AF65-F5344CB8AC3E}">
        <p14:creationId xmlns:p14="http://schemas.microsoft.com/office/powerpoint/2010/main" val="217359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200" smtClean="0"/>
              <a:t>What Causes MS?</a:t>
            </a:r>
          </a:p>
        </p:txBody>
      </p:sp>
      <p:sp>
        <p:nvSpPr>
          <p:cNvPr id="160771" name="Oval 3"/>
          <p:cNvSpPr>
            <a:spLocks noChangeArrowheads="1"/>
          </p:cNvSpPr>
          <p:nvPr/>
        </p:nvSpPr>
        <p:spPr bwMode="auto">
          <a:xfrm>
            <a:off x="2209800" y="18288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lgn="ctr">
              <a:defRPr/>
            </a:pPr>
            <a:endParaRPr lang="en-US">
              <a:solidFill>
                <a:schemeClr val="tx2"/>
              </a:solidFill>
            </a:endParaRPr>
          </a:p>
        </p:txBody>
      </p:sp>
      <p:sp>
        <p:nvSpPr>
          <p:cNvPr id="160772" name="Oval 4"/>
          <p:cNvSpPr>
            <a:spLocks noChangeArrowheads="1"/>
          </p:cNvSpPr>
          <p:nvPr/>
        </p:nvSpPr>
        <p:spPr bwMode="auto">
          <a:xfrm>
            <a:off x="2133600" y="23622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773" name="Oval 5"/>
          <p:cNvSpPr>
            <a:spLocks noChangeArrowheads="1"/>
          </p:cNvSpPr>
          <p:nvPr/>
        </p:nvSpPr>
        <p:spPr bwMode="auto">
          <a:xfrm>
            <a:off x="1981200" y="1894367"/>
            <a:ext cx="1371600" cy="762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774" name="Oval 6"/>
          <p:cNvSpPr>
            <a:spLocks noChangeArrowheads="1"/>
          </p:cNvSpPr>
          <p:nvPr/>
        </p:nvSpPr>
        <p:spPr bwMode="auto">
          <a:xfrm>
            <a:off x="4800600" y="25908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775" name="Oval 7"/>
          <p:cNvSpPr>
            <a:spLocks noChangeArrowheads="1"/>
          </p:cNvSpPr>
          <p:nvPr/>
        </p:nvSpPr>
        <p:spPr bwMode="auto">
          <a:xfrm>
            <a:off x="2209800" y="25146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2" name="Oval 8"/>
          <p:cNvSpPr>
            <a:spLocks noChangeArrowheads="1"/>
          </p:cNvSpPr>
          <p:nvPr/>
        </p:nvSpPr>
        <p:spPr bwMode="auto">
          <a:xfrm>
            <a:off x="4953000" y="1828800"/>
            <a:ext cx="2954338" cy="121920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Oval 9"/>
          <p:cNvSpPr>
            <a:spLocks noChangeArrowheads="1"/>
          </p:cNvSpPr>
          <p:nvPr/>
        </p:nvSpPr>
        <p:spPr bwMode="auto">
          <a:xfrm>
            <a:off x="990600" y="1828800"/>
            <a:ext cx="2971800" cy="121920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endParaRPr lang="en-US">
              <a:solidFill>
                <a:schemeClr val="tx2"/>
              </a:solidFill>
            </a:endParaRPr>
          </a:p>
        </p:txBody>
      </p:sp>
      <p:sp>
        <p:nvSpPr>
          <p:cNvPr id="11274" name="Oval 10"/>
          <p:cNvSpPr>
            <a:spLocks noChangeArrowheads="1"/>
          </p:cNvSpPr>
          <p:nvPr/>
        </p:nvSpPr>
        <p:spPr bwMode="auto">
          <a:xfrm>
            <a:off x="2971800" y="3276600"/>
            <a:ext cx="2954338" cy="106680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endParaRPr lang="en-US">
              <a:solidFill>
                <a:schemeClr val="tx2"/>
              </a:solidFill>
            </a:endParaRPr>
          </a:p>
        </p:txBody>
      </p:sp>
      <p:sp>
        <p:nvSpPr>
          <p:cNvPr id="11275" name="Oval 11"/>
          <p:cNvSpPr>
            <a:spLocks noChangeArrowheads="1"/>
          </p:cNvSpPr>
          <p:nvPr/>
        </p:nvSpPr>
        <p:spPr bwMode="auto">
          <a:xfrm>
            <a:off x="3048000" y="4953000"/>
            <a:ext cx="2954338" cy="91440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Rectangle 12"/>
          <p:cNvSpPr>
            <a:spLocks noChangeArrowheads="1"/>
          </p:cNvSpPr>
          <p:nvPr/>
        </p:nvSpPr>
        <p:spPr bwMode="auto">
          <a:xfrm>
            <a:off x="1295400" y="20574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pPr>
            <a:r>
              <a:rPr lang="en-US" sz="2000" b="1" dirty="0">
                <a:solidFill>
                  <a:schemeClr val="bg2">
                    <a:lumMod val="25000"/>
                  </a:schemeClr>
                </a:solidFill>
                <a:latin typeface="Arial" pitchFamily="34" charset="0"/>
                <a:cs typeface="Arial" pitchFamily="34" charset="0"/>
              </a:rPr>
              <a:t>Genetic</a:t>
            </a:r>
          </a:p>
          <a:p>
            <a:pPr algn="ctr" eaLnBrk="0" hangingPunct="0">
              <a:spcBef>
                <a:spcPct val="0"/>
              </a:spcBef>
            </a:pPr>
            <a:r>
              <a:rPr lang="en-US" sz="2000" b="1" dirty="0">
                <a:solidFill>
                  <a:schemeClr val="bg2">
                    <a:lumMod val="25000"/>
                  </a:schemeClr>
                </a:solidFill>
                <a:latin typeface="Arial" pitchFamily="34" charset="0"/>
                <a:cs typeface="Arial" pitchFamily="34" charset="0"/>
              </a:rPr>
              <a:t>Predisposition</a:t>
            </a:r>
          </a:p>
        </p:txBody>
      </p:sp>
      <p:sp>
        <p:nvSpPr>
          <p:cNvPr id="11277" name="Text Box 13"/>
          <p:cNvSpPr txBox="1">
            <a:spLocks noChangeArrowheads="1"/>
          </p:cNvSpPr>
          <p:nvPr/>
        </p:nvSpPr>
        <p:spPr bwMode="auto">
          <a:xfrm>
            <a:off x="5410200" y="2133600"/>
            <a:ext cx="213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algn="ctr">
              <a:spcBef>
                <a:spcPct val="0"/>
              </a:spcBef>
            </a:pPr>
            <a:r>
              <a:rPr lang="en-US" dirty="0">
                <a:solidFill>
                  <a:schemeClr val="bg2">
                    <a:lumMod val="25000"/>
                  </a:schemeClr>
                </a:solidFill>
              </a:rPr>
              <a:t>Environmental</a:t>
            </a:r>
          </a:p>
          <a:p>
            <a:pPr algn="ctr">
              <a:spcBef>
                <a:spcPct val="0"/>
              </a:spcBef>
            </a:pPr>
            <a:r>
              <a:rPr lang="en-US" dirty="0">
                <a:solidFill>
                  <a:schemeClr val="bg2">
                    <a:lumMod val="25000"/>
                  </a:schemeClr>
                </a:solidFill>
              </a:rPr>
              <a:t>Trigger</a:t>
            </a:r>
          </a:p>
        </p:txBody>
      </p:sp>
      <p:sp>
        <p:nvSpPr>
          <p:cNvPr id="160782" name="Rectangle 14"/>
          <p:cNvSpPr>
            <a:spLocks noChangeArrowheads="1"/>
          </p:cNvSpPr>
          <p:nvPr/>
        </p:nvSpPr>
        <p:spPr bwMode="auto">
          <a:xfrm>
            <a:off x="3505200" y="3581400"/>
            <a:ext cx="20122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marL="342900" indent="-342900" eaLnBrk="0" hangingPunct="0">
              <a:spcBef>
                <a:spcPct val="0"/>
              </a:spcBef>
              <a:defRPr/>
            </a:pPr>
            <a:r>
              <a:rPr lang="en-US" sz="2000" b="1" dirty="0">
                <a:solidFill>
                  <a:schemeClr val="bg2">
                    <a:lumMod val="25000"/>
                  </a:schemeClr>
                </a:solidFill>
                <a:latin typeface="Arial" pitchFamily="34" charset="0"/>
                <a:cs typeface="Arial" pitchFamily="34" charset="0"/>
              </a:rPr>
              <a:t>Immune Attack</a:t>
            </a:r>
          </a:p>
        </p:txBody>
      </p:sp>
      <p:sp>
        <p:nvSpPr>
          <p:cNvPr id="11279" name="Text Box 15"/>
          <p:cNvSpPr txBox="1">
            <a:spLocks noChangeArrowheads="1"/>
          </p:cNvSpPr>
          <p:nvPr/>
        </p:nvSpPr>
        <p:spPr bwMode="auto">
          <a:xfrm>
            <a:off x="3581400" y="5029200"/>
            <a:ext cx="3186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a:spcBef>
                <a:spcPct val="0"/>
              </a:spcBef>
            </a:pPr>
            <a:r>
              <a:rPr lang="en-US" dirty="0">
                <a:solidFill>
                  <a:schemeClr val="bg2">
                    <a:lumMod val="25000"/>
                  </a:schemeClr>
                </a:solidFill>
              </a:rPr>
              <a:t>Loss of myelin</a:t>
            </a:r>
            <a:br>
              <a:rPr lang="en-US" dirty="0">
                <a:solidFill>
                  <a:schemeClr val="bg2">
                    <a:lumMod val="25000"/>
                  </a:schemeClr>
                </a:solidFill>
              </a:rPr>
            </a:br>
            <a:r>
              <a:rPr lang="en-US" dirty="0">
                <a:solidFill>
                  <a:schemeClr val="bg2">
                    <a:lumMod val="25000"/>
                  </a:schemeClr>
                </a:solidFill>
              </a:rPr>
              <a:t> &amp; nerve fiber</a:t>
            </a:r>
          </a:p>
        </p:txBody>
      </p:sp>
      <p:sp>
        <p:nvSpPr>
          <p:cNvPr id="160784" name="Line 16"/>
          <p:cNvSpPr>
            <a:spLocks noChangeShapeType="1"/>
          </p:cNvSpPr>
          <p:nvPr/>
        </p:nvSpPr>
        <p:spPr bwMode="auto">
          <a:xfrm>
            <a:off x="4038600" y="2743200"/>
            <a:ext cx="68580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60785" name="Line 17"/>
          <p:cNvSpPr>
            <a:spLocks noChangeShapeType="1"/>
          </p:cNvSpPr>
          <p:nvPr/>
        </p:nvSpPr>
        <p:spPr bwMode="auto">
          <a:xfrm>
            <a:off x="3581400" y="2819400"/>
            <a:ext cx="106680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60786" name="Line 18"/>
          <p:cNvSpPr>
            <a:spLocks noChangeShapeType="1"/>
          </p:cNvSpPr>
          <p:nvPr/>
        </p:nvSpPr>
        <p:spPr bwMode="auto">
          <a:xfrm>
            <a:off x="3886200" y="2667000"/>
            <a:ext cx="685800" cy="304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60787" name="Line 19"/>
          <p:cNvSpPr>
            <a:spLocks noChangeShapeType="1"/>
          </p:cNvSpPr>
          <p:nvPr/>
        </p:nvSpPr>
        <p:spPr bwMode="auto">
          <a:xfrm flipH="1">
            <a:off x="4572000" y="2667000"/>
            <a:ext cx="914400" cy="304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cxnSp>
        <p:nvCxnSpPr>
          <p:cNvPr id="160788" name="AutoShape 20"/>
          <p:cNvCxnSpPr>
            <a:cxnSpLocks noChangeShapeType="1"/>
            <a:stCxn id="160786" idx="0"/>
            <a:endCxn id="160786" idx="1"/>
          </p:cNvCxnSpPr>
          <p:nvPr/>
        </p:nvCxnSpPr>
        <p:spPr bwMode="auto">
          <a:xfrm>
            <a:off x="3886200" y="2667000"/>
            <a:ext cx="685800" cy="3048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60789" name="Line 21"/>
          <p:cNvSpPr>
            <a:spLocks noChangeShapeType="1"/>
          </p:cNvSpPr>
          <p:nvPr/>
        </p:nvSpPr>
        <p:spPr bwMode="auto">
          <a:xfrm flipH="1">
            <a:off x="4724400" y="2590800"/>
            <a:ext cx="68580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cxnSp>
        <p:nvCxnSpPr>
          <p:cNvPr id="160790" name="AutoShape 22"/>
          <p:cNvCxnSpPr>
            <a:cxnSpLocks noChangeShapeType="1"/>
            <a:stCxn id="160786" idx="0"/>
            <a:endCxn id="11288" idx="1"/>
          </p:cNvCxnSpPr>
          <p:nvPr/>
        </p:nvCxnSpPr>
        <p:spPr bwMode="auto">
          <a:xfrm>
            <a:off x="3886200" y="2667000"/>
            <a:ext cx="568325" cy="233363"/>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1287" name="Line 23"/>
          <p:cNvSpPr>
            <a:spLocks noChangeShapeType="1"/>
          </p:cNvSpPr>
          <p:nvPr/>
        </p:nvSpPr>
        <p:spPr bwMode="auto">
          <a:xfrm rot="20021038" flipV="1">
            <a:off x="4343400" y="2590800"/>
            <a:ext cx="671513" cy="17938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8" name="Line 24"/>
          <p:cNvSpPr>
            <a:spLocks noChangeShapeType="1"/>
          </p:cNvSpPr>
          <p:nvPr/>
        </p:nvSpPr>
        <p:spPr bwMode="auto">
          <a:xfrm rot="3213968" flipV="1">
            <a:off x="3908425" y="2644775"/>
            <a:ext cx="581025" cy="168275"/>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9" name="Line 25"/>
          <p:cNvSpPr>
            <a:spLocks noChangeShapeType="1"/>
          </p:cNvSpPr>
          <p:nvPr/>
        </p:nvSpPr>
        <p:spPr bwMode="auto">
          <a:xfrm>
            <a:off x="4419600" y="2895600"/>
            <a:ext cx="0" cy="3810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0" name="Line 26"/>
          <p:cNvSpPr>
            <a:spLocks noChangeShapeType="1"/>
          </p:cNvSpPr>
          <p:nvPr/>
        </p:nvSpPr>
        <p:spPr bwMode="auto">
          <a:xfrm>
            <a:off x="4484650" y="4343400"/>
            <a:ext cx="20638" cy="6096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5" name="Oval 27"/>
          <p:cNvSpPr>
            <a:spLocks noChangeArrowheads="1"/>
          </p:cNvSpPr>
          <p:nvPr/>
        </p:nvSpPr>
        <p:spPr bwMode="auto">
          <a:xfrm>
            <a:off x="6705600" y="28956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60840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smtClean="0"/>
              <a:t>What is the genetic factor?</a:t>
            </a:r>
          </a:p>
        </p:txBody>
      </p:sp>
      <p:sp>
        <p:nvSpPr>
          <p:cNvPr id="17411" name="Rectangle 3"/>
          <p:cNvSpPr>
            <a:spLocks noGrp="1" noChangeArrowheads="1"/>
          </p:cNvSpPr>
          <p:nvPr>
            <p:ph type="body" idx="1"/>
          </p:nvPr>
        </p:nvSpPr>
        <p:spPr>
          <a:xfrm>
            <a:off x="381000" y="1981200"/>
            <a:ext cx="8382000" cy="3962400"/>
          </a:xfrm>
        </p:spPr>
        <p:txBody>
          <a:bodyPr/>
          <a:lstStyle/>
          <a:p>
            <a:pPr eaLnBrk="1" hangingPunct="1">
              <a:buFontTx/>
              <a:buChar char="•"/>
            </a:pPr>
            <a:r>
              <a:rPr lang="en-US" sz="2000" dirty="0" smtClean="0">
                <a:solidFill>
                  <a:schemeClr val="bg2">
                    <a:lumMod val="25000"/>
                  </a:schemeClr>
                </a:solidFill>
              </a:rPr>
              <a:t>The risk of getting MS is approximately:</a:t>
            </a:r>
          </a:p>
          <a:p>
            <a:pPr lvl="1" eaLnBrk="1" hangingPunct="1"/>
            <a:r>
              <a:rPr lang="en-US" sz="2000" dirty="0" smtClean="0">
                <a:solidFill>
                  <a:schemeClr val="bg2">
                    <a:lumMod val="25000"/>
                  </a:schemeClr>
                </a:solidFill>
              </a:rPr>
              <a:t>1/750 for the general population (0.1%)</a:t>
            </a:r>
          </a:p>
          <a:p>
            <a:pPr lvl="1" eaLnBrk="1" hangingPunct="1"/>
            <a:r>
              <a:rPr lang="en-US" sz="2000" dirty="0" smtClean="0">
                <a:solidFill>
                  <a:schemeClr val="bg2">
                    <a:lumMod val="25000"/>
                  </a:schemeClr>
                </a:solidFill>
              </a:rPr>
              <a:t>1/40 for person with a close relative with MS (3%)</a:t>
            </a:r>
          </a:p>
          <a:p>
            <a:pPr lvl="1" eaLnBrk="1" hangingPunct="1"/>
            <a:r>
              <a:rPr lang="en-US" sz="2000" dirty="0" smtClean="0">
                <a:solidFill>
                  <a:schemeClr val="bg2">
                    <a:lumMod val="25000"/>
                  </a:schemeClr>
                </a:solidFill>
              </a:rPr>
              <a:t>1/4 for an identical twin (25%)</a:t>
            </a:r>
          </a:p>
          <a:p>
            <a:pPr eaLnBrk="1" hangingPunct="1"/>
            <a:r>
              <a:rPr lang="en-US" sz="2000" dirty="0" smtClean="0">
                <a:solidFill>
                  <a:schemeClr val="bg2">
                    <a:lumMod val="25000"/>
                  </a:schemeClr>
                </a:solidFill>
              </a:rPr>
              <a:t>20% of  people with MS have a blood relative with MS</a:t>
            </a:r>
          </a:p>
          <a:p>
            <a:pPr eaLnBrk="1" hangingPunct="1"/>
            <a:endParaRPr lang="en-US" sz="2000" dirty="0" smtClean="0">
              <a:solidFill>
                <a:schemeClr val="accent6">
                  <a:lumMod val="50000"/>
                </a:schemeClr>
              </a:solidFill>
            </a:endParaRPr>
          </a:p>
          <a:p>
            <a:pPr algn="ctr" eaLnBrk="1" hangingPunct="1">
              <a:buFont typeface="Times" pitchFamily="18" charset="0"/>
              <a:buNone/>
            </a:pPr>
            <a:r>
              <a:rPr lang="en-US" sz="2000" i="1" dirty="0" smtClean="0">
                <a:solidFill>
                  <a:schemeClr val="accent6">
                    <a:lumMod val="50000"/>
                  </a:schemeClr>
                </a:solidFill>
              </a:rPr>
              <a:t>The risk is higher in any family in which there are several family members with the disease </a:t>
            </a:r>
            <a:r>
              <a:rPr lang="en-US" sz="2000" dirty="0" smtClean="0">
                <a:solidFill>
                  <a:schemeClr val="accent6">
                    <a:lumMod val="50000"/>
                  </a:schemeClr>
                </a:solidFill>
              </a:rPr>
              <a:t>(aka </a:t>
            </a:r>
            <a:r>
              <a:rPr lang="en-US" sz="2000" i="1" dirty="0" smtClean="0">
                <a:solidFill>
                  <a:schemeClr val="accent6">
                    <a:lumMod val="50000"/>
                  </a:schemeClr>
                </a:solidFill>
              </a:rPr>
              <a:t>multiplex families</a:t>
            </a:r>
            <a:r>
              <a:rPr lang="en-US" sz="2000" dirty="0" smtClean="0">
                <a:solidFill>
                  <a:schemeClr val="accent6">
                    <a:lumMod val="50000"/>
                  </a:schemeClr>
                </a:solidFill>
              </a:rPr>
              <a:t>)</a:t>
            </a:r>
            <a:endParaRPr lang="en-US" sz="2000" i="1" dirty="0" smtClean="0">
              <a:solidFill>
                <a:schemeClr val="accent6">
                  <a:lumMod val="50000"/>
                </a:schemeClr>
              </a:solidFill>
            </a:endParaRPr>
          </a:p>
          <a:p>
            <a:pPr eaLnBrk="1" hangingPunct="1"/>
            <a:endParaRPr lang="en-US" sz="2000" dirty="0" smtClean="0">
              <a:solidFill>
                <a:schemeClr val="accent2"/>
              </a:solidFill>
            </a:endParaRPr>
          </a:p>
        </p:txBody>
      </p:sp>
    </p:spTree>
    <p:extLst>
      <p:ext uri="{BB962C8B-B14F-4D97-AF65-F5344CB8AC3E}">
        <p14:creationId xmlns:p14="http://schemas.microsoft.com/office/powerpoint/2010/main" val="11011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52400"/>
            <a:ext cx="8763000" cy="914400"/>
          </a:xfrm>
        </p:spPr>
        <p:txBody>
          <a:bodyPr/>
          <a:lstStyle/>
          <a:p>
            <a:pPr eaLnBrk="1" hangingPunct="1"/>
            <a:r>
              <a:rPr lang="en-US" sz="3200" smtClean="0"/>
              <a:t>What happens in MS?</a:t>
            </a:r>
          </a:p>
        </p:txBody>
      </p:sp>
      <p:sp>
        <p:nvSpPr>
          <p:cNvPr id="12291" name="Line 3"/>
          <p:cNvSpPr>
            <a:spLocks noChangeShapeType="1"/>
          </p:cNvSpPr>
          <p:nvPr/>
        </p:nvSpPr>
        <p:spPr bwMode="auto">
          <a:xfrm>
            <a:off x="2565400" y="3276600"/>
            <a:ext cx="6281738"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2319338" y="27432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a:spcBef>
                <a:spcPct val="0"/>
              </a:spcBef>
            </a:pPr>
            <a:r>
              <a:rPr lang="en-US" sz="2400" b="0" dirty="0"/>
              <a:t>     </a:t>
            </a:r>
            <a:r>
              <a:rPr lang="en-US" dirty="0">
                <a:solidFill>
                  <a:schemeClr val="bg2">
                    <a:lumMod val="25000"/>
                  </a:schemeClr>
                </a:solidFill>
              </a:rPr>
              <a:t>...cross the blood-brain barrier…</a:t>
            </a:r>
          </a:p>
        </p:txBody>
      </p:sp>
      <p:sp>
        <p:nvSpPr>
          <p:cNvPr id="12293" name="Text Box 5"/>
          <p:cNvSpPr txBox="1">
            <a:spLocks noChangeArrowheads="1"/>
          </p:cNvSpPr>
          <p:nvPr/>
        </p:nvSpPr>
        <p:spPr bwMode="auto">
          <a:xfrm>
            <a:off x="2819400" y="38100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a:spcBef>
                <a:spcPct val="0"/>
              </a:spcBef>
            </a:pPr>
            <a:r>
              <a:rPr lang="en-US" dirty="0">
                <a:solidFill>
                  <a:schemeClr val="bg2">
                    <a:lumMod val="25000"/>
                  </a:schemeClr>
                </a:solidFill>
              </a:rPr>
              <a:t>…launch attack on myelin &amp; nerve fibers...</a:t>
            </a:r>
          </a:p>
        </p:txBody>
      </p:sp>
      <p:sp>
        <p:nvSpPr>
          <p:cNvPr id="12294" name="Text Box 6"/>
          <p:cNvSpPr txBox="1">
            <a:spLocks noChangeArrowheads="1"/>
          </p:cNvSpPr>
          <p:nvPr/>
        </p:nvSpPr>
        <p:spPr bwMode="auto">
          <a:xfrm>
            <a:off x="1735138" y="1524000"/>
            <a:ext cx="36750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a:spcBef>
                <a:spcPct val="0"/>
              </a:spcBef>
            </a:pPr>
            <a:r>
              <a:rPr lang="en-US" dirty="0">
                <a:solidFill>
                  <a:schemeClr val="bg2">
                    <a:lumMod val="25000"/>
                  </a:schemeClr>
                </a:solidFill>
              </a:rPr>
              <a:t>“Activated” </a:t>
            </a:r>
            <a:r>
              <a:rPr lang="en-US" dirty="0" smtClean="0">
                <a:solidFill>
                  <a:schemeClr val="bg2">
                    <a:lumMod val="25000"/>
                  </a:schemeClr>
                </a:solidFill>
              </a:rPr>
              <a:t>immune </a:t>
            </a:r>
            <a:r>
              <a:rPr lang="en-US" dirty="0">
                <a:solidFill>
                  <a:schemeClr val="bg2">
                    <a:lumMod val="25000"/>
                  </a:schemeClr>
                </a:solidFill>
              </a:rPr>
              <a:t>cells...</a:t>
            </a:r>
          </a:p>
        </p:txBody>
      </p:sp>
      <p:sp>
        <p:nvSpPr>
          <p:cNvPr id="12295" name="Line 7"/>
          <p:cNvSpPr>
            <a:spLocks noChangeShapeType="1"/>
          </p:cNvSpPr>
          <p:nvPr/>
        </p:nvSpPr>
        <p:spPr bwMode="auto">
          <a:xfrm>
            <a:off x="203200" y="3276600"/>
            <a:ext cx="1905000"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Rectangle 8"/>
          <p:cNvSpPr>
            <a:spLocks noChangeArrowheads="1"/>
          </p:cNvSpPr>
          <p:nvPr/>
        </p:nvSpPr>
        <p:spPr bwMode="auto">
          <a:xfrm>
            <a:off x="3962400" y="4495800"/>
            <a:ext cx="41163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2000" b="1" dirty="0">
                <a:solidFill>
                  <a:schemeClr val="bg2">
                    <a:lumMod val="25000"/>
                  </a:schemeClr>
                </a:solidFill>
                <a:latin typeface="Arial" pitchFamily="34" charset="0"/>
                <a:cs typeface="Arial" pitchFamily="34" charset="0"/>
              </a:rPr>
              <a:t>…to obstruct nerve signals</a:t>
            </a:r>
          </a:p>
        </p:txBody>
      </p:sp>
      <p:cxnSp>
        <p:nvCxnSpPr>
          <p:cNvPr id="12297" name="AutoShape 9"/>
          <p:cNvCxnSpPr>
            <a:cxnSpLocks noChangeShapeType="1"/>
          </p:cNvCxnSpPr>
          <p:nvPr/>
        </p:nvCxnSpPr>
        <p:spPr bwMode="auto">
          <a:xfrm flipH="1">
            <a:off x="2057400" y="4267200"/>
            <a:ext cx="180975" cy="685800"/>
          </a:xfrm>
          <a:prstGeom prst="straightConnector1">
            <a:avLst/>
          </a:prstGeom>
          <a:noFill/>
          <a:ln w="50800" cap="rnd">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8" name="AutoShape 10"/>
          <p:cNvCxnSpPr>
            <a:cxnSpLocks noChangeShapeType="1"/>
          </p:cNvCxnSpPr>
          <p:nvPr/>
        </p:nvCxnSpPr>
        <p:spPr bwMode="auto">
          <a:xfrm>
            <a:off x="2438400" y="4114800"/>
            <a:ext cx="381000" cy="762000"/>
          </a:xfrm>
          <a:prstGeom prst="straightConnector1">
            <a:avLst/>
          </a:prstGeom>
          <a:noFill/>
          <a:ln w="50800">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9" name="AutoShape 11"/>
          <p:cNvCxnSpPr>
            <a:cxnSpLocks noChangeShapeType="1"/>
          </p:cNvCxnSpPr>
          <p:nvPr/>
        </p:nvCxnSpPr>
        <p:spPr bwMode="auto">
          <a:xfrm flipH="1">
            <a:off x="838200" y="4038600"/>
            <a:ext cx="1219200" cy="914400"/>
          </a:xfrm>
          <a:prstGeom prst="straightConnector1">
            <a:avLst/>
          </a:prstGeom>
          <a:noFill/>
          <a:ln w="50800" cap="rnd">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0" name="Oval 12"/>
          <p:cNvSpPr>
            <a:spLocks noChangeArrowheads="1"/>
          </p:cNvSpPr>
          <p:nvPr/>
        </p:nvSpPr>
        <p:spPr bwMode="auto">
          <a:xfrm>
            <a:off x="2184400" y="30480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301" name="AutoShape 13"/>
          <p:cNvCxnSpPr>
            <a:cxnSpLocks noChangeShapeType="1"/>
          </p:cNvCxnSpPr>
          <p:nvPr/>
        </p:nvCxnSpPr>
        <p:spPr bwMode="auto">
          <a:xfrm>
            <a:off x="2514600" y="4038600"/>
            <a:ext cx="990600" cy="762000"/>
          </a:xfrm>
          <a:prstGeom prst="straightConnector1">
            <a:avLst/>
          </a:prstGeom>
          <a:noFill/>
          <a:ln w="50800">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2" name="Oval 14"/>
          <p:cNvSpPr>
            <a:spLocks noChangeArrowheads="1"/>
          </p:cNvSpPr>
          <p:nvPr/>
        </p:nvSpPr>
        <p:spPr bwMode="auto">
          <a:xfrm>
            <a:off x="304800" y="914400"/>
            <a:ext cx="295275"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Oval 15"/>
          <p:cNvSpPr>
            <a:spLocks noChangeArrowheads="1"/>
          </p:cNvSpPr>
          <p:nvPr/>
        </p:nvSpPr>
        <p:spPr bwMode="auto">
          <a:xfrm>
            <a:off x="1295400" y="1143000"/>
            <a:ext cx="295275"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Oval 16"/>
          <p:cNvSpPr>
            <a:spLocks noChangeArrowheads="1"/>
          </p:cNvSpPr>
          <p:nvPr/>
        </p:nvSpPr>
        <p:spPr bwMode="auto">
          <a:xfrm>
            <a:off x="787400" y="15240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Oval 17"/>
          <p:cNvSpPr>
            <a:spLocks noChangeArrowheads="1"/>
          </p:cNvSpPr>
          <p:nvPr/>
        </p:nvSpPr>
        <p:spPr bwMode="auto">
          <a:xfrm>
            <a:off x="1125538" y="1828800"/>
            <a:ext cx="296862"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Oval 18"/>
          <p:cNvSpPr>
            <a:spLocks noChangeArrowheads="1"/>
          </p:cNvSpPr>
          <p:nvPr/>
        </p:nvSpPr>
        <p:spPr bwMode="auto">
          <a:xfrm>
            <a:off x="990600" y="25146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Oval 19"/>
          <p:cNvSpPr>
            <a:spLocks noChangeArrowheads="1"/>
          </p:cNvSpPr>
          <p:nvPr/>
        </p:nvSpPr>
        <p:spPr bwMode="auto">
          <a:xfrm>
            <a:off x="1600200" y="22860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Oval 20"/>
          <p:cNvSpPr>
            <a:spLocks noChangeArrowheads="1"/>
          </p:cNvSpPr>
          <p:nvPr/>
        </p:nvSpPr>
        <p:spPr bwMode="auto">
          <a:xfrm>
            <a:off x="1803400" y="27432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Oval 21"/>
          <p:cNvSpPr>
            <a:spLocks noChangeArrowheads="1"/>
          </p:cNvSpPr>
          <p:nvPr/>
        </p:nvSpPr>
        <p:spPr bwMode="auto">
          <a:xfrm>
            <a:off x="2133600" y="36576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AutoShape 22"/>
          <p:cNvSpPr>
            <a:spLocks noChangeArrowheads="1"/>
          </p:cNvSpPr>
          <p:nvPr/>
        </p:nvSpPr>
        <p:spPr bwMode="auto">
          <a:xfrm>
            <a:off x="0" y="5334000"/>
            <a:ext cx="381000" cy="381000"/>
          </a:xfrm>
          <a:prstGeom prst="rightArrow">
            <a:avLst>
              <a:gd name="adj1" fmla="val 29861"/>
              <a:gd name="adj2" fmla="val 50000"/>
            </a:avLst>
          </a:prstGeom>
          <a:solidFill>
            <a:schemeClr val="bg2"/>
          </a:solidFill>
          <a:ln w="38100">
            <a:solidFill>
              <a:srgbClr val="6FE38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11" name="Group 23"/>
          <p:cNvGrpSpPr>
            <a:grpSpLocks/>
          </p:cNvGrpSpPr>
          <p:nvPr/>
        </p:nvGrpSpPr>
        <p:grpSpPr bwMode="auto">
          <a:xfrm>
            <a:off x="381000" y="5334000"/>
            <a:ext cx="7162800" cy="914400"/>
            <a:chOff x="144" y="3504"/>
            <a:chExt cx="5568" cy="672"/>
          </a:xfrm>
        </p:grpSpPr>
        <p:sp>
          <p:nvSpPr>
            <p:cNvPr id="12312" name="Rectangle 24"/>
            <p:cNvSpPr>
              <a:spLocks noChangeArrowheads="1"/>
            </p:cNvSpPr>
            <p:nvPr/>
          </p:nvSpPr>
          <p:spPr bwMode="auto">
            <a:xfrm>
              <a:off x="339" y="3689"/>
              <a:ext cx="196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1600" b="1" dirty="0" err="1">
                  <a:solidFill>
                    <a:schemeClr val="bg2">
                      <a:lumMod val="25000"/>
                    </a:schemeClr>
                  </a:solidFill>
                </a:rPr>
                <a:t>myelinated</a:t>
              </a:r>
              <a:r>
                <a:rPr lang="en-US" sz="1600" b="1" dirty="0">
                  <a:solidFill>
                    <a:schemeClr val="bg2">
                      <a:lumMod val="25000"/>
                    </a:schemeClr>
                  </a:solidFill>
                </a:rPr>
                <a:t> nerve fiber</a:t>
              </a:r>
            </a:p>
          </p:txBody>
        </p:sp>
        <p:sp>
          <p:nvSpPr>
            <p:cNvPr id="12313" name="Rectangle 25"/>
            <p:cNvSpPr>
              <a:spLocks noChangeArrowheads="1"/>
            </p:cNvSpPr>
            <p:nvPr/>
          </p:nvSpPr>
          <p:spPr bwMode="auto">
            <a:xfrm>
              <a:off x="3167" y="3650"/>
              <a:ext cx="212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600" b="1" dirty="0" err="1">
                  <a:solidFill>
                    <a:schemeClr val="bg2">
                      <a:lumMod val="25000"/>
                    </a:schemeClr>
                  </a:solidFill>
                </a:rPr>
                <a:t>myelinated</a:t>
              </a:r>
              <a:r>
                <a:rPr lang="en-US" sz="1600" b="1" dirty="0">
                  <a:solidFill>
                    <a:schemeClr val="bg2">
                      <a:lumMod val="25000"/>
                    </a:schemeClr>
                  </a:solidFill>
                </a:rPr>
                <a:t> nerve fiber</a:t>
              </a:r>
            </a:p>
          </p:txBody>
        </p:sp>
        <p:sp>
          <p:nvSpPr>
            <p:cNvPr id="12314" name="Oval 26"/>
            <p:cNvSpPr>
              <a:spLocks noChangeArrowheads="1"/>
            </p:cNvSpPr>
            <p:nvPr/>
          </p:nvSpPr>
          <p:spPr bwMode="auto">
            <a:xfrm>
              <a:off x="144" y="3552"/>
              <a:ext cx="170" cy="528"/>
            </a:xfrm>
            <a:prstGeom prst="ellipse">
              <a:avLst/>
            </a:prstGeom>
            <a:noFill/>
            <a:ln w="38100">
              <a:solidFill>
                <a:srgbClr val="6FE38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5" name="Oval 27"/>
            <p:cNvSpPr>
              <a:spLocks noChangeArrowheads="1"/>
            </p:cNvSpPr>
            <p:nvPr/>
          </p:nvSpPr>
          <p:spPr bwMode="auto">
            <a:xfrm>
              <a:off x="2384" y="3552"/>
              <a:ext cx="170" cy="528"/>
            </a:xfrm>
            <a:prstGeom prst="ellipse">
              <a:avLst/>
            </a:prstGeom>
            <a:noFill/>
            <a:ln w="38100">
              <a:solidFill>
                <a:srgbClr val="6FE38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6" name="Line 28"/>
            <p:cNvSpPr>
              <a:spLocks noChangeShapeType="1"/>
            </p:cNvSpPr>
            <p:nvPr/>
          </p:nvSpPr>
          <p:spPr bwMode="auto">
            <a:xfrm rot="-77578">
              <a:off x="271" y="4028"/>
              <a:ext cx="2177" cy="51"/>
            </a:xfrm>
            <a:prstGeom prst="line">
              <a:avLst/>
            </a:prstGeom>
            <a:noFill/>
            <a:ln w="50800">
              <a:solidFill>
                <a:srgbClr val="6FE3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Oval 29"/>
            <p:cNvSpPr>
              <a:spLocks noChangeArrowheads="1"/>
            </p:cNvSpPr>
            <p:nvPr/>
          </p:nvSpPr>
          <p:spPr bwMode="auto">
            <a:xfrm>
              <a:off x="2928" y="3558"/>
              <a:ext cx="171" cy="528"/>
            </a:xfrm>
            <a:prstGeom prst="ellipse">
              <a:avLst/>
            </a:prstGeom>
            <a:noFill/>
            <a:ln w="38100">
              <a:solidFill>
                <a:srgbClr val="6FE38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Oval 30"/>
            <p:cNvSpPr>
              <a:spLocks noChangeArrowheads="1"/>
            </p:cNvSpPr>
            <p:nvPr/>
          </p:nvSpPr>
          <p:spPr bwMode="auto">
            <a:xfrm>
              <a:off x="5179" y="3558"/>
              <a:ext cx="171" cy="528"/>
            </a:xfrm>
            <a:prstGeom prst="ellipse">
              <a:avLst/>
            </a:prstGeom>
            <a:noFill/>
            <a:ln w="38100">
              <a:solidFill>
                <a:srgbClr val="6FE38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Line 31"/>
            <p:cNvSpPr>
              <a:spLocks noChangeShapeType="1"/>
            </p:cNvSpPr>
            <p:nvPr/>
          </p:nvSpPr>
          <p:spPr bwMode="auto">
            <a:xfrm rot="-77578">
              <a:off x="3055" y="4032"/>
              <a:ext cx="2177" cy="51"/>
            </a:xfrm>
            <a:prstGeom prst="line">
              <a:avLst/>
            </a:prstGeom>
            <a:noFill/>
            <a:ln w="50800">
              <a:solidFill>
                <a:srgbClr val="6FE3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0" name="AutoShape 32"/>
            <p:cNvSpPr>
              <a:spLocks noChangeArrowheads="1"/>
            </p:cNvSpPr>
            <p:nvPr/>
          </p:nvSpPr>
          <p:spPr bwMode="auto">
            <a:xfrm>
              <a:off x="2469" y="3744"/>
              <a:ext cx="555" cy="192"/>
            </a:xfrm>
            <a:prstGeom prst="rightArrow">
              <a:avLst>
                <a:gd name="adj1" fmla="val 50000"/>
                <a:gd name="adj2" fmla="val 72266"/>
              </a:avLst>
            </a:prstGeom>
            <a:solidFill>
              <a:schemeClr val="bg2"/>
            </a:solidFill>
            <a:ln w="38100">
              <a:solidFill>
                <a:srgbClr val="6FE38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1" name="AutoShape 33"/>
            <p:cNvSpPr>
              <a:spLocks noChangeArrowheads="1"/>
            </p:cNvSpPr>
            <p:nvPr/>
          </p:nvSpPr>
          <p:spPr bwMode="auto">
            <a:xfrm>
              <a:off x="5296" y="3696"/>
              <a:ext cx="416" cy="240"/>
            </a:xfrm>
            <a:prstGeom prst="rightArrow">
              <a:avLst>
                <a:gd name="adj1" fmla="val 50000"/>
                <a:gd name="adj2" fmla="val 43333"/>
              </a:avLst>
            </a:prstGeom>
            <a:solidFill>
              <a:schemeClr val="bg2"/>
            </a:solidFill>
            <a:ln w="38100">
              <a:solidFill>
                <a:srgbClr val="6FE38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2" name="Line 34"/>
            <p:cNvSpPr>
              <a:spLocks noChangeShapeType="1"/>
            </p:cNvSpPr>
            <p:nvPr/>
          </p:nvSpPr>
          <p:spPr bwMode="auto">
            <a:xfrm flipH="1">
              <a:off x="2464" y="3504"/>
              <a:ext cx="512" cy="672"/>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3" name="Line 35"/>
            <p:cNvSpPr>
              <a:spLocks noChangeShapeType="1"/>
            </p:cNvSpPr>
            <p:nvPr/>
          </p:nvSpPr>
          <p:spPr bwMode="auto">
            <a:xfrm>
              <a:off x="2592" y="3504"/>
              <a:ext cx="346" cy="624"/>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4" name="Line 36"/>
            <p:cNvSpPr>
              <a:spLocks noChangeShapeType="1"/>
            </p:cNvSpPr>
            <p:nvPr/>
          </p:nvSpPr>
          <p:spPr bwMode="auto">
            <a:xfrm flipH="1">
              <a:off x="5152" y="3552"/>
              <a:ext cx="512" cy="576"/>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5" name="Line 37"/>
            <p:cNvSpPr>
              <a:spLocks noChangeShapeType="1"/>
            </p:cNvSpPr>
            <p:nvPr/>
          </p:nvSpPr>
          <p:spPr bwMode="auto">
            <a:xfrm rot="-77578">
              <a:off x="3055" y="3552"/>
              <a:ext cx="2177" cy="51"/>
            </a:xfrm>
            <a:prstGeom prst="line">
              <a:avLst/>
            </a:prstGeom>
            <a:noFill/>
            <a:ln w="50800">
              <a:solidFill>
                <a:srgbClr val="6FE3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6" name="Line 38"/>
            <p:cNvSpPr>
              <a:spLocks noChangeShapeType="1"/>
            </p:cNvSpPr>
            <p:nvPr/>
          </p:nvSpPr>
          <p:spPr bwMode="auto">
            <a:xfrm>
              <a:off x="5195" y="3504"/>
              <a:ext cx="469" cy="672"/>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7" name="Line 39"/>
            <p:cNvSpPr>
              <a:spLocks noChangeShapeType="1"/>
            </p:cNvSpPr>
            <p:nvPr/>
          </p:nvSpPr>
          <p:spPr bwMode="auto">
            <a:xfrm rot="-77578">
              <a:off x="271" y="3549"/>
              <a:ext cx="2177" cy="51"/>
            </a:xfrm>
            <a:prstGeom prst="line">
              <a:avLst/>
            </a:prstGeom>
            <a:noFill/>
            <a:ln w="50800">
              <a:solidFill>
                <a:srgbClr val="6FE3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99931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28600"/>
            <a:ext cx="8915400" cy="914400"/>
          </a:xfrm>
        </p:spPr>
        <p:txBody>
          <a:bodyPr>
            <a:normAutofit fontScale="90000"/>
          </a:bodyPr>
          <a:lstStyle/>
          <a:p>
            <a:pPr eaLnBrk="1" hangingPunct="1"/>
            <a:r>
              <a:rPr lang="en-US" sz="3200" smtClean="0"/>
              <a:t>What happens                                                        to the myelin and nerve fibers?</a:t>
            </a:r>
          </a:p>
        </p:txBody>
      </p:sp>
      <p:pic>
        <p:nvPicPr>
          <p:cNvPr id="13315" name="Picture 3"/>
          <p:cNvPicPr>
            <a:picLocks noGrp="1" noChangeAspect="1" noChangeArrowheads="1"/>
          </p:cNvPicPr>
          <p:nvPr>
            <p:ph type="body" idx="1"/>
          </p:nvPr>
        </p:nvPicPr>
        <p:blipFill>
          <a:blip r:embed="rId3">
            <a:clrChange>
              <a:clrFrom>
                <a:srgbClr val="FEFDFC"/>
              </a:clrFrom>
              <a:clrTo>
                <a:srgbClr val="FEFDFC">
                  <a:alpha val="0"/>
                </a:srgbClr>
              </a:clrTo>
            </a:clrChange>
            <a:extLst>
              <a:ext uri="{28A0092B-C50C-407E-A947-70E740481C1C}">
                <a14:useLocalDpi xmlns:a14="http://schemas.microsoft.com/office/drawing/2010/main" val="0"/>
              </a:ext>
            </a:extLst>
          </a:blip>
          <a:srcRect/>
          <a:stretch>
            <a:fillRect/>
          </a:stretch>
        </p:blipFill>
        <p:spPr>
          <a:xfrm>
            <a:off x="1347788" y="1752600"/>
            <a:ext cx="588962"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a:blip r:embed="rId4">
            <a:clrChange>
              <a:clrFrom>
                <a:srgbClr val="FEFDFC"/>
              </a:clrFrom>
              <a:clrTo>
                <a:srgbClr val="FEFDFC">
                  <a:alpha val="0"/>
                </a:srgbClr>
              </a:clrTo>
            </a:clrChange>
            <a:extLst>
              <a:ext uri="{28A0092B-C50C-407E-A947-70E740481C1C}">
                <a14:useLocalDpi xmlns:a14="http://schemas.microsoft.com/office/drawing/2010/main" val="0"/>
              </a:ext>
            </a:extLst>
          </a:blip>
          <a:srcRect/>
          <a:stretch>
            <a:fillRect/>
          </a:stretch>
        </p:blipFill>
        <p:spPr bwMode="auto">
          <a:xfrm>
            <a:off x="2819400" y="1905000"/>
            <a:ext cx="822325"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5">
            <a:clrChange>
              <a:clrFrom>
                <a:srgbClr val="FEFDFC"/>
              </a:clrFrom>
              <a:clrTo>
                <a:srgbClr val="FEFDFC">
                  <a:alpha val="0"/>
                </a:srgbClr>
              </a:clrTo>
            </a:clrChange>
            <a:extLst>
              <a:ext uri="{28A0092B-C50C-407E-A947-70E740481C1C}">
                <a14:useLocalDpi xmlns:a14="http://schemas.microsoft.com/office/drawing/2010/main" val="0"/>
              </a:ext>
            </a:extLst>
          </a:blip>
          <a:srcRect/>
          <a:stretch>
            <a:fillRect/>
          </a:stretch>
        </p:blipFill>
        <p:spPr bwMode="auto">
          <a:xfrm>
            <a:off x="4165600" y="1758950"/>
            <a:ext cx="88106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6">
            <a:clrChange>
              <a:clrFrom>
                <a:srgbClr val="FEFDFC"/>
              </a:clrFrom>
              <a:clrTo>
                <a:srgbClr val="FEFDFC">
                  <a:alpha val="0"/>
                </a:srgbClr>
              </a:clrTo>
            </a:clrChange>
            <a:extLst>
              <a:ext uri="{28A0092B-C50C-407E-A947-70E740481C1C}">
                <a14:useLocalDpi xmlns:a14="http://schemas.microsoft.com/office/drawing/2010/main" val="0"/>
              </a:ext>
            </a:extLst>
          </a:blip>
          <a:srcRect/>
          <a:stretch>
            <a:fillRect/>
          </a:stretch>
        </p:blipFill>
        <p:spPr bwMode="auto">
          <a:xfrm>
            <a:off x="5867400" y="1828800"/>
            <a:ext cx="900113"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78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smtClean="0"/>
              <a:t>What are </a:t>
            </a:r>
            <a:r>
              <a:rPr lang="en-US" sz="3200" i="1" smtClean="0"/>
              <a:t>possible </a:t>
            </a:r>
            <a:r>
              <a:rPr lang="en-US" sz="3200" smtClean="0"/>
              <a:t>symptoms?</a:t>
            </a:r>
          </a:p>
        </p:txBody>
      </p:sp>
      <p:sp>
        <p:nvSpPr>
          <p:cNvPr id="14339" name="Rectangle 3"/>
          <p:cNvSpPr>
            <a:spLocks noChangeArrowheads="1"/>
          </p:cNvSpPr>
          <p:nvPr/>
        </p:nvSpPr>
        <p:spPr bwMode="auto">
          <a:xfrm>
            <a:off x="4463903" y="2057400"/>
            <a:ext cx="3200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Clr>
                <a:schemeClr val="accent2"/>
              </a:buClr>
              <a:buFont typeface="Wingdings" pitchFamily="2" charset="2"/>
              <a:buChar char="§"/>
            </a:pPr>
            <a:r>
              <a:rPr lang="en-US" sz="2000" dirty="0">
                <a:solidFill>
                  <a:schemeClr val="bg2">
                    <a:lumMod val="25000"/>
                  </a:schemeClr>
                </a:solidFill>
              </a:rPr>
              <a:t>Sensory changes (tingling, numbness)</a:t>
            </a:r>
            <a:r>
              <a:rPr lang="en-US" sz="2000" b="0" dirty="0">
                <a:solidFill>
                  <a:schemeClr val="bg2">
                    <a:lumMod val="25000"/>
                  </a:schemeClr>
                </a:solidFill>
              </a:rPr>
              <a:t> </a:t>
            </a:r>
          </a:p>
          <a:p>
            <a:pPr marL="342900" indent="-342900">
              <a:lnSpc>
                <a:spcPct val="90000"/>
              </a:lnSpc>
              <a:buClr>
                <a:schemeClr val="accent2"/>
              </a:buClr>
              <a:buFont typeface="Wingdings" pitchFamily="2" charset="2"/>
              <a:buChar char="§"/>
            </a:pPr>
            <a:r>
              <a:rPr lang="en-US" sz="2000" dirty="0">
                <a:solidFill>
                  <a:schemeClr val="bg2">
                    <a:lumMod val="25000"/>
                  </a:schemeClr>
                </a:solidFill>
              </a:rPr>
              <a:t>Pain (neurogenic; musculoskeletal)</a:t>
            </a:r>
          </a:p>
          <a:p>
            <a:pPr marL="342900" indent="-342900">
              <a:lnSpc>
                <a:spcPct val="90000"/>
              </a:lnSpc>
              <a:buClr>
                <a:schemeClr val="accent2"/>
              </a:buClr>
              <a:buFont typeface="Wingdings" pitchFamily="2" charset="2"/>
              <a:buChar char="§"/>
            </a:pPr>
            <a:r>
              <a:rPr lang="en-US" sz="2000" dirty="0">
                <a:solidFill>
                  <a:schemeClr val="tx2"/>
                </a:solidFill>
              </a:rPr>
              <a:t>Spasticity</a:t>
            </a:r>
            <a:endParaRPr lang="en-US" sz="2000" dirty="0">
              <a:solidFill>
                <a:schemeClr val="accent2"/>
              </a:solidFill>
            </a:endParaRPr>
          </a:p>
          <a:p>
            <a:pPr marL="342900" indent="-342900">
              <a:buClr>
                <a:schemeClr val="accent2"/>
              </a:buClr>
              <a:buFont typeface="Wingdings" pitchFamily="2" charset="2"/>
              <a:buChar char="§"/>
            </a:pPr>
            <a:r>
              <a:rPr lang="en-US" sz="2000" dirty="0">
                <a:solidFill>
                  <a:schemeClr val="tx2"/>
                </a:solidFill>
              </a:rPr>
              <a:t>Gait, balance, and coordination problems</a:t>
            </a:r>
            <a:endParaRPr lang="en-US" sz="2000" dirty="0">
              <a:solidFill>
                <a:schemeClr val="accent2"/>
              </a:solidFill>
            </a:endParaRPr>
          </a:p>
          <a:p>
            <a:pPr marL="342900" indent="-342900">
              <a:lnSpc>
                <a:spcPct val="90000"/>
              </a:lnSpc>
              <a:buClr>
                <a:schemeClr val="accent2"/>
              </a:buClr>
              <a:buFont typeface="Wingdings" pitchFamily="2" charset="2"/>
              <a:buChar char="§"/>
            </a:pPr>
            <a:r>
              <a:rPr lang="en-US" sz="2000" dirty="0">
                <a:solidFill>
                  <a:schemeClr val="tx2"/>
                </a:solidFill>
              </a:rPr>
              <a:t>Speech/swallowing problems</a:t>
            </a:r>
          </a:p>
          <a:p>
            <a:pPr marL="342900" indent="-342900">
              <a:lnSpc>
                <a:spcPct val="90000"/>
              </a:lnSpc>
              <a:buClr>
                <a:schemeClr val="accent2"/>
              </a:buClr>
              <a:buFont typeface="Wingdings" pitchFamily="2" charset="2"/>
              <a:buChar char="§"/>
            </a:pPr>
            <a:r>
              <a:rPr lang="en-US" sz="2000" dirty="0">
                <a:solidFill>
                  <a:schemeClr val="tx2"/>
                </a:solidFill>
              </a:rPr>
              <a:t>Tremor</a:t>
            </a:r>
          </a:p>
          <a:p>
            <a:pPr marL="342900" indent="-342900">
              <a:lnSpc>
                <a:spcPct val="90000"/>
              </a:lnSpc>
              <a:buClr>
                <a:schemeClr val="accent2"/>
              </a:buClr>
              <a:buFont typeface="Wingdings" pitchFamily="2" charset="2"/>
              <a:buChar char="§"/>
            </a:pPr>
            <a:endParaRPr lang="en-US" sz="1800" dirty="0">
              <a:solidFill>
                <a:schemeClr val="accent2"/>
              </a:solidFill>
            </a:endParaRPr>
          </a:p>
        </p:txBody>
      </p:sp>
      <p:sp>
        <p:nvSpPr>
          <p:cNvPr id="14340" name="Rectangle 4"/>
          <p:cNvSpPr>
            <a:spLocks noGrp="1" noChangeArrowheads="1"/>
          </p:cNvSpPr>
          <p:nvPr>
            <p:ph type="body" idx="1"/>
          </p:nvPr>
        </p:nvSpPr>
        <p:spPr>
          <a:xfrm>
            <a:off x="838200" y="2057400"/>
            <a:ext cx="3505200" cy="35814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a:bodyPr>
          <a:lstStyle/>
          <a:p>
            <a:pPr eaLnBrk="1" hangingPunct="1">
              <a:buClr>
                <a:schemeClr val="accent2"/>
              </a:buClr>
              <a:buFont typeface="Wingdings" pitchFamily="2" charset="2"/>
              <a:buChar char="§"/>
            </a:pPr>
            <a:r>
              <a:rPr lang="en-US" sz="2200" dirty="0" smtClean="0">
                <a:solidFill>
                  <a:schemeClr val="bg2">
                    <a:lumMod val="25000"/>
                  </a:schemeClr>
                </a:solidFill>
                <a:latin typeface="+mn-lt"/>
              </a:rPr>
              <a:t>Fatigue (most common)</a:t>
            </a:r>
          </a:p>
          <a:p>
            <a:pPr eaLnBrk="1" hangingPunct="1">
              <a:buClr>
                <a:schemeClr val="accent2"/>
              </a:buClr>
              <a:buFont typeface="Wingdings" pitchFamily="2" charset="2"/>
              <a:buChar char="§"/>
            </a:pPr>
            <a:r>
              <a:rPr lang="en-US" sz="2200" dirty="0" smtClean="0">
                <a:solidFill>
                  <a:schemeClr val="bg2">
                    <a:lumMod val="25000"/>
                  </a:schemeClr>
                </a:solidFill>
                <a:latin typeface="+mn-lt"/>
              </a:rPr>
              <a:t>Visual problems</a:t>
            </a:r>
          </a:p>
          <a:p>
            <a:pPr eaLnBrk="1" hangingPunct="1">
              <a:buClr>
                <a:schemeClr val="accent2"/>
              </a:buClr>
              <a:buFont typeface="Wingdings" pitchFamily="2" charset="2"/>
              <a:buChar char="§"/>
            </a:pPr>
            <a:r>
              <a:rPr lang="en-US" sz="2200" dirty="0" smtClean="0">
                <a:solidFill>
                  <a:schemeClr val="bg2">
                    <a:lumMod val="25000"/>
                  </a:schemeClr>
                </a:solidFill>
                <a:latin typeface="+mn-lt"/>
              </a:rPr>
              <a:t>Bladder and/or bowel                                                                                          dysfunction</a:t>
            </a:r>
          </a:p>
          <a:p>
            <a:pPr eaLnBrk="1" hangingPunct="1">
              <a:buClr>
                <a:schemeClr val="accent2"/>
              </a:buClr>
              <a:buFont typeface="Wingdings" pitchFamily="2" charset="2"/>
              <a:buChar char="§"/>
            </a:pPr>
            <a:r>
              <a:rPr lang="en-US" sz="2200" dirty="0" smtClean="0">
                <a:solidFill>
                  <a:schemeClr val="bg2">
                    <a:lumMod val="25000"/>
                  </a:schemeClr>
                </a:solidFill>
                <a:latin typeface="+mn-lt"/>
              </a:rPr>
              <a:t>Sexual dysfunction</a:t>
            </a:r>
          </a:p>
          <a:p>
            <a:pPr eaLnBrk="1" hangingPunct="1">
              <a:buClr>
                <a:schemeClr val="accent2"/>
              </a:buClr>
              <a:buFont typeface="Wingdings" pitchFamily="2" charset="2"/>
              <a:buChar char="§"/>
            </a:pPr>
            <a:r>
              <a:rPr lang="en-US" sz="2200" dirty="0" smtClean="0">
                <a:solidFill>
                  <a:schemeClr val="bg2">
                    <a:lumMod val="25000"/>
                  </a:schemeClr>
                </a:solidFill>
                <a:latin typeface="+mn-lt"/>
              </a:rPr>
              <a:t>Emotional disturbances                                                                                   (depression, mood swings)</a:t>
            </a:r>
          </a:p>
          <a:p>
            <a:pPr eaLnBrk="1" hangingPunct="1">
              <a:buClr>
                <a:schemeClr val="accent2"/>
              </a:buClr>
              <a:buFont typeface="Wingdings" pitchFamily="2" charset="2"/>
              <a:buChar char="§"/>
            </a:pPr>
            <a:r>
              <a:rPr lang="en-US" sz="2200" dirty="0" smtClean="0">
                <a:solidFill>
                  <a:schemeClr val="bg2">
                    <a:lumMod val="25000"/>
                  </a:schemeClr>
                </a:solidFill>
                <a:latin typeface="+mn-lt"/>
              </a:rPr>
              <a:t>Cognitive difficulties (memory, attention, processing)</a:t>
            </a:r>
          </a:p>
          <a:p>
            <a:pPr eaLnBrk="1" hangingPunct="1">
              <a:buClr>
                <a:schemeClr val="accent2"/>
              </a:buClr>
              <a:buFont typeface="Wingdings" pitchFamily="2" charset="2"/>
              <a:buChar char="§"/>
            </a:pPr>
            <a:endParaRPr lang="en-US" dirty="0" smtClean="0">
              <a:solidFill>
                <a:schemeClr val="folHlink"/>
              </a:solidFill>
            </a:endParaRPr>
          </a:p>
        </p:txBody>
      </p:sp>
      <p:sp>
        <p:nvSpPr>
          <p:cNvPr id="166917" name="Rectangle 5"/>
          <p:cNvSpPr>
            <a:spLocks noChangeArrowheads="1"/>
          </p:cNvSpPr>
          <p:nvPr/>
        </p:nvSpPr>
        <p:spPr bwMode="auto">
          <a:xfrm>
            <a:off x="347330" y="1511595"/>
            <a:ext cx="70067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marL="342900" indent="-342900" eaLnBrk="0" hangingPunct="0">
              <a:spcBef>
                <a:spcPct val="15000"/>
              </a:spcBef>
              <a:buClr>
                <a:schemeClr val="tx2"/>
              </a:buClr>
              <a:buSzPct val="90000"/>
              <a:buFont typeface="Symbol" pitchFamily="18" charset="2"/>
              <a:buChar char="·"/>
              <a:defRPr/>
            </a:pPr>
            <a:r>
              <a:rPr lang="en-US" sz="2000" dirty="0">
                <a:solidFill>
                  <a:schemeClr val="bg2">
                    <a:lumMod val="25000"/>
                  </a:schemeClr>
                </a:solidFill>
              </a:rPr>
              <a:t>MS symptoms vary between individuals and are unpredictable</a:t>
            </a:r>
          </a:p>
        </p:txBody>
      </p:sp>
    </p:spTree>
    <p:extLst>
      <p:ext uri="{BB962C8B-B14F-4D97-AF65-F5344CB8AC3E}">
        <p14:creationId xmlns:p14="http://schemas.microsoft.com/office/powerpoint/2010/main" val="95209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smtClean="0"/>
              <a:t>How is MS diagnosed? </a:t>
            </a:r>
          </a:p>
        </p:txBody>
      </p:sp>
      <p:sp>
        <p:nvSpPr>
          <p:cNvPr id="15363" name="Rectangle 3"/>
          <p:cNvSpPr>
            <a:spLocks noGrp="1" noChangeArrowheads="1"/>
          </p:cNvSpPr>
          <p:nvPr>
            <p:ph type="body" idx="1"/>
          </p:nvPr>
        </p:nvSpPr>
        <p:spPr>
          <a:xfrm>
            <a:off x="304800" y="1600200"/>
            <a:ext cx="7162800" cy="3886200"/>
          </a:xfrm>
        </p:spPr>
        <p:txBody>
          <a:bodyPr/>
          <a:lstStyle/>
          <a:p>
            <a:pPr eaLnBrk="1" hangingPunct="1"/>
            <a:r>
              <a:rPr lang="en-US" sz="2000" dirty="0" smtClean="0">
                <a:solidFill>
                  <a:schemeClr val="bg2">
                    <a:lumMod val="25000"/>
                  </a:schemeClr>
                </a:solidFill>
              </a:rPr>
              <a:t>MS is a clinical</a:t>
            </a:r>
            <a:r>
              <a:rPr lang="en-US" sz="2000" i="1" dirty="0" smtClean="0">
                <a:solidFill>
                  <a:schemeClr val="bg2">
                    <a:lumMod val="25000"/>
                  </a:schemeClr>
                </a:solidFill>
              </a:rPr>
              <a:t> </a:t>
            </a:r>
            <a:r>
              <a:rPr lang="en-US" sz="2000" dirty="0" smtClean="0">
                <a:solidFill>
                  <a:schemeClr val="bg2">
                    <a:lumMod val="25000"/>
                  </a:schemeClr>
                </a:solidFill>
              </a:rPr>
              <a:t>diagnosis:</a:t>
            </a:r>
          </a:p>
          <a:p>
            <a:pPr lvl="1" eaLnBrk="1" hangingPunct="1"/>
            <a:r>
              <a:rPr lang="en-US" sz="2000" dirty="0" smtClean="0">
                <a:solidFill>
                  <a:schemeClr val="bg2">
                    <a:lumMod val="25000"/>
                  </a:schemeClr>
                </a:solidFill>
              </a:rPr>
              <a:t>Signs and symptoms </a:t>
            </a:r>
            <a:endParaRPr lang="en-US" sz="2000" i="1" dirty="0" smtClean="0">
              <a:solidFill>
                <a:schemeClr val="bg2">
                  <a:lumMod val="25000"/>
                </a:schemeClr>
              </a:solidFill>
            </a:endParaRPr>
          </a:p>
          <a:p>
            <a:pPr lvl="1" eaLnBrk="1" hangingPunct="1"/>
            <a:r>
              <a:rPr lang="en-US" sz="2000" dirty="0" smtClean="0">
                <a:solidFill>
                  <a:schemeClr val="bg2">
                    <a:lumMod val="25000"/>
                  </a:schemeClr>
                </a:solidFill>
              </a:rPr>
              <a:t>Medical history</a:t>
            </a:r>
          </a:p>
          <a:p>
            <a:pPr lvl="1" eaLnBrk="1" hangingPunct="1"/>
            <a:r>
              <a:rPr lang="en-US" sz="2000" dirty="0" smtClean="0">
                <a:solidFill>
                  <a:schemeClr val="bg2">
                    <a:lumMod val="25000"/>
                  </a:schemeClr>
                </a:solidFill>
              </a:rPr>
              <a:t>Laboratory tests </a:t>
            </a:r>
          </a:p>
          <a:p>
            <a:pPr eaLnBrk="1" hangingPunct="1"/>
            <a:r>
              <a:rPr lang="en-US" sz="2000" dirty="0" smtClean="0">
                <a:solidFill>
                  <a:schemeClr val="bg2">
                    <a:lumMod val="25000"/>
                  </a:schemeClr>
                </a:solidFill>
              </a:rPr>
              <a:t>Requires dissemination in time and space</a:t>
            </a:r>
            <a:r>
              <a:rPr lang="en-US" sz="2000" i="1" dirty="0" smtClean="0">
                <a:solidFill>
                  <a:schemeClr val="bg2">
                    <a:lumMod val="25000"/>
                  </a:schemeClr>
                </a:solidFill>
              </a:rPr>
              <a:t>:</a:t>
            </a:r>
            <a:endParaRPr lang="en-US" sz="2000" dirty="0" smtClean="0">
              <a:solidFill>
                <a:schemeClr val="bg2">
                  <a:lumMod val="25000"/>
                </a:schemeClr>
              </a:solidFill>
            </a:endParaRPr>
          </a:p>
          <a:p>
            <a:pPr lvl="1" eaLnBrk="1" hangingPunct="1"/>
            <a:r>
              <a:rPr lang="en-US" sz="2000" dirty="0" smtClean="0">
                <a:solidFill>
                  <a:schemeClr val="accent6">
                    <a:lumMod val="50000"/>
                  </a:schemeClr>
                </a:solidFill>
              </a:rPr>
              <a:t>Space</a:t>
            </a:r>
            <a:r>
              <a:rPr lang="en-US" sz="2000" dirty="0" smtClean="0">
                <a:solidFill>
                  <a:schemeClr val="bg2">
                    <a:lumMod val="25000"/>
                  </a:schemeClr>
                </a:solidFill>
              </a:rPr>
              <a:t>: Evidence of scarring (plaques) in at least two separate areas of the CNS</a:t>
            </a:r>
          </a:p>
          <a:p>
            <a:pPr lvl="1" eaLnBrk="1" hangingPunct="1"/>
            <a:r>
              <a:rPr lang="en-US" sz="2000" dirty="0" smtClean="0">
                <a:solidFill>
                  <a:schemeClr val="accent6">
                    <a:lumMod val="50000"/>
                  </a:schemeClr>
                </a:solidFill>
              </a:rPr>
              <a:t>Time</a:t>
            </a:r>
            <a:r>
              <a:rPr lang="en-US" sz="2000" dirty="0" smtClean="0">
                <a:solidFill>
                  <a:schemeClr val="bg2">
                    <a:lumMod val="25000"/>
                  </a:schemeClr>
                </a:solidFill>
              </a:rPr>
              <a:t>: Evidence that the plaques occurred at different points in time </a:t>
            </a:r>
          </a:p>
          <a:p>
            <a:pPr eaLnBrk="1" hangingPunct="1"/>
            <a:r>
              <a:rPr lang="en-US" sz="2000" dirty="0" smtClean="0">
                <a:solidFill>
                  <a:schemeClr val="bg2">
                    <a:lumMod val="25000"/>
                  </a:schemeClr>
                </a:solidFill>
              </a:rPr>
              <a:t>There must be no other explanation</a:t>
            </a:r>
          </a:p>
          <a:p>
            <a:pPr eaLnBrk="1" hangingPunct="1"/>
            <a:endParaRPr lang="en-US" sz="2000" dirty="0" smtClean="0">
              <a:solidFill>
                <a:schemeClr val="folHlink"/>
              </a:solidFill>
            </a:endParaRPr>
          </a:p>
        </p:txBody>
      </p:sp>
    </p:spTree>
    <p:extLst>
      <p:ext uri="{BB962C8B-B14F-4D97-AF65-F5344CB8AC3E}">
        <p14:creationId xmlns:p14="http://schemas.microsoft.com/office/powerpoint/2010/main" val="250856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smtClean="0"/>
              <a:t>What tests may be used to help </a:t>
            </a:r>
            <a:br>
              <a:rPr lang="en-US" sz="3200" smtClean="0"/>
            </a:br>
            <a:r>
              <a:rPr lang="en-US" sz="3200" smtClean="0"/>
              <a:t>confirm the diagnosis?</a:t>
            </a:r>
          </a:p>
        </p:txBody>
      </p:sp>
      <p:sp>
        <p:nvSpPr>
          <p:cNvPr id="16387" name="Rectangle 3"/>
          <p:cNvSpPr>
            <a:spLocks noGrp="1" noChangeArrowheads="1"/>
          </p:cNvSpPr>
          <p:nvPr>
            <p:ph type="body" idx="1"/>
          </p:nvPr>
        </p:nvSpPr>
        <p:spPr>
          <a:xfrm>
            <a:off x="4648200" y="2133600"/>
            <a:ext cx="4267200" cy="4343400"/>
          </a:xfrm>
        </p:spPr>
        <p:txBody>
          <a:bodyPr/>
          <a:lstStyle/>
          <a:p>
            <a:pPr eaLnBrk="1" hangingPunct="1"/>
            <a:r>
              <a:rPr lang="en-US" sz="2000" dirty="0" smtClean="0">
                <a:solidFill>
                  <a:schemeClr val="bg2">
                    <a:lumMod val="25000"/>
                  </a:schemeClr>
                </a:solidFill>
              </a:rPr>
              <a:t>Magnetic resonance imaging (MRI)</a:t>
            </a:r>
          </a:p>
          <a:p>
            <a:pPr eaLnBrk="1" hangingPunct="1">
              <a:buFont typeface="Times" pitchFamily="18" charset="0"/>
              <a:buNone/>
            </a:pPr>
            <a:endParaRPr lang="en-US" sz="2000" dirty="0" smtClean="0">
              <a:solidFill>
                <a:schemeClr val="bg2">
                  <a:lumMod val="25000"/>
                </a:schemeClr>
              </a:solidFill>
            </a:endParaRPr>
          </a:p>
          <a:p>
            <a:pPr eaLnBrk="1" hangingPunct="1"/>
            <a:r>
              <a:rPr lang="en-US" sz="2000" dirty="0" smtClean="0">
                <a:solidFill>
                  <a:schemeClr val="bg2">
                    <a:lumMod val="25000"/>
                  </a:schemeClr>
                </a:solidFill>
              </a:rPr>
              <a:t>Visual evoked potentials (VEP)</a:t>
            </a:r>
          </a:p>
          <a:p>
            <a:pPr eaLnBrk="1" hangingPunct="1">
              <a:buFont typeface="Times" pitchFamily="18" charset="0"/>
              <a:buNone/>
            </a:pPr>
            <a:endParaRPr lang="en-US" sz="2000" dirty="0" smtClean="0">
              <a:solidFill>
                <a:schemeClr val="bg2">
                  <a:lumMod val="25000"/>
                </a:schemeClr>
              </a:solidFill>
            </a:endParaRPr>
          </a:p>
          <a:p>
            <a:pPr eaLnBrk="1" hangingPunct="1"/>
            <a:r>
              <a:rPr lang="en-US" sz="2000" dirty="0" smtClean="0">
                <a:solidFill>
                  <a:schemeClr val="bg2">
                    <a:lumMod val="25000"/>
                  </a:schemeClr>
                </a:solidFill>
              </a:rPr>
              <a:t>Lumbar puncture</a:t>
            </a:r>
          </a:p>
        </p:txBody>
      </p:sp>
      <p:pic>
        <p:nvPicPr>
          <p:cNvPr id="16389" name="Picture 5" descr="h9991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381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576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smtClean="0"/>
              <a:t>What is the prognosis?</a:t>
            </a:r>
          </a:p>
        </p:txBody>
      </p:sp>
      <p:sp>
        <p:nvSpPr>
          <p:cNvPr id="18435" name="Rectangle 3"/>
          <p:cNvSpPr>
            <a:spLocks noGrp="1" noChangeArrowheads="1"/>
          </p:cNvSpPr>
          <p:nvPr>
            <p:ph type="body" idx="1"/>
          </p:nvPr>
        </p:nvSpPr>
        <p:spPr>
          <a:xfrm>
            <a:off x="304800" y="1905000"/>
            <a:ext cx="8839200" cy="3810000"/>
          </a:xfrm>
        </p:spPr>
        <p:txBody>
          <a:bodyPr/>
          <a:lstStyle/>
          <a:p>
            <a:pPr eaLnBrk="1" hangingPunct="1">
              <a:lnSpc>
                <a:spcPct val="90000"/>
              </a:lnSpc>
            </a:pPr>
            <a:r>
              <a:rPr lang="en-US" sz="2000" dirty="0" smtClean="0">
                <a:solidFill>
                  <a:schemeClr val="bg2">
                    <a:lumMod val="25000"/>
                  </a:schemeClr>
                </a:solidFill>
              </a:rPr>
              <a:t>One hallmark of MS is its </a:t>
            </a:r>
            <a:r>
              <a:rPr lang="en-US" sz="2000" i="1" dirty="0" smtClean="0">
                <a:solidFill>
                  <a:schemeClr val="bg2">
                    <a:lumMod val="25000"/>
                  </a:schemeClr>
                </a:solidFill>
              </a:rPr>
              <a:t>unpredictability.</a:t>
            </a:r>
          </a:p>
          <a:p>
            <a:pPr lvl="1" eaLnBrk="1" hangingPunct="1">
              <a:lnSpc>
                <a:spcPct val="90000"/>
              </a:lnSpc>
            </a:pPr>
            <a:r>
              <a:rPr lang="en-US" sz="2000" dirty="0" smtClean="0">
                <a:solidFill>
                  <a:schemeClr val="bg2">
                    <a:lumMod val="25000"/>
                  </a:schemeClr>
                </a:solidFill>
              </a:rPr>
              <a:t>Approximately 1/3 will have a very mild course</a:t>
            </a:r>
          </a:p>
          <a:p>
            <a:pPr lvl="1" eaLnBrk="1" hangingPunct="1">
              <a:lnSpc>
                <a:spcPct val="90000"/>
              </a:lnSpc>
            </a:pPr>
            <a:r>
              <a:rPr lang="en-US" sz="2000" dirty="0" smtClean="0">
                <a:solidFill>
                  <a:schemeClr val="bg2">
                    <a:lumMod val="25000"/>
                  </a:schemeClr>
                </a:solidFill>
              </a:rPr>
              <a:t>Approximately 1/3 will have a moderate course</a:t>
            </a:r>
          </a:p>
          <a:p>
            <a:pPr lvl="1" eaLnBrk="1" hangingPunct="1">
              <a:lnSpc>
                <a:spcPct val="90000"/>
              </a:lnSpc>
            </a:pPr>
            <a:r>
              <a:rPr lang="en-US" sz="2000" dirty="0" smtClean="0">
                <a:solidFill>
                  <a:schemeClr val="bg2">
                    <a:lumMod val="25000"/>
                  </a:schemeClr>
                </a:solidFill>
              </a:rPr>
              <a:t>Approximately 1/3 will become more disabled</a:t>
            </a:r>
          </a:p>
          <a:p>
            <a:pPr eaLnBrk="1" hangingPunct="1">
              <a:lnSpc>
                <a:spcPct val="90000"/>
              </a:lnSpc>
              <a:buFontTx/>
              <a:buChar char="•"/>
            </a:pPr>
            <a:r>
              <a:rPr lang="en-US" sz="2000" dirty="0" smtClean="0">
                <a:solidFill>
                  <a:schemeClr val="bg2">
                    <a:lumMod val="25000"/>
                  </a:schemeClr>
                </a:solidFill>
              </a:rPr>
              <a:t>Certain characteristics predict a better outcome:</a:t>
            </a:r>
          </a:p>
          <a:p>
            <a:pPr lvl="1" eaLnBrk="1" hangingPunct="1">
              <a:lnSpc>
                <a:spcPct val="90000"/>
              </a:lnSpc>
            </a:pPr>
            <a:r>
              <a:rPr lang="en-US" sz="2000" dirty="0" smtClean="0">
                <a:solidFill>
                  <a:schemeClr val="bg2">
                    <a:lumMod val="25000"/>
                  </a:schemeClr>
                </a:solidFill>
              </a:rPr>
              <a:t>Female</a:t>
            </a:r>
          </a:p>
          <a:p>
            <a:pPr lvl="1" eaLnBrk="1" hangingPunct="1">
              <a:lnSpc>
                <a:spcPct val="90000"/>
              </a:lnSpc>
            </a:pPr>
            <a:r>
              <a:rPr lang="en-US" sz="2000" dirty="0" smtClean="0">
                <a:solidFill>
                  <a:schemeClr val="bg2">
                    <a:lumMod val="25000"/>
                  </a:schemeClr>
                </a:solidFill>
              </a:rPr>
              <a:t>Onset before age 35</a:t>
            </a:r>
          </a:p>
          <a:p>
            <a:pPr lvl="1" eaLnBrk="1" hangingPunct="1">
              <a:lnSpc>
                <a:spcPct val="90000"/>
              </a:lnSpc>
            </a:pPr>
            <a:r>
              <a:rPr lang="en-US" sz="2000" dirty="0" smtClean="0">
                <a:solidFill>
                  <a:schemeClr val="bg2">
                    <a:lumMod val="25000"/>
                  </a:schemeClr>
                </a:solidFill>
              </a:rPr>
              <a:t>Sensory symptoms</a:t>
            </a:r>
          </a:p>
          <a:p>
            <a:pPr lvl="1" eaLnBrk="1" hangingPunct="1">
              <a:lnSpc>
                <a:spcPct val="90000"/>
              </a:lnSpc>
            </a:pPr>
            <a:r>
              <a:rPr lang="en-US" sz="2000" dirty="0" err="1" smtClean="0">
                <a:solidFill>
                  <a:schemeClr val="bg2">
                    <a:lumMod val="25000"/>
                  </a:schemeClr>
                </a:solidFill>
              </a:rPr>
              <a:t>Monofocal</a:t>
            </a:r>
            <a:r>
              <a:rPr lang="en-US" sz="2000" dirty="0" smtClean="0">
                <a:solidFill>
                  <a:schemeClr val="bg2">
                    <a:lumMod val="25000"/>
                  </a:schemeClr>
                </a:solidFill>
              </a:rPr>
              <a:t> rather than multifocal episodes              </a:t>
            </a:r>
          </a:p>
          <a:p>
            <a:pPr lvl="1" eaLnBrk="1" hangingPunct="1">
              <a:lnSpc>
                <a:spcPct val="90000"/>
              </a:lnSpc>
            </a:pPr>
            <a:r>
              <a:rPr lang="en-US" sz="2000" dirty="0" smtClean="0">
                <a:solidFill>
                  <a:schemeClr val="bg2">
                    <a:lumMod val="25000"/>
                  </a:schemeClr>
                </a:solidFill>
              </a:rPr>
              <a:t>Complete recovery following a relapse</a:t>
            </a:r>
          </a:p>
          <a:p>
            <a:pPr lvl="1" eaLnBrk="1" hangingPunct="1">
              <a:lnSpc>
                <a:spcPct val="90000"/>
              </a:lnSpc>
              <a:buFont typeface="Wingdings" pitchFamily="2" charset="2"/>
              <a:buNone/>
            </a:pPr>
            <a:r>
              <a:rPr lang="en-US" sz="2000" i="1" dirty="0" smtClean="0">
                <a:solidFill>
                  <a:schemeClr val="folHlink"/>
                </a:solidFill>
              </a:rPr>
              <a:t> </a:t>
            </a:r>
          </a:p>
          <a:p>
            <a:pPr lvl="1" eaLnBrk="1" hangingPunct="1">
              <a:lnSpc>
                <a:spcPct val="90000"/>
              </a:lnSpc>
            </a:pPr>
            <a:endParaRPr lang="en-US" sz="2000" dirty="0" smtClean="0">
              <a:solidFill>
                <a:schemeClr val="folHlink"/>
              </a:solidFill>
            </a:endParaRPr>
          </a:p>
        </p:txBody>
      </p:sp>
    </p:spTree>
    <p:extLst>
      <p:ext uri="{BB962C8B-B14F-4D97-AF65-F5344CB8AC3E}">
        <p14:creationId xmlns:p14="http://schemas.microsoft.com/office/powerpoint/2010/main" val="234931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smtClean="0"/>
              <a:t>Disease Types</a:t>
            </a:r>
          </a:p>
        </p:txBody>
      </p:sp>
      <p:sp>
        <p:nvSpPr>
          <p:cNvPr id="25603" name="Content Placeholder 2"/>
          <p:cNvSpPr>
            <a:spLocks noGrp="1"/>
          </p:cNvSpPr>
          <p:nvPr>
            <p:ph idx="1"/>
          </p:nvPr>
        </p:nvSpPr>
        <p:spPr bwMode="auto">
          <a:xfrm>
            <a:off x="609600" y="1600200"/>
            <a:ext cx="7772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US" altLang="en-US" sz="2000" dirty="0" smtClean="0">
                <a:solidFill>
                  <a:schemeClr val="bg2">
                    <a:lumMod val="25000"/>
                  </a:schemeClr>
                </a:solidFill>
              </a:rPr>
              <a:t>Clinically isolated syndrome (CIS)</a:t>
            </a:r>
          </a:p>
          <a:p>
            <a:pPr>
              <a:lnSpc>
                <a:spcPct val="110000"/>
              </a:lnSpc>
            </a:pPr>
            <a:r>
              <a:rPr lang="en-US" altLang="en-US" sz="2000" dirty="0" smtClean="0">
                <a:solidFill>
                  <a:schemeClr val="bg2">
                    <a:lumMod val="25000"/>
                  </a:schemeClr>
                </a:solidFill>
              </a:rPr>
              <a:t>Relapsing-remitting MS (RRMS)</a:t>
            </a:r>
          </a:p>
          <a:p>
            <a:pPr lvl="1">
              <a:lnSpc>
                <a:spcPct val="110000"/>
              </a:lnSpc>
            </a:pPr>
            <a:r>
              <a:rPr lang="en-US" altLang="en-US" dirty="0" smtClean="0">
                <a:solidFill>
                  <a:schemeClr val="bg2">
                    <a:lumMod val="25000"/>
                  </a:schemeClr>
                </a:solidFill>
              </a:rPr>
              <a:t>About 85% of people are diagnosed with RRMS</a:t>
            </a:r>
          </a:p>
          <a:p>
            <a:pPr>
              <a:lnSpc>
                <a:spcPct val="110000"/>
              </a:lnSpc>
            </a:pPr>
            <a:r>
              <a:rPr lang="en-US" altLang="en-US" sz="2000" dirty="0" smtClean="0">
                <a:solidFill>
                  <a:schemeClr val="bg2">
                    <a:lumMod val="25000"/>
                  </a:schemeClr>
                </a:solidFill>
              </a:rPr>
              <a:t>Primary progressive MS (PPMS)</a:t>
            </a:r>
          </a:p>
          <a:p>
            <a:pPr lvl="1">
              <a:lnSpc>
                <a:spcPct val="110000"/>
              </a:lnSpc>
            </a:pPr>
            <a:r>
              <a:rPr lang="en-US" altLang="en-US" dirty="0" smtClean="0">
                <a:solidFill>
                  <a:schemeClr val="bg2">
                    <a:lumMod val="25000"/>
                  </a:schemeClr>
                </a:solidFill>
              </a:rPr>
              <a:t>About 15% of people experience this course</a:t>
            </a:r>
          </a:p>
          <a:p>
            <a:pPr>
              <a:lnSpc>
                <a:spcPct val="110000"/>
              </a:lnSpc>
            </a:pPr>
            <a:r>
              <a:rPr lang="en-US" altLang="en-US" sz="2000" dirty="0" smtClean="0">
                <a:solidFill>
                  <a:schemeClr val="bg2">
                    <a:lumMod val="25000"/>
                  </a:schemeClr>
                </a:solidFill>
              </a:rPr>
              <a:t>Secondary progressive</a:t>
            </a:r>
          </a:p>
          <a:p>
            <a:pPr lvl="1">
              <a:lnSpc>
                <a:spcPct val="110000"/>
              </a:lnSpc>
            </a:pPr>
            <a:r>
              <a:rPr lang="en-US" altLang="en-US" dirty="0" smtClean="0"/>
              <a:t>Most people diagnosed with RRMS will eventually transition to SPMS</a:t>
            </a:r>
          </a:p>
          <a:p>
            <a:endParaRPr lang="en-US" sz="2400" dirty="0" smtClean="0"/>
          </a:p>
        </p:txBody>
      </p:sp>
      <p:sp>
        <p:nvSpPr>
          <p:cNvPr id="25604" name="TextBox 3"/>
          <p:cNvSpPr txBox="1">
            <a:spLocks noChangeArrowheads="1"/>
          </p:cNvSpPr>
          <p:nvPr/>
        </p:nvSpPr>
        <p:spPr bwMode="auto">
          <a:xfrm>
            <a:off x="533400" y="6248400"/>
            <a:ext cx="1350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pitchFamily="1" charset="-128"/>
              </a:defRPr>
            </a:lvl1pPr>
            <a:lvl2pPr marL="742950" indent="-285750" eaLnBrk="0" hangingPunct="0">
              <a:defRPr sz="1200">
                <a:solidFill>
                  <a:schemeClr val="tx1"/>
                </a:solidFill>
                <a:latin typeface="Arial" charset="0"/>
                <a:ea typeface="ＭＳ Ｐゴシック" pitchFamily="1" charset="-128"/>
              </a:defRPr>
            </a:lvl2pPr>
            <a:lvl3pPr marL="1143000" indent="-228600" eaLnBrk="0" hangingPunct="0">
              <a:defRPr sz="1200">
                <a:solidFill>
                  <a:schemeClr val="tx1"/>
                </a:solidFill>
                <a:latin typeface="Arial" charset="0"/>
                <a:ea typeface="ＭＳ Ｐゴシック" pitchFamily="1" charset="-128"/>
              </a:defRPr>
            </a:lvl3pPr>
            <a:lvl4pPr marL="1600200" indent="-228600" eaLnBrk="0" hangingPunct="0">
              <a:defRPr sz="1200">
                <a:solidFill>
                  <a:schemeClr val="tx1"/>
                </a:solidFill>
                <a:latin typeface="Arial" charset="0"/>
                <a:ea typeface="ＭＳ Ｐゴシック" pitchFamily="1" charset="-128"/>
              </a:defRPr>
            </a:lvl4pPr>
            <a:lvl5pPr marL="2057400" indent="-228600" eaLnBrk="0" hangingPunct="0">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r>
              <a:rPr lang="en-US"/>
              <a:t>Lublin et al, 2014</a:t>
            </a:r>
          </a:p>
        </p:txBody>
      </p:sp>
    </p:spTree>
    <p:extLst>
      <p:ext uri="{BB962C8B-B14F-4D97-AF65-F5344CB8AC3E}">
        <p14:creationId xmlns:p14="http://schemas.microsoft.com/office/powerpoint/2010/main" val="83781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bwMode="auto">
          <a:xfrm>
            <a:off x="879475" y="407988"/>
            <a:ext cx="7385050" cy="996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defRPr/>
            </a:pPr>
            <a:r>
              <a:rPr lang="en-US" sz="3200" b="1" dirty="0" smtClean="0">
                <a:solidFill>
                  <a:schemeClr val="bg2">
                    <a:lumMod val="25000"/>
                  </a:schemeClr>
                </a:solidFill>
              </a:rPr>
              <a:t>Clinically Isolated Syndrome (CIS)</a:t>
            </a:r>
          </a:p>
        </p:txBody>
      </p:sp>
      <p:sp>
        <p:nvSpPr>
          <p:cNvPr id="41987" name="Rectangle 3"/>
          <p:cNvSpPr>
            <a:spLocks noGrp="1" noChangeArrowheads="1"/>
          </p:cNvSpPr>
          <p:nvPr>
            <p:ph idx="4294967295"/>
          </p:nvPr>
        </p:nvSpPr>
        <p:spPr bwMode="auto">
          <a:xfrm>
            <a:off x="533400" y="1905000"/>
            <a:ext cx="8064500" cy="33877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sz="2400" dirty="0" smtClean="0">
                <a:solidFill>
                  <a:schemeClr val="bg2">
                    <a:lumMod val="25000"/>
                  </a:schemeClr>
                </a:solidFill>
              </a:rPr>
              <a:t>A first neurologic event suggestive of demyelination</a:t>
            </a:r>
          </a:p>
          <a:p>
            <a:pPr eaLnBrk="1" hangingPunct="1">
              <a:spcBef>
                <a:spcPct val="0"/>
              </a:spcBef>
              <a:defRPr/>
            </a:pPr>
            <a:r>
              <a:rPr lang="en-US" sz="2400" dirty="0" smtClean="0">
                <a:solidFill>
                  <a:schemeClr val="bg2">
                    <a:lumMod val="25000"/>
                  </a:schemeClr>
                </a:solidFill>
              </a:rPr>
              <a:t>Individuals with CIS are at high risk for developing clinically definite MS if the neurologic event is accompanied by multiple, clinically silent (asymptomatic) lesions on MRI typical of MS</a:t>
            </a:r>
          </a:p>
          <a:p>
            <a:pPr eaLnBrk="1" hangingPunct="1">
              <a:spcBef>
                <a:spcPct val="0"/>
              </a:spcBef>
              <a:defRPr/>
            </a:pPr>
            <a:endParaRPr lang="en-US" sz="2400" dirty="0" smtClean="0">
              <a:effectLst>
                <a:outerShdw blurRad="38100" dist="38100" dir="2700000" algn="tl">
                  <a:srgbClr val="C0C0C0"/>
                </a:outerShdw>
              </a:effectLst>
            </a:endParaRPr>
          </a:p>
        </p:txBody>
      </p:sp>
      <p:pic>
        <p:nvPicPr>
          <p:cNvPr id="26628" name="Picture 4" descr="NM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791200"/>
            <a:ext cx="1066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smtClean="0"/>
              <a:t>What does MS look like?</a:t>
            </a:r>
            <a:r>
              <a:rPr lang="en-US" sz="3200" b="0" smtClean="0">
                <a:solidFill>
                  <a:srgbClr val="6A6258"/>
                </a:solidFill>
              </a:rPr>
              <a:t> </a:t>
            </a:r>
            <a:endParaRPr lang="en-US" smtClean="0">
              <a:solidFill>
                <a:schemeClr val="accent2"/>
              </a:solidFill>
            </a:endParaRPr>
          </a:p>
        </p:txBody>
      </p:sp>
      <p:sp>
        <p:nvSpPr>
          <p:cNvPr id="4099" name="Rectangle 3"/>
          <p:cNvSpPr>
            <a:spLocks noGrp="1" noChangeArrowheads="1"/>
          </p:cNvSpPr>
          <p:nvPr>
            <p:ph type="body" idx="1"/>
          </p:nvPr>
        </p:nvSpPr>
        <p:spPr>
          <a:xfrm>
            <a:off x="304800" y="1752600"/>
            <a:ext cx="7924800" cy="3657600"/>
          </a:xfrm>
        </p:spPr>
        <p:txBody>
          <a:bodyPr/>
          <a:lstStyle/>
          <a:p>
            <a:pPr eaLnBrk="1" hangingPunct="1">
              <a:lnSpc>
                <a:spcPct val="90000"/>
              </a:lnSpc>
            </a:pPr>
            <a:r>
              <a:rPr lang="en-US" sz="2000" dirty="0" smtClean="0">
                <a:solidFill>
                  <a:schemeClr val="accent6">
                    <a:lumMod val="50000"/>
                  </a:schemeClr>
                </a:solidFill>
              </a:rPr>
              <a:t>Julia</a:t>
            </a:r>
            <a:r>
              <a:rPr lang="en-US" sz="2000" dirty="0" smtClean="0">
                <a:solidFill>
                  <a:schemeClr val="bg2">
                    <a:lumMod val="25000"/>
                  </a:schemeClr>
                </a:solidFill>
              </a:rPr>
              <a:t>—a 35yo white married mother of 3 who is exhausted all the time and can’t drive because of vision problems and numbness in her feet</a:t>
            </a:r>
          </a:p>
          <a:p>
            <a:pPr eaLnBrk="1" hangingPunct="1">
              <a:lnSpc>
                <a:spcPct val="90000"/>
              </a:lnSpc>
            </a:pPr>
            <a:r>
              <a:rPr lang="en-US" sz="2000" dirty="0" smtClean="0">
                <a:solidFill>
                  <a:schemeClr val="accent6">
                    <a:lumMod val="50000"/>
                  </a:schemeClr>
                </a:solidFill>
              </a:rPr>
              <a:t>Jackson</a:t>
            </a:r>
            <a:r>
              <a:rPr lang="en-US" sz="2000" dirty="0" smtClean="0">
                <a:solidFill>
                  <a:schemeClr val="bg2">
                    <a:lumMod val="25000"/>
                  </a:schemeClr>
                </a:solidFill>
              </a:rPr>
              <a:t>—a 25yo African-American man who stopped working because he can’t control his bladder or remember what he read in the morning paper</a:t>
            </a:r>
          </a:p>
          <a:p>
            <a:pPr eaLnBrk="1" hangingPunct="1">
              <a:lnSpc>
                <a:spcPct val="90000"/>
              </a:lnSpc>
            </a:pPr>
            <a:r>
              <a:rPr lang="en-US" sz="2000" dirty="0" smtClean="0">
                <a:solidFill>
                  <a:schemeClr val="accent6">
                    <a:lumMod val="50000"/>
                  </a:schemeClr>
                </a:solidFill>
              </a:rPr>
              <a:t>Maria</a:t>
            </a:r>
            <a:r>
              <a:rPr lang="en-US" sz="2000" dirty="0" smtClean="0">
                <a:solidFill>
                  <a:schemeClr val="bg2">
                    <a:lumMod val="25000"/>
                  </a:schemeClr>
                </a:solidFill>
              </a:rPr>
              <a:t>—a 10yo Hispanic girl who falls down a lot and whose parents just told her she has MS</a:t>
            </a:r>
          </a:p>
          <a:p>
            <a:pPr eaLnBrk="1" hangingPunct="1">
              <a:lnSpc>
                <a:spcPct val="90000"/>
              </a:lnSpc>
            </a:pPr>
            <a:r>
              <a:rPr lang="en-US" sz="2000" dirty="0" smtClean="0">
                <a:solidFill>
                  <a:schemeClr val="accent6">
                    <a:lumMod val="50000"/>
                  </a:schemeClr>
                </a:solidFill>
              </a:rPr>
              <a:t>Loretta</a:t>
            </a:r>
            <a:r>
              <a:rPr lang="en-US" sz="2000" dirty="0" smtClean="0">
                <a:solidFill>
                  <a:schemeClr val="bg2">
                    <a:lumMod val="25000"/>
                  </a:schemeClr>
                </a:solidFill>
              </a:rPr>
              <a:t>—a 47yo white single woman who moved into a nursing home because she can no longer care for herself </a:t>
            </a:r>
          </a:p>
          <a:p>
            <a:pPr eaLnBrk="1" hangingPunct="1">
              <a:lnSpc>
                <a:spcPct val="90000"/>
              </a:lnSpc>
            </a:pPr>
            <a:endParaRPr lang="en-US" sz="2000" dirty="0" smtClean="0">
              <a:solidFill>
                <a:schemeClr val="folHlink"/>
              </a:solidFill>
            </a:endParaRPr>
          </a:p>
        </p:txBody>
      </p:sp>
    </p:spTree>
    <p:extLst>
      <p:ext uri="{BB962C8B-B14F-4D97-AF65-F5344CB8AC3E}">
        <p14:creationId xmlns:p14="http://schemas.microsoft.com/office/powerpoint/2010/main" val="423627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27651"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62925" cy="615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3" name="TextBox 3"/>
          <p:cNvSpPr txBox="1">
            <a:spLocks noChangeArrowheads="1"/>
          </p:cNvSpPr>
          <p:nvPr/>
        </p:nvSpPr>
        <p:spPr bwMode="auto">
          <a:xfrm>
            <a:off x="7339013" y="6281738"/>
            <a:ext cx="1608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pitchFamily="1" charset="-128"/>
              </a:defRPr>
            </a:lvl1pPr>
            <a:lvl2pPr marL="742950" indent="-285750" eaLnBrk="0" hangingPunct="0">
              <a:defRPr sz="1200">
                <a:solidFill>
                  <a:schemeClr val="tx1"/>
                </a:solidFill>
                <a:latin typeface="Arial" charset="0"/>
                <a:ea typeface="ＭＳ Ｐゴシック" pitchFamily="1" charset="-128"/>
              </a:defRPr>
            </a:lvl2pPr>
            <a:lvl3pPr marL="1143000" indent="-228600" eaLnBrk="0" hangingPunct="0">
              <a:defRPr sz="1200">
                <a:solidFill>
                  <a:schemeClr val="tx1"/>
                </a:solidFill>
                <a:latin typeface="Arial" charset="0"/>
                <a:ea typeface="ＭＳ Ｐゴシック" pitchFamily="1" charset="-128"/>
              </a:defRPr>
            </a:lvl3pPr>
            <a:lvl4pPr marL="1600200" indent="-228600" eaLnBrk="0" hangingPunct="0">
              <a:defRPr sz="1200">
                <a:solidFill>
                  <a:schemeClr val="tx1"/>
                </a:solidFill>
                <a:latin typeface="Arial" charset="0"/>
                <a:ea typeface="ＭＳ Ｐゴシック" pitchFamily="1" charset="-128"/>
              </a:defRPr>
            </a:lvl4pPr>
            <a:lvl5pPr marL="2057400" indent="-228600" eaLnBrk="0" hangingPunct="0">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r>
              <a:rPr lang="en-US" sz="1600"/>
              <a:t>Lublin et al, 2014</a:t>
            </a:r>
          </a:p>
        </p:txBody>
      </p:sp>
    </p:spTree>
    <p:extLst>
      <p:ext uri="{BB962C8B-B14F-4D97-AF65-F5344CB8AC3E}">
        <p14:creationId xmlns:p14="http://schemas.microsoft.com/office/powerpoint/2010/main" val="236675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b="12827"/>
          <a:stretch>
            <a:fillRect/>
          </a:stretch>
        </p:blipFill>
        <p:spPr bwMode="auto">
          <a:xfrm>
            <a:off x="533400" y="357716"/>
            <a:ext cx="8153400" cy="5492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p:cNvSpPr txBox="1">
            <a:spLocks noChangeArrowheads="1"/>
          </p:cNvSpPr>
          <p:nvPr/>
        </p:nvSpPr>
        <p:spPr bwMode="auto">
          <a:xfrm>
            <a:off x="7339013" y="6281738"/>
            <a:ext cx="1608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pitchFamily="1" charset="-128"/>
              </a:defRPr>
            </a:lvl1pPr>
            <a:lvl2pPr marL="742950" indent="-285750" eaLnBrk="0" hangingPunct="0">
              <a:defRPr sz="1200">
                <a:solidFill>
                  <a:schemeClr val="tx1"/>
                </a:solidFill>
                <a:latin typeface="Arial" charset="0"/>
                <a:ea typeface="ＭＳ Ｐゴシック" pitchFamily="1" charset="-128"/>
              </a:defRPr>
            </a:lvl2pPr>
            <a:lvl3pPr marL="1143000" indent="-228600" eaLnBrk="0" hangingPunct="0">
              <a:defRPr sz="1200">
                <a:solidFill>
                  <a:schemeClr val="tx1"/>
                </a:solidFill>
                <a:latin typeface="Arial" charset="0"/>
                <a:ea typeface="ＭＳ Ｐゴシック" pitchFamily="1" charset="-128"/>
              </a:defRPr>
            </a:lvl3pPr>
            <a:lvl4pPr marL="1600200" indent="-228600" eaLnBrk="0" hangingPunct="0">
              <a:defRPr sz="1200">
                <a:solidFill>
                  <a:schemeClr val="tx1"/>
                </a:solidFill>
                <a:latin typeface="Arial" charset="0"/>
                <a:ea typeface="ＭＳ Ｐゴシック" pitchFamily="1" charset="-128"/>
              </a:defRPr>
            </a:lvl4pPr>
            <a:lvl5pPr marL="2057400" indent="-228600" eaLnBrk="0" hangingPunct="0">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r>
              <a:rPr lang="en-US" sz="1600"/>
              <a:t>Lublin et al, 2014</a:t>
            </a:r>
          </a:p>
        </p:txBody>
      </p:sp>
    </p:spTree>
    <p:extLst>
      <p:ext uri="{BB962C8B-B14F-4D97-AF65-F5344CB8AC3E}">
        <p14:creationId xmlns:p14="http://schemas.microsoft.com/office/powerpoint/2010/main" val="97811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3" cstate="print">
            <a:extLst>
              <a:ext uri="{28A0092B-C50C-407E-A947-70E740481C1C}">
                <a14:useLocalDpi xmlns:a14="http://schemas.microsoft.com/office/drawing/2010/main" val="0"/>
              </a:ext>
            </a:extLst>
          </a:blip>
          <a:srcRect b="14993"/>
          <a:stretch>
            <a:fillRect/>
          </a:stretch>
        </p:blipFill>
        <p:spPr bwMode="auto">
          <a:xfrm>
            <a:off x="0" y="457200"/>
            <a:ext cx="8875713" cy="533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7339013" y="6281738"/>
            <a:ext cx="1608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pitchFamily="1" charset="-128"/>
              </a:defRPr>
            </a:lvl1pPr>
            <a:lvl2pPr marL="742950" indent="-285750" eaLnBrk="0" hangingPunct="0">
              <a:defRPr sz="1200">
                <a:solidFill>
                  <a:schemeClr val="tx1"/>
                </a:solidFill>
                <a:latin typeface="Arial" charset="0"/>
                <a:ea typeface="ＭＳ Ｐゴシック" pitchFamily="1" charset="-128"/>
              </a:defRPr>
            </a:lvl2pPr>
            <a:lvl3pPr marL="1143000" indent="-228600" eaLnBrk="0" hangingPunct="0">
              <a:defRPr sz="1200">
                <a:solidFill>
                  <a:schemeClr val="tx1"/>
                </a:solidFill>
                <a:latin typeface="Arial" charset="0"/>
                <a:ea typeface="ＭＳ Ｐゴシック" pitchFamily="1" charset="-128"/>
              </a:defRPr>
            </a:lvl3pPr>
            <a:lvl4pPr marL="1600200" indent="-228600" eaLnBrk="0" hangingPunct="0">
              <a:defRPr sz="1200">
                <a:solidFill>
                  <a:schemeClr val="tx1"/>
                </a:solidFill>
                <a:latin typeface="Arial" charset="0"/>
                <a:ea typeface="ＭＳ Ｐゴシック" pitchFamily="1" charset="-128"/>
              </a:defRPr>
            </a:lvl4pPr>
            <a:lvl5pPr marL="2057400" indent="-228600" eaLnBrk="0" hangingPunct="0">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r>
              <a:rPr lang="en-US" sz="1600"/>
              <a:t>Lublin et al, 2014</a:t>
            </a:r>
          </a:p>
        </p:txBody>
      </p:sp>
    </p:spTree>
    <p:extLst>
      <p:ext uri="{BB962C8B-B14F-4D97-AF65-F5344CB8AC3E}">
        <p14:creationId xmlns:p14="http://schemas.microsoft.com/office/powerpoint/2010/main" val="291015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b="15868"/>
          <a:stretch>
            <a:fillRect/>
          </a:stretch>
        </p:blipFill>
        <p:spPr bwMode="auto">
          <a:xfrm>
            <a:off x="152400" y="533400"/>
            <a:ext cx="8677275" cy="510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7339013" y="6281738"/>
            <a:ext cx="1608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pitchFamily="1" charset="-128"/>
              </a:defRPr>
            </a:lvl1pPr>
            <a:lvl2pPr marL="742950" indent="-285750" eaLnBrk="0" hangingPunct="0">
              <a:defRPr sz="1200">
                <a:solidFill>
                  <a:schemeClr val="tx1"/>
                </a:solidFill>
                <a:latin typeface="Arial" charset="0"/>
                <a:ea typeface="ＭＳ Ｐゴシック" pitchFamily="1" charset="-128"/>
              </a:defRPr>
            </a:lvl2pPr>
            <a:lvl3pPr marL="1143000" indent="-228600" eaLnBrk="0" hangingPunct="0">
              <a:defRPr sz="1200">
                <a:solidFill>
                  <a:schemeClr val="tx1"/>
                </a:solidFill>
                <a:latin typeface="Arial" charset="0"/>
                <a:ea typeface="ＭＳ Ｐゴシック" pitchFamily="1" charset="-128"/>
              </a:defRPr>
            </a:lvl3pPr>
            <a:lvl4pPr marL="1600200" indent="-228600" eaLnBrk="0" hangingPunct="0">
              <a:defRPr sz="1200">
                <a:solidFill>
                  <a:schemeClr val="tx1"/>
                </a:solidFill>
                <a:latin typeface="Arial" charset="0"/>
                <a:ea typeface="ＭＳ Ｐゴシック" pitchFamily="1" charset="-128"/>
              </a:defRPr>
            </a:lvl4pPr>
            <a:lvl5pPr marL="2057400" indent="-228600" eaLnBrk="0" hangingPunct="0">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r>
              <a:rPr lang="en-US" sz="1600"/>
              <a:t>Lublin et al, 2014</a:t>
            </a:r>
          </a:p>
        </p:txBody>
      </p:sp>
    </p:spTree>
    <p:extLst>
      <p:ext uri="{BB962C8B-B14F-4D97-AF65-F5344CB8AC3E}">
        <p14:creationId xmlns:p14="http://schemas.microsoft.com/office/powerpoint/2010/main" val="2796597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smtClean="0"/>
              <a:t>An Overview of Treatment Strategies</a:t>
            </a:r>
          </a:p>
        </p:txBody>
      </p:sp>
      <p:pic>
        <p:nvPicPr>
          <p:cNvPr id="24579" name="Picture 4" descr="MCj028686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81200"/>
            <a:ext cx="21050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MCj028686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286000"/>
            <a:ext cx="16510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5" descr="MCj036574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648200"/>
            <a:ext cx="1814513"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8" descr="MCj041356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2667000"/>
            <a:ext cx="9842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2" descr="MCj0281039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4495800"/>
            <a:ext cx="17764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993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smtClean="0"/>
              <a:t>Who is on the MS “Treatment Team”?</a:t>
            </a:r>
          </a:p>
        </p:txBody>
      </p:sp>
      <p:sp>
        <p:nvSpPr>
          <p:cNvPr id="25603" name="Rectangle 3"/>
          <p:cNvSpPr>
            <a:spLocks noGrp="1" noChangeArrowheads="1"/>
          </p:cNvSpPr>
          <p:nvPr>
            <p:ph type="body" sz="half" idx="1"/>
          </p:nvPr>
        </p:nvSpPr>
        <p:spPr>
          <a:xfrm>
            <a:off x="381000" y="2057400"/>
            <a:ext cx="4114800" cy="3810000"/>
          </a:xfrm>
        </p:spPr>
        <p:txBody>
          <a:bodyPr/>
          <a:lstStyle/>
          <a:p>
            <a:pPr eaLnBrk="1" hangingPunct="1">
              <a:lnSpc>
                <a:spcPct val="90000"/>
              </a:lnSpc>
              <a:buFontTx/>
              <a:buChar char="•"/>
            </a:pPr>
            <a:r>
              <a:rPr lang="en-US" sz="2000" dirty="0" smtClean="0">
                <a:solidFill>
                  <a:schemeClr val="bg2">
                    <a:lumMod val="25000"/>
                  </a:schemeClr>
                </a:solidFill>
              </a:rPr>
              <a:t>Neurologist		</a:t>
            </a:r>
          </a:p>
          <a:p>
            <a:pPr eaLnBrk="1" hangingPunct="1">
              <a:lnSpc>
                <a:spcPct val="90000"/>
              </a:lnSpc>
            </a:pPr>
            <a:r>
              <a:rPr lang="en-US" sz="2000" dirty="0" smtClean="0">
                <a:solidFill>
                  <a:schemeClr val="bg2">
                    <a:lumMod val="25000"/>
                  </a:schemeClr>
                </a:solidFill>
              </a:rPr>
              <a:t>Urologist</a:t>
            </a:r>
          </a:p>
          <a:p>
            <a:pPr eaLnBrk="1" hangingPunct="1">
              <a:lnSpc>
                <a:spcPct val="90000"/>
              </a:lnSpc>
            </a:pPr>
            <a:r>
              <a:rPr lang="en-US" sz="2000" dirty="0" smtClean="0">
                <a:solidFill>
                  <a:schemeClr val="bg2">
                    <a:lumMod val="25000"/>
                  </a:schemeClr>
                </a:solidFill>
              </a:rPr>
              <a:t>Nurse</a:t>
            </a:r>
          </a:p>
          <a:p>
            <a:pPr eaLnBrk="1" hangingPunct="1">
              <a:lnSpc>
                <a:spcPct val="90000"/>
              </a:lnSpc>
            </a:pPr>
            <a:r>
              <a:rPr lang="en-US" sz="2000" dirty="0" smtClean="0">
                <a:solidFill>
                  <a:schemeClr val="bg2">
                    <a:lumMod val="25000"/>
                  </a:schemeClr>
                </a:solidFill>
              </a:rPr>
              <a:t>Physiatrist </a:t>
            </a:r>
          </a:p>
          <a:p>
            <a:pPr eaLnBrk="1" hangingPunct="1">
              <a:lnSpc>
                <a:spcPct val="90000"/>
              </a:lnSpc>
            </a:pPr>
            <a:r>
              <a:rPr lang="en-US" sz="2000" dirty="0" smtClean="0">
                <a:solidFill>
                  <a:schemeClr val="bg2">
                    <a:lumMod val="25000"/>
                  </a:schemeClr>
                </a:solidFill>
              </a:rPr>
              <a:t>Physical therapist</a:t>
            </a:r>
          </a:p>
          <a:p>
            <a:pPr eaLnBrk="1" hangingPunct="1">
              <a:lnSpc>
                <a:spcPct val="90000"/>
              </a:lnSpc>
            </a:pPr>
            <a:r>
              <a:rPr lang="en-US" sz="2000" dirty="0" smtClean="0">
                <a:solidFill>
                  <a:schemeClr val="bg2">
                    <a:lumMod val="25000"/>
                  </a:schemeClr>
                </a:solidFill>
              </a:rPr>
              <a:t>Occupational therapist</a:t>
            </a:r>
          </a:p>
          <a:p>
            <a:pPr eaLnBrk="1" hangingPunct="1">
              <a:lnSpc>
                <a:spcPct val="90000"/>
              </a:lnSpc>
            </a:pPr>
            <a:r>
              <a:rPr lang="en-US" sz="2000" dirty="0" smtClean="0">
                <a:solidFill>
                  <a:schemeClr val="bg2">
                    <a:lumMod val="25000"/>
                  </a:schemeClr>
                </a:solidFill>
              </a:rPr>
              <a:t>Speech/language pathologist</a:t>
            </a:r>
          </a:p>
        </p:txBody>
      </p:sp>
      <p:sp>
        <p:nvSpPr>
          <p:cNvPr id="25604" name="Rectangle 4"/>
          <p:cNvSpPr>
            <a:spLocks noGrp="1" noChangeArrowheads="1"/>
          </p:cNvSpPr>
          <p:nvPr>
            <p:ph type="body" sz="half" idx="2"/>
          </p:nvPr>
        </p:nvSpPr>
        <p:spPr>
          <a:xfrm>
            <a:off x="4648200" y="2057400"/>
            <a:ext cx="4114800" cy="3352800"/>
          </a:xfrm>
        </p:spPr>
        <p:txBody>
          <a:bodyPr/>
          <a:lstStyle/>
          <a:p>
            <a:pPr eaLnBrk="1" hangingPunct="1"/>
            <a:r>
              <a:rPr lang="en-US" sz="2000" dirty="0" smtClean="0">
                <a:solidFill>
                  <a:schemeClr val="accent6">
                    <a:lumMod val="50000"/>
                  </a:schemeClr>
                </a:solidFill>
              </a:rPr>
              <a:t>Psychiatrist	</a:t>
            </a:r>
          </a:p>
          <a:p>
            <a:pPr eaLnBrk="1" hangingPunct="1"/>
            <a:r>
              <a:rPr lang="en-US" sz="2000" dirty="0" smtClean="0">
                <a:solidFill>
                  <a:schemeClr val="accent6">
                    <a:lumMod val="50000"/>
                  </a:schemeClr>
                </a:solidFill>
              </a:rPr>
              <a:t>Psychotherapist</a:t>
            </a:r>
          </a:p>
          <a:p>
            <a:pPr eaLnBrk="1" hangingPunct="1"/>
            <a:r>
              <a:rPr lang="en-US" sz="2000" dirty="0" smtClean="0">
                <a:solidFill>
                  <a:schemeClr val="accent6">
                    <a:lumMod val="50000"/>
                  </a:schemeClr>
                </a:solidFill>
              </a:rPr>
              <a:t>Neuropsychologist</a:t>
            </a:r>
          </a:p>
          <a:p>
            <a:pPr eaLnBrk="1" hangingPunct="1"/>
            <a:r>
              <a:rPr lang="en-US" sz="2000" dirty="0" smtClean="0">
                <a:solidFill>
                  <a:schemeClr val="bg2">
                    <a:lumMod val="25000"/>
                  </a:schemeClr>
                </a:solidFill>
              </a:rPr>
              <a:t>Social worker/Care manager</a:t>
            </a:r>
          </a:p>
          <a:p>
            <a:pPr eaLnBrk="1" hangingPunct="1"/>
            <a:r>
              <a:rPr lang="en-US" sz="2000" dirty="0" smtClean="0">
                <a:solidFill>
                  <a:schemeClr val="bg2">
                    <a:lumMod val="25000"/>
                  </a:schemeClr>
                </a:solidFill>
              </a:rPr>
              <a:t>Pharmacist</a:t>
            </a:r>
          </a:p>
          <a:p>
            <a:pPr eaLnBrk="1" hangingPunct="1"/>
            <a:r>
              <a:rPr lang="en-US" sz="2000" dirty="0" smtClean="0">
                <a:solidFill>
                  <a:schemeClr val="bg2">
                    <a:lumMod val="25000"/>
                  </a:schemeClr>
                </a:solidFill>
              </a:rPr>
              <a:t>Primary care physician</a:t>
            </a:r>
          </a:p>
          <a:p>
            <a:pPr eaLnBrk="1" hangingPunct="1"/>
            <a:endParaRPr lang="en-US" sz="2000" dirty="0" smtClean="0">
              <a:solidFill>
                <a:schemeClr val="folHlink"/>
              </a:solidFill>
            </a:endParaRPr>
          </a:p>
        </p:txBody>
      </p:sp>
    </p:spTree>
    <p:extLst>
      <p:ext uri="{BB962C8B-B14F-4D97-AF65-F5344CB8AC3E}">
        <p14:creationId xmlns:p14="http://schemas.microsoft.com/office/powerpoint/2010/main" val="962278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smtClean="0"/>
              <a:t>What are the treatment strategies?</a:t>
            </a:r>
          </a:p>
        </p:txBody>
      </p:sp>
      <p:sp>
        <p:nvSpPr>
          <p:cNvPr id="26627" name="Rectangle 3"/>
          <p:cNvSpPr>
            <a:spLocks noGrp="1" noChangeArrowheads="1"/>
          </p:cNvSpPr>
          <p:nvPr>
            <p:ph type="body" idx="1"/>
          </p:nvPr>
        </p:nvSpPr>
        <p:spPr>
          <a:xfrm>
            <a:off x="381000" y="2057400"/>
            <a:ext cx="8382000" cy="4419600"/>
          </a:xfrm>
        </p:spPr>
        <p:txBody>
          <a:bodyPr/>
          <a:lstStyle/>
          <a:p>
            <a:pPr eaLnBrk="1" hangingPunct="1">
              <a:buFontTx/>
              <a:buChar char="•"/>
            </a:pPr>
            <a:r>
              <a:rPr lang="en-US" sz="2000" dirty="0" smtClean="0">
                <a:solidFill>
                  <a:schemeClr val="bg2">
                    <a:lumMod val="25000"/>
                  </a:schemeClr>
                </a:solidFill>
              </a:rPr>
              <a:t>Gone are the “</a:t>
            </a:r>
            <a:r>
              <a:rPr lang="en-US" sz="2000" i="1" dirty="0" smtClean="0">
                <a:solidFill>
                  <a:schemeClr val="bg2">
                    <a:lumMod val="25000"/>
                  </a:schemeClr>
                </a:solidFill>
              </a:rPr>
              <a:t>Diagnose and Adios</a:t>
            </a:r>
            <a:r>
              <a:rPr lang="en-US" sz="2000" dirty="0" smtClean="0">
                <a:solidFill>
                  <a:schemeClr val="bg2">
                    <a:lumMod val="25000"/>
                  </a:schemeClr>
                </a:solidFill>
              </a:rPr>
              <a:t>” days of MS care</a:t>
            </a:r>
          </a:p>
          <a:p>
            <a:pPr eaLnBrk="1" hangingPunct="1"/>
            <a:r>
              <a:rPr lang="en-US" sz="2000" dirty="0" smtClean="0">
                <a:solidFill>
                  <a:schemeClr val="bg2">
                    <a:lumMod val="25000"/>
                  </a:schemeClr>
                </a:solidFill>
              </a:rPr>
              <a:t>Management of MS falls into five general categories: </a:t>
            </a:r>
          </a:p>
          <a:p>
            <a:pPr lvl="1" eaLnBrk="1" hangingPunct="1"/>
            <a:r>
              <a:rPr lang="en-US" sz="2000" dirty="0" smtClean="0">
                <a:solidFill>
                  <a:schemeClr val="bg2">
                    <a:lumMod val="25000"/>
                  </a:schemeClr>
                </a:solidFill>
              </a:rPr>
              <a:t>Treatment of relapses (aka exacerbations, flare-ups, attacks—that last at least 24 hours)</a:t>
            </a:r>
          </a:p>
          <a:p>
            <a:pPr lvl="1" eaLnBrk="1" hangingPunct="1"/>
            <a:r>
              <a:rPr lang="en-US" sz="2000" dirty="0" smtClean="0">
                <a:solidFill>
                  <a:schemeClr val="bg2">
                    <a:lumMod val="25000"/>
                  </a:schemeClr>
                </a:solidFill>
              </a:rPr>
              <a:t>Symptom management </a:t>
            </a:r>
          </a:p>
          <a:p>
            <a:pPr lvl="1" eaLnBrk="1" hangingPunct="1"/>
            <a:r>
              <a:rPr lang="en-US" sz="2000" dirty="0" smtClean="0">
                <a:solidFill>
                  <a:schemeClr val="bg2">
                    <a:lumMod val="25000"/>
                  </a:schemeClr>
                </a:solidFill>
              </a:rPr>
              <a:t>Disease modification</a:t>
            </a:r>
          </a:p>
          <a:p>
            <a:pPr lvl="1" eaLnBrk="1" hangingPunct="1"/>
            <a:r>
              <a:rPr lang="en-US" sz="2000" dirty="0" smtClean="0">
                <a:solidFill>
                  <a:schemeClr val="bg2">
                    <a:lumMod val="25000"/>
                  </a:schemeClr>
                </a:solidFill>
              </a:rPr>
              <a:t>Rehabilitation (to maintain/improve function)</a:t>
            </a:r>
          </a:p>
          <a:p>
            <a:pPr lvl="1" eaLnBrk="1" hangingPunct="1"/>
            <a:r>
              <a:rPr lang="en-US" sz="2000" dirty="0" smtClean="0">
                <a:solidFill>
                  <a:schemeClr val="accent6">
                    <a:lumMod val="50000"/>
                  </a:schemeClr>
                </a:solidFill>
              </a:rPr>
              <a:t>Psychosocial support  </a:t>
            </a:r>
          </a:p>
          <a:p>
            <a:pPr eaLnBrk="1" hangingPunct="1"/>
            <a:endParaRPr lang="en-US" sz="2000" dirty="0" smtClean="0">
              <a:solidFill>
                <a:schemeClr val="folHlink"/>
              </a:solidFill>
            </a:endParaRPr>
          </a:p>
        </p:txBody>
      </p:sp>
    </p:spTree>
    <p:extLst>
      <p:ext uri="{BB962C8B-B14F-4D97-AF65-F5344CB8AC3E}">
        <p14:creationId xmlns:p14="http://schemas.microsoft.com/office/powerpoint/2010/main" val="1744875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smtClean="0"/>
              <a:t>How are relapses treated?</a:t>
            </a:r>
          </a:p>
        </p:txBody>
      </p:sp>
      <p:sp>
        <p:nvSpPr>
          <p:cNvPr id="27651" name="Rectangle 3"/>
          <p:cNvSpPr>
            <a:spLocks noGrp="1" noChangeArrowheads="1"/>
          </p:cNvSpPr>
          <p:nvPr>
            <p:ph type="body" idx="1"/>
          </p:nvPr>
        </p:nvSpPr>
        <p:spPr>
          <a:xfrm>
            <a:off x="457200" y="1676400"/>
            <a:ext cx="8382000" cy="3429000"/>
          </a:xfrm>
        </p:spPr>
        <p:txBody>
          <a:bodyPr/>
          <a:lstStyle/>
          <a:p>
            <a:pPr eaLnBrk="1" hangingPunct="1"/>
            <a:r>
              <a:rPr lang="en-US" sz="2000" dirty="0" smtClean="0">
                <a:solidFill>
                  <a:schemeClr val="bg2">
                    <a:lumMod val="25000"/>
                  </a:schemeClr>
                </a:solidFill>
              </a:rPr>
              <a:t>Not all relapses require treatment</a:t>
            </a:r>
          </a:p>
          <a:p>
            <a:pPr lvl="1" eaLnBrk="1" hangingPunct="1"/>
            <a:r>
              <a:rPr lang="en-US" sz="2000" dirty="0" smtClean="0">
                <a:solidFill>
                  <a:schemeClr val="bg2">
                    <a:lumMod val="25000"/>
                  </a:schemeClr>
                </a:solidFill>
              </a:rPr>
              <a:t>Mild, sensory </a:t>
            </a:r>
            <a:r>
              <a:rPr lang="en-US" sz="2000" dirty="0" err="1" smtClean="0">
                <a:solidFill>
                  <a:schemeClr val="bg2">
                    <a:lumMod val="25000"/>
                  </a:schemeClr>
                </a:solidFill>
              </a:rPr>
              <a:t>sx</a:t>
            </a:r>
            <a:r>
              <a:rPr lang="en-US" sz="2000" dirty="0" smtClean="0">
                <a:solidFill>
                  <a:schemeClr val="bg2">
                    <a:lumMod val="25000"/>
                  </a:schemeClr>
                </a:solidFill>
              </a:rPr>
              <a:t> are allowed to resolve on their own.</a:t>
            </a:r>
          </a:p>
          <a:p>
            <a:pPr lvl="1" eaLnBrk="1" hangingPunct="1"/>
            <a:r>
              <a:rPr lang="en-US" sz="2000" dirty="0" err="1" smtClean="0">
                <a:solidFill>
                  <a:schemeClr val="bg2">
                    <a:lumMod val="25000"/>
                  </a:schemeClr>
                </a:solidFill>
              </a:rPr>
              <a:t>Sx</a:t>
            </a:r>
            <a:r>
              <a:rPr lang="en-US" sz="2000" dirty="0" smtClean="0">
                <a:solidFill>
                  <a:schemeClr val="bg2">
                    <a:lumMod val="25000"/>
                  </a:schemeClr>
                </a:solidFill>
              </a:rPr>
              <a:t> that interfere with function (e.g., visual or walking problems) are usually treated</a:t>
            </a:r>
          </a:p>
          <a:p>
            <a:pPr eaLnBrk="1" hangingPunct="1"/>
            <a:r>
              <a:rPr lang="en-US" sz="2000" dirty="0" smtClean="0">
                <a:solidFill>
                  <a:schemeClr val="bg2">
                    <a:lumMod val="25000"/>
                  </a:schemeClr>
                </a:solidFill>
              </a:rPr>
              <a:t>3-5 day course of IV methylprednisolone—with/without an oral taper of prednisone</a:t>
            </a:r>
          </a:p>
          <a:p>
            <a:pPr lvl="1" eaLnBrk="1" hangingPunct="1"/>
            <a:r>
              <a:rPr lang="en-US" sz="2000" dirty="0" smtClean="0">
                <a:solidFill>
                  <a:schemeClr val="bg2">
                    <a:lumMod val="25000"/>
                  </a:schemeClr>
                </a:solidFill>
              </a:rPr>
              <a:t>High-dose oral steroids used by some neurologists</a:t>
            </a:r>
          </a:p>
          <a:p>
            <a:pPr eaLnBrk="1" hangingPunct="1"/>
            <a:r>
              <a:rPr lang="en-US" sz="2000" dirty="0" smtClean="0">
                <a:solidFill>
                  <a:schemeClr val="bg2">
                    <a:lumMod val="25000"/>
                  </a:schemeClr>
                </a:solidFill>
              </a:rPr>
              <a:t>Rehabilitation to restore lost function</a:t>
            </a:r>
          </a:p>
          <a:p>
            <a:pPr eaLnBrk="1" hangingPunct="1"/>
            <a:r>
              <a:rPr lang="en-US" sz="2000" dirty="0" smtClean="0">
                <a:solidFill>
                  <a:schemeClr val="bg2">
                    <a:lumMod val="25000"/>
                  </a:schemeClr>
                </a:solidFill>
              </a:rPr>
              <a:t>Psychosocial support</a:t>
            </a:r>
          </a:p>
        </p:txBody>
      </p:sp>
    </p:spTree>
    <p:extLst>
      <p:ext uri="{BB962C8B-B14F-4D97-AF65-F5344CB8AC3E}">
        <p14:creationId xmlns:p14="http://schemas.microsoft.com/office/powerpoint/2010/main" val="288556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smtClean="0"/>
              <a:t>How is the disease course treated?</a:t>
            </a:r>
          </a:p>
        </p:txBody>
      </p:sp>
      <p:sp>
        <p:nvSpPr>
          <p:cNvPr id="28675" name="Rectangle 3"/>
          <p:cNvSpPr>
            <a:spLocks noGrp="1" noChangeArrowheads="1"/>
          </p:cNvSpPr>
          <p:nvPr>
            <p:ph type="body" idx="1"/>
          </p:nvPr>
        </p:nvSpPr>
        <p:spPr>
          <a:xfrm>
            <a:off x="304800" y="1828800"/>
            <a:ext cx="8534400" cy="3352800"/>
          </a:xfrm>
        </p:spPr>
        <p:txBody>
          <a:bodyPr>
            <a:normAutofit fontScale="77500" lnSpcReduction="20000"/>
          </a:bodyPr>
          <a:lstStyle/>
          <a:p>
            <a:pPr eaLnBrk="1" hangingPunct="1"/>
            <a:r>
              <a:rPr lang="en-US" dirty="0" smtClean="0">
                <a:solidFill>
                  <a:schemeClr val="bg2">
                    <a:lumMod val="25000"/>
                  </a:schemeClr>
                </a:solidFill>
              </a:rPr>
              <a:t>Thirteen disease-modifying therapies are FDA-approved for relapsing forms of MS:</a:t>
            </a:r>
          </a:p>
          <a:p>
            <a:pPr lvl="1" eaLnBrk="1" hangingPunct="1"/>
            <a:r>
              <a:rPr lang="en-US" sz="2400" dirty="0" err="1" smtClean="0">
                <a:solidFill>
                  <a:schemeClr val="accent6">
                    <a:lumMod val="50000"/>
                  </a:schemeClr>
                </a:solidFill>
                <a:cs typeface="Arial" charset="0"/>
              </a:rPr>
              <a:t>glatiramer</a:t>
            </a:r>
            <a:r>
              <a:rPr lang="en-US" sz="2400" dirty="0" smtClean="0">
                <a:solidFill>
                  <a:schemeClr val="accent6">
                    <a:lumMod val="50000"/>
                  </a:schemeClr>
                </a:solidFill>
                <a:cs typeface="Arial" charset="0"/>
              </a:rPr>
              <a:t> acetate (Copaxone®; Glatopa™ - generic equivalent) [inj.]</a:t>
            </a:r>
            <a:endParaRPr lang="en-US" sz="2400" dirty="0" smtClean="0">
              <a:solidFill>
                <a:schemeClr val="accent6">
                  <a:lumMod val="50000"/>
                </a:schemeClr>
              </a:solidFill>
            </a:endParaRPr>
          </a:p>
          <a:p>
            <a:pPr lvl="1" eaLnBrk="1" hangingPunct="1"/>
            <a:r>
              <a:rPr lang="en-US" sz="2400" dirty="0" smtClean="0">
                <a:solidFill>
                  <a:schemeClr val="accent6">
                    <a:lumMod val="50000"/>
                  </a:schemeClr>
                </a:solidFill>
              </a:rPr>
              <a:t>interferon beta-1a (Avonex</a:t>
            </a:r>
            <a:r>
              <a:rPr lang="en-US" sz="2400" dirty="0" smtClean="0">
                <a:solidFill>
                  <a:schemeClr val="accent6">
                    <a:lumMod val="50000"/>
                  </a:schemeClr>
                </a:solidFill>
                <a:cs typeface="Arial" charset="0"/>
              </a:rPr>
              <a:t>®, Plegridy™, </a:t>
            </a:r>
            <a:r>
              <a:rPr lang="en-US" sz="2400" dirty="0" err="1" smtClean="0">
                <a:solidFill>
                  <a:schemeClr val="accent6">
                    <a:lumMod val="50000"/>
                  </a:schemeClr>
                </a:solidFill>
                <a:cs typeface="Arial" charset="0"/>
              </a:rPr>
              <a:t>Rebif</a:t>
            </a:r>
            <a:r>
              <a:rPr lang="en-US" sz="2400" dirty="0" smtClean="0">
                <a:solidFill>
                  <a:schemeClr val="accent6">
                    <a:lumMod val="50000"/>
                  </a:schemeClr>
                </a:solidFill>
                <a:cs typeface="Arial" charset="0"/>
              </a:rPr>
              <a:t>®) [inj.]</a:t>
            </a:r>
          </a:p>
          <a:p>
            <a:pPr lvl="1" eaLnBrk="1" hangingPunct="1"/>
            <a:r>
              <a:rPr lang="en-US" sz="2400" dirty="0" smtClean="0">
                <a:solidFill>
                  <a:schemeClr val="accent6">
                    <a:lumMod val="50000"/>
                  </a:schemeClr>
                </a:solidFill>
                <a:cs typeface="Arial" charset="0"/>
              </a:rPr>
              <a:t>interferon beta-1b (</a:t>
            </a:r>
            <a:r>
              <a:rPr lang="en-US" sz="2400" dirty="0" err="1" smtClean="0">
                <a:solidFill>
                  <a:schemeClr val="accent6">
                    <a:lumMod val="50000"/>
                  </a:schemeClr>
                </a:solidFill>
                <a:cs typeface="Arial" charset="0"/>
              </a:rPr>
              <a:t>Betaseron</a:t>
            </a:r>
            <a:r>
              <a:rPr lang="en-US" sz="2400" dirty="0" smtClean="0">
                <a:solidFill>
                  <a:schemeClr val="accent6">
                    <a:lumMod val="50000"/>
                  </a:schemeClr>
                </a:solidFill>
                <a:cs typeface="Arial" charset="0"/>
              </a:rPr>
              <a:t>® and </a:t>
            </a:r>
            <a:r>
              <a:rPr lang="en-US" sz="2400" dirty="0" err="1" smtClean="0">
                <a:solidFill>
                  <a:schemeClr val="accent6">
                    <a:lumMod val="50000"/>
                  </a:schemeClr>
                </a:solidFill>
                <a:cs typeface="Arial" charset="0"/>
              </a:rPr>
              <a:t>Extavia</a:t>
            </a:r>
            <a:r>
              <a:rPr lang="en-US" sz="2400" dirty="0" smtClean="0">
                <a:solidFill>
                  <a:schemeClr val="accent6">
                    <a:lumMod val="50000"/>
                  </a:schemeClr>
                </a:solidFill>
                <a:cs typeface="Arial" charset="0"/>
              </a:rPr>
              <a:t>®) [inj.]</a:t>
            </a:r>
          </a:p>
          <a:p>
            <a:pPr lvl="1" eaLnBrk="1" hangingPunct="1"/>
            <a:r>
              <a:rPr lang="en-US" sz="2400" dirty="0" smtClean="0">
                <a:solidFill>
                  <a:srgbClr val="002060"/>
                </a:solidFill>
                <a:cs typeface="Arial" charset="0"/>
              </a:rPr>
              <a:t>dimethyl fumarate (Tecfidera®) [oral]</a:t>
            </a:r>
          </a:p>
          <a:p>
            <a:pPr lvl="1" eaLnBrk="1" hangingPunct="1"/>
            <a:r>
              <a:rPr lang="en-US" sz="2400" dirty="0" err="1" smtClean="0">
                <a:solidFill>
                  <a:srgbClr val="002060"/>
                </a:solidFill>
              </a:rPr>
              <a:t>fingolimod</a:t>
            </a:r>
            <a:r>
              <a:rPr lang="en-US" sz="2400" dirty="0" smtClean="0">
                <a:solidFill>
                  <a:srgbClr val="002060"/>
                </a:solidFill>
              </a:rPr>
              <a:t> (</a:t>
            </a:r>
            <a:r>
              <a:rPr lang="en-US" sz="2400" dirty="0" err="1" smtClean="0">
                <a:solidFill>
                  <a:srgbClr val="002060"/>
                </a:solidFill>
              </a:rPr>
              <a:t>Gileny</a:t>
            </a:r>
            <a:r>
              <a:rPr lang="en-US" sz="2400" dirty="0" smtClean="0">
                <a:solidFill>
                  <a:srgbClr val="002060"/>
                </a:solidFill>
                <a:cs typeface="Arial" charset="0"/>
              </a:rPr>
              <a:t>®) [oral]</a:t>
            </a:r>
          </a:p>
          <a:p>
            <a:pPr lvl="1" eaLnBrk="1" hangingPunct="1"/>
            <a:r>
              <a:rPr lang="en-US" sz="2400" dirty="0" err="1" smtClean="0">
                <a:solidFill>
                  <a:srgbClr val="002060"/>
                </a:solidFill>
                <a:cs typeface="Arial" charset="0"/>
              </a:rPr>
              <a:t>teriflunomide</a:t>
            </a:r>
            <a:r>
              <a:rPr lang="en-US" sz="2400" dirty="0" smtClean="0">
                <a:solidFill>
                  <a:srgbClr val="002060"/>
                </a:solidFill>
                <a:cs typeface="Arial" charset="0"/>
              </a:rPr>
              <a:t> (Aubagio®) [oral]</a:t>
            </a:r>
          </a:p>
          <a:p>
            <a:pPr lvl="1" eaLnBrk="1" hangingPunct="1"/>
            <a:r>
              <a:rPr lang="en-US" sz="2400" dirty="0" smtClean="0">
                <a:solidFill>
                  <a:schemeClr val="tx1">
                    <a:lumMod val="75000"/>
                    <a:lumOff val="25000"/>
                  </a:schemeClr>
                </a:solidFill>
                <a:cs typeface="Arial" charset="0"/>
              </a:rPr>
              <a:t>alemtuzumab (Lemtrada®) [</a:t>
            </a:r>
            <a:r>
              <a:rPr lang="en-US" sz="2400" dirty="0" err="1" smtClean="0">
                <a:solidFill>
                  <a:schemeClr val="tx1">
                    <a:lumMod val="75000"/>
                    <a:lumOff val="25000"/>
                  </a:schemeClr>
                </a:solidFill>
                <a:cs typeface="Arial" charset="0"/>
              </a:rPr>
              <a:t>inf</a:t>
            </a:r>
            <a:r>
              <a:rPr lang="en-US" sz="2400" dirty="0" smtClean="0">
                <a:solidFill>
                  <a:schemeClr val="tx1">
                    <a:lumMod val="75000"/>
                    <a:lumOff val="25000"/>
                  </a:schemeClr>
                </a:solidFill>
                <a:cs typeface="Arial" charset="0"/>
              </a:rPr>
              <a:t>]</a:t>
            </a:r>
          </a:p>
          <a:p>
            <a:pPr lvl="1" eaLnBrk="1" hangingPunct="1"/>
            <a:r>
              <a:rPr lang="en-US" sz="2400" dirty="0" err="1" smtClean="0">
                <a:solidFill>
                  <a:schemeClr val="tx1">
                    <a:lumMod val="75000"/>
                    <a:lumOff val="25000"/>
                  </a:schemeClr>
                </a:solidFill>
                <a:cs typeface="Arial" charset="0"/>
              </a:rPr>
              <a:t>mitoxantrone</a:t>
            </a:r>
            <a:r>
              <a:rPr lang="en-US" sz="2400" dirty="0" smtClean="0">
                <a:solidFill>
                  <a:schemeClr val="tx1">
                    <a:lumMod val="75000"/>
                    <a:lumOff val="25000"/>
                  </a:schemeClr>
                </a:solidFill>
                <a:cs typeface="Arial" charset="0"/>
              </a:rPr>
              <a:t> [</a:t>
            </a:r>
            <a:r>
              <a:rPr lang="en-US" sz="2400" dirty="0" err="1" smtClean="0">
                <a:solidFill>
                  <a:schemeClr val="tx1">
                    <a:lumMod val="75000"/>
                    <a:lumOff val="25000"/>
                  </a:schemeClr>
                </a:solidFill>
                <a:cs typeface="Arial" charset="0"/>
              </a:rPr>
              <a:t>inf</a:t>
            </a:r>
            <a:r>
              <a:rPr lang="en-US" sz="2400" dirty="0" smtClean="0">
                <a:solidFill>
                  <a:schemeClr val="tx1">
                    <a:lumMod val="75000"/>
                    <a:lumOff val="25000"/>
                  </a:schemeClr>
                </a:solidFill>
                <a:cs typeface="Arial" charset="0"/>
              </a:rPr>
              <a:t>]</a:t>
            </a:r>
          </a:p>
          <a:p>
            <a:pPr lvl="1" eaLnBrk="1" hangingPunct="1"/>
            <a:r>
              <a:rPr lang="en-US" sz="2400" dirty="0" smtClean="0">
                <a:solidFill>
                  <a:schemeClr val="tx1">
                    <a:lumMod val="75000"/>
                    <a:lumOff val="25000"/>
                  </a:schemeClr>
                </a:solidFill>
                <a:cs typeface="Arial" charset="0"/>
              </a:rPr>
              <a:t>natalizumab (Tysabri®) [</a:t>
            </a:r>
            <a:r>
              <a:rPr lang="en-US" sz="2400" dirty="0" err="1" smtClean="0">
                <a:solidFill>
                  <a:schemeClr val="tx1">
                    <a:lumMod val="75000"/>
                    <a:lumOff val="25000"/>
                  </a:schemeClr>
                </a:solidFill>
                <a:cs typeface="Arial" charset="0"/>
              </a:rPr>
              <a:t>inf</a:t>
            </a:r>
            <a:r>
              <a:rPr lang="en-US" sz="2400" dirty="0" smtClean="0">
                <a:solidFill>
                  <a:schemeClr val="tx1">
                    <a:lumMod val="75000"/>
                    <a:lumOff val="25000"/>
                  </a:schemeClr>
                </a:solidFill>
                <a:cs typeface="Arial" charset="0"/>
              </a:rPr>
              <a:t>]</a:t>
            </a:r>
          </a:p>
        </p:txBody>
      </p:sp>
    </p:spTree>
    <p:extLst>
      <p:ext uri="{BB962C8B-B14F-4D97-AF65-F5344CB8AC3E}">
        <p14:creationId xmlns:p14="http://schemas.microsoft.com/office/powerpoint/2010/main" val="1169195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smtClean="0"/>
              <a:t>What do the disease-modifying </a:t>
            </a:r>
            <a:br>
              <a:rPr lang="en-US" sz="3200" smtClean="0"/>
            </a:br>
            <a:r>
              <a:rPr lang="en-US" sz="3200" smtClean="0"/>
              <a:t>drugs do?</a:t>
            </a:r>
          </a:p>
        </p:txBody>
      </p:sp>
      <p:sp>
        <p:nvSpPr>
          <p:cNvPr id="29699" name="Rectangle 3"/>
          <p:cNvSpPr>
            <a:spLocks noGrp="1" noChangeArrowheads="1"/>
          </p:cNvSpPr>
          <p:nvPr>
            <p:ph type="body" idx="1"/>
          </p:nvPr>
        </p:nvSpPr>
        <p:spPr>
          <a:xfrm>
            <a:off x="533400" y="1905000"/>
            <a:ext cx="8382000" cy="3352800"/>
          </a:xfrm>
        </p:spPr>
        <p:txBody>
          <a:bodyPr/>
          <a:lstStyle/>
          <a:p>
            <a:pPr eaLnBrk="1" hangingPunct="1"/>
            <a:r>
              <a:rPr lang="en-US" sz="2000" dirty="0" smtClean="0">
                <a:solidFill>
                  <a:schemeClr val="tx1">
                    <a:lumMod val="75000"/>
                    <a:lumOff val="25000"/>
                  </a:schemeClr>
                </a:solidFill>
              </a:rPr>
              <a:t>All reduce attack frequency and severity, reduce scarring on MRI, and probably slow disease progression.</a:t>
            </a:r>
          </a:p>
          <a:p>
            <a:pPr eaLnBrk="1" hangingPunct="1"/>
            <a:r>
              <a:rPr lang="en-US" sz="2000" dirty="0" smtClean="0">
                <a:solidFill>
                  <a:schemeClr val="tx1">
                    <a:lumMod val="75000"/>
                    <a:lumOff val="25000"/>
                  </a:schemeClr>
                </a:solidFill>
              </a:rPr>
              <a:t>These medications do not:</a:t>
            </a:r>
          </a:p>
          <a:p>
            <a:pPr lvl="1" eaLnBrk="1" hangingPunct="1"/>
            <a:r>
              <a:rPr lang="en-US" sz="2000" dirty="0" smtClean="0">
                <a:solidFill>
                  <a:schemeClr val="tx1">
                    <a:lumMod val="75000"/>
                    <a:lumOff val="25000"/>
                  </a:schemeClr>
                </a:solidFill>
              </a:rPr>
              <a:t>Cure the disease</a:t>
            </a:r>
          </a:p>
          <a:p>
            <a:pPr lvl="1" eaLnBrk="1" hangingPunct="1"/>
            <a:r>
              <a:rPr lang="en-US" sz="2000" dirty="0" smtClean="0">
                <a:solidFill>
                  <a:schemeClr val="tx1">
                    <a:lumMod val="75000"/>
                    <a:lumOff val="25000"/>
                  </a:schemeClr>
                </a:solidFill>
              </a:rPr>
              <a:t>Make people feel better</a:t>
            </a:r>
          </a:p>
          <a:p>
            <a:pPr lvl="1" eaLnBrk="1" hangingPunct="1"/>
            <a:r>
              <a:rPr lang="en-US" sz="2000" dirty="0" smtClean="0">
                <a:solidFill>
                  <a:schemeClr val="tx1">
                    <a:lumMod val="75000"/>
                    <a:lumOff val="25000"/>
                  </a:schemeClr>
                </a:solidFill>
              </a:rPr>
              <a:t>Alleviate symptoms</a:t>
            </a:r>
          </a:p>
          <a:p>
            <a:pPr eaLnBrk="1" hangingPunct="1"/>
            <a:endParaRPr lang="en-US" sz="2000" dirty="0" smtClean="0">
              <a:solidFill>
                <a:schemeClr val="folHlink"/>
              </a:solidFill>
            </a:endParaRPr>
          </a:p>
        </p:txBody>
      </p:sp>
    </p:spTree>
    <p:extLst>
      <p:ext uri="{BB962C8B-B14F-4D97-AF65-F5344CB8AC3E}">
        <p14:creationId xmlns:p14="http://schemas.microsoft.com/office/powerpoint/2010/main" val="54326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smtClean="0"/>
              <a:t>What else does MS look like?</a:t>
            </a:r>
          </a:p>
        </p:txBody>
      </p:sp>
      <p:sp>
        <p:nvSpPr>
          <p:cNvPr id="5123" name="Rectangle 3"/>
          <p:cNvSpPr>
            <a:spLocks noGrp="1" noChangeArrowheads="1"/>
          </p:cNvSpPr>
          <p:nvPr>
            <p:ph type="body" idx="1"/>
          </p:nvPr>
        </p:nvSpPr>
        <p:spPr>
          <a:xfrm>
            <a:off x="457200" y="1752600"/>
            <a:ext cx="7772400" cy="3657600"/>
          </a:xfrm>
        </p:spPr>
        <p:txBody>
          <a:bodyPr/>
          <a:lstStyle/>
          <a:p>
            <a:pPr eaLnBrk="1" hangingPunct="1">
              <a:lnSpc>
                <a:spcPct val="90000"/>
              </a:lnSpc>
            </a:pPr>
            <a:r>
              <a:rPr lang="en-US" sz="2000" dirty="0" smtClean="0">
                <a:solidFill>
                  <a:schemeClr val="accent6">
                    <a:lumMod val="50000"/>
                  </a:schemeClr>
                </a:solidFill>
              </a:rPr>
              <a:t>Sam</a:t>
            </a:r>
            <a:r>
              <a:rPr lang="en-US" sz="2000" dirty="0" smtClean="0">
                <a:solidFill>
                  <a:schemeClr val="bg2">
                    <a:lumMod val="25000"/>
                  </a:schemeClr>
                </a:solidFill>
              </a:rPr>
              <a:t>—a 45yo divorced white man who has looked and felt fine since he was diagnosed seven years ago</a:t>
            </a:r>
          </a:p>
          <a:p>
            <a:pPr eaLnBrk="1" hangingPunct="1">
              <a:lnSpc>
                <a:spcPct val="90000"/>
              </a:lnSpc>
            </a:pPr>
            <a:r>
              <a:rPr lang="en-US" sz="2000" dirty="0" smtClean="0">
                <a:solidFill>
                  <a:schemeClr val="accent6">
                    <a:lumMod val="50000"/>
                  </a:schemeClr>
                </a:solidFill>
              </a:rPr>
              <a:t>Karen</a:t>
            </a:r>
            <a:r>
              <a:rPr lang="en-US" sz="2000" dirty="0" smtClean="0">
                <a:solidFill>
                  <a:schemeClr val="bg2">
                    <a:lumMod val="25000"/>
                  </a:schemeClr>
                </a:solidFill>
              </a:rPr>
              <a:t>—a 24yo single white woman who is severely depressed and worried about losing her job because of her diagnosis of MS</a:t>
            </a:r>
          </a:p>
          <a:p>
            <a:pPr eaLnBrk="1" hangingPunct="1">
              <a:lnSpc>
                <a:spcPct val="90000"/>
              </a:lnSpc>
            </a:pPr>
            <a:r>
              <a:rPr lang="en-US" sz="2000" dirty="0" smtClean="0">
                <a:solidFill>
                  <a:schemeClr val="accent6">
                    <a:lumMod val="50000"/>
                  </a:schemeClr>
                </a:solidFill>
              </a:rPr>
              <a:t>Sandra</a:t>
            </a:r>
            <a:r>
              <a:rPr lang="en-US" sz="2000" dirty="0" smtClean="0">
                <a:solidFill>
                  <a:schemeClr val="bg2">
                    <a:lumMod val="25000"/>
                  </a:schemeClr>
                </a:solidFill>
              </a:rPr>
              <a:t>—a 30yo single mother of two who experiences severe burning pain in her legs and feet</a:t>
            </a:r>
          </a:p>
          <a:p>
            <a:pPr eaLnBrk="1" hangingPunct="1">
              <a:lnSpc>
                <a:spcPct val="90000"/>
              </a:lnSpc>
            </a:pPr>
            <a:r>
              <a:rPr lang="en-US" sz="2000" dirty="0" smtClean="0">
                <a:solidFill>
                  <a:schemeClr val="accent6">
                    <a:lumMod val="50000"/>
                  </a:schemeClr>
                </a:solidFill>
              </a:rPr>
              <a:t>Richard</a:t>
            </a:r>
            <a:r>
              <a:rPr lang="en-US" sz="2000" dirty="0" smtClean="0">
                <a:solidFill>
                  <a:schemeClr val="bg2">
                    <a:lumMod val="25000"/>
                  </a:schemeClr>
                </a:solidFill>
              </a:rPr>
              <a:t>—who was found on autopsy at age 76 to have MS but never knew it</a:t>
            </a:r>
          </a:p>
          <a:p>
            <a:pPr eaLnBrk="1" hangingPunct="1">
              <a:lnSpc>
                <a:spcPct val="90000"/>
              </a:lnSpc>
            </a:pPr>
            <a:r>
              <a:rPr lang="en-US" sz="2000" dirty="0" smtClean="0">
                <a:solidFill>
                  <a:schemeClr val="accent6">
                    <a:lumMod val="50000"/>
                  </a:schemeClr>
                </a:solidFill>
              </a:rPr>
              <a:t>Jeannette</a:t>
            </a:r>
            <a:r>
              <a:rPr lang="en-US" sz="2000" dirty="0" smtClean="0">
                <a:solidFill>
                  <a:schemeClr val="bg2">
                    <a:lumMod val="25000"/>
                  </a:schemeClr>
                </a:solidFill>
              </a:rPr>
              <a:t>—whose tremors are so severe that she cannot feed herself</a:t>
            </a:r>
            <a:r>
              <a:rPr lang="en-US" sz="2400" dirty="0" smtClean="0">
                <a:solidFill>
                  <a:schemeClr val="bg2">
                    <a:lumMod val="25000"/>
                  </a:schemeClr>
                </a:solidFill>
              </a:rPr>
              <a:t> </a:t>
            </a:r>
          </a:p>
          <a:p>
            <a:pPr eaLnBrk="1" hangingPunct="1">
              <a:lnSpc>
                <a:spcPct val="90000"/>
              </a:lnSpc>
            </a:pPr>
            <a:endParaRPr lang="en-US" sz="2400" dirty="0" smtClean="0">
              <a:solidFill>
                <a:schemeClr val="accent1"/>
              </a:solidFill>
            </a:endParaRPr>
          </a:p>
          <a:p>
            <a:pPr eaLnBrk="1" hangingPunct="1">
              <a:lnSpc>
                <a:spcPct val="90000"/>
              </a:lnSpc>
            </a:pPr>
            <a:endParaRPr lang="en-US" sz="2000" dirty="0" smtClean="0">
              <a:solidFill>
                <a:schemeClr val="accent2"/>
              </a:solidFill>
            </a:endParaRPr>
          </a:p>
          <a:p>
            <a:pPr eaLnBrk="1" hangingPunct="1">
              <a:lnSpc>
                <a:spcPct val="90000"/>
              </a:lnSpc>
            </a:pPr>
            <a:endParaRPr lang="en-US" sz="2000" b="0" dirty="0" smtClean="0"/>
          </a:p>
        </p:txBody>
      </p:sp>
    </p:spTree>
    <p:extLst>
      <p:ext uri="{BB962C8B-B14F-4D97-AF65-F5344CB8AC3E}">
        <p14:creationId xmlns:p14="http://schemas.microsoft.com/office/powerpoint/2010/main" val="3341740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smtClean="0"/>
              <a:t>How important is early treatment?</a:t>
            </a:r>
          </a:p>
        </p:txBody>
      </p:sp>
      <p:sp>
        <p:nvSpPr>
          <p:cNvPr id="30723" name="Rectangle 3"/>
          <p:cNvSpPr>
            <a:spLocks noGrp="1" noChangeArrowheads="1"/>
          </p:cNvSpPr>
          <p:nvPr>
            <p:ph type="body" idx="1"/>
          </p:nvPr>
        </p:nvSpPr>
        <p:spPr>
          <a:xfrm>
            <a:off x="381000" y="1600200"/>
            <a:ext cx="8382000" cy="4648200"/>
          </a:xfrm>
        </p:spPr>
        <p:txBody>
          <a:bodyPr/>
          <a:lstStyle/>
          <a:p>
            <a:pPr eaLnBrk="1" hangingPunct="1"/>
            <a:r>
              <a:rPr lang="en-US" sz="2000" dirty="0" smtClean="0">
                <a:solidFill>
                  <a:schemeClr val="tx1">
                    <a:lumMod val="75000"/>
                    <a:lumOff val="25000"/>
                  </a:schemeClr>
                </a:solidFill>
              </a:rPr>
              <a:t>The Society’s National Medical Advisory Committee recommends that treatment be considered as soon as a dx of relapsing MS has been confirmed.</a:t>
            </a:r>
          </a:p>
          <a:p>
            <a:pPr lvl="1" eaLnBrk="1" hangingPunct="1"/>
            <a:r>
              <a:rPr lang="en-US" sz="2000" dirty="0" smtClean="0">
                <a:solidFill>
                  <a:schemeClr val="tx1">
                    <a:lumMod val="75000"/>
                    <a:lumOff val="25000"/>
                  </a:schemeClr>
                </a:solidFill>
              </a:rPr>
              <a:t>Irreversible damage to axons occurs even in the earliest stages of the illness.</a:t>
            </a:r>
          </a:p>
          <a:p>
            <a:pPr lvl="1" eaLnBrk="1" hangingPunct="1"/>
            <a:r>
              <a:rPr lang="en-US" sz="2000" dirty="0" err="1" smtClean="0">
                <a:solidFill>
                  <a:schemeClr val="tx1">
                    <a:lumMod val="75000"/>
                    <a:lumOff val="25000"/>
                  </a:schemeClr>
                </a:solidFill>
              </a:rPr>
              <a:t>Tx</a:t>
            </a:r>
            <a:r>
              <a:rPr lang="en-US" sz="2000" dirty="0" smtClean="0">
                <a:solidFill>
                  <a:schemeClr val="tx1">
                    <a:lumMod val="75000"/>
                    <a:lumOff val="25000"/>
                  </a:schemeClr>
                </a:solidFill>
              </a:rPr>
              <a:t> is most effective during early, inflammatory phase</a:t>
            </a:r>
          </a:p>
          <a:p>
            <a:pPr lvl="1" eaLnBrk="1" hangingPunct="1"/>
            <a:r>
              <a:rPr lang="en-US" sz="2000" dirty="0" err="1" smtClean="0">
                <a:solidFill>
                  <a:schemeClr val="tx1">
                    <a:lumMod val="75000"/>
                    <a:lumOff val="25000"/>
                  </a:schemeClr>
                </a:solidFill>
              </a:rPr>
              <a:t>Tx</a:t>
            </a:r>
            <a:r>
              <a:rPr lang="en-US" sz="2000" dirty="0" smtClean="0">
                <a:solidFill>
                  <a:schemeClr val="tx1">
                    <a:lumMod val="75000"/>
                    <a:lumOff val="25000"/>
                  </a:schemeClr>
                </a:solidFill>
              </a:rPr>
              <a:t> is least effective during later, neurodegenerative phase</a:t>
            </a:r>
          </a:p>
          <a:p>
            <a:pPr eaLnBrk="1" hangingPunct="1"/>
            <a:r>
              <a:rPr lang="en-US" sz="2000" dirty="0" smtClean="0">
                <a:solidFill>
                  <a:schemeClr val="tx1">
                    <a:lumMod val="75000"/>
                    <a:lumOff val="25000"/>
                  </a:schemeClr>
                </a:solidFill>
              </a:rPr>
              <a:t>No treatment has been approved for primary-progressive MS.</a:t>
            </a:r>
          </a:p>
          <a:p>
            <a:pPr algn="ctr" eaLnBrk="1" hangingPunct="1">
              <a:buFont typeface="Times" pitchFamily="18" charset="0"/>
              <a:buNone/>
            </a:pPr>
            <a:r>
              <a:rPr lang="en-US" sz="2000" dirty="0" smtClean="0">
                <a:solidFill>
                  <a:schemeClr val="tx1">
                    <a:lumMod val="75000"/>
                    <a:lumOff val="25000"/>
                  </a:schemeClr>
                </a:solidFill>
              </a:rPr>
              <a:t>Approximately 60% of </a:t>
            </a:r>
            <a:r>
              <a:rPr lang="en-US" sz="2000" dirty="0" err="1" smtClean="0">
                <a:solidFill>
                  <a:schemeClr val="tx1">
                    <a:lumMod val="75000"/>
                    <a:lumOff val="25000"/>
                  </a:schemeClr>
                </a:solidFill>
              </a:rPr>
              <a:t>PwMS</a:t>
            </a:r>
            <a:r>
              <a:rPr lang="en-US" sz="2000" dirty="0" smtClean="0">
                <a:solidFill>
                  <a:schemeClr val="tx1">
                    <a:lumMod val="75000"/>
                    <a:lumOff val="25000"/>
                  </a:schemeClr>
                </a:solidFill>
              </a:rPr>
              <a:t> are on </a:t>
            </a:r>
            <a:r>
              <a:rPr lang="en-US" sz="2000" dirty="0" err="1" smtClean="0">
                <a:solidFill>
                  <a:schemeClr val="tx1">
                    <a:lumMod val="75000"/>
                    <a:lumOff val="25000"/>
                  </a:schemeClr>
                </a:solidFill>
              </a:rPr>
              <a:t>Tx</a:t>
            </a:r>
            <a:endParaRPr lang="en-US" sz="2000" dirty="0" smtClean="0">
              <a:solidFill>
                <a:schemeClr val="tx1">
                  <a:lumMod val="75000"/>
                  <a:lumOff val="25000"/>
                </a:schemeClr>
              </a:solidFill>
            </a:endParaRPr>
          </a:p>
        </p:txBody>
      </p:sp>
    </p:spTree>
    <p:extLst>
      <p:ext uri="{BB962C8B-B14F-4D97-AF65-F5344CB8AC3E}">
        <p14:creationId xmlns:p14="http://schemas.microsoft.com/office/powerpoint/2010/main" val="358522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smtClean="0"/>
              <a:t>How are MS symptoms managed?</a:t>
            </a:r>
          </a:p>
        </p:txBody>
      </p:sp>
      <p:sp>
        <p:nvSpPr>
          <p:cNvPr id="31747" name="Rectangle 3"/>
          <p:cNvSpPr>
            <a:spLocks noGrp="1" noChangeArrowheads="1"/>
          </p:cNvSpPr>
          <p:nvPr>
            <p:ph type="body" idx="1"/>
          </p:nvPr>
        </p:nvSpPr>
        <p:spPr>
          <a:xfrm>
            <a:off x="533400" y="1828800"/>
            <a:ext cx="7620000" cy="3352800"/>
          </a:xfrm>
        </p:spPr>
        <p:txBody>
          <a:bodyPr/>
          <a:lstStyle/>
          <a:p>
            <a:pPr eaLnBrk="1" hangingPunct="1"/>
            <a:r>
              <a:rPr lang="en-US" sz="2000" dirty="0" smtClean="0">
                <a:solidFill>
                  <a:schemeClr val="tx1">
                    <a:lumMod val="75000"/>
                    <a:lumOff val="25000"/>
                  </a:schemeClr>
                </a:solidFill>
              </a:rPr>
              <a:t>Symptom management continues throughout the            disease course</a:t>
            </a:r>
          </a:p>
          <a:p>
            <a:pPr eaLnBrk="1" hangingPunct="1"/>
            <a:r>
              <a:rPr lang="en-US" sz="2000" dirty="0" smtClean="0">
                <a:solidFill>
                  <a:schemeClr val="tx1">
                    <a:lumMod val="75000"/>
                    <a:lumOff val="25000"/>
                  </a:schemeClr>
                </a:solidFill>
              </a:rPr>
              <a:t>Effective symptom management involves a combination of medication, rehabilitation strategies, emotional support—and </a:t>
            </a:r>
            <a:r>
              <a:rPr lang="en-US" sz="2000" i="1" dirty="0" smtClean="0">
                <a:solidFill>
                  <a:schemeClr val="tx1">
                    <a:lumMod val="75000"/>
                    <a:lumOff val="25000"/>
                  </a:schemeClr>
                </a:solidFill>
              </a:rPr>
              <a:t>good coordination of care</a:t>
            </a:r>
          </a:p>
          <a:p>
            <a:pPr eaLnBrk="1" hangingPunct="1"/>
            <a:r>
              <a:rPr lang="en-US" sz="2000" dirty="0" smtClean="0">
                <a:solidFill>
                  <a:schemeClr val="tx1">
                    <a:lumMod val="75000"/>
                    <a:lumOff val="25000"/>
                  </a:schemeClr>
                </a:solidFill>
              </a:rPr>
              <a:t>Virtually every medication used to treat MS symptoms is used off-label</a:t>
            </a:r>
          </a:p>
          <a:p>
            <a:pPr eaLnBrk="1" hangingPunct="1"/>
            <a:endParaRPr lang="en-US" sz="2000" dirty="0" smtClean="0">
              <a:solidFill>
                <a:schemeClr val="folHlink"/>
              </a:solidFill>
            </a:endParaRPr>
          </a:p>
        </p:txBody>
      </p:sp>
    </p:spTree>
    <p:extLst>
      <p:ext uri="{BB962C8B-B14F-4D97-AF65-F5344CB8AC3E}">
        <p14:creationId xmlns:p14="http://schemas.microsoft.com/office/powerpoint/2010/main" val="185087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2800" dirty="0" smtClean="0"/>
              <a:t>Treatment </a:t>
            </a:r>
            <a:r>
              <a:rPr lang="en-US" sz="2800" dirty="0" smtClean="0"/>
              <a:t>Adherence </a:t>
            </a:r>
            <a:r>
              <a:rPr lang="en-US" sz="2800" dirty="0" smtClean="0"/>
              <a:t>Issues</a:t>
            </a:r>
          </a:p>
        </p:txBody>
      </p:sp>
      <p:sp>
        <p:nvSpPr>
          <p:cNvPr id="30723" name="Rectangle 3"/>
          <p:cNvSpPr>
            <a:spLocks noGrp="1" noChangeArrowheads="1"/>
          </p:cNvSpPr>
          <p:nvPr>
            <p:ph type="body" idx="1"/>
          </p:nvPr>
        </p:nvSpPr>
        <p:spPr>
          <a:xfrm>
            <a:off x="457200" y="1524000"/>
            <a:ext cx="8382000" cy="4343400"/>
          </a:xfrm>
        </p:spPr>
        <p:txBody>
          <a:bodyPr>
            <a:normAutofit/>
          </a:bodyPr>
          <a:lstStyle/>
          <a:p>
            <a:pPr eaLnBrk="1" hangingPunct="1">
              <a:defRPr/>
            </a:pPr>
            <a:r>
              <a:rPr lang="en-US" sz="2000" b="0" dirty="0" smtClean="0">
                <a:solidFill>
                  <a:schemeClr val="bg2">
                    <a:lumMod val="25000"/>
                  </a:schemeClr>
                </a:solidFill>
              </a:rPr>
              <a:t>Patient readiness is key</a:t>
            </a:r>
          </a:p>
          <a:p>
            <a:pPr eaLnBrk="1" hangingPunct="1">
              <a:defRPr/>
            </a:pPr>
            <a:r>
              <a:rPr lang="en-US" sz="2000" b="0" dirty="0" smtClean="0">
                <a:solidFill>
                  <a:schemeClr val="bg2">
                    <a:lumMod val="25000"/>
                  </a:schemeClr>
                </a:solidFill>
              </a:rPr>
              <a:t>Factors affecting adherence include:</a:t>
            </a:r>
          </a:p>
          <a:p>
            <a:pPr lvl="1" eaLnBrk="1" hangingPunct="1">
              <a:defRPr/>
            </a:pPr>
            <a:r>
              <a:rPr lang="en-US" dirty="0" smtClean="0">
                <a:solidFill>
                  <a:schemeClr val="bg2">
                    <a:lumMod val="25000"/>
                  </a:schemeClr>
                </a:solidFill>
              </a:rPr>
              <a:t>Lack of knowledge about MS</a:t>
            </a:r>
          </a:p>
          <a:p>
            <a:pPr lvl="1" eaLnBrk="1" hangingPunct="1">
              <a:defRPr/>
            </a:pPr>
            <a:r>
              <a:rPr lang="en-US" dirty="0" smtClean="0">
                <a:solidFill>
                  <a:schemeClr val="bg2">
                    <a:lumMod val="25000"/>
                  </a:schemeClr>
                </a:solidFill>
              </a:rPr>
              <a:t>Unrealistic expectations</a:t>
            </a:r>
          </a:p>
          <a:p>
            <a:pPr lvl="1" eaLnBrk="1" hangingPunct="1">
              <a:defRPr/>
            </a:pPr>
            <a:r>
              <a:rPr lang="en-US" dirty="0" smtClean="0">
                <a:solidFill>
                  <a:schemeClr val="bg2">
                    <a:lumMod val="25000"/>
                  </a:schemeClr>
                </a:solidFill>
              </a:rPr>
              <a:t>Denial of illness</a:t>
            </a:r>
          </a:p>
          <a:p>
            <a:pPr lvl="1" eaLnBrk="1" hangingPunct="1">
              <a:defRPr/>
            </a:pPr>
            <a:r>
              <a:rPr lang="en-US" dirty="0" smtClean="0">
                <a:solidFill>
                  <a:schemeClr val="bg2">
                    <a:lumMod val="25000"/>
                  </a:schemeClr>
                </a:solidFill>
              </a:rPr>
              <a:t>Side effects</a:t>
            </a:r>
          </a:p>
          <a:p>
            <a:pPr lvl="1" eaLnBrk="1" hangingPunct="1">
              <a:defRPr/>
            </a:pPr>
            <a:r>
              <a:rPr lang="en-US" dirty="0" smtClean="0">
                <a:solidFill>
                  <a:schemeClr val="bg2">
                    <a:lumMod val="25000"/>
                  </a:schemeClr>
                </a:solidFill>
              </a:rPr>
              <a:t>Cultural factors</a:t>
            </a:r>
          </a:p>
          <a:p>
            <a:pPr lvl="1" eaLnBrk="1" hangingPunct="1">
              <a:defRPr/>
            </a:pPr>
            <a:r>
              <a:rPr lang="en-US" dirty="0" smtClean="0">
                <a:solidFill>
                  <a:schemeClr val="bg2">
                    <a:lumMod val="25000"/>
                  </a:schemeClr>
                </a:solidFill>
              </a:rPr>
              <a:t>Lack of support (medical team, family)</a:t>
            </a:r>
          </a:p>
          <a:p>
            <a:pPr lvl="1" eaLnBrk="1" hangingPunct="1">
              <a:defRPr/>
            </a:pPr>
            <a:r>
              <a:rPr lang="en-US" dirty="0" smtClean="0">
                <a:solidFill>
                  <a:schemeClr val="bg2">
                    <a:lumMod val="25000"/>
                  </a:schemeClr>
                </a:solidFill>
              </a:rPr>
              <a:t>Distrust of medical community</a:t>
            </a:r>
          </a:p>
        </p:txBody>
      </p:sp>
    </p:spTree>
    <p:extLst>
      <p:ext uri="{BB962C8B-B14F-4D97-AF65-F5344CB8AC3E}">
        <p14:creationId xmlns:p14="http://schemas.microsoft.com/office/powerpoint/2010/main" val="44973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200" smtClean="0"/>
              <a:t>What can people do to feel their best?</a:t>
            </a:r>
          </a:p>
        </p:txBody>
      </p:sp>
      <p:sp>
        <p:nvSpPr>
          <p:cNvPr id="32771" name="Rectangle 3"/>
          <p:cNvSpPr>
            <a:spLocks noGrp="1" noChangeArrowheads="1"/>
          </p:cNvSpPr>
          <p:nvPr>
            <p:ph type="body" idx="1"/>
          </p:nvPr>
        </p:nvSpPr>
        <p:spPr>
          <a:xfrm>
            <a:off x="381000" y="1828800"/>
            <a:ext cx="8382000" cy="3352800"/>
          </a:xfrm>
        </p:spPr>
        <p:txBody>
          <a:bodyPr>
            <a:normAutofit/>
          </a:bodyPr>
          <a:lstStyle/>
          <a:p>
            <a:pPr eaLnBrk="1" hangingPunct="1">
              <a:defRPr/>
            </a:pPr>
            <a:r>
              <a:rPr lang="en-US" sz="2000" b="0" dirty="0" smtClean="0">
                <a:solidFill>
                  <a:schemeClr val="bg2">
                    <a:lumMod val="25000"/>
                  </a:schemeClr>
                </a:solidFill>
              </a:rPr>
              <a:t>Balance activity with rest.</a:t>
            </a:r>
          </a:p>
          <a:p>
            <a:pPr eaLnBrk="1" hangingPunct="1">
              <a:defRPr/>
            </a:pPr>
            <a:r>
              <a:rPr lang="en-US" sz="2000" b="0" dirty="0" smtClean="0">
                <a:solidFill>
                  <a:schemeClr val="bg2">
                    <a:lumMod val="25000"/>
                  </a:schemeClr>
                </a:solidFill>
              </a:rPr>
              <a:t>Talk with their doctor about the right type/amount of exercise for them.</a:t>
            </a:r>
          </a:p>
          <a:p>
            <a:pPr eaLnBrk="1" hangingPunct="1">
              <a:defRPr/>
            </a:pPr>
            <a:r>
              <a:rPr lang="en-US" sz="2000" b="0" dirty="0" smtClean="0">
                <a:solidFill>
                  <a:schemeClr val="bg2">
                    <a:lumMod val="25000"/>
                  </a:schemeClr>
                </a:solidFill>
              </a:rPr>
              <a:t>Eat a balanced low-fat, high-fiber diet.</a:t>
            </a:r>
          </a:p>
          <a:p>
            <a:pPr eaLnBrk="1" hangingPunct="1">
              <a:defRPr/>
            </a:pPr>
            <a:r>
              <a:rPr lang="en-US" sz="2000" b="0" dirty="0" smtClean="0">
                <a:solidFill>
                  <a:schemeClr val="bg2">
                    <a:lumMod val="25000"/>
                  </a:schemeClr>
                </a:solidFill>
              </a:rPr>
              <a:t>Avoid heat if they are heat-sensitive.</a:t>
            </a:r>
          </a:p>
          <a:p>
            <a:pPr eaLnBrk="1" hangingPunct="1">
              <a:defRPr/>
            </a:pPr>
            <a:r>
              <a:rPr lang="en-US" sz="2000" b="0" dirty="0" smtClean="0">
                <a:solidFill>
                  <a:schemeClr val="bg2">
                    <a:lumMod val="25000"/>
                  </a:schemeClr>
                </a:solidFill>
              </a:rPr>
              <a:t>Drink plenty of fluids to maintain bladder health and avoid constipation.</a:t>
            </a:r>
          </a:p>
          <a:p>
            <a:pPr eaLnBrk="1" hangingPunct="1">
              <a:defRPr/>
            </a:pPr>
            <a:r>
              <a:rPr lang="en-US" sz="2000" b="0" i="1" dirty="0" smtClean="0">
                <a:solidFill>
                  <a:schemeClr val="bg2">
                    <a:lumMod val="25000"/>
                  </a:schemeClr>
                </a:solidFill>
              </a:rPr>
              <a:t>Follow the standard preventive health measures recommended for their age group</a:t>
            </a:r>
          </a:p>
        </p:txBody>
      </p:sp>
    </p:spTree>
    <p:extLst>
      <p:ext uri="{BB962C8B-B14F-4D97-AF65-F5344CB8AC3E}">
        <p14:creationId xmlns:p14="http://schemas.microsoft.com/office/powerpoint/2010/main" val="2918908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0"/>
            <a:ext cx="8458200" cy="914400"/>
          </a:xfrm>
        </p:spPr>
        <p:txBody>
          <a:bodyPr>
            <a:normAutofit fontScale="90000"/>
          </a:bodyPr>
          <a:lstStyle/>
          <a:p>
            <a:pPr eaLnBrk="1" hangingPunct="1"/>
            <a:r>
              <a:rPr lang="en-US" sz="2800" b="0" smtClean="0"/>
              <a:t/>
            </a:r>
            <a:br>
              <a:rPr lang="en-US" sz="2800" b="0" smtClean="0"/>
            </a:br>
            <a:r>
              <a:rPr lang="en-US" sz="3200" smtClean="0"/>
              <a:t>What else can people do to feel their best?</a:t>
            </a:r>
          </a:p>
        </p:txBody>
      </p:sp>
      <p:sp>
        <p:nvSpPr>
          <p:cNvPr id="33795" name="Rectangle 3"/>
          <p:cNvSpPr>
            <a:spLocks noGrp="1" noChangeArrowheads="1"/>
          </p:cNvSpPr>
          <p:nvPr>
            <p:ph type="body" idx="1"/>
          </p:nvPr>
        </p:nvSpPr>
        <p:spPr>
          <a:xfrm>
            <a:off x="381000" y="1524000"/>
            <a:ext cx="8382000" cy="3810000"/>
          </a:xfrm>
        </p:spPr>
        <p:txBody>
          <a:bodyPr>
            <a:normAutofit/>
          </a:bodyPr>
          <a:lstStyle/>
          <a:p>
            <a:pPr eaLnBrk="1" hangingPunct="1">
              <a:defRPr/>
            </a:pPr>
            <a:r>
              <a:rPr lang="en-US" sz="2000" b="0" dirty="0" smtClean="0">
                <a:solidFill>
                  <a:schemeClr val="bg2">
                    <a:lumMod val="25000"/>
                  </a:schemeClr>
                </a:solidFill>
              </a:rPr>
              <a:t>Reach out to their support system; </a:t>
            </a:r>
            <a:r>
              <a:rPr lang="en-US" sz="2000" b="0" i="1" dirty="0" smtClean="0">
                <a:solidFill>
                  <a:schemeClr val="bg2">
                    <a:lumMod val="25000"/>
                  </a:schemeClr>
                </a:solidFill>
              </a:rPr>
              <a:t>no one needs to be alone in coping with MS</a:t>
            </a:r>
            <a:r>
              <a:rPr lang="en-US" sz="2000" b="0" dirty="0" smtClean="0">
                <a:solidFill>
                  <a:schemeClr val="bg2">
                    <a:lumMod val="25000"/>
                  </a:schemeClr>
                </a:solidFill>
              </a:rPr>
              <a:t>.</a:t>
            </a:r>
          </a:p>
          <a:p>
            <a:pPr eaLnBrk="1" hangingPunct="1">
              <a:defRPr/>
            </a:pPr>
            <a:r>
              <a:rPr lang="en-US" sz="2000" b="0" dirty="0" smtClean="0">
                <a:solidFill>
                  <a:schemeClr val="bg2">
                    <a:lumMod val="25000"/>
                  </a:schemeClr>
                </a:solidFill>
              </a:rPr>
              <a:t>Stay connected with others; avoid isolation.</a:t>
            </a:r>
          </a:p>
          <a:p>
            <a:pPr eaLnBrk="1" hangingPunct="1">
              <a:defRPr/>
            </a:pPr>
            <a:r>
              <a:rPr lang="en-US" sz="2000" b="0" dirty="0" smtClean="0">
                <a:solidFill>
                  <a:schemeClr val="bg2">
                    <a:lumMod val="25000"/>
                  </a:schemeClr>
                </a:solidFill>
              </a:rPr>
              <a:t>Become an educated consumer.</a:t>
            </a:r>
          </a:p>
          <a:p>
            <a:pPr eaLnBrk="1" hangingPunct="1">
              <a:defRPr/>
            </a:pPr>
            <a:r>
              <a:rPr lang="en-US" sz="2000" b="0" dirty="0" smtClean="0">
                <a:solidFill>
                  <a:schemeClr val="bg2">
                    <a:lumMod val="25000"/>
                  </a:schemeClr>
                </a:solidFill>
              </a:rPr>
              <a:t>Make thoughtful decisions regarding:</a:t>
            </a:r>
          </a:p>
          <a:p>
            <a:pPr lvl="1" eaLnBrk="1" hangingPunct="1">
              <a:defRPr/>
            </a:pPr>
            <a:r>
              <a:rPr lang="en-US" dirty="0" smtClean="0">
                <a:solidFill>
                  <a:schemeClr val="bg2">
                    <a:lumMod val="25000"/>
                  </a:schemeClr>
                </a:solidFill>
              </a:rPr>
              <a:t>Disclosure</a:t>
            </a:r>
          </a:p>
          <a:p>
            <a:pPr lvl="1" eaLnBrk="1" hangingPunct="1">
              <a:defRPr/>
            </a:pPr>
            <a:r>
              <a:rPr lang="en-US" dirty="0" smtClean="0">
                <a:solidFill>
                  <a:schemeClr val="bg2">
                    <a:lumMod val="25000"/>
                  </a:schemeClr>
                </a:solidFill>
              </a:rPr>
              <a:t>Choice of physician</a:t>
            </a:r>
          </a:p>
          <a:p>
            <a:pPr lvl="1" eaLnBrk="1" hangingPunct="1">
              <a:defRPr/>
            </a:pPr>
            <a:r>
              <a:rPr lang="en-US" dirty="0" smtClean="0">
                <a:solidFill>
                  <a:schemeClr val="bg2">
                    <a:lumMod val="25000"/>
                  </a:schemeClr>
                </a:solidFill>
              </a:rPr>
              <a:t>Employment choices</a:t>
            </a:r>
          </a:p>
          <a:p>
            <a:pPr lvl="1" eaLnBrk="1" hangingPunct="1">
              <a:defRPr/>
            </a:pPr>
            <a:r>
              <a:rPr lang="en-US" dirty="0" smtClean="0">
                <a:solidFill>
                  <a:schemeClr val="bg2">
                    <a:lumMod val="25000"/>
                  </a:schemeClr>
                </a:solidFill>
              </a:rPr>
              <a:t>Financial planning</a:t>
            </a:r>
          </a:p>
          <a:p>
            <a:pPr eaLnBrk="1" hangingPunct="1">
              <a:defRPr/>
            </a:pPr>
            <a:r>
              <a:rPr lang="en-US" sz="2000" b="0" dirty="0" smtClean="0">
                <a:solidFill>
                  <a:schemeClr val="bg2">
                    <a:lumMod val="25000"/>
                  </a:schemeClr>
                </a:solidFill>
              </a:rPr>
              <a:t>Be aware of common emotional reactions.</a:t>
            </a:r>
          </a:p>
          <a:p>
            <a:pPr eaLnBrk="1" hangingPunct="1">
              <a:defRPr/>
            </a:pPr>
            <a:endParaRPr lang="en-US" sz="2400" dirty="0" smtClean="0">
              <a:solidFill>
                <a:schemeClr val="accent2"/>
              </a:solidFill>
            </a:endParaRPr>
          </a:p>
        </p:txBody>
      </p:sp>
    </p:spTree>
    <p:extLst>
      <p:ext uri="{BB962C8B-B14F-4D97-AF65-F5344CB8AC3E}">
        <p14:creationId xmlns:p14="http://schemas.microsoft.com/office/powerpoint/2010/main" val="393890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7924800" cy="1295400"/>
          </a:xfrm>
        </p:spPr>
        <p:txBody>
          <a:bodyPr/>
          <a:lstStyle/>
          <a:p>
            <a:pPr eaLnBrk="1" hangingPunct="1"/>
            <a:r>
              <a:rPr lang="en-US" sz="3200" smtClean="0"/>
              <a:t>How can people work effectively with                      their healthcare team?</a:t>
            </a:r>
            <a:r>
              <a:rPr lang="en-US" smtClean="0"/>
              <a:t> </a:t>
            </a:r>
          </a:p>
        </p:txBody>
      </p:sp>
      <p:sp>
        <p:nvSpPr>
          <p:cNvPr id="34819" name="Rectangle 3"/>
          <p:cNvSpPr>
            <a:spLocks noGrp="1" noChangeArrowheads="1"/>
          </p:cNvSpPr>
          <p:nvPr>
            <p:ph type="body" idx="1"/>
          </p:nvPr>
        </p:nvSpPr>
        <p:spPr>
          <a:xfrm>
            <a:off x="381000" y="1752600"/>
            <a:ext cx="8382000" cy="3352800"/>
          </a:xfrm>
        </p:spPr>
        <p:txBody>
          <a:bodyPr>
            <a:normAutofit/>
          </a:bodyPr>
          <a:lstStyle/>
          <a:p>
            <a:pPr eaLnBrk="1" hangingPunct="1">
              <a:defRPr/>
            </a:pPr>
            <a:r>
              <a:rPr lang="en-US" sz="2000" b="0" dirty="0" smtClean="0">
                <a:solidFill>
                  <a:schemeClr val="bg2">
                    <a:lumMod val="25000"/>
                  </a:schemeClr>
                </a:solidFill>
              </a:rPr>
              <a:t>A working partnership requires open communication, mutual respect, and trust.</a:t>
            </a:r>
          </a:p>
          <a:p>
            <a:pPr lvl="1" eaLnBrk="1" hangingPunct="1">
              <a:defRPr/>
            </a:pPr>
            <a:r>
              <a:rPr lang="en-US" dirty="0" smtClean="0">
                <a:solidFill>
                  <a:schemeClr val="bg2">
                    <a:lumMod val="25000"/>
                  </a:schemeClr>
                </a:solidFill>
              </a:rPr>
              <a:t>Provide HCP with a complete list of all medications (prescription and non-prescription)</a:t>
            </a:r>
          </a:p>
          <a:p>
            <a:pPr lvl="1" eaLnBrk="1" hangingPunct="1">
              <a:defRPr/>
            </a:pPr>
            <a:r>
              <a:rPr lang="en-US" dirty="0" smtClean="0">
                <a:solidFill>
                  <a:schemeClr val="bg2">
                    <a:lumMod val="25000"/>
                  </a:schemeClr>
                </a:solidFill>
              </a:rPr>
              <a:t>Come to appointments with a list of questions.</a:t>
            </a:r>
          </a:p>
          <a:p>
            <a:pPr lvl="1" eaLnBrk="1" hangingPunct="1">
              <a:defRPr/>
            </a:pPr>
            <a:r>
              <a:rPr lang="en-US" dirty="0" smtClean="0">
                <a:solidFill>
                  <a:schemeClr val="bg2">
                    <a:lumMod val="25000"/>
                  </a:schemeClr>
                </a:solidFill>
              </a:rPr>
              <a:t>Bring an “extra pair of ears”</a:t>
            </a:r>
          </a:p>
          <a:p>
            <a:pPr lvl="1" eaLnBrk="1" hangingPunct="1">
              <a:defRPr/>
            </a:pPr>
            <a:r>
              <a:rPr lang="en-US" dirty="0" smtClean="0">
                <a:solidFill>
                  <a:schemeClr val="bg2">
                    <a:lumMod val="25000"/>
                  </a:schemeClr>
                </a:solidFill>
              </a:rPr>
              <a:t>Report any symptoms experienced </a:t>
            </a:r>
            <a:r>
              <a:rPr lang="en-US" dirty="0" smtClean="0">
                <a:solidFill>
                  <a:schemeClr val="bg2">
                    <a:lumMod val="25000"/>
                  </a:schemeClr>
                </a:solidFill>
              </a:rPr>
              <a:t>since the </a:t>
            </a:r>
            <a:r>
              <a:rPr lang="en-US" dirty="0" smtClean="0">
                <a:solidFill>
                  <a:schemeClr val="bg2">
                    <a:lumMod val="25000"/>
                  </a:schemeClr>
                </a:solidFill>
              </a:rPr>
              <a:t>last visit. </a:t>
            </a:r>
          </a:p>
        </p:txBody>
      </p:sp>
    </p:spTree>
    <p:extLst>
      <p:ext uri="{BB962C8B-B14F-4D97-AF65-F5344CB8AC3E}">
        <p14:creationId xmlns:p14="http://schemas.microsoft.com/office/powerpoint/2010/main" val="1448596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smtClean="0"/>
              <a:t>So what do we know about MS?</a:t>
            </a:r>
          </a:p>
        </p:txBody>
      </p:sp>
      <p:sp>
        <p:nvSpPr>
          <p:cNvPr id="35843" name="Rectangle 3"/>
          <p:cNvSpPr>
            <a:spLocks noGrp="1" noChangeArrowheads="1"/>
          </p:cNvSpPr>
          <p:nvPr>
            <p:ph type="body" idx="1"/>
          </p:nvPr>
        </p:nvSpPr>
        <p:spPr>
          <a:xfrm>
            <a:off x="381000" y="1600200"/>
            <a:ext cx="8382000" cy="4724400"/>
          </a:xfrm>
        </p:spPr>
        <p:txBody>
          <a:bodyPr/>
          <a:lstStyle/>
          <a:p>
            <a:pPr eaLnBrk="1" hangingPunct="1">
              <a:lnSpc>
                <a:spcPct val="90000"/>
              </a:lnSpc>
              <a:defRPr/>
            </a:pPr>
            <a:r>
              <a:rPr lang="en-US" sz="2000" b="0" dirty="0" smtClean="0">
                <a:solidFill>
                  <a:schemeClr val="bg2">
                    <a:lumMod val="25000"/>
                  </a:schemeClr>
                </a:solidFill>
              </a:rPr>
              <a:t>MS is a chronic, unpredictable disease. </a:t>
            </a:r>
          </a:p>
          <a:p>
            <a:pPr eaLnBrk="1" hangingPunct="1">
              <a:lnSpc>
                <a:spcPct val="90000"/>
              </a:lnSpc>
              <a:defRPr/>
            </a:pPr>
            <a:r>
              <a:rPr lang="en-US" sz="2000" b="0" dirty="0" smtClean="0">
                <a:solidFill>
                  <a:schemeClr val="bg2">
                    <a:lumMod val="25000"/>
                  </a:schemeClr>
                </a:solidFill>
              </a:rPr>
              <a:t>The cause of MS is still unknown</a:t>
            </a:r>
          </a:p>
          <a:p>
            <a:pPr eaLnBrk="1" hangingPunct="1">
              <a:lnSpc>
                <a:spcPct val="90000"/>
              </a:lnSpc>
              <a:defRPr/>
            </a:pPr>
            <a:r>
              <a:rPr lang="en-US" sz="2000" b="0" dirty="0" smtClean="0">
                <a:solidFill>
                  <a:schemeClr val="bg2">
                    <a:lumMod val="25000"/>
                  </a:schemeClr>
                </a:solidFill>
              </a:rPr>
              <a:t>MS affects each person differently; symptoms vary widely.</a:t>
            </a:r>
          </a:p>
          <a:p>
            <a:pPr eaLnBrk="1" hangingPunct="1">
              <a:lnSpc>
                <a:spcPct val="90000"/>
              </a:lnSpc>
              <a:defRPr/>
            </a:pPr>
            <a:r>
              <a:rPr lang="en-US" sz="2000" b="0" dirty="0" smtClean="0">
                <a:solidFill>
                  <a:schemeClr val="bg2">
                    <a:lumMod val="25000"/>
                  </a:schemeClr>
                </a:solidFill>
              </a:rPr>
              <a:t>MS is not fatal, contagious, directly inherited, or always disabling.</a:t>
            </a:r>
          </a:p>
          <a:p>
            <a:pPr eaLnBrk="1" hangingPunct="1">
              <a:lnSpc>
                <a:spcPct val="90000"/>
              </a:lnSpc>
              <a:defRPr/>
            </a:pPr>
            <a:r>
              <a:rPr lang="en-US" sz="2000" b="0" dirty="0" smtClean="0">
                <a:solidFill>
                  <a:schemeClr val="bg2">
                    <a:lumMod val="25000"/>
                  </a:schemeClr>
                </a:solidFill>
              </a:rPr>
              <a:t>Early diagnosis and treatment are important:</a:t>
            </a:r>
          </a:p>
          <a:p>
            <a:pPr lvl="1" eaLnBrk="1" hangingPunct="1">
              <a:lnSpc>
                <a:spcPct val="90000"/>
              </a:lnSpc>
              <a:defRPr/>
            </a:pPr>
            <a:r>
              <a:rPr lang="en-US" dirty="0" smtClean="0">
                <a:solidFill>
                  <a:schemeClr val="bg2">
                    <a:lumMod val="25000"/>
                  </a:schemeClr>
                </a:solidFill>
              </a:rPr>
              <a:t>Significant, irreversible damage can occur early on</a:t>
            </a:r>
          </a:p>
          <a:p>
            <a:pPr lvl="1" eaLnBrk="1" hangingPunct="1">
              <a:lnSpc>
                <a:spcPct val="90000"/>
              </a:lnSpc>
              <a:defRPr/>
            </a:pPr>
            <a:r>
              <a:rPr lang="en-US" dirty="0" smtClean="0">
                <a:solidFill>
                  <a:schemeClr val="bg2">
                    <a:lumMod val="25000"/>
                  </a:schemeClr>
                </a:solidFill>
              </a:rPr>
              <a:t>Available treatments reduce the number of relapses and          may slow progression</a:t>
            </a:r>
          </a:p>
          <a:p>
            <a:pPr eaLnBrk="1" hangingPunct="1">
              <a:lnSpc>
                <a:spcPct val="90000"/>
              </a:lnSpc>
              <a:defRPr/>
            </a:pPr>
            <a:r>
              <a:rPr lang="en-US" sz="2000" b="0" dirty="0" smtClean="0">
                <a:solidFill>
                  <a:schemeClr val="bg2">
                    <a:lumMod val="25000"/>
                  </a:schemeClr>
                </a:solidFill>
              </a:rPr>
              <a:t>Treatment includes: attack management, symptom management, disease modification, rehab, </a:t>
            </a:r>
            <a:r>
              <a:rPr lang="en-US" sz="2000" b="0" dirty="0" smtClean="0">
                <a:solidFill>
                  <a:schemeClr val="bg2">
                    <a:lumMod val="25000"/>
                  </a:schemeClr>
                </a:solidFill>
              </a:rPr>
              <a:t>emotional </a:t>
            </a:r>
            <a:r>
              <a:rPr lang="en-US" sz="2000" b="0" dirty="0" smtClean="0">
                <a:solidFill>
                  <a:schemeClr val="bg2">
                    <a:lumMod val="25000"/>
                  </a:schemeClr>
                </a:solidFill>
              </a:rPr>
              <a:t>support.</a:t>
            </a:r>
          </a:p>
          <a:p>
            <a:pPr eaLnBrk="1" hangingPunct="1">
              <a:lnSpc>
                <a:spcPct val="90000"/>
              </a:lnSpc>
              <a:buFont typeface="Times" pitchFamily="18" charset="0"/>
              <a:buNone/>
              <a:defRPr/>
            </a:pPr>
            <a:endParaRPr lang="en-US" sz="2400" dirty="0" smtClean="0"/>
          </a:p>
          <a:p>
            <a:pPr eaLnBrk="1" hangingPunct="1">
              <a:lnSpc>
                <a:spcPct val="90000"/>
              </a:lnSpc>
              <a:defRPr/>
            </a:pPr>
            <a:endParaRPr lang="en-US" sz="2000" dirty="0" smtClean="0"/>
          </a:p>
        </p:txBody>
      </p:sp>
    </p:spTree>
    <p:extLst>
      <p:ext uri="{BB962C8B-B14F-4D97-AF65-F5344CB8AC3E}">
        <p14:creationId xmlns:p14="http://schemas.microsoft.com/office/powerpoint/2010/main" val="3128046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smtClean="0"/>
              <a:t>Something to Think About</a:t>
            </a:r>
          </a:p>
        </p:txBody>
      </p:sp>
      <p:sp>
        <p:nvSpPr>
          <p:cNvPr id="36867" name="Rectangle 3"/>
          <p:cNvSpPr>
            <a:spLocks noGrp="1" noChangeArrowheads="1"/>
          </p:cNvSpPr>
          <p:nvPr>
            <p:ph type="body" idx="1"/>
          </p:nvPr>
        </p:nvSpPr>
        <p:spPr>
          <a:xfrm>
            <a:off x="381000" y="1828800"/>
            <a:ext cx="8382000" cy="3352800"/>
          </a:xfrm>
        </p:spPr>
        <p:txBody>
          <a:bodyPr/>
          <a:lstStyle/>
          <a:p>
            <a:pPr eaLnBrk="1" hangingPunct="1">
              <a:buFont typeface="Times" pitchFamily="18" charset="0"/>
              <a:buNone/>
              <a:defRPr/>
            </a:pPr>
            <a:r>
              <a:rPr lang="en-US" sz="2400" b="0" dirty="0" smtClean="0">
                <a:solidFill>
                  <a:schemeClr val="bg2">
                    <a:lumMod val="75000"/>
                  </a:schemeClr>
                </a:solidFill>
              </a:rPr>
              <a:t>	</a:t>
            </a:r>
            <a:r>
              <a:rPr lang="en-US" sz="2000" b="0" dirty="0" smtClean="0">
                <a:solidFill>
                  <a:schemeClr val="bg2">
                    <a:lumMod val="25000"/>
                  </a:schemeClr>
                </a:solidFill>
              </a:rPr>
              <a:t>You’ve just heard a lot about MS and the ways it can impact a person.  </a:t>
            </a:r>
          </a:p>
          <a:p>
            <a:pPr eaLnBrk="1" hangingPunct="1">
              <a:buFont typeface="Times" pitchFamily="18" charset="0"/>
              <a:buNone/>
              <a:defRPr/>
            </a:pPr>
            <a:endParaRPr lang="en-US" sz="2000" b="0" dirty="0" smtClean="0">
              <a:solidFill>
                <a:schemeClr val="bg2">
                  <a:lumMod val="25000"/>
                </a:schemeClr>
              </a:solidFill>
            </a:endParaRPr>
          </a:p>
          <a:p>
            <a:pPr eaLnBrk="1" hangingPunct="1">
              <a:buFont typeface="Times" pitchFamily="18" charset="0"/>
              <a:buNone/>
              <a:defRPr/>
            </a:pPr>
            <a:r>
              <a:rPr lang="en-US" sz="2000" b="0" dirty="0" smtClean="0">
                <a:solidFill>
                  <a:schemeClr val="bg2">
                    <a:lumMod val="25000"/>
                  </a:schemeClr>
                </a:solidFill>
              </a:rPr>
              <a:t>	It may be helpful to think about your personal reactions, attitudes—even prejudices—about illness and disability.  </a:t>
            </a:r>
          </a:p>
          <a:p>
            <a:pPr eaLnBrk="1" hangingPunct="1">
              <a:defRPr/>
            </a:pPr>
            <a:endParaRPr lang="en-US" sz="2000" b="0" dirty="0" smtClean="0">
              <a:solidFill>
                <a:schemeClr val="bg2">
                  <a:lumMod val="25000"/>
                </a:schemeClr>
              </a:solidFill>
            </a:endParaRPr>
          </a:p>
          <a:p>
            <a:pPr eaLnBrk="1" hangingPunct="1">
              <a:buFont typeface="Times" pitchFamily="18" charset="0"/>
              <a:buNone/>
              <a:defRPr/>
            </a:pPr>
            <a:r>
              <a:rPr lang="en-US" sz="2000" b="0" dirty="0" smtClean="0">
                <a:solidFill>
                  <a:schemeClr val="bg2">
                    <a:lumMod val="25000"/>
                  </a:schemeClr>
                </a:solidFill>
              </a:rPr>
              <a:t>	As in other areas, self-awareness can enhance </a:t>
            </a:r>
            <a:r>
              <a:rPr lang="en-US" sz="2000" b="0" dirty="0" smtClean="0">
                <a:solidFill>
                  <a:schemeClr val="bg2">
                    <a:lumMod val="25000"/>
                  </a:schemeClr>
                </a:solidFill>
              </a:rPr>
              <a:t>your </a:t>
            </a:r>
            <a:r>
              <a:rPr lang="en-US" sz="2000" b="0" dirty="0" smtClean="0">
                <a:solidFill>
                  <a:schemeClr val="bg2">
                    <a:lumMod val="25000"/>
                  </a:schemeClr>
                </a:solidFill>
              </a:rPr>
              <a:t>effectiveness as a therapist. </a:t>
            </a:r>
          </a:p>
          <a:p>
            <a:pPr eaLnBrk="1" hangingPunct="1">
              <a:buFont typeface="Times" pitchFamily="18" charset="0"/>
              <a:buNone/>
              <a:defRPr/>
            </a:pPr>
            <a:endParaRPr lang="en-US" sz="2400" dirty="0" smtClean="0">
              <a:solidFill>
                <a:schemeClr val="accent2"/>
              </a:solidFill>
            </a:endParaRPr>
          </a:p>
        </p:txBody>
      </p:sp>
    </p:spTree>
    <p:extLst>
      <p:ext uri="{BB962C8B-B14F-4D97-AF65-F5344CB8AC3E}">
        <p14:creationId xmlns:p14="http://schemas.microsoft.com/office/powerpoint/2010/main" val="3444934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smtClean="0"/>
              <a:t>Society Resources for People with MS</a:t>
            </a:r>
          </a:p>
        </p:txBody>
      </p:sp>
      <p:sp>
        <p:nvSpPr>
          <p:cNvPr id="54275" name="Rectangle 3"/>
          <p:cNvSpPr>
            <a:spLocks noGrp="1" noChangeArrowheads="1"/>
          </p:cNvSpPr>
          <p:nvPr>
            <p:ph type="body" idx="1"/>
          </p:nvPr>
        </p:nvSpPr>
        <p:spPr>
          <a:xfrm>
            <a:off x="457200" y="1600200"/>
            <a:ext cx="8382000" cy="3962400"/>
          </a:xfrm>
        </p:spPr>
        <p:txBody>
          <a:bodyPr/>
          <a:lstStyle/>
          <a:p>
            <a:pPr eaLnBrk="1" hangingPunct="1">
              <a:lnSpc>
                <a:spcPct val="90000"/>
              </a:lnSpc>
              <a:defRPr/>
            </a:pPr>
            <a:r>
              <a:rPr lang="en-US" sz="2000" b="0" dirty="0" smtClean="0">
                <a:solidFill>
                  <a:schemeClr val="bg2">
                    <a:lumMod val="25000"/>
                  </a:schemeClr>
                </a:solidFill>
              </a:rPr>
              <a:t>Nationwide network of chapters around the country</a:t>
            </a:r>
          </a:p>
          <a:p>
            <a:pPr eaLnBrk="1" hangingPunct="1">
              <a:lnSpc>
                <a:spcPct val="90000"/>
              </a:lnSpc>
              <a:defRPr/>
            </a:pPr>
            <a:r>
              <a:rPr lang="en-US" sz="2000" b="0" dirty="0" smtClean="0">
                <a:solidFill>
                  <a:schemeClr val="bg2">
                    <a:lumMod val="25000"/>
                  </a:schemeClr>
                </a:solidFill>
              </a:rPr>
              <a:t>Web site (www.nationalMSsociety.org)</a:t>
            </a:r>
          </a:p>
          <a:p>
            <a:pPr eaLnBrk="1" hangingPunct="1">
              <a:lnSpc>
                <a:spcPct val="90000"/>
              </a:lnSpc>
              <a:defRPr/>
            </a:pPr>
            <a:r>
              <a:rPr lang="en-US" sz="2000" b="0" dirty="0" smtClean="0">
                <a:solidFill>
                  <a:schemeClr val="bg2">
                    <a:lumMod val="25000"/>
                  </a:schemeClr>
                </a:solidFill>
              </a:rPr>
              <a:t>Access to information, referrals, support (1-800-344-4867)</a:t>
            </a:r>
          </a:p>
          <a:p>
            <a:pPr eaLnBrk="1" hangingPunct="1">
              <a:lnSpc>
                <a:spcPct val="90000"/>
              </a:lnSpc>
              <a:defRPr/>
            </a:pPr>
            <a:r>
              <a:rPr lang="en-US" sz="2000" b="0" dirty="0" smtClean="0">
                <a:solidFill>
                  <a:schemeClr val="bg2">
                    <a:lumMod val="25000"/>
                  </a:schemeClr>
                </a:solidFill>
              </a:rPr>
              <a:t>Educational programs (in-person, online)</a:t>
            </a:r>
          </a:p>
          <a:p>
            <a:pPr eaLnBrk="1" hangingPunct="1">
              <a:lnSpc>
                <a:spcPct val="90000"/>
              </a:lnSpc>
              <a:defRPr/>
            </a:pPr>
            <a:r>
              <a:rPr lang="en-US" sz="2000" b="0" dirty="0" smtClean="0">
                <a:solidFill>
                  <a:schemeClr val="bg2">
                    <a:lumMod val="25000"/>
                  </a:schemeClr>
                </a:solidFill>
              </a:rPr>
              <a:t>Support programs (self-help groups, peer and professional counseling, friendly visitors) </a:t>
            </a:r>
          </a:p>
          <a:p>
            <a:pPr eaLnBrk="1" hangingPunct="1">
              <a:lnSpc>
                <a:spcPct val="90000"/>
              </a:lnSpc>
              <a:defRPr/>
            </a:pPr>
            <a:r>
              <a:rPr lang="en-US" sz="2000" b="0" dirty="0" smtClean="0">
                <a:solidFill>
                  <a:schemeClr val="bg2">
                    <a:lumMod val="25000"/>
                  </a:schemeClr>
                </a:solidFill>
              </a:rPr>
              <a:t>Consultation (legal, employment, insurance, long-term care)</a:t>
            </a:r>
          </a:p>
          <a:p>
            <a:pPr eaLnBrk="1" hangingPunct="1">
              <a:lnSpc>
                <a:spcPct val="90000"/>
              </a:lnSpc>
              <a:defRPr/>
            </a:pPr>
            <a:r>
              <a:rPr lang="en-US" sz="2000" b="0" dirty="0" smtClean="0">
                <a:solidFill>
                  <a:schemeClr val="bg2">
                    <a:lumMod val="25000"/>
                  </a:schemeClr>
                </a:solidFill>
              </a:rPr>
              <a:t>Financial assistance</a:t>
            </a:r>
          </a:p>
          <a:p>
            <a:pPr eaLnBrk="1" hangingPunct="1">
              <a:lnSpc>
                <a:spcPct val="90000"/>
              </a:lnSpc>
              <a:buFont typeface="Times" pitchFamily="18" charset="0"/>
              <a:buNone/>
              <a:defRPr/>
            </a:pPr>
            <a:endParaRPr lang="en-US" sz="2400" dirty="0" smtClean="0">
              <a:solidFill>
                <a:schemeClr val="accent2"/>
              </a:solidFill>
            </a:endParaRPr>
          </a:p>
          <a:p>
            <a:pPr eaLnBrk="1" hangingPunct="1">
              <a:lnSpc>
                <a:spcPct val="90000"/>
              </a:lnSpc>
              <a:defRPr/>
            </a:pPr>
            <a:endParaRPr lang="en-US" sz="2400" b="0" dirty="0" smtClean="0"/>
          </a:p>
        </p:txBody>
      </p:sp>
    </p:spTree>
    <p:extLst>
      <p:ext uri="{BB962C8B-B14F-4D97-AF65-F5344CB8AC3E}">
        <p14:creationId xmlns:p14="http://schemas.microsoft.com/office/powerpoint/2010/main" val="1877589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228600"/>
            <a:ext cx="8534400" cy="914400"/>
          </a:xfrm>
        </p:spPr>
        <p:txBody>
          <a:bodyPr>
            <a:normAutofit fontScale="90000"/>
          </a:bodyPr>
          <a:lstStyle/>
          <a:p>
            <a:pPr eaLnBrk="1" hangingPunct="1"/>
            <a:r>
              <a:rPr lang="en-US" sz="3200" smtClean="0"/>
              <a:t>Society Resources for                                Healthcare Professionals</a:t>
            </a:r>
          </a:p>
        </p:txBody>
      </p:sp>
      <p:sp>
        <p:nvSpPr>
          <p:cNvPr id="38915" name="Rectangle 3"/>
          <p:cNvSpPr>
            <a:spLocks noGrp="1" noChangeArrowheads="1"/>
          </p:cNvSpPr>
          <p:nvPr>
            <p:ph type="body" idx="1"/>
          </p:nvPr>
        </p:nvSpPr>
        <p:spPr>
          <a:xfrm>
            <a:off x="304800" y="1676400"/>
            <a:ext cx="8001000" cy="4724400"/>
          </a:xfrm>
        </p:spPr>
        <p:txBody>
          <a:bodyPr/>
          <a:lstStyle/>
          <a:p>
            <a:pPr eaLnBrk="1" hangingPunct="1"/>
            <a:r>
              <a:rPr lang="en-US" sz="2000" b="0" dirty="0" smtClean="0">
                <a:solidFill>
                  <a:schemeClr val="bg2">
                    <a:lumMod val="25000"/>
                  </a:schemeClr>
                </a:solidFill>
              </a:rPr>
              <a:t>Professional Resource Center	     	                          	Website: </a:t>
            </a:r>
            <a:r>
              <a:rPr lang="en-US" sz="2000" b="0" dirty="0" smtClean="0">
                <a:solidFill>
                  <a:schemeClr val="bg2">
                    <a:lumMod val="25000"/>
                  </a:schemeClr>
                </a:solidFill>
                <a:hlinkClick r:id="rId3"/>
              </a:rPr>
              <a:t>www.nationalMSsociety.org/PRC</a:t>
            </a:r>
            <a:endParaRPr lang="en-US" sz="2000" b="0" dirty="0" smtClean="0">
              <a:solidFill>
                <a:schemeClr val="bg2">
                  <a:lumMod val="25000"/>
                </a:schemeClr>
              </a:solidFill>
            </a:endParaRPr>
          </a:p>
          <a:p>
            <a:pPr eaLnBrk="1" hangingPunct="1">
              <a:buFont typeface="Times" pitchFamily="18" charset="0"/>
              <a:buNone/>
            </a:pPr>
            <a:r>
              <a:rPr lang="en-US" sz="2000" b="0" dirty="0" smtClean="0">
                <a:solidFill>
                  <a:schemeClr val="bg2">
                    <a:lumMod val="25000"/>
                  </a:schemeClr>
                </a:solidFill>
              </a:rPr>
              <a:t>		Email: healthprof_info@nmss.org		</a:t>
            </a:r>
          </a:p>
          <a:p>
            <a:pPr lvl="1" eaLnBrk="1" hangingPunct="1"/>
            <a:r>
              <a:rPr lang="en-US" dirty="0" smtClean="0">
                <a:solidFill>
                  <a:schemeClr val="bg2">
                    <a:lumMod val="25000"/>
                  </a:schemeClr>
                </a:solidFill>
              </a:rPr>
              <a:t>Clinical consultations with MS specialists</a:t>
            </a:r>
          </a:p>
          <a:p>
            <a:pPr lvl="1" eaLnBrk="1" hangingPunct="1"/>
            <a:r>
              <a:rPr lang="en-US" dirty="0" smtClean="0">
                <a:solidFill>
                  <a:schemeClr val="bg2">
                    <a:lumMod val="25000"/>
                  </a:schemeClr>
                </a:solidFill>
              </a:rPr>
              <a:t>Literature search services</a:t>
            </a:r>
          </a:p>
          <a:p>
            <a:pPr lvl="1" eaLnBrk="1" hangingPunct="1"/>
            <a:r>
              <a:rPr lang="en-US" dirty="0" smtClean="0">
                <a:solidFill>
                  <a:schemeClr val="bg2">
                    <a:lumMod val="25000"/>
                  </a:schemeClr>
                </a:solidFill>
              </a:rPr>
              <a:t>Professional publications</a:t>
            </a:r>
          </a:p>
          <a:p>
            <a:pPr lvl="1" eaLnBrk="1" hangingPunct="1"/>
            <a:r>
              <a:rPr lang="en-US" dirty="0" smtClean="0">
                <a:solidFill>
                  <a:schemeClr val="bg2">
                    <a:lumMod val="25000"/>
                  </a:schemeClr>
                </a:solidFill>
              </a:rPr>
              <a:t>Quarterly e-newsletter for professionals </a:t>
            </a:r>
          </a:p>
          <a:p>
            <a:pPr lvl="1" eaLnBrk="1" hangingPunct="1"/>
            <a:r>
              <a:rPr lang="en-US" dirty="0" smtClean="0">
                <a:solidFill>
                  <a:schemeClr val="bg2">
                    <a:lumMod val="25000"/>
                  </a:schemeClr>
                </a:solidFill>
              </a:rPr>
              <a:t>Professional education programs (medical, rehab, nursing, mental health)</a:t>
            </a:r>
          </a:p>
          <a:p>
            <a:pPr lvl="1" eaLnBrk="1" hangingPunct="1"/>
            <a:r>
              <a:rPr lang="en-US" dirty="0" smtClean="0">
                <a:solidFill>
                  <a:schemeClr val="bg2">
                    <a:lumMod val="25000"/>
                  </a:schemeClr>
                </a:solidFill>
              </a:rPr>
              <a:t>Consultation on insurance and long-term care </a:t>
            </a:r>
            <a:r>
              <a:rPr lang="en-US" dirty="0" smtClean="0">
                <a:solidFill>
                  <a:schemeClr val="bg2">
                    <a:lumMod val="25000"/>
                  </a:schemeClr>
                </a:solidFill>
              </a:rPr>
              <a:t>issues</a:t>
            </a:r>
          </a:p>
          <a:p>
            <a:pPr lvl="1" eaLnBrk="1" hangingPunct="1"/>
            <a:r>
              <a:rPr lang="en-US" dirty="0" smtClean="0">
                <a:solidFill>
                  <a:schemeClr val="bg2">
                    <a:lumMod val="25000"/>
                  </a:schemeClr>
                </a:solidFill>
              </a:rPr>
              <a:t>Free app for your smartphone </a:t>
            </a:r>
            <a:endParaRPr lang="en-US" dirty="0" smtClean="0">
              <a:solidFill>
                <a:schemeClr val="bg2">
                  <a:lumMod val="25000"/>
                </a:schemeClr>
              </a:solidFill>
            </a:endParaRPr>
          </a:p>
          <a:p>
            <a:pPr lvl="1" eaLnBrk="1" hangingPunct="1"/>
            <a:endParaRPr lang="en-US" sz="2400" b="1" dirty="0" smtClean="0">
              <a:solidFill>
                <a:schemeClr val="folHlink"/>
              </a:solidFill>
            </a:endParaRPr>
          </a:p>
          <a:p>
            <a:pPr lvl="1" eaLnBrk="1" hangingPunct="1">
              <a:buFont typeface="Wingdings" pitchFamily="2" charset="2"/>
              <a:buNone/>
            </a:pPr>
            <a:endParaRPr lang="en-US" sz="2000" dirty="0" smtClean="0">
              <a:solidFill>
                <a:schemeClr val="folHlink"/>
              </a:solidFill>
            </a:endParaRPr>
          </a:p>
        </p:txBody>
      </p:sp>
    </p:spTree>
    <p:extLst>
      <p:ext uri="{BB962C8B-B14F-4D97-AF65-F5344CB8AC3E}">
        <p14:creationId xmlns:p14="http://schemas.microsoft.com/office/powerpoint/2010/main" val="379644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smtClean="0"/>
              <a:t>1396: Earliest Recorded Case of MS</a:t>
            </a:r>
          </a:p>
        </p:txBody>
      </p:sp>
      <p:pic>
        <p:nvPicPr>
          <p:cNvPr id="6147" name="Picture 4" descr="Lidwina"/>
          <p:cNvPicPr>
            <a:picLocks noGrp="1" noChangeAspect="1" noChangeArrowheads="1"/>
          </p:cNvPicPr>
          <p:nvPr>
            <p:ph type="body" idx="1"/>
          </p:nvPr>
        </p:nvPicPr>
        <p:blipFill>
          <a:blip r:embed="rId3">
            <a:lum bright="-12000" contrast="36000"/>
            <a:extLst>
              <a:ext uri="{28A0092B-C50C-407E-A947-70E740481C1C}">
                <a14:useLocalDpi xmlns:a14="http://schemas.microsoft.com/office/drawing/2010/main" val="0"/>
              </a:ext>
            </a:extLst>
          </a:blip>
          <a:srcRect/>
          <a:stretch>
            <a:fillRect/>
          </a:stretch>
        </p:blipFill>
        <p:spPr>
          <a:xfrm>
            <a:off x="1524000" y="1600200"/>
            <a:ext cx="5943600" cy="44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71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smtClean="0"/>
              <a:t>From Sister Lidwina to the present…</a:t>
            </a:r>
          </a:p>
        </p:txBody>
      </p:sp>
      <p:sp>
        <p:nvSpPr>
          <p:cNvPr id="7171" name="Rectangle 3"/>
          <p:cNvSpPr>
            <a:spLocks noGrp="1" noChangeArrowheads="1"/>
          </p:cNvSpPr>
          <p:nvPr>
            <p:ph type="body" idx="1"/>
          </p:nvPr>
        </p:nvSpPr>
        <p:spPr>
          <a:xfrm>
            <a:off x="533400" y="1828800"/>
            <a:ext cx="7543800" cy="3048000"/>
          </a:xfrm>
        </p:spPr>
        <p:txBody>
          <a:bodyPr>
            <a:normAutofit fontScale="92500" lnSpcReduction="10000"/>
          </a:bodyPr>
          <a:lstStyle/>
          <a:p>
            <a:pPr eaLnBrk="1" hangingPunct="1"/>
            <a:r>
              <a:rPr lang="en-US" sz="2000" dirty="0" smtClean="0">
                <a:solidFill>
                  <a:schemeClr val="bg2">
                    <a:lumMod val="25000"/>
                  </a:schemeClr>
                </a:solidFill>
              </a:rPr>
              <a:t>1868—Jean-Martin Charcot describes the disease and finds MS plaques (scars) on autopsy.</a:t>
            </a:r>
          </a:p>
          <a:p>
            <a:pPr eaLnBrk="1" hangingPunct="1"/>
            <a:r>
              <a:rPr lang="en-US" sz="2000" dirty="0" smtClean="0">
                <a:solidFill>
                  <a:schemeClr val="bg2">
                    <a:lumMod val="25000"/>
                  </a:schemeClr>
                </a:solidFill>
              </a:rPr>
              <a:t>1878—Louis Ranvier describes the myelin sheath (the primary target of MS in the central nervous system).</a:t>
            </a:r>
          </a:p>
          <a:p>
            <a:pPr algn="ctr" eaLnBrk="1" hangingPunct="1">
              <a:buFont typeface="Times" pitchFamily="18" charset="0"/>
              <a:buNone/>
            </a:pPr>
            <a:r>
              <a:rPr lang="en-US" sz="2000" dirty="0" smtClean="0">
                <a:solidFill>
                  <a:schemeClr val="bg2">
                    <a:lumMod val="25000"/>
                  </a:schemeClr>
                </a:solidFill>
              </a:rPr>
              <a:t>“</a:t>
            </a:r>
            <a:r>
              <a:rPr lang="en-US" sz="2000" i="1" dirty="0" smtClean="0">
                <a:solidFill>
                  <a:schemeClr val="bg2">
                    <a:lumMod val="25000"/>
                  </a:schemeClr>
                </a:solidFill>
              </a:rPr>
              <a:t>Multiple sclerosis is often one of the most difficult problems in clinical medicine.” </a:t>
            </a:r>
            <a:r>
              <a:rPr lang="en-US" sz="2000" dirty="0" smtClean="0">
                <a:solidFill>
                  <a:schemeClr val="bg2">
                    <a:lumMod val="25000"/>
                  </a:schemeClr>
                </a:solidFill>
              </a:rPr>
              <a:t>(Charcot, 1894)</a:t>
            </a:r>
          </a:p>
          <a:p>
            <a:pPr algn="ctr" eaLnBrk="1" hangingPunct="1">
              <a:buFont typeface="Times" pitchFamily="18" charset="0"/>
              <a:buNone/>
            </a:pPr>
            <a:r>
              <a:rPr lang="en-US" sz="2000" dirty="0" smtClean="0">
                <a:solidFill>
                  <a:schemeClr val="bg2">
                    <a:lumMod val="25000"/>
                  </a:schemeClr>
                </a:solidFill>
              </a:rPr>
              <a:t> </a:t>
            </a:r>
            <a:r>
              <a:rPr lang="en-US" sz="2000" i="1" dirty="0" smtClean="0">
                <a:solidFill>
                  <a:schemeClr val="bg2">
                    <a:lumMod val="25000"/>
                  </a:schemeClr>
                </a:solidFill>
              </a:rPr>
              <a:t>“When more is known of the causes and…pathology of the disease…   more rational methods may brighten the therapeutic prospect.”</a:t>
            </a:r>
            <a:r>
              <a:rPr lang="en-US" sz="2000" dirty="0" smtClean="0">
                <a:solidFill>
                  <a:schemeClr val="bg2">
                    <a:lumMod val="25000"/>
                  </a:schemeClr>
                </a:solidFill>
              </a:rPr>
              <a:t> (</a:t>
            </a:r>
            <a:r>
              <a:rPr lang="en-US" sz="2000" dirty="0" err="1" smtClean="0">
                <a:solidFill>
                  <a:schemeClr val="bg2">
                    <a:lumMod val="25000"/>
                  </a:schemeClr>
                </a:solidFill>
              </a:rPr>
              <a:t>Gowers</a:t>
            </a:r>
            <a:r>
              <a:rPr lang="en-US" sz="2000" dirty="0" smtClean="0">
                <a:solidFill>
                  <a:schemeClr val="bg2">
                    <a:lumMod val="25000"/>
                  </a:schemeClr>
                </a:solidFill>
              </a:rPr>
              <a:t>, 1898)</a:t>
            </a:r>
          </a:p>
          <a:p>
            <a:pPr eaLnBrk="1" hangingPunct="1"/>
            <a:r>
              <a:rPr lang="en-US" sz="2000" dirty="0" smtClean="0">
                <a:solidFill>
                  <a:schemeClr val="bg2">
                    <a:lumMod val="25000"/>
                  </a:schemeClr>
                </a:solidFill>
              </a:rPr>
              <a:t>1981—1</a:t>
            </a:r>
            <a:r>
              <a:rPr lang="en-US" sz="2000" baseline="30000" dirty="0" smtClean="0">
                <a:solidFill>
                  <a:schemeClr val="bg2">
                    <a:lumMod val="25000"/>
                  </a:schemeClr>
                </a:solidFill>
              </a:rPr>
              <a:t>st</a:t>
            </a:r>
            <a:r>
              <a:rPr lang="en-US" sz="2000" dirty="0" smtClean="0">
                <a:solidFill>
                  <a:schemeClr val="bg2">
                    <a:lumMod val="25000"/>
                  </a:schemeClr>
                </a:solidFill>
              </a:rPr>
              <a:t> MRI image of MS is published.</a:t>
            </a:r>
          </a:p>
        </p:txBody>
      </p:sp>
    </p:spTree>
    <p:extLst>
      <p:ext uri="{BB962C8B-B14F-4D97-AF65-F5344CB8AC3E}">
        <p14:creationId xmlns:p14="http://schemas.microsoft.com/office/powerpoint/2010/main" val="205179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458200" cy="914400"/>
          </a:xfrm>
        </p:spPr>
        <p:txBody>
          <a:bodyPr/>
          <a:lstStyle/>
          <a:p>
            <a:pPr eaLnBrk="1" hangingPunct="1"/>
            <a:r>
              <a:rPr lang="en-US" sz="3200" smtClean="0"/>
              <a:t>From Sister Lidwina to the present, cont’d</a:t>
            </a:r>
          </a:p>
        </p:txBody>
      </p:sp>
      <p:sp>
        <p:nvSpPr>
          <p:cNvPr id="8195" name="Rectangle 3"/>
          <p:cNvSpPr>
            <a:spLocks noGrp="1" noChangeArrowheads="1"/>
          </p:cNvSpPr>
          <p:nvPr>
            <p:ph type="body" idx="1"/>
          </p:nvPr>
        </p:nvSpPr>
        <p:spPr>
          <a:xfrm>
            <a:off x="381000" y="1676400"/>
            <a:ext cx="7391400" cy="4191000"/>
          </a:xfrm>
        </p:spPr>
        <p:txBody>
          <a:bodyPr/>
          <a:lstStyle/>
          <a:p>
            <a:pPr eaLnBrk="1" hangingPunct="1">
              <a:buFontTx/>
              <a:buChar char="•"/>
            </a:pPr>
            <a:r>
              <a:rPr lang="en-US" sz="2000" dirty="0" smtClean="0">
                <a:solidFill>
                  <a:schemeClr val="bg2">
                    <a:lumMod val="25000"/>
                  </a:schemeClr>
                </a:solidFill>
              </a:rPr>
              <a:t>1993—The first disease-modifying agent for MS—</a:t>
            </a:r>
            <a:r>
              <a:rPr lang="en-US" sz="2000" dirty="0" err="1" smtClean="0">
                <a:solidFill>
                  <a:schemeClr val="bg2">
                    <a:lumMod val="25000"/>
                  </a:schemeClr>
                </a:solidFill>
              </a:rPr>
              <a:t>Betaseron</a:t>
            </a:r>
            <a:r>
              <a:rPr lang="en-US" sz="2000" dirty="0" smtClean="0">
                <a:solidFill>
                  <a:schemeClr val="bg2">
                    <a:lumMod val="25000"/>
                  </a:schemeClr>
                </a:solidFill>
              </a:rPr>
              <a:t>—is approved in the U.S.</a:t>
            </a:r>
          </a:p>
          <a:p>
            <a:pPr eaLnBrk="1" hangingPunct="1"/>
            <a:r>
              <a:rPr lang="en-US" sz="2000" dirty="0" smtClean="0">
                <a:solidFill>
                  <a:schemeClr val="bg2">
                    <a:lumMod val="25000"/>
                  </a:schemeClr>
                </a:solidFill>
              </a:rPr>
              <a:t>1998—Bruce Trapp confirms that the nerve fibers themselves are irreversibly damaged early in the disease course (probably accounting for the permanent disability that can occur).</a:t>
            </a:r>
          </a:p>
          <a:p>
            <a:pPr eaLnBrk="1" hangingPunct="1"/>
            <a:r>
              <a:rPr lang="en-US" sz="2000" dirty="0" smtClean="0">
                <a:solidFill>
                  <a:schemeClr val="bg2">
                    <a:lumMod val="25000"/>
                  </a:schemeClr>
                </a:solidFill>
              </a:rPr>
              <a:t>2016—Today, there are </a:t>
            </a:r>
            <a:r>
              <a:rPr lang="en-US" sz="2000" i="1" dirty="0" smtClean="0">
                <a:solidFill>
                  <a:schemeClr val="bg2">
                    <a:lumMod val="25000"/>
                  </a:schemeClr>
                </a:solidFill>
              </a:rPr>
              <a:t>several</a:t>
            </a:r>
            <a:r>
              <a:rPr lang="en-US" sz="2000" dirty="0" smtClean="0">
                <a:solidFill>
                  <a:schemeClr val="bg2">
                    <a:lumMod val="25000"/>
                  </a:schemeClr>
                </a:solidFill>
              </a:rPr>
              <a:t> medications approved in the U.S. for the treatment of MS and more in the pipeline.</a:t>
            </a:r>
          </a:p>
          <a:p>
            <a:pPr algn="ctr" eaLnBrk="1" hangingPunct="1">
              <a:buFont typeface="Times" pitchFamily="18" charset="0"/>
              <a:buNone/>
            </a:pPr>
            <a:endParaRPr lang="en-US" sz="2000" i="1" dirty="0" smtClean="0">
              <a:solidFill>
                <a:schemeClr val="bg2">
                  <a:lumMod val="25000"/>
                </a:schemeClr>
              </a:solidFill>
            </a:endParaRPr>
          </a:p>
          <a:p>
            <a:pPr algn="ctr" eaLnBrk="1" hangingPunct="1">
              <a:buFont typeface="Times" pitchFamily="18" charset="0"/>
              <a:buNone/>
            </a:pPr>
            <a:r>
              <a:rPr lang="en-US" sz="2000" i="1" dirty="0" smtClean="0">
                <a:solidFill>
                  <a:schemeClr val="bg2">
                    <a:lumMod val="25000"/>
                  </a:schemeClr>
                </a:solidFill>
              </a:rPr>
              <a:t>Today there are 2.3 million people worldwide </a:t>
            </a:r>
          </a:p>
        </p:txBody>
      </p:sp>
    </p:spTree>
    <p:extLst>
      <p:ext uri="{BB962C8B-B14F-4D97-AF65-F5344CB8AC3E}">
        <p14:creationId xmlns:p14="http://schemas.microsoft.com/office/powerpoint/2010/main" val="193376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381000"/>
            <a:ext cx="7924800" cy="914400"/>
          </a:xfrm>
        </p:spPr>
        <p:txBody>
          <a:bodyPr/>
          <a:lstStyle/>
          <a:p>
            <a:pPr eaLnBrk="1" hangingPunct="1"/>
            <a:r>
              <a:rPr lang="en-US" sz="3200" smtClean="0"/>
              <a:t>What MS </a:t>
            </a:r>
            <a:r>
              <a:rPr lang="en-US" sz="3200" i="1" smtClean="0"/>
              <a:t>Is</a:t>
            </a:r>
            <a:r>
              <a:rPr lang="en-US" sz="3200" smtClean="0"/>
              <a:t>:</a:t>
            </a:r>
          </a:p>
        </p:txBody>
      </p:sp>
      <p:sp>
        <p:nvSpPr>
          <p:cNvPr id="9219" name="Rectangle 3"/>
          <p:cNvSpPr>
            <a:spLocks noGrp="1" noChangeArrowheads="1"/>
          </p:cNvSpPr>
          <p:nvPr>
            <p:ph type="body" idx="1"/>
          </p:nvPr>
        </p:nvSpPr>
        <p:spPr>
          <a:xfrm>
            <a:off x="457200" y="1828800"/>
            <a:ext cx="7315200" cy="2819400"/>
          </a:xfrm>
        </p:spPr>
        <p:txBody>
          <a:bodyPr/>
          <a:lstStyle/>
          <a:p>
            <a:pPr eaLnBrk="1" hangingPunct="1">
              <a:lnSpc>
                <a:spcPct val="90000"/>
              </a:lnSpc>
            </a:pPr>
            <a:r>
              <a:rPr lang="en-US" sz="2000" dirty="0" smtClean="0">
                <a:solidFill>
                  <a:schemeClr val="bg2">
                    <a:lumMod val="25000"/>
                  </a:schemeClr>
                </a:solidFill>
              </a:rPr>
              <a:t>MS is considered an immune-mediated disease—perhaps autoimmune</a:t>
            </a:r>
            <a:r>
              <a:rPr lang="en-US" sz="2000" i="1" dirty="0" smtClean="0">
                <a:solidFill>
                  <a:schemeClr val="bg2">
                    <a:lumMod val="25000"/>
                  </a:schemeClr>
                </a:solidFill>
              </a:rPr>
              <a:t>. </a:t>
            </a:r>
            <a:r>
              <a:rPr lang="en-US" sz="2000" dirty="0" smtClean="0">
                <a:solidFill>
                  <a:schemeClr val="bg2">
                    <a:lumMod val="25000"/>
                  </a:schemeClr>
                </a:solidFill>
              </a:rPr>
              <a:t> </a:t>
            </a:r>
          </a:p>
          <a:p>
            <a:pPr eaLnBrk="1" hangingPunct="1">
              <a:lnSpc>
                <a:spcPct val="90000"/>
              </a:lnSpc>
            </a:pPr>
            <a:r>
              <a:rPr lang="en-US" sz="2000" dirty="0" smtClean="0">
                <a:solidFill>
                  <a:schemeClr val="bg2">
                    <a:lumMod val="25000"/>
                  </a:schemeClr>
                </a:solidFill>
              </a:rPr>
              <a:t>The immune system attacks the myelin coating around the nerves in the central nervous system (CNS—brain, spinal cord, and optic nerves) and the nerve fibers themselves.</a:t>
            </a:r>
          </a:p>
          <a:p>
            <a:pPr eaLnBrk="1" hangingPunct="1">
              <a:lnSpc>
                <a:spcPct val="90000"/>
              </a:lnSpc>
            </a:pPr>
            <a:r>
              <a:rPr lang="en-US" sz="2000" dirty="0" smtClean="0">
                <a:solidFill>
                  <a:schemeClr val="bg2">
                    <a:lumMod val="25000"/>
                  </a:schemeClr>
                </a:solidFill>
              </a:rPr>
              <a:t>Its name comes from the </a:t>
            </a:r>
            <a:r>
              <a:rPr lang="en-US" sz="2000" i="1" dirty="0" smtClean="0">
                <a:solidFill>
                  <a:schemeClr val="bg2">
                    <a:lumMod val="25000"/>
                  </a:schemeClr>
                </a:solidFill>
              </a:rPr>
              <a:t>scarring</a:t>
            </a:r>
            <a:r>
              <a:rPr lang="en-US" sz="2000" dirty="0" smtClean="0">
                <a:solidFill>
                  <a:schemeClr val="bg2">
                    <a:lumMod val="25000"/>
                  </a:schemeClr>
                </a:solidFill>
              </a:rPr>
              <a:t> caused by inflammatory attacks at </a:t>
            </a:r>
            <a:r>
              <a:rPr lang="en-US" sz="2000" i="1" dirty="0" smtClean="0">
                <a:solidFill>
                  <a:schemeClr val="bg2">
                    <a:lumMod val="25000"/>
                  </a:schemeClr>
                </a:solidFill>
              </a:rPr>
              <a:t>multiple</a:t>
            </a:r>
            <a:r>
              <a:rPr lang="en-US" sz="2000" dirty="0" smtClean="0">
                <a:solidFill>
                  <a:schemeClr val="bg2">
                    <a:lumMod val="25000"/>
                  </a:schemeClr>
                </a:solidFill>
              </a:rPr>
              <a:t> sites in the central nervous system.</a:t>
            </a:r>
            <a:endParaRPr lang="en-US" sz="2000" i="1" dirty="0" smtClean="0">
              <a:solidFill>
                <a:schemeClr val="bg2">
                  <a:lumMod val="25000"/>
                </a:schemeClr>
              </a:solidFill>
            </a:endParaRPr>
          </a:p>
          <a:p>
            <a:pPr eaLnBrk="1" hangingPunct="1">
              <a:lnSpc>
                <a:spcPct val="90000"/>
              </a:lnSpc>
            </a:pPr>
            <a:endParaRPr lang="en-US" sz="2000" dirty="0" smtClean="0">
              <a:solidFill>
                <a:schemeClr val="folHlink"/>
              </a:solidFill>
            </a:endParaRPr>
          </a:p>
        </p:txBody>
      </p:sp>
    </p:spTree>
    <p:extLst>
      <p:ext uri="{BB962C8B-B14F-4D97-AF65-F5344CB8AC3E}">
        <p14:creationId xmlns:p14="http://schemas.microsoft.com/office/powerpoint/2010/main" val="396338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What MS </a:t>
            </a:r>
            <a:r>
              <a:rPr lang="en-US" sz="3200" i="1" smtClean="0"/>
              <a:t>Is Not:</a:t>
            </a:r>
          </a:p>
        </p:txBody>
      </p:sp>
      <p:sp>
        <p:nvSpPr>
          <p:cNvPr id="10243" name="Rectangle 3"/>
          <p:cNvSpPr>
            <a:spLocks noGrp="1" noChangeArrowheads="1"/>
          </p:cNvSpPr>
          <p:nvPr>
            <p:ph type="body" idx="1"/>
          </p:nvPr>
        </p:nvSpPr>
        <p:spPr>
          <a:xfrm>
            <a:off x="533400" y="1676400"/>
            <a:ext cx="8382000" cy="3352800"/>
          </a:xfrm>
        </p:spPr>
        <p:txBody>
          <a:bodyPr/>
          <a:lstStyle/>
          <a:p>
            <a:pPr eaLnBrk="1" hangingPunct="1"/>
            <a:r>
              <a:rPr lang="en-US" sz="2000" dirty="0" smtClean="0">
                <a:solidFill>
                  <a:schemeClr val="bg2">
                    <a:lumMod val="25000"/>
                  </a:schemeClr>
                </a:solidFill>
              </a:rPr>
              <a:t>MS is not</a:t>
            </a:r>
            <a:r>
              <a:rPr lang="en-US" sz="2000" i="1" dirty="0" smtClean="0">
                <a:solidFill>
                  <a:schemeClr val="bg2">
                    <a:lumMod val="25000"/>
                  </a:schemeClr>
                </a:solidFill>
              </a:rPr>
              <a:t>:</a:t>
            </a:r>
          </a:p>
          <a:p>
            <a:pPr lvl="1" eaLnBrk="1" hangingPunct="1"/>
            <a:r>
              <a:rPr lang="en-US" sz="2000" dirty="0" smtClean="0">
                <a:solidFill>
                  <a:schemeClr val="bg2">
                    <a:lumMod val="25000"/>
                  </a:schemeClr>
                </a:solidFill>
              </a:rPr>
              <a:t>Contagious</a:t>
            </a:r>
          </a:p>
          <a:p>
            <a:pPr lvl="1" eaLnBrk="1" hangingPunct="1"/>
            <a:r>
              <a:rPr lang="en-US" sz="2000" dirty="0" smtClean="0">
                <a:solidFill>
                  <a:schemeClr val="bg2">
                    <a:lumMod val="25000"/>
                  </a:schemeClr>
                </a:solidFill>
              </a:rPr>
              <a:t>Directly inherited</a:t>
            </a:r>
          </a:p>
          <a:p>
            <a:pPr lvl="1" eaLnBrk="1" hangingPunct="1"/>
            <a:r>
              <a:rPr lang="en-US" sz="2000" dirty="0" smtClean="0">
                <a:solidFill>
                  <a:schemeClr val="bg2">
                    <a:lumMod val="25000"/>
                  </a:schemeClr>
                </a:solidFill>
              </a:rPr>
              <a:t>Always severely disabling</a:t>
            </a:r>
          </a:p>
          <a:p>
            <a:pPr lvl="1" eaLnBrk="1" hangingPunct="1"/>
            <a:r>
              <a:rPr lang="en-US" sz="2000" dirty="0" smtClean="0">
                <a:solidFill>
                  <a:schemeClr val="bg2">
                    <a:lumMod val="25000"/>
                  </a:schemeClr>
                </a:solidFill>
              </a:rPr>
              <a:t>Fatal—except in fairly rare instances</a:t>
            </a:r>
          </a:p>
          <a:p>
            <a:pPr eaLnBrk="1" hangingPunct="1">
              <a:buClr>
                <a:schemeClr val="tx1"/>
              </a:buClr>
            </a:pPr>
            <a:r>
              <a:rPr lang="en-US" sz="2000" dirty="0" smtClean="0">
                <a:solidFill>
                  <a:schemeClr val="bg2">
                    <a:lumMod val="25000"/>
                  </a:schemeClr>
                </a:solidFill>
              </a:rPr>
              <a:t>Being diagnosed with MS is not a reason to</a:t>
            </a:r>
            <a:r>
              <a:rPr lang="en-US" sz="2000" i="1" dirty="0" smtClean="0">
                <a:solidFill>
                  <a:schemeClr val="bg2">
                    <a:lumMod val="25000"/>
                  </a:schemeClr>
                </a:solidFill>
              </a:rPr>
              <a:t>:</a:t>
            </a:r>
          </a:p>
          <a:p>
            <a:pPr lvl="1" eaLnBrk="1" hangingPunct="1"/>
            <a:r>
              <a:rPr lang="en-US" sz="2000" dirty="0" smtClean="0">
                <a:solidFill>
                  <a:schemeClr val="bg2">
                    <a:lumMod val="25000"/>
                  </a:schemeClr>
                </a:solidFill>
              </a:rPr>
              <a:t>Stop working</a:t>
            </a:r>
          </a:p>
          <a:p>
            <a:pPr lvl="1" eaLnBrk="1" hangingPunct="1"/>
            <a:r>
              <a:rPr lang="en-US" sz="2000" dirty="0" smtClean="0">
                <a:solidFill>
                  <a:schemeClr val="bg2">
                    <a:lumMod val="25000"/>
                  </a:schemeClr>
                </a:solidFill>
              </a:rPr>
              <a:t>Stop doing things that one enjoys</a:t>
            </a:r>
          </a:p>
          <a:p>
            <a:pPr lvl="1" eaLnBrk="1" hangingPunct="1"/>
            <a:r>
              <a:rPr lang="en-US" sz="2000" dirty="0" smtClean="0">
                <a:solidFill>
                  <a:schemeClr val="bg2">
                    <a:lumMod val="25000"/>
                  </a:schemeClr>
                </a:solidFill>
              </a:rPr>
              <a:t>Not have children</a:t>
            </a:r>
          </a:p>
          <a:p>
            <a:pPr eaLnBrk="1" hangingPunct="1"/>
            <a:endParaRPr lang="en-US" sz="2000" i="1" dirty="0" smtClean="0">
              <a:solidFill>
                <a:schemeClr val="folHlink"/>
              </a:solidFill>
            </a:endParaRPr>
          </a:p>
        </p:txBody>
      </p:sp>
    </p:spTree>
    <p:extLst>
      <p:ext uri="{BB962C8B-B14F-4D97-AF65-F5344CB8AC3E}">
        <p14:creationId xmlns:p14="http://schemas.microsoft.com/office/powerpoint/2010/main" val="415006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smtClean="0"/>
              <a:t>Answering the Big Question: </a:t>
            </a:r>
            <a:br>
              <a:rPr lang="en-US" sz="2800" smtClean="0"/>
            </a:br>
            <a:r>
              <a:rPr lang="en-US" sz="2800" smtClean="0"/>
              <a:t>“Why did I get MS?”</a:t>
            </a:r>
          </a:p>
        </p:txBody>
      </p:sp>
      <p:sp>
        <p:nvSpPr>
          <p:cNvPr id="14339" name="Rectangle 3"/>
          <p:cNvSpPr>
            <a:spLocks noGrp="1" noChangeArrowheads="1"/>
          </p:cNvSpPr>
          <p:nvPr>
            <p:ph type="body" idx="1"/>
          </p:nvPr>
        </p:nvSpPr>
        <p:spPr>
          <a:xfrm>
            <a:off x="381000" y="1752600"/>
            <a:ext cx="8382000" cy="2895600"/>
          </a:xfrm>
        </p:spPr>
        <p:txBody>
          <a:bodyPr/>
          <a:lstStyle/>
          <a:p>
            <a:pPr eaLnBrk="1" hangingPunct="1">
              <a:lnSpc>
                <a:spcPct val="90000"/>
              </a:lnSpc>
              <a:defRPr/>
            </a:pPr>
            <a:r>
              <a:rPr lang="en-US" sz="2400" b="0" dirty="0" smtClean="0">
                <a:solidFill>
                  <a:schemeClr val="bg2">
                    <a:lumMod val="25000"/>
                  </a:schemeClr>
                </a:solidFill>
              </a:rPr>
              <a:t>We </a:t>
            </a:r>
            <a:r>
              <a:rPr lang="en-US" sz="2400" b="0" i="1" dirty="0" smtClean="0">
                <a:solidFill>
                  <a:schemeClr val="bg2">
                    <a:lumMod val="25000"/>
                  </a:schemeClr>
                </a:solidFill>
              </a:rPr>
              <a:t>do not know</a:t>
            </a:r>
            <a:r>
              <a:rPr lang="en-US" sz="2400" b="0" dirty="0" smtClean="0">
                <a:solidFill>
                  <a:schemeClr val="bg2">
                    <a:lumMod val="25000"/>
                  </a:schemeClr>
                </a:solidFill>
              </a:rPr>
              <a:t> why one person gets MS and  another does not.</a:t>
            </a:r>
          </a:p>
          <a:p>
            <a:pPr eaLnBrk="1" hangingPunct="1">
              <a:lnSpc>
                <a:spcPct val="90000"/>
              </a:lnSpc>
              <a:defRPr/>
            </a:pPr>
            <a:r>
              <a:rPr lang="en-US" sz="2400" b="0" dirty="0" smtClean="0">
                <a:solidFill>
                  <a:schemeClr val="bg2">
                    <a:lumMod val="25000"/>
                  </a:schemeClr>
                </a:solidFill>
              </a:rPr>
              <a:t>We </a:t>
            </a:r>
            <a:r>
              <a:rPr lang="en-US" sz="2400" b="0" i="1" dirty="0" smtClean="0">
                <a:solidFill>
                  <a:schemeClr val="bg2">
                    <a:lumMod val="25000"/>
                  </a:schemeClr>
                </a:solidFill>
              </a:rPr>
              <a:t>do not know </a:t>
            </a:r>
            <a:r>
              <a:rPr lang="en-US" sz="2400" b="0" dirty="0" smtClean="0">
                <a:solidFill>
                  <a:schemeClr val="bg2">
                    <a:lumMod val="25000"/>
                  </a:schemeClr>
                </a:solidFill>
              </a:rPr>
              <a:t>of anything:</a:t>
            </a:r>
          </a:p>
          <a:p>
            <a:pPr lvl="1" eaLnBrk="1" hangingPunct="1">
              <a:lnSpc>
                <a:spcPct val="90000"/>
              </a:lnSpc>
              <a:defRPr/>
            </a:pPr>
            <a:r>
              <a:rPr lang="en-US" sz="2400" dirty="0" smtClean="0">
                <a:solidFill>
                  <a:schemeClr val="bg2">
                    <a:lumMod val="25000"/>
                  </a:schemeClr>
                </a:solidFill>
              </a:rPr>
              <a:t>The person </a:t>
            </a:r>
            <a:r>
              <a:rPr lang="en-US" sz="2400" i="1" dirty="0" smtClean="0">
                <a:solidFill>
                  <a:schemeClr val="bg2">
                    <a:lumMod val="25000"/>
                  </a:schemeClr>
                </a:solidFill>
              </a:rPr>
              <a:t>did </a:t>
            </a:r>
            <a:r>
              <a:rPr lang="en-US" sz="2400" dirty="0" smtClean="0">
                <a:solidFill>
                  <a:schemeClr val="bg2">
                    <a:lumMod val="25000"/>
                  </a:schemeClr>
                </a:solidFill>
              </a:rPr>
              <a:t>to cause MS</a:t>
            </a:r>
          </a:p>
          <a:p>
            <a:pPr lvl="1" eaLnBrk="1" hangingPunct="1">
              <a:lnSpc>
                <a:spcPct val="90000"/>
              </a:lnSpc>
              <a:defRPr/>
            </a:pPr>
            <a:r>
              <a:rPr lang="en-US" sz="2400" dirty="0" smtClean="0">
                <a:solidFill>
                  <a:schemeClr val="bg2">
                    <a:lumMod val="25000"/>
                  </a:schemeClr>
                </a:solidFill>
              </a:rPr>
              <a:t>The person </a:t>
            </a:r>
            <a:r>
              <a:rPr lang="en-US" sz="2400" i="1" dirty="0" smtClean="0">
                <a:solidFill>
                  <a:schemeClr val="bg2">
                    <a:lumMod val="25000"/>
                  </a:schemeClr>
                </a:solidFill>
              </a:rPr>
              <a:t>could have done to</a:t>
            </a:r>
            <a:r>
              <a:rPr lang="en-US" sz="2400" dirty="0" smtClean="0">
                <a:solidFill>
                  <a:schemeClr val="bg2">
                    <a:lumMod val="25000"/>
                  </a:schemeClr>
                </a:solidFill>
              </a:rPr>
              <a:t> prevent it</a:t>
            </a:r>
          </a:p>
          <a:p>
            <a:pPr eaLnBrk="1" hangingPunct="1">
              <a:lnSpc>
                <a:spcPct val="90000"/>
              </a:lnSpc>
              <a:defRPr/>
            </a:pPr>
            <a:r>
              <a:rPr lang="en-US" sz="2400" b="0" dirty="0" smtClean="0">
                <a:solidFill>
                  <a:schemeClr val="bg2">
                    <a:lumMod val="25000"/>
                  </a:schemeClr>
                </a:solidFill>
              </a:rPr>
              <a:t>There is no way to predict who will get it and </a:t>
            </a:r>
            <a:r>
              <a:rPr lang="en-US" sz="2400" b="0" dirty="0" smtClean="0">
                <a:solidFill>
                  <a:schemeClr val="bg2">
                    <a:lumMod val="25000"/>
                  </a:schemeClr>
                </a:solidFill>
              </a:rPr>
              <a:t>who </a:t>
            </a:r>
            <a:r>
              <a:rPr lang="en-US" sz="2400" b="0" dirty="0" smtClean="0">
                <a:solidFill>
                  <a:schemeClr val="bg2">
                    <a:lumMod val="25000"/>
                  </a:schemeClr>
                </a:solidFill>
              </a:rPr>
              <a:t>will not. </a:t>
            </a:r>
          </a:p>
          <a:p>
            <a:pPr eaLnBrk="1" hangingPunct="1">
              <a:lnSpc>
                <a:spcPct val="90000"/>
              </a:lnSpc>
              <a:defRPr/>
            </a:pPr>
            <a:endParaRPr lang="en-US" sz="2400" b="0" dirty="0" smtClean="0">
              <a:solidFill>
                <a:schemeClr val="accent2"/>
              </a:solidFill>
            </a:endParaRPr>
          </a:p>
        </p:txBody>
      </p:sp>
    </p:spTree>
    <p:extLst>
      <p:ext uri="{BB962C8B-B14F-4D97-AF65-F5344CB8AC3E}">
        <p14:creationId xmlns:p14="http://schemas.microsoft.com/office/powerpoint/2010/main" val="2626968228"/>
      </p:ext>
    </p:extLst>
  </p:cSld>
  <p:clrMapOvr>
    <a:masterClrMapping/>
  </p:clrMapOvr>
</p:sld>
</file>

<file path=ppt/theme/theme1.xml><?xml version="1.0" encoding="utf-8"?>
<a:theme xmlns:a="http://schemas.openxmlformats.org/drawingml/2006/main" name="Society_Brand_PowerPoint_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AA7C64DA5DDF4B93E6A0218D7402DA" ma:contentTypeVersion="2" ma:contentTypeDescription="Create a new document." ma:contentTypeScope="" ma:versionID="b2096eeffd10523d1bd75de35b6b46cf">
  <xsd:schema xmlns:xsd="http://www.w3.org/2001/XMLSchema" xmlns:p="http://schemas.microsoft.com/office/2006/metadata/properties" xmlns:ns1="http://schemas.microsoft.com/sharepoint/v3" xmlns:ns2="44c437cf-d4de-4de0-ab72-5e368db19ed2" targetNamespace="http://schemas.microsoft.com/office/2006/metadata/properties" ma:root="true" ma:fieldsID="4091f27139aa522b3d6e5e5914f25ee3" ns1:_="" ns2:_="">
    <xsd:import namespace="http://schemas.microsoft.com/sharepoint/v3"/>
    <xsd:import namespace="44c437cf-d4de-4de0-ab72-5e368db19ed2"/>
    <xsd:element name="properties">
      <xsd:complexType>
        <xsd:sequence>
          <xsd:element name="documentManagement">
            <xsd:complexType>
              <xsd:all>
                <xsd:element ref="ns1:PublishingStartDate" minOccurs="0"/>
                <xsd:element ref="ns1:PublishingExpirationDate" minOccurs="0"/>
                <xsd:element ref="ns2:DocCategor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44c437cf-d4de-4de0-ab72-5e368db19ed2" elementFormDefault="qualified">
    <xsd:import namespace="http://schemas.microsoft.com/office/2006/documentManagement/types"/>
    <xsd:element name="DocCategory" ma:index="10" nillable="true" ma:displayName="DocCategory" ma:description="Used to distinguish document categories" ma:format="Dropdown" ma:internalName="DocCategory">
      <xsd:simpleType>
        <xsd:restriction base="dms:Choice">
          <xsd:enumeration value="Society Branding"/>
          <xsd:enumeration value="Conferences and Meetings"/>
          <xsd:enumeration value="Marketing Plans"/>
          <xsd:enumeration value="Online Marketing and Communications"/>
          <xsd:enumeration value="Public Relations"/>
          <xsd:enumeration value="Publications"/>
          <xsd:enumeration value="Training"/>
          <xsd:enumeration value="MS Awareness Week"/>
          <xsd:enumeration value="Other Resources"/>
          <xsd:enumeration value="MS Connections Golden Cirlce Pilot Chapters"/>
          <xsd:enumeration value="2014 Society Leadership Conference"/>
          <xsd:enumeration value="2015 Society Leadership Conference"/>
          <xsd:enumeration value="Volunteer/Spokesperson Engagement"/>
          <xsd:enumeration value="VideoPosting Request Form"/>
          <xsd:enumeration value="Department Inform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Category xmlns="44c437cf-d4de-4de0-ab72-5e368db19ed2">Society Branding</Doc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5C07FA-74A1-4E87-B934-F0E13E4D0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c437cf-d4de-4de0-ab72-5e368db19ed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166987B-DE1F-4DBB-AA2E-B1C7B280C162}">
  <ds:schemaRefs>
    <ds:schemaRef ds:uri="http://schemas.microsoft.com/sharepoint/v3/contenttype/forms"/>
  </ds:schemaRefs>
</ds:datastoreItem>
</file>

<file path=customXml/itemProps3.xml><?xml version="1.0" encoding="utf-8"?>
<ds:datastoreItem xmlns:ds="http://schemas.openxmlformats.org/officeDocument/2006/customXml" ds:itemID="{22A0574C-5CC2-4C13-BC33-96734AA9DB3A}">
  <ds:schemaRefs>
    <ds:schemaRef ds:uri="http://schemas.openxmlformats.org/package/2006/metadata/core-properties"/>
    <ds:schemaRef ds:uri="http://purl.org/dc/elements/1.1/"/>
    <ds:schemaRef ds:uri="http://purl.org/dc/terms/"/>
    <ds:schemaRef ds:uri="http://schemas.microsoft.com/office/2006/documentManagement/types"/>
    <ds:schemaRef ds:uri="http://schemas.microsoft.com/sharepoint/v3"/>
    <ds:schemaRef ds:uri="http://purl.org/dc/dcmitype/"/>
    <ds:schemaRef ds:uri="44c437cf-d4de-4de0-ab72-5e368db19ed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Society_Brand_PowerPoint_Orange</Template>
  <TotalTime>17</TotalTime>
  <Words>4521</Words>
  <Application>Microsoft Office PowerPoint</Application>
  <PresentationFormat>On-screen Show (4:3)</PresentationFormat>
  <Paragraphs>374</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Society_Brand_PowerPoint_Orange</vt:lpstr>
      <vt:lpstr>Multiple Sclerosis</vt:lpstr>
      <vt:lpstr>What does MS look like? </vt:lpstr>
      <vt:lpstr>What else does MS look like?</vt:lpstr>
      <vt:lpstr>1396: Earliest Recorded Case of MS</vt:lpstr>
      <vt:lpstr>From Sister Lidwina to the present…</vt:lpstr>
      <vt:lpstr>From Sister Lidwina to the present, cont’d</vt:lpstr>
      <vt:lpstr>What MS Is:</vt:lpstr>
      <vt:lpstr>What MS Is Not:</vt:lpstr>
      <vt:lpstr>Answering the Big Question:  “Why did I get MS?”</vt:lpstr>
      <vt:lpstr>What Causes MS?</vt:lpstr>
      <vt:lpstr>What is the genetic factor?</vt:lpstr>
      <vt:lpstr>What happens in MS?</vt:lpstr>
      <vt:lpstr>What happens                                                        to the myelin and nerve fibers?</vt:lpstr>
      <vt:lpstr>What are possible symptoms?</vt:lpstr>
      <vt:lpstr>How is MS diagnosed? </vt:lpstr>
      <vt:lpstr>What tests may be used to help  confirm the diagnosis?</vt:lpstr>
      <vt:lpstr>What is the prognosis?</vt:lpstr>
      <vt:lpstr>Disease Types</vt:lpstr>
      <vt:lpstr>Clinically Isolated Syndrome (CIS)</vt:lpstr>
      <vt:lpstr>PowerPoint Presentation</vt:lpstr>
      <vt:lpstr>PowerPoint Presentation</vt:lpstr>
      <vt:lpstr>PowerPoint Presentation</vt:lpstr>
      <vt:lpstr>PowerPoint Presentation</vt:lpstr>
      <vt:lpstr>An Overview of Treatment Strategies</vt:lpstr>
      <vt:lpstr>Who is on the MS “Treatment Team”?</vt:lpstr>
      <vt:lpstr>What are the treatment strategies?</vt:lpstr>
      <vt:lpstr>How are relapses treated?</vt:lpstr>
      <vt:lpstr>How is the disease course treated?</vt:lpstr>
      <vt:lpstr>What do the disease-modifying  drugs do?</vt:lpstr>
      <vt:lpstr>How important is early treatment?</vt:lpstr>
      <vt:lpstr>How are MS symptoms managed?</vt:lpstr>
      <vt:lpstr>Treatment Adherence Issues</vt:lpstr>
      <vt:lpstr>What can people do to feel their best?</vt:lpstr>
      <vt:lpstr> What else can people do to feel their best?</vt:lpstr>
      <vt:lpstr>How can people work effectively with                      their healthcare team? </vt:lpstr>
      <vt:lpstr>So what do we know about MS?</vt:lpstr>
      <vt:lpstr>Something to Think About</vt:lpstr>
      <vt:lpstr>Society Resources for People with MS</vt:lpstr>
      <vt:lpstr>Society Resources for                                Healthcare Professionals</vt:lpstr>
    </vt:vector>
  </TitlesOfParts>
  <Company>National MS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Sclerosis</dc:title>
  <dc:creator>Rosalind Kalb</dc:creator>
  <cp:lastModifiedBy>Rosalind Kalb</cp:lastModifiedBy>
  <cp:revision>2</cp:revision>
  <dcterms:created xsi:type="dcterms:W3CDTF">2016-03-17T13:33:33Z</dcterms:created>
  <dcterms:modified xsi:type="dcterms:W3CDTF">2016-03-17T13:51:11Z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0x0101006AAA7C64DA5DDF4B93E6A0218D7402DA</vt:lpwstr>
  </property>
</Properties>
</file>