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76"/>
  </p:normalViewPr>
  <p:slideViewPr>
    <p:cSldViewPr snapToGrid="0" snapToObjects="1">
      <p:cViewPr varScale="1">
        <p:scale>
          <a:sx n="143" d="100"/>
          <a:sy n="143" d="100"/>
        </p:scale>
        <p:origin x="20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819438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fusion.net/story/17330/nicaraguan-indigenous-village-ravaged-by-crazy-sicknes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454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162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49342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636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1194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495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8039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7300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522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06700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174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724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646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7564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700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On worldwide status of traditional medicine</a:t>
            </a:r>
          </a:p>
        </p:txBody>
      </p:sp>
    </p:spTree>
    <p:extLst>
      <p:ext uri="{BB962C8B-B14F-4D97-AF65-F5344CB8AC3E}">
        <p14:creationId xmlns:p14="http://schemas.microsoft.com/office/powerpoint/2010/main" val="1106149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1625" rtl="0">
              <a:lnSpc>
                <a:spcPct val="115000"/>
              </a:lnSpc>
              <a:spcBef>
                <a:spcPts val="0"/>
              </a:spcBef>
              <a:spcAft>
                <a:spcPts val="1600"/>
              </a:spcAft>
              <a:buClr>
                <a:srgbClr val="435056"/>
              </a:buClr>
              <a:buSzPct val="63888"/>
              <a:buFont typeface="Verdana"/>
              <a:buChar char="-"/>
            </a:pPr>
            <a:endParaRPr sz="1800">
              <a:solidFill>
                <a:srgbClr val="435056"/>
              </a:solidFill>
              <a:highlight>
                <a:srgbClr val="FFFFFF"/>
              </a:highlight>
              <a:latin typeface="Lato"/>
              <a:ea typeface="Lato"/>
              <a:cs typeface="Lato"/>
              <a:sym typeface="Lato"/>
            </a:endParaRPr>
          </a:p>
          <a:p>
            <a:pPr marL="914400" lvl="1" indent="-301625" rtl="0">
              <a:lnSpc>
                <a:spcPct val="115000"/>
              </a:lnSpc>
              <a:spcBef>
                <a:spcPts val="0"/>
              </a:spcBef>
              <a:spcAft>
                <a:spcPts val="1600"/>
              </a:spcAft>
              <a:buClr>
                <a:srgbClr val="435056"/>
              </a:buClr>
              <a:buSzPct val="63888"/>
              <a:buFont typeface="Verdana"/>
              <a:buChar char="-"/>
            </a:pPr>
            <a:r>
              <a:rPr lang="en" sz="1800">
                <a:solidFill>
                  <a:srgbClr val="435056"/>
                </a:solidFill>
                <a:latin typeface="Lato"/>
                <a:ea typeface="Lato"/>
                <a:cs typeface="Lato"/>
                <a:sym typeface="Lato"/>
              </a:rPr>
              <a:t>While many traditional healers will refer their patients to a Western doctor if the cause is biological, not spiritual.</a:t>
            </a:r>
          </a:p>
          <a:p>
            <a:pPr marL="914400" lvl="1" indent="-301625" rtl="0">
              <a:lnSpc>
                <a:spcPct val="115000"/>
              </a:lnSpc>
              <a:spcBef>
                <a:spcPts val="0"/>
              </a:spcBef>
              <a:spcAft>
                <a:spcPts val="1600"/>
              </a:spcAft>
              <a:buClr>
                <a:srgbClr val="435056"/>
              </a:buClr>
              <a:buSzPct val="63888"/>
              <a:buFont typeface="Verdana"/>
              <a:buChar char="-"/>
            </a:pPr>
            <a:r>
              <a:rPr lang="en" sz="1800">
                <a:solidFill>
                  <a:srgbClr val="435056"/>
                </a:solidFill>
                <a:highlight>
                  <a:srgbClr val="FFFFFF"/>
                </a:highlight>
                <a:latin typeface="Lato"/>
                <a:ea typeface="Lato"/>
                <a:cs typeface="Lato"/>
                <a:sym typeface="Lato"/>
              </a:rPr>
              <a:t>Furthermore, it was a commonly held view among all the traditional healers I interviewed that medical doctors would never send a patient to a traditional healer. </a:t>
            </a:r>
          </a:p>
          <a:p>
            <a:pPr marL="914400" lvl="1" indent="-342900">
              <a:lnSpc>
                <a:spcPct val="115000"/>
              </a:lnSpc>
              <a:spcBef>
                <a:spcPts val="0"/>
              </a:spcBef>
              <a:spcAft>
                <a:spcPts val="1600"/>
              </a:spcAft>
              <a:buClr>
                <a:srgbClr val="435056"/>
              </a:buClr>
              <a:buSzPct val="100000"/>
              <a:buFont typeface="Lato"/>
              <a:buChar char="-"/>
            </a:pPr>
            <a:r>
              <a:rPr lang="en" sz="1800">
                <a:solidFill>
                  <a:srgbClr val="435056"/>
                </a:solidFill>
                <a:highlight>
                  <a:srgbClr val="FFFFFF"/>
                </a:highlight>
                <a:latin typeface="Lato"/>
                <a:ea typeface="Lato"/>
                <a:cs typeface="Lato"/>
                <a:sym typeface="Lato"/>
              </a:rPr>
              <a:t>Ex: Grisi Siknis- ‘crazy sickness’, ‘culture-bound’ syndrome</a:t>
            </a:r>
          </a:p>
        </p:txBody>
      </p:sp>
    </p:spTree>
    <p:extLst>
      <p:ext uri="{BB962C8B-B14F-4D97-AF65-F5344CB8AC3E}">
        <p14:creationId xmlns:p14="http://schemas.microsoft.com/office/powerpoint/2010/main" val="295823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there also existed a certain uneasiness towards Miskitu healing therapies, </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especially nurses and physicians who had little knowledge of Miskitu culture.</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For example, it was felt that herbal medicines and other therapies could be toxic and dangerous or that </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healers could interrupt biomedical treatments and contribute to non-compliance, or </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simply hamper or delay biomedical consultations. </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Miskitu medicine was, at best, seen as a possible solution where biomedicine could do no more, rather than a genuine alternative in the daily care of patients.</a:t>
            </a:r>
          </a:p>
        </p:txBody>
      </p:sp>
    </p:spTree>
    <p:extLst>
      <p:ext uri="{BB962C8B-B14F-4D97-AF65-F5344CB8AC3E}">
        <p14:creationId xmlns:p14="http://schemas.microsoft.com/office/powerpoint/2010/main" val="485661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435056"/>
                </a:solidFill>
                <a:highlight>
                  <a:srgbClr val="FFFFFF"/>
                </a:highlight>
                <a:latin typeface="Lato"/>
                <a:ea typeface="Lato"/>
                <a:cs typeface="Lato"/>
                <a:sym typeface="Lato"/>
              </a:rPr>
              <a:t>“Biomedical personnel, especially nurses of Miskitu origin, were generally optimistic about therapeutic cooperation and the ongoing development of the New Model of Health. One of them stated that she had ‘…on many occasions recommended a healer’”</a:t>
            </a:r>
          </a:p>
          <a:p>
            <a:pPr lvl="0" rtl="0">
              <a:lnSpc>
                <a:spcPct val="115000"/>
              </a:lnSpc>
              <a:spcBef>
                <a:spcPts val="0"/>
              </a:spcBef>
              <a:buNone/>
            </a:pPr>
            <a:endParaRPr sz="1800">
              <a:solidFill>
                <a:srgbClr val="435056"/>
              </a:solidFill>
              <a:highlight>
                <a:srgbClr val="FFFFFF"/>
              </a:highlight>
              <a:latin typeface="Lato"/>
              <a:ea typeface="Lato"/>
              <a:cs typeface="Lato"/>
              <a:sym typeface="Lato"/>
            </a:endParaRPr>
          </a:p>
          <a:p>
            <a:pPr lvl="0" rtl="0">
              <a:lnSpc>
                <a:spcPct val="115000"/>
              </a:lnSpc>
              <a:spcBef>
                <a:spcPts val="0"/>
              </a:spcBef>
              <a:buNone/>
            </a:pPr>
            <a:r>
              <a:rPr lang="en" sz="1800">
                <a:solidFill>
                  <a:srgbClr val="435056"/>
                </a:solidFill>
                <a:highlight>
                  <a:srgbClr val="FFFFFF"/>
                </a:highlight>
                <a:latin typeface="Lato"/>
                <a:ea typeface="Lato"/>
                <a:cs typeface="Lato"/>
                <a:sym typeface="Lato"/>
              </a:rPr>
              <a:t>Here we can see a quote from a miskitu nurse</a:t>
            </a:r>
          </a:p>
          <a:p>
            <a:pPr lvl="0" rtl="0">
              <a:lnSpc>
                <a:spcPct val="115000"/>
              </a:lnSpc>
              <a:spcBef>
                <a:spcPts val="0"/>
              </a:spcBef>
              <a:buNone/>
            </a:pPr>
            <a:endParaRPr sz="1800">
              <a:solidFill>
                <a:srgbClr val="435056"/>
              </a:solidFill>
              <a:highlight>
                <a:srgbClr val="FFFFFF"/>
              </a:highlight>
              <a:latin typeface="Lato"/>
              <a:ea typeface="Lato"/>
              <a:cs typeface="Lato"/>
              <a:sym typeface="Lato"/>
            </a:endParaRP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A medical doctor with a Miskitu origin who worked in a private clinic in Puerto Cabezas was more open-minded and even claimed that healers are better at treating some ailments. He was positive about therapeutic cooperation, but stated that ‘it has to be well known and respected persons with references if we are to work with them. Then I would do it.’ </a:t>
            </a: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marL="457200" lvl="0" indent="-301625">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True working model of health, be it for women or children, need to include not only integration but also an intrinsic understanding of traditional perspectives of health and body.</a:t>
            </a:r>
          </a:p>
        </p:txBody>
      </p:sp>
    </p:spTree>
    <p:extLst>
      <p:ext uri="{BB962C8B-B14F-4D97-AF65-F5344CB8AC3E}">
        <p14:creationId xmlns:p14="http://schemas.microsoft.com/office/powerpoint/2010/main" val="2071089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8506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75235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3000" b="1">
                <a:solidFill>
                  <a:schemeClr val="dk2"/>
                </a:solidFill>
                <a:latin typeface="Raleway"/>
                <a:ea typeface="Raleway"/>
                <a:cs typeface="Raleway"/>
                <a:sym typeface="Raleway"/>
              </a:rPr>
              <a:t>Grisi Siknis</a:t>
            </a:r>
          </a:p>
          <a:p>
            <a:pPr lvl="0">
              <a:lnSpc>
                <a:spcPct val="115000"/>
              </a:lnSpc>
              <a:spcBef>
                <a:spcPts val="0"/>
              </a:spcBef>
              <a:buClr>
                <a:schemeClr val="dk2"/>
              </a:buClr>
              <a:buSzPct val="91666"/>
              <a:buFont typeface="Arial"/>
              <a:buNone/>
            </a:pPr>
            <a:r>
              <a:rPr lang="en" sz="1150" u="sng">
                <a:solidFill>
                  <a:srgbClr val="1155CC"/>
                </a:solidFill>
                <a:latin typeface="Verdana"/>
                <a:ea typeface="Verdana"/>
                <a:cs typeface="Verdana"/>
                <a:sym typeface="Verdana"/>
                <a:hlinkClick r:id="rId3"/>
              </a:rPr>
              <a:t>http://fusion.net/story/17330/nicaraguan-indigenous-village-ravaged-by-crazy-sickness/</a:t>
            </a:r>
          </a:p>
        </p:txBody>
      </p:sp>
    </p:spTree>
    <p:extLst>
      <p:ext uri="{BB962C8B-B14F-4D97-AF65-F5344CB8AC3E}">
        <p14:creationId xmlns:p14="http://schemas.microsoft.com/office/powerpoint/2010/main" val="20821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 order of population size</a:t>
            </a:r>
          </a:p>
          <a:p>
            <a:pPr lvl="0">
              <a:spcBef>
                <a:spcPts val="0"/>
              </a:spcBef>
              <a:buNone/>
            </a:pPr>
            <a:endParaRPr/>
          </a:p>
          <a:p>
            <a:pPr lvl="0">
              <a:spcBef>
                <a:spcPts val="0"/>
              </a:spcBef>
              <a:buNone/>
            </a:pPr>
            <a:r>
              <a:rPr lang="en"/>
              <a:t>The bolded are indigenous</a:t>
            </a:r>
          </a:p>
          <a:p>
            <a:pPr lvl="0">
              <a:spcBef>
                <a:spcPts val="0"/>
              </a:spcBef>
              <a:buClr>
                <a:schemeClr val="dk2"/>
              </a:buClr>
              <a:buSzPct val="100000"/>
              <a:buFont typeface="Arial"/>
              <a:buNone/>
            </a:pPr>
            <a:r>
              <a:rPr lang="en">
                <a:solidFill>
                  <a:schemeClr val="dk2"/>
                </a:solidFill>
              </a:rPr>
              <a:t>**Important to remember: Modern-day groupings are also done by either Spanish or British Colonizers, Sandonistas or Somoza, not based on actual historical tribes</a:t>
            </a:r>
          </a:p>
          <a:p>
            <a:pPr lvl="0" indent="457200">
              <a:spcBef>
                <a:spcPts val="0"/>
              </a:spcBef>
              <a:buNone/>
            </a:pPr>
            <a:r>
              <a:rPr lang="en"/>
              <a:t>-Different spelling of names- Sometimes hyphenated sumo-mayangna</a:t>
            </a:r>
          </a:p>
          <a:p>
            <a:pPr lvl="0">
              <a:spcBef>
                <a:spcPts val="0"/>
              </a:spcBef>
              <a:buNone/>
            </a:pPr>
            <a:endParaRPr>
              <a:solidFill>
                <a:schemeClr val="dk2"/>
              </a:solidFill>
            </a:endParaRPr>
          </a:p>
          <a:p>
            <a:pPr lvl="0">
              <a:spcBef>
                <a:spcPts val="0"/>
              </a:spcBef>
              <a:buNone/>
            </a:pPr>
            <a:endParaRPr>
              <a:solidFill>
                <a:schemeClr val="dk2"/>
              </a:solidFill>
            </a:endParaRPr>
          </a:p>
          <a:p>
            <a:pPr lvl="0">
              <a:spcBef>
                <a:spcPts val="0"/>
              </a:spcBef>
              <a:buNone/>
            </a:pPr>
            <a:r>
              <a:rPr lang="en">
                <a:solidFill>
                  <a:schemeClr val="dk2"/>
                </a:solidFill>
              </a:rPr>
              <a:t>You might see… Issue with ordering of this slide? Although based on population… there is a hierarchy present.</a:t>
            </a:r>
          </a:p>
          <a:p>
            <a:pPr lvl="0">
              <a:spcBef>
                <a:spcPts val="0"/>
              </a:spcBef>
              <a:buNone/>
            </a:pPr>
            <a:endParaRPr>
              <a:solidFill>
                <a:schemeClr val="dk2"/>
              </a:solidFill>
            </a:endParaRPr>
          </a:p>
          <a:p>
            <a:pPr lvl="0">
              <a:spcBef>
                <a:spcPts val="0"/>
              </a:spcBef>
              <a:buClr>
                <a:schemeClr val="dk2"/>
              </a:buClr>
              <a:buSzPct val="100000"/>
              <a:buFont typeface="Arial"/>
              <a:buNone/>
            </a:pPr>
            <a:r>
              <a:rPr lang="en">
                <a:solidFill>
                  <a:schemeClr val="dk2"/>
                </a:solidFill>
              </a:rPr>
              <a:t>Take a look at geographic distribution.</a:t>
            </a:r>
          </a:p>
        </p:txBody>
      </p:sp>
    </p:spTree>
    <p:extLst>
      <p:ext uri="{BB962C8B-B14F-4D97-AF65-F5344CB8AC3E}">
        <p14:creationId xmlns:p14="http://schemas.microsoft.com/office/powerpoint/2010/main" val="189505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2"/>
              </a:buClr>
              <a:buSzPct val="150000"/>
              <a:buFont typeface="Lato"/>
            </a:pPr>
            <a:r>
              <a:rPr lang="en" sz="1200">
                <a:solidFill>
                  <a:srgbClr val="333333"/>
                </a:solidFill>
                <a:highlight>
                  <a:srgbClr val="FFFFFF"/>
                </a:highlight>
              </a:rPr>
              <a:t> Mayangna ethnic organisation, was permitted to take charge of a literacy campaign in the Mayangna language, not only the first time that many Mayangna learned to read and write,but also the birth of Mayangna itself as a written language</a:t>
            </a:r>
          </a:p>
          <a:p>
            <a:pPr marL="457200" lvl="0" indent="-304800" rtl="0">
              <a:lnSpc>
                <a:spcPct val="115000"/>
              </a:lnSpc>
              <a:spcBef>
                <a:spcPts val="0"/>
              </a:spcBef>
              <a:buClr>
                <a:srgbClr val="333333"/>
              </a:buClr>
              <a:buSzPct val="100000"/>
              <a:buFont typeface="Lato"/>
            </a:pPr>
            <a:r>
              <a:rPr lang="en" sz="1200">
                <a:solidFill>
                  <a:srgbClr val="333333"/>
                </a:solidFill>
                <a:highlight>
                  <a:srgbClr val="FFFFFF"/>
                </a:highlight>
              </a:rPr>
              <a:t>Indian identity in Nicaragua had long been defined in opposition to mestizo identity, as part of a discourse</a:t>
            </a:r>
          </a:p>
          <a:p>
            <a:pPr lvl="0" rtl="0">
              <a:spcBef>
                <a:spcPts val="0"/>
              </a:spcBef>
              <a:buNone/>
            </a:pPr>
            <a:endParaRPr/>
          </a:p>
        </p:txBody>
      </p:sp>
    </p:spTree>
    <p:extLst>
      <p:ext uri="{BB962C8B-B14F-4D97-AF65-F5344CB8AC3E}">
        <p14:creationId xmlns:p14="http://schemas.microsoft.com/office/powerpoint/2010/main" val="1295401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1625" rtl="0">
              <a:lnSpc>
                <a:spcPct val="115000"/>
              </a:lnSpc>
              <a:spcBef>
                <a:spcPts val="0"/>
              </a:spcBef>
              <a:spcAft>
                <a:spcPts val="1600"/>
              </a:spcAft>
              <a:buClr>
                <a:srgbClr val="435056"/>
              </a:buClr>
              <a:buSzPct val="63888"/>
              <a:buFont typeface="Verdana"/>
            </a:pPr>
            <a:r>
              <a:rPr lang="en" sz="1800">
                <a:solidFill>
                  <a:srgbClr val="333333"/>
                </a:solidFill>
                <a:highlight>
                  <a:srgbClr val="FFFFFF"/>
                </a:highlight>
                <a:latin typeface="Lato"/>
                <a:ea typeface="Lato"/>
                <a:cs typeface="Lato"/>
                <a:sym typeface="Lato"/>
              </a:rPr>
              <a:t>preventive care, medical visits, and pharmaceuticals provided free of charge</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brigudistus were provided with training in prevention and treatment of common illnesses. </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Each brigudistas was given a kit of eight basic medicines and trained in their use. </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Initial training sessions + series of workshops w/ topics such as </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maternal-child health, vaccination, oral rehydration, environmental sanitation, malarial prophylaxis and therapy, and treatment of injuries, burns or wounds. </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citizen participation in 'peoples health days' (jornadas populares de salud) set records for Nicaragua, for the Central American region, and arguably, for the world. In 1981, more than 80,000 volunteers participated in each of the anti-dengue and anti-malarial health days, more than 20,000 volunteers assisted with polio vaccinations, and over 300,000 children were vaccinated, all in a country of fewer than three million people </a:t>
            </a:r>
          </a:p>
          <a:p>
            <a:pPr marL="457200" lvl="0" indent="-342900" rtl="0">
              <a:lnSpc>
                <a:spcPct val="115000"/>
              </a:lnSpc>
              <a:spcBef>
                <a:spcPts val="0"/>
              </a:spcBef>
              <a:spcAft>
                <a:spcPts val="1600"/>
              </a:spcAft>
              <a:buClr>
                <a:srgbClr val="333333"/>
              </a:buClr>
              <a:buSzPct val="100000"/>
              <a:buFont typeface="Lato"/>
            </a:pPr>
            <a:r>
              <a:rPr lang="en" sz="1800">
                <a:solidFill>
                  <a:srgbClr val="333333"/>
                </a:solidFill>
                <a:highlight>
                  <a:srgbClr val="FFFFFF"/>
                </a:highlight>
                <a:latin typeface="Lato"/>
                <a:ea typeface="Lato"/>
                <a:cs typeface="Lato"/>
                <a:sym typeface="Lato"/>
              </a:rPr>
              <a:t>polio eliminated, whooping cough, measles, tetanus and TB reduced.</a:t>
            </a:r>
          </a:p>
          <a:p>
            <a:pPr marL="457200" lvl="0" indent="-342900" rtl="0">
              <a:lnSpc>
                <a:spcPct val="115000"/>
              </a:lnSpc>
              <a:spcBef>
                <a:spcPts val="0"/>
              </a:spcBef>
              <a:buClr>
                <a:srgbClr val="333333"/>
              </a:buClr>
              <a:buSzPct val="150000"/>
              <a:buFont typeface="Lato"/>
            </a:pPr>
            <a:r>
              <a:rPr lang="en" sz="1150">
                <a:solidFill>
                  <a:srgbClr val="435056"/>
                </a:solidFill>
                <a:highlight>
                  <a:srgbClr val="FFFFFF"/>
                </a:highlight>
                <a:latin typeface="Verdana"/>
                <a:ea typeface="Verdana"/>
                <a:cs typeface="Verdana"/>
                <a:sym typeface="Verdana"/>
              </a:rPr>
              <a:t>Immunization coverage in the mid-1970s was estimated to be about 10%. By 1983 immunization rates were well over 75% in most areas of Nicaragua, while "mortality due to diseases preventable by immunization in the ages 1-4 dropped from 21 per 10,000 in 1975 to 3 per 10,000 in 1986</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infant mortality decreased from more than 100 per 1000 live births in the late 1970s to less than 80 per 1000 by 1983</a:t>
            </a:r>
          </a:p>
          <a:p>
            <a:pPr marL="457200" lvl="0" indent="-342900" rtl="0">
              <a:lnSpc>
                <a:spcPct val="115000"/>
              </a:lnSpc>
              <a:spcBef>
                <a:spcPts val="0"/>
              </a:spcBef>
              <a:buClr>
                <a:srgbClr val="333333"/>
              </a:buClr>
              <a:buSzPct val="150000"/>
              <a:buFont typeface="Lato"/>
            </a:pPr>
            <a:r>
              <a:rPr lang="en" sz="1150">
                <a:solidFill>
                  <a:srgbClr val="435056"/>
                </a:solidFill>
                <a:highlight>
                  <a:srgbClr val="FFFFFF"/>
                </a:highlight>
                <a:latin typeface="Verdana"/>
                <a:ea typeface="Verdana"/>
                <a:cs typeface="Verdana"/>
                <a:sym typeface="Verdana"/>
              </a:rPr>
              <a:t>hindered the development of the national health care system</a:t>
            </a:r>
          </a:p>
          <a:p>
            <a:pPr marL="457200" lvl="0" indent="-301625" rtl="0">
              <a:lnSpc>
                <a:spcPct val="115000"/>
              </a:lnSpc>
              <a:spcBef>
                <a:spcPts val="0"/>
              </a:spcBef>
              <a:buClr>
                <a:srgbClr val="435056"/>
              </a:buClr>
              <a:buSzPct val="95833"/>
              <a:buFont typeface="Verdana"/>
            </a:pPr>
            <a:r>
              <a:rPr lang="en" sz="1150">
                <a:solidFill>
                  <a:srgbClr val="435056"/>
                </a:solidFill>
                <a:highlight>
                  <a:srgbClr val="FFFFFF"/>
                </a:highlight>
                <a:latin typeface="Verdana"/>
                <a:ea typeface="Verdana"/>
                <a:cs typeface="Verdana"/>
                <a:sym typeface="Verdana"/>
              </a:rPr>
              <a:t>Clinics were robbed at least 30 times during the years 1981-1985 [39,40]. Dozens of health care workers-mostly brigadistas, but also several doctors and nurses-were killed. Hundreds were scared off. By the time of my arrival in 1986, the revolutionary expansion of health care had ground to a halt. </a:t>
            </a: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lvl="0" rtl="0">
              <a:spcBef>
                <a:spcPts val="0"/>
              </a:spcBef>
              <a:buNone/>
            </a:pPr>
            <a:endParaRPr/>
          </a:p>
        </p:txBody>
      </p:sp>
    </p:spTree>
    <p:extLst>
      <p:ext uri="{BB962C8B-B14F-4D97-AF65-F5344CB8AC3E}">
        <p14:creationId xmlns:p14="http://schemas.microsoft.com/office/powerpoint/2010/main" val="6255787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sz="1200"/>
              <a:t>How many of each group, past &amp; present.</a:t>
            </a:r>
          </a:p>
          <a:p>
            <a:pPr lvl="0" rtl="0">
              <a:spcBef>
                <a:spcPts val="0"/>
              </a:spcBef>
              <a:buClr>
                <a:schemeClr val="dk2"/>
              </a:buClr>
              <a:buSzPct val="91666"/>
              <a:buFont typeface="Arial"/>
              <a:buNone/>
            </a:pPr>
            <a:r>
              <a:rPr lang="en" sz="1200"/>
              <a:t>CIA World Factbook: mestizo (mixed Amerindian and white) 69%, white 17%, black 9%, Amerindian 5%</a:t>
            </a:r>
          </a:p>
          <a:p>
            <a:pPr lvl="0" rtl="0">
              <a:spcBef>
                <a:spcPts val="0"/>
              </a:spcBef>
              <a:buNone/>
            </a:pPr>
            <a:r>
              <a:rPr lang="en" sz="1200"/>
              <a:t>Accuracy? How determined? 		</a:t>
            </a:r>
          </a:p>
          <a:p>
            <a:pPr lvl="0" rtl="0">
              <a:spcBef>
                <a:spcPts val="0"/>
              </a:spcBef>
              <a:buNone/>
            </a:pPr>
            <a:endParaRPr sz="1200"/>
          </a:p>
          <a:p>
            <a:pPr lvl="0" rtl="0">
              <a:spcBef>
                <a:spcPts val="0"/>
              </a:spcBef>
              <a:buNone/>
            </a:pPr>
            <a:r>
              <a:rPr lang="en" sz="1200">
                <a:highlight>
                  <a:srgbClr val="FFFFFF"/>
                </a:highlight>
              </a:rPr>
              <a:t>Building Partnerships in the Americas (M </a:t>
            </a:r>
            <a:r>
              <a:rPr lang="en" sz="1200"/>
              <a:t>Krasnoff) 		</a:t>
            </a:r>
          </a:p>
          <a:p>
            <a:pPr lvl="0" rtl="0">
              <a:spcBef>
                <a:spcPts val="0"/>
              </a:spcBef>
              <a:buNone/>
            </a:pPr>
            <a:r>
              <a:rPr lang="en" sz="1200" i="1"/>
              <a:t>Source: </a:t>
            </a:r>
            <a:r>
              <a:rPr lang="en" sz="1200"/>
              <a:t>Data consolidated by Acción Médica Cristiana. amc used population data from inide (National Institute for Development Information), “Censo 2005,” Vol. 1. (Managua: inide, 2006), 30. Note that several other sources list higher populations for raan and raas, with up to a 30 percent variance compared to the 2005 census. The exact numbers of the Caribbean Coast population are not consistent even among organizations working in the region. </a:t>
            </a:r>
          </a:p>
          <a:p>
            <a:pPr lvl="0" rtl="0">
              <a:spcBef>
                <a:spcPts val="0"/>
              </a:spcBef>
              <a:buNone/>
            </a:pPr>
            <a:r>
              <a:rPr lang="en" sz="1200"/>
              <a:t>				</a:t>
            </a:r>
          </a:p>
          <a:p>
            <a:pPr lvl="0" rtl="0">
              <a:spcBef>
                <a:spcPts val="0"/>
              </a:spcBef>
              <a:buNone/>
            </a:pPr>
            <a:r>
              <a:rPr lang="en" sz="1200"/>
              <a:t>Est. Pop at beginning of colonization:</a:t>
            </a:r>
          </a:p>
          <a:p>
            <a:pPr lvl="0" rtl="0">
              <a:spcBef>
                <a:spcPts val="0"/>
              </a:spcBef>
              <a:buNone/>
            </a:pPr>
            <a:r>
              <a:rPr lang="en" sz="1200"/>
              <a:t>Mayangna: 1860s: pre-contact estimate of 30,000 to 5-6,000</a:t>
            </a:r>
          </a:p>
        </p:txBody>
      </p:sp>
    </p:spTree>
    <p:extLst>
      <p:ext uri="{BB962C8B-B14F-4D97-AF65-F5344CB8AC3E}">
        <p14:creationId xmlns:p14="http://schemas.microsoft.com/office/powerpoint/2010/main" val="22216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Before Sandonista Revolution (1979)</a:t>
            </a:r>
          </a:p>
          <a:p>
            <a:pPr lvl="0" rtl="0">
              <a:spcBef>
                <a:spcPts val="0"/>
              </a:spcBef>
              <a:buNone/>
            </a:pPr>
            <a:endParaRPr/>
          </a:p>
          <a:p>
            <a:pPr lvl="0" rtl="0">
              <a:spcBef>
                <a:spcPts val="0"/>
              </a:spcBef>
              <a:buNone/>
            </a:pPr>
            <a:r>
              <a:rPr lang="en"/>
              <a:t>Note the absence of the names miskito and sumu/mayangna,</a:t>
            </a:r>
          </a:p>
          <a:p>
            <a:pPr lvl="0" rtl="0">
              <a:spcBef>
                <a:spcPts val="0"/>
              </a:spcBef>
              <a:buNone/>
            </a:pPr>
            <a:r>
              <a:rPr lang="en"/>
              <a:t>Instead there are groups such as ulwa, ulanki, and etc. Shows that modern groups are conglomerations of previously existing tribes</a:t>
            </a:r>
          </a:p>
          <a:p>
            <a:pPr lvl="0" rtl="0">
              <a:spcBef>
                <a:spcPts val="0"/>
              </a:spcBef>
              <a:buNone/>
            </a:pPr>
            <a:endParaRPr/>
          </a:p>
          <a:p>
            <a:pPr marL="457200" lvl="0" indent="-304800" rtl="0">
              <a:lnSpc>
                <a:spcPct val="115000"/>
              </a:lnSpc>
              <a:spcBef>
                <a:spcPts val="0"/>
              </a:spcBef>
              <a:buClr>
                <a:srgbClr val="333333"/>
              </a:buClr>
              <a:buSzPct val="100000"/>
              <a:buChar char="-"/>
            </a:pPr>
            <a:r>
              <a:rPr lang="en" sz="1200">
                <a:solidFill>
                  <a:srgbClr val="333333"/>
                </a:solidFill>
                <a:highlight>
                  <a:srgbClr val="FFFFFF"/>
                </a:highlight>
              </a:rPr>
              <a:t>The Mayangna today live mainly in the isolated, mountainous country around the north-western mining centres of Bonanza, Rosita and Siuna, but Mayangna tribes had historically dominated central and eastern Nicaragua, as attested to by the multitude of Mayangna place names that survive across these areas</a:t>
            </a:r>
          </a:p>
        </p:txBody>
      </p:sp>
    </p:spTree>
    <p:extLst>
      <p:ext uri="{BB962C8B-B14F-4D97-AF65-F5344CB8AC3E}">
        <p14:creationId xmlns:p14="http://schemas.microsoft.com/office/powerpoint/2010/main" val="18760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There aren’t really any clear maps to be found. Many info not sure if accurate - plan of future, a past territory spread, or a present day snapshot. So linguistic map.</a:t>
            </a:r>
          </a:p>
          <a:p>
            <a:pPr lvl="0" rtl="0">
              <a:spcBef>
                <a:spcPts val="0"/>
              </a:spcBef>
              <a:buClr>
                <a:schemeClr val="dk2"/>
              </a:buClr>
              <a:buSzPct val="100000"/>
              <a:buFont typeface="Arial"/>
              <a:buNone/>
            </a:pPr>
            <a:endParaRPr/>
          </a:p>
          <a:p>
            <a:pPr marL="457200" lvl="0" indent="-34290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Spanish- Speaking Mestizo - Green: Recent (1960-70s) eastward migration (Somoza and other landowner takeovers)</a:t>
            </a:r>
          </a:p>
          <a:p>
            <a:pPr marL="457200" lvl="0" indent="-342900" rtl="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English- Speaking Creoles - Turquoise: African and English heritage. Historical claims to leadership (British Protectorate until 1860). Rivalry with Mestizos. Wealthier, but more traditional health behaviours</a:t>
            </a:r>
          </a:p>
          <a:p>
            <a:pPr marL="457200" lvl="0" indent="-34290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Miskitu / Miskito - wine red: Eastern Coast, ~100-120,000. RAAN and RAAS coast, highest edu in 3-5, but most likely to use indigenous med</a:t>
            </a:r>
          </a:p>
          <a:p>
            <a:pPr marL="457200" lvl="0" indent="-34290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Mayangna / Sumu / Sumo - Lighter pink: Many dialects, </a:t>
            </a:r>
            <a:r>
              <a:rPr lang="en" sz="1150">
                <a:latin typeface="Verdana"/>
                <a:ea typeface="Verdana"/>
                <a:cs typeface="Verdana"/>
                <a:sym typeface="Verdana"/>
              </a:rPr>
              <a:t>Sumu dialects (Twahka and Ulwa) as well as Miskitu and/or Creole English and/or Spanish. ~6,000, RAAN &amp; Jinotega (border Honduras)</a:t>
            </a:r>
          </a:p>
          <a:p>
            <a:pPr marL="457200" lvl="0" indent="-342900" rtl="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Rama - purple: RAAS Creole English ~1,500, Rama Cay (small island), poorest and least educated, least likely to use traditional healer - acculturation?</a:t>
            </a:r>
          </a:p>
          <a:p>
            <a:pPr marL="457200" lvl="0" indent="-342900" rtl="0">
              <a:lnSpc>
                <a:spcPct val="115000"/>
              </a:lnSpc>
              <a:spcBef>
                <a:spcPts val="0"/>
              </a:spcBef>
              <a:spcAft>
                <a:spcPts val="1600"/>
              </a:spcAft>
              <a:buClr>
                <a:srgbClr val="000000"/>
              </a:buClr>
              <a:buSzPct val="100000"/>
              <a:buFont typeface="Lato"/>
              <a:buAutoNum type="arabicParenR"/>
            </a:pPr>
            <a:r>
              <a:rPr lang="en" sz="1800">
                <a:latin typeface="Lato"/>
                <a:ea typeface="Lato"/>
                <a:cs typeface="Lato"/>
                <a:sym typeface="Lato"/>
              </a:rPr>
              <a:t>Garifuna - Speak Creole English (Orinoco), arrived &lt;100 ya, roots in Africa &amp; Carribean, contemporary population in Velize &amp; Honduras. Nicaragua=~1,000, wealthiest of rural ethnic groups</a:t>
            </a:r>
          </a:p>
          <a:p>
            <a:pPr lvl="0">
              <a:spcBef>
                <a:spcPts val="0"/>
              </a:spcBef>
              <a:buClr>
                <a:srgbClr val="000000"/>
              </a:buClr>
              <a:buSzPct val="100000"/>
              <a:buFont typeface="Arial"/>
              <a:buNone/>
            </a:pPr>
            <a:r>
              <a:rPr lang="en"/>
              <a:t>But in terms of language, muddy. Also in terms of traditional medicinal behaviour</a:t>
            </a:r>
          </a:p>
          <a:p>
            <a:pPr lvl="0">
              <a:spcBef>
                <a:spcPts val="0"/>
              </a:spcBef>
              <a:buClr>
                <a:schemeClr val="dk2"/>
              </a:buClr>
              <a:buSzPct val="100000"/>
              <a:buFont typeface="Arial"/>
              <a:buNone/>
            </a:pPr>
            <a:endParaRP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91215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42900" rtl="0">
              <a:spcBef>
                <a:spcPts val="0"/>
              </a:spcBef>
              <a:buClr>
                <a:srgbClr val="000000"/>
              </a:buClr>
              <a:buSzPct val="163636"/>
              <a:buFont typeface="Lato"/>
            </a:pPr>
            <a:r>
              <a:rPr lang="en"/>
              <a:t>Somoza exploited resources and land, but largely ignored indigenous people - self gov’t</a:t>
            </a:r>
          </a:p>
          <a:p>
            <a:pPr marL="457200" lvl="0" indent="-342900" rtl="0">
              <a:lnSpc>
                <a:spcPct val="115000"/>
              </a:lnSpc>
              <a:spcBef>
                <a:spcPts val="0"/>
              </a:spcBef>
              <a:spcAft>
                <a:spcPts val="1600"/>
              </a:spcAft>
              <a:buClr>
                <a:srgbClr val="000000"/>
              </a:buClr>
              <a:buSzPct val="100000"/>
              <a:buFont typeface="Lato"/>
            </a:pPr>
            <a:r>
              <a:rPr lang="en" sz="1800">
                <a:latin typeface="Lato"/>
                <a:ea typeface="Lato"/>
                <a:cs typeface="Lato"/>
                <a:sym typeface="Lato"/>
              </a:rPr>
              <a:t>Sandinistas envisioned a single Spanish-speaking country - Contra war</a:t>
            </a:r>
          </a:p>
          <a:p>
            <a:pPr marL="457200" lvl="0" indent="-342900">
              <a:lnSpc>
                <a:spcPct val="115000"/>
              </a:lnSpc>
              <a:spcBef>
                <a:spcPts val="0"/>
              </a:spcBef>
              <a:spcAft>
                <a:spcPts val="1600"/>
              </a:spcAft>
              <a:buClr>
                <a:srgbClr val="000000"/>
              </a:buClr>
              <a:buSzPct val="100000"/>
              <a:buFont typeface="Lato"/>
            </a:pPr>
            <a:r>
              <a:rPr lang="en" sz="1800">
                <a:latin typeface="Lato"/>
                <a:ea typeface="Lato"/>
                <a:cs typeface="Lato"/>
                <a:sym typeface="Lato"/>
              </a:rPr>
              <a:t>Complicated because some mayangna and miskitu also stayed south with Sandinistas, and were tortured or imprisoned due to their affiliation with others of same tribe.</a:t>
            </a:r>
          </a:p>
          <a:p>
            <a:pPr lvl="0">
              <a:spcBef>
                <a:spcPts val="0"/>
              </a:spcBef>
              <a:buNone/>
            </a:pPr>
            <a:endParaRPr/>
          </a:p>
          <a:p>
            <a:pPr marL="457200" lvl="0" indent="-342900" rtl="0">
              <a:lnSpc>
                <a:spcPct val="115000"/>
              </a:lnSpc>
              <a:spcBef>
                <a:spcPts val="0"/>
              </a:spcBef>
              <a:spcAft>
                <a:spcPts val="1600"/>
              </a:spcAft>
              <a:buClr>
                <a:srgbClr val="000000"/>
              </a:buClr>
              <a:buSzPct val="100000"/>
              <a:buFont typeface="Lato"/>
            </a:pPr>
            <a:r>
              <a:rPr lang="en" sz="1800">
                <a:latin typeface="Lato"/>
                <a:ea typeface="Lato"/>
                <a:cs typeface="Lato"/>
                <a:sym typeface="Lato"/>
              </a:rPr>
              <a:t>Early 17th Century: Miskitu acquired firearms, view selves in opposition to inland neighbors</a:t>
            </a:r>
          </a:p>
          <a:p>
            <a:pPr marL="457200" lvl="0" indent="-304800" rtl="0">
              <a:lnSpc>
                <a:spcPct val="115000"/>
              </a:lnSpc>
              <a:spcBef>
                <a:spcPts val="0"/>
              </a:spcBef>
              <a:buSzPct val="100000"/>
              <a:buChar char="-"/>
            </a:pPr>
            <a:r>
              <a:rPr lang="en" sz="1200"/>
              <a:t>Mayangna retreat from central/interior Nicaragua that continued even after the British gave up the Atlantic Coast in 1860</a:t>
            </a:r>
          </a:p>
          <a:p>
            <a:pPr marL="457200" lvl="0" indent="-304800" rtl="0">
              <a:lnSpc>
                <a:spcPct val="115000"/>
              </a:lnSpc>
              <a:spcBef>
                <a:spcPts val="0"/>
              </a:spcBef>
              <a:buSzPct val="100000"/>
              <a:buChar char="-"/>
            </a:pPr>
            <a:r>
              <a:rPr lang="en" sz="1200"/>
              <a:t>possible pre-contact total of over 30,000 to around 5–6000</a:t>
            </a:r>
          </a:p>
          <a:p>
            <a:pPr marL="457200" lvl="0" indent="-304800" rtl="0">
              <a:lnSpc>
                <a:spcPct val="115000"/>
              </a:lnSpc>
              <a:spcBef>
                <a:spcPts val="0"/>
              </a:spcBef>
              <a:buSzPct val="100000"/>
              <a:buChar char="-"/>
            </a:pPr>
            <a:r>
              <a:rPr lang="en" sz="1200"/>
              <a:t>exacerbated by conflicts between the different Mayangna tribes and a series of disastrous epidemics </a:t>
            </a:r>
          </a:p>
          <a:p>
            <a:pPr marL="457200" lvl="0" indent="-342900" rtl="0">
              <a:lnSpc>
                <a:spcPct val="115000"/>
              </a:lnSpc>
              <a:spcBef>
                <a:spcPts val="0"/>
              </a:spcBef>
              <a:spcAft>
                <a:spcPts val="1600"/>
              </a:spcAft>
              <a:buClr>
                <a:srgbClr val="000000"/>
              </a:buClr>
              <a:buSzPct val="100000"/>
              <a:buFont typeface="Lato"/>
            </a:pPr>
            <a:r>
              <a:rPr lang="en" sz="1800">
                <a:latin typeface="Lato"/>
                <a:ea typeface="Lato"/>
                <a:cs typeface="Lato"/>
                <a:sym typeface="Lato"/>
              </a:rPr>
              <a:t>Miskitu had positions of power within Mayangna communities and churches</a:t>
            </a:r>
          </a:p>
          <a:p>
            <a:pPr marL="914400" lvl="1" indent="-228600" rtl="0">
              <a:lnSpc>
                <a:spcPct val="115000"/>
              </a:lnSpc>
              <a:spcBef>
                <a:spcPts val="0"/>
              </a:spcBef>
              <a:spcAft>
                <a:spcPts val="1600"/>
              </a:spcAft>
              <a:buClr>
                <a:srgbClr val="000000"/>
              </a:buClr>
              <a:buFont typeface="Lato"/>
            </a:pPr>
            <a:r>
              <a:rPr lang="en" sz="1200"/>
              <a:t>increased the tendency of Mayangna individuals to try to shed their original identity either by marrying out of the group or by abandoning their original language in order to move up the Coastal ethnic hierarchy, in which the Miskitu had a higher position</a:t>
            </a:r>
          </a:p>
          <a:p>
            <a:pPr marL="457200" lvl="0" indent="-342900" rtl="0">
              <a:lnSpc>
                <a:spcPct val="115000"/>
              </a:lnSpc>
              <a:spcBef>
                <a:spcPts val="0"/>
              </a:spcBef>
              <a:spcAft>
                <a:spcPts val="1600"/>
              </a:spcAft>
              <a:buClr>
                <a:srgbClr val="000000"/>
              </a:buClr>
              <a:buSzPct val="100000"/>
              <a:buFont typeface="Lato"/>
            </a:pPr>
            <a:r>
              <a:rPr lang="en" sz="1800"/>
              <a:t>Many Mayangna joined the contra war due to Miskitu persuasion, but were used as cannon fodder. And nowadays Miskitu are still the representative voice of Nicaraguan indigenous peoples, and many Mayangna needs are ignored- feel cheated, died for a war that didn’t benefit them </a:t>
            </a:r>
          </a:p>
          <a:p>
            <a:pPr marL="457200" lvl="0" indent="-342900" rtl="0">
              <a:lnSpc>
                <a:spcPct val="115000"/>
              </a:lnSpc>
              <a:spcBef>
                <a:spcPts val="0"/>
              </a:spcBef>
              <a:spcAft>
                <a:spcPts val="1600"/>
              </a:spcAft>
              <a:buClr>
                <a:srgbClr val="000000"/>
              </a:buClr>
              <a:buSzPct val="100000"/>
              <a:buFont typeface="Lato"/>
            </a:pPr>
            <a:r>
              <a:rPr lang="en" sz="1800">
                <a:latin typeface="Lato"/>
                <a:ea typeface="Lato"/>
                <a:cs typeface="Lato"/>
                <a:sym typeface="Lato"/>
              </a:rPr>
              <a:t>The name “sumo” - accurate? (seems to be sub-branch). Wikipedia- derogatory Miskitu term. We will be using Mayangna</a:t>
            </a:r>
          </a:p>
          <a:p>
            <a:pPr lvl="0" rtl="0">
              <a:lnSpc>
                <a:spcPct val="115000"/>
              </a:lnSpc>
              <a:spcBef>
                <a:spcPts val="0"/>
              </a:spcBef>
              <a:spcAft>
                <a:spcPts val="1600"/>
              </a:spcAft>
              <a:buNone/>
            </a:pPr>
            <a:r>
              <a:rPr lang="en" sz="1800">
                <a:latin typeface="Lato"/>
                <a:ea typeface="Lato"/>
                <a:cs typeface="Lato"/>
                <a:sym typeface="Lato"/>
              </a:rPr>
              <a:t>Rama- all we know is comparatively poorer and less educated, mostly speaking creole english</a:t>
            </a:r>
          </a:p>
          <a:p>
            <a:pPr lvl="0">
              <a:spcBef>
                <a:spcPts val="0"/>
              </a:spcBef>
              <a:buNone/>
            </a:pPr>
            <a:r>
              <a:rPr lang="en"/>
              <a:t>Even now, many of the articles that I could find were about Miskitu medicine, not much Mayangna. I’ve seen some articles mention Mayangna positively in their knowledge of the local ecology, but paired with an environmentalist agenda.  </a:t>
            </a:r>
          </a:p>
          <a:p>
            <a:pPr lvl="0">
              <a:spcBef>
                <a:spcPts val="0"/>
              </a:spcBef>
              <a:buNone/>
            </a:pPr>
            <a:r>
              <a:rPr lang="en"/>
              <a:t>Many western researchers further exacerbate these problematic dynamics. Thus much of our research is on the Miskitu medicine and methods. However, we thought it important to be aware of these complicated relationships, and that there exist different perspectives outside of the Miskitu culture.</a:t>
            </a:r>
          </a:p>
        </p:txBody>
      </p:sp>
    </p:spTree>
    <p:extLst>
      <p:ext uri="{BB962C8B-B14F-4D97-AF65-F5344CB8AC3E}">
        <p14:creationId xmlns:p14="http://schemas.microsoft.com/office/powerpoint/2010/main" val="1879535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1625" rtl="0">
              <a:lnSpc>
                <a:spcPct val="115000"/>
              </a:lnSpc>
              <a:spcBef>
                <a:spcPts val="0"/>
              </a:spcBef>
              <a:buClr>
                <a:srgbClr val="435056"/>
              </a:buClr>
              <a:buSzPct val="95833"/>
              <a:buFont typeface="Verdana"/>
              <a:buChar char="-"/>
            </a:pPr>
            <a:r>
              <a:rPr lang="en" sz="1150" i="1">
                <a:solidFill>
                  <a:srgbClr val="435056"/>
                </a:solidFill>
                <a:latin typeface="Verdana"/>
                <a:ea typeface="Verdana"/>
                <a:cs typeface="Verdana"/>
                <a:sym typeface="Verdana"/>
              </a:rPr>
              <a:t>Curanderos (healers)</a:t>
            </a:r>
          </a:p>
          <a:p>
            <a:pPr marL="457200" lvl="0" indent="-301625" rtl="0">
              <a:lnSpc>
                <a:spcPct val="115000"/>
              </a:lnSpc>
              <a:spcBef>
                <a:spcPts val="0"/>
              </a:spcBef>
              <a:buClr>
                <a:srgbClr val="435056"/>
              </a:buClr>
              <a:buSzPct val="95833"/>
              <a:buFont typeface="Verdana"/>
              <a:buChar char="-"/>
            </a:pPr>
            <a:r>
              <a:rPr lang="en" sz="1150" i="1">
                <a:solidFill>
                  <a:srgbClr val="435056"/>
                </a:solidFill>
                <a:latin typeface="Verdana"/>
                <a:ea typeface="Verdana"/>
                <a:cs typeface="Verdana"/>
                <a:sym typeface="Verdana"/>
              </a:rPr>
              <a:t>Passed down through oral tradition, through generations</a:t>
            </a:r>
          </a:p>
        </p:txBody>
      </p:sp>
    </p:spTree>
    <p:extLst>
      <p:ext uri="{BB962C8B-B14F-4D97-AF65-F5344CB8AC3E}">
        <p14:creationId xmlns:p14="http://schemas.microsoft.com/office/powerpoint/2010/main" val="202252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sz="1150">
                <a:solidFill>
                  <a:srgbClr val="435056"/>
                </a:solidFill>
                <a:highlight>
                  <a:srgbClr val="FFFFFF"/>
                </a:highlight>
                <a:latin typeface="Verdana"/>
                <a:ea typeface="Verdana"/>
                <a:cs typeface="Verdana"/>
                <a:sym typeface="Verdana"/>
              </a:rPr>
              <a:t>An overview: </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These spirit entities may provoke both mental and physical problems, often by means of, or in relation to, the environment. </a:t>
            </a:r>
          </a:p>
          <a:p>
            <a:pPr marL="457200" lvl="0" indent="-301625">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 </a:t>
            </a:r>
            <a:r>
              <a:rPr lang="en" sz="1150" i="1">
                <a:solidFill>
                  <a:srgbClr val="435056"/>
                </a:solidFill>
                <a:highlight>
                  <a:srgbClr val="FFFFFF"/>
                </a:highlight>
                <a:latin typeface="Verdana"/>
                <a:ea typeface="Verdana"/>
                <a:cs typeface="Verdana"/>
                <a:sym typeface="Verdana"/>
              </a:rPr>
              <a:t>duende</a:t>
            </a:r>
            <a:r>
              <a:rPr lang="en" sz="1150">
                <a:solidFill>
                  <a:srgbClr val="435056"/>
                </a:solidFill>
                <a:highlight>
                  <a:srgbClr val="FFFFFF"/>
                </a:highlight>
                <a:latin typeface="Verdana"/>
                <a:ea typeface="Verdana"/>
                <a:cs typeface="Verdana"/>
                <a:sym typeface="Verdana"/>
              </a:rPr>
              <a:t>, for example, protects the wild animals of the forest. </a:t>
            </a:r>
            <a:r>
              <a:rPr lang="en" sz="1150">
                <a:solidFill>
                  <a:srgbClr val="435056"/>
                </a:solidFill>
                <a:latin typeface="Verdana"/>
                <a:ea typeface="Verdana"/>
                <a:cs typeface="Verdana"/>
                <a:sym typeface="Verdana"/>
              </a:rPr>
              <a:t>if they have hunted too many deer,</a:t>
            </a:r>
            <a:r>
              <a:rPr lang="en" sz="1150">
                <a:solidFill>
                  <a:srgbClr val="435056"/>
                </a:solidFill>
                <a:highlight>
                  <a:srgbClr val="FFFFFF"/>
                </a:highlight>
                <a:latin typeface="Verdana"/>
                <a:ea typeface="Verdana"/>
                <a:cs typeface="Verdana"/>
                <a:sym typeface="Verdana"/>
              </a:rPr>
              <a:t> punish hunters with illness and madness </a:t>
            </a:r>
          </a:p>
          <a:p>
            <a:pPr marL="457200" lvl="0" indent="-301625" rtl="0">
              <a:lnSpc>
                <a:spcPct val="115000"/>
              </a:lnSpc>
              <a:spcBef>
                <a:spcPts val="0"/>
              </a:spcBef>
              <a:buClr>
                <a:srgbClr val="435056"/>
              </a:buClr>
              <a:buSzPct val="95833"/>
              <a:buFont typeface="Verdana"/>
              <a:buChar char="-"/>
            </a:pPr>
            <a:endParaRPr sz="1150">
              <a:solidFill>
                <a:srgbClr val="435056"/>
              </a:solidFill>
              <a:highlight>
                <a:srgbClr val="FFFFFF"/>
              </a:highlight>
              <a:latin typeface="Verdana"/>
              <a:ea typeface="Verdana"/>
              <a:cs typeface="Verdana"/>
              <a:sym typeface="Verdana"/>
            </a:endParaRP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 spirits may also be used by a sorcerer to send an illness, or other misfortunes, upon someone. By using divination and by dreaming about the client, an experienced healer will determine if the problem is caused by the spirit directly or if a sorcerer is involved, although the symptoms themselves will also give an indication. </a:t>
            </a:r>
          </a:p>
          <a:p>
            <a:pPr marL="457200" lvl="0" indent="-301625">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 sorcerer could also strike back on someone performing a healing ritual and might, for example, send an illness to the healer or her/his relatives. For this reason, many healers are reluctant to take on a case believed to have been caused by sorcery</a:t>
            </a:r>
          </a:p>
          <a:p>
            <a:pPr lvl="0">
              <a:spcBef>
                <a:spcPts val="0"/>
              </a:spcBef>
              <a:buNone/>
            </a:pPr>
            <a:endParaRP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symptoms of a spiritual illness may be similar to, or even the same as, an illness recognized by Western medicine, but biomedical treatment is said to be ineffective, and sometimes fatal.</a:t>
            </a: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Which, as you can probably guess, would cause some problems with public health clinics that mainly use Western medicine/treatments</a:t>
            </a: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Grisi Siknis is an interesting disease in that its symptoms start with:</a:t>
            </a:r>
          </a:p>
          <a:p>
            <a:pPr marL="457200" lvl="0" indent="-301625" rtl="0">
              <a:lnSpc>
                <a:spcPct val="115000"/>
              </a:lnSpc>
              <a:spcBef>
                <a:spcPts val="0"/>
              </a:spcBef>
              <a:buClr>
                <a:srgbClr val="435056"/>
              </a:buClr>
              <a:buSzPct val="95833"/>
              <a:buFont typeface="Verdana"/>
              <a:buChar char="-"/>
            </a:pPr>
            <a:r>
              <a:rPr lang="en" sz="1150">
                <a:solidFill>
                  <a:srgbClr val="435056"/>
                </a:solidFill>
                <a:latin typeface="Verdana"/>
                <a:ea typeface="Verdana"/>
                <a:cs typeface="Verdana"/>
                <a:sym typeface="Verdana"/>
              </a:rPr>
              <a:t>feel anxiety and irritation, followed by headache and dizziness. </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severe convulsions and a hysterical reaction, when they may rip their clothes and hair, try to bite or hurt others, and finally grab a knife or machete and begin to run around with other afflicted people</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Feel sever pain even if there is no physiological symptoms</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Recent years- pandemic</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Western doctors are helpless. Can’t find cause, can’t treat. </a:t>
            </a:r>
          </a:p>
          <a:p>
            <a:pPr marL="457200" lvl="0"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it has been difficult as MINSA has not recognised grisi siknis as an illness because it does not have a biological origin.</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The doctors have studied five years at the university and many curanderos cannot read or write.</a:t>
            </a:r>
          </a:p>
          <a:p>
            <a:pPr marL="914400" lvl="1" indent="-301625" rtl="0">
              <a:lnSpc>
                <a:spcPct val="115000"/>
              </a:lnSpc>
              <a:spcBef>
                <a:spcPts val="0"/>
              </a:spcBef>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Grisi siknis also brings to the fore biomedicine’s powerlessness and inability to respond to ailments that fall outside the biomedical model, with its view of the body as a natural, bounded and material entity separated from the self and the social world</a:t>
            </a:r>
          </a:p>
          <a:p>
            <a:pPr lvl="0" rtl="0">
              <a:lnSpc>
                <a:spcPct val="115000"/>
              </a:lnSpc>
              <a:spcBef>
                <a:spcPts val="0"/>
              </a:spcBef>
              <a:buNone/>
            </a:pPr>
            <a:endParaRPr sz="1150">
              <a:solidFill>
                <a:srgbClr val="435056"/>
              </a:solidFill>
              <a:highlight>
                <a:srgbClr val="FFFFFF"/>
              </a:highlight>
              <a:latin typeface="Verdana"/>
              <a:ea typeface="Verdana"/>
              <a:cs typeface="Verdana"/>
              <a:sym typeface="Verdana"/>
            </a:endParaRPr>
          </a:p>
          <a:p>
            <a:pPr lvl="0">
              <a:lnSpc>
                <a:spcPct val="115000"/>
              </a:lnSpc>
              <a:spcBef>
                <a:spcPts val="0"/>
              </a:spcBef>
              <a:buNone/>
            </a:pPr>
            <a:r>
              <a:rPr lang="en" sz="1150">
                <a:solidFill>
                  <a:srgbClr val="435056"/>
                </a:solidFill>
                <a:highlight>
                  <a:srgbClr val="FFFFFF"/>
                </a:highlight>
                <a:latin typeface="Verdana"/>
                <a:ea typeface="Verdana"/>
                <a:cs typeface="Verdana"/>
                <a:sym typeface="Verdana"/>
              </a:rPr>
              <a:t>More specifically Hana and Dave will examine the role of traditional medicine on women and children, respectively</a:t>
            </a:r>
          </a:p>
        </p:txBody>
      </p:sp>
    </p:spTree>
    <p:extLst>
      <p:ext uri="{BB962C8B-B14F-4D97-AF65-F5344CB8AC3E}">
        <p14:creationId xmlns:p14="http://schemas.microsoft.com/office/powerpoint/2010/main" val="2139551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076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2058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med" len="med"/>
            <a:tailEnd type="none" w="med" len="med"/>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med" len="med"/>
            <a:tailEnd type="none" w="med" len="med"/>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13" name="Shape 13"/>
          <p:cNvSpPr txBox="1">
            <a:spLocks noGrp="1"/>
          </p:cNvSpPr>
          <p:nvPr>
            <p:ph type="ctrTitle"/>
          </p:nvPr>
        </p:nvSpPr>
        <p:spPr>
          <a:xfrm>
            <a:off x="2371725" y="630225"/>
            <a:ext cx="6331500" cy="1542000"/>
          </a:xfrm>
          <a:prstGeom prst="rect">
            <a:avLst/>
          </a:prstGeom>
        </p:spPr>
        <p:txBody>
          <a:bodyPr lIns="91425" tIns="91425" rIns="91425" bIns="91425" anchor="t"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2390266" y="3238450"/>
            <a:ext cx="6331500" cy="1241700"/>
          </a:xfrm>
          <a:prstGeom prst="rect">
            <a:avLst/>
          </a:prstGeom>
        </p:spPr>
        <p:txBody>
          <a:bodyPr lIns="91425" tIns="91425" rIns="91425" bIns="91425" anchor="b"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5" name="Shape 1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med" len="med"/>
            <a:tailEnd type="none" w="med" len="med"/>
          </a:ln>
        </p:spPr>
      </p:cxnSp>
      <p:sp>
        <p:nvSpPr>
          <p:cNvPr id="63" name="Shape 63"/>
          <p:cNvSpPr txBox="1">
            <a:spLocks noGrp="1"/>
          </p:cNvSpPr>
          <p:nvPr>
            <p:ph type="title"/>
          </p:nvPr>
        </p:nvSpPr>
        <p:spPr>
          <a:xfrm>
            <a:off x="853950" y="1304850"/>
            <a:ext cx="7436100" cy="1538400"/>
          </a:xfrm>
          <a:prstGeom prst="rect">
            <a:avLst/>
          </a:prstGeom>
        </p:spPr>
        <p:txBody>
          <a:bodyPr lIns="91425" tIns="91425" rIns="91425" bIns="91425" anchor="ctr" anchorCtr="0"/>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med" len="med"/>
            <a:tailEnd type="none" w="med" len="med"/>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med" len="med"/>
            <a:tailEnd type="none" w="med" len="med"/>
          </a:ln>
        </p:spPr>
      </p:cxnSp>
      <p:sp>
        <p:nvSpPr>
          <p:cNvPr id="19" name="Shape 19"/>
          <p:cNvSpPr txBox="1">
            <a:spLocks noGrp="1"/>
          </p:cNvSpPr>
          <p:nvPr>
            <p:ph type="title"/>
          </p:nvPr>
        </p:nvSpPr>
        <p:spPr>
          <a:xfrm>
            <a:off x="406425" y="1806825"/>
            <a:ext cx="8296800" cy="1542000"/>
          </a:xfrm>
          <a:prstGeom prst="rect">
            <a:avLst/>
          </a:prstGeom>
        </p:spPr>
        <p:txBody>
          <a:bodyPr lIns="91425" tIns="91425" rIns="91425" bIns="91425" anchor="ctr" anchorCtr="0"/>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a:endParaRPr/>
          </a:p>
        </p:txBody>
      </p:sp>
      <p:sp>
        <p:nvSpPr>
          <p:cNvPr id="20" name="Shape 2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2410112" y="1595775"/>
            <a:ext cx="6321600" cy="3002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med" len="med"/>
            <a:tailEnd type="none" w="med" len="med"/>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med" len="med"/>
            <a:tailEnd type="none" w="med" len="med"/>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32" name="Shape 32"/>
          <p:cNvSpPr txBox="1">
            <a:spLocks noGrp="1"/>
          </p:cNvSpPr>
          <p:nvPr>
            <p:ph type="title"/>
          </p:nvPr>
        </p:nvSpPr>
        <p:spPr>
          <a:xfrm>
            <a:off x="2400250" y="575950"/>
            <a:ext cx="6321600" cy="635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2400302"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body" idx="2"/>
          </p:nvPr>
        </p:nvSpPr>
        <p:spPr>
          <a:xfrm>
            <a:off x="5650571" y="1602675"/>
            <a:ext cx="3071400" cy="3002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319500" y="936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2" name="Shape 42"/>
          <p:cNvSpPr txBox="1">
            <a:spLocks noGrp="1"/>
          </p:cNvSpPr>
          <p:nvPr>
            <p:ph type="body" idx="1"/>
          </p:nvPr>
        </p:nvSpPr>
        <p:spPr>
          <a:xfrm>
            <a:off x="319500" y="1846803"/>
            <a:ext cx="2808000" cy="2806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3" name="Shape 4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283103" y="712140"/>
            <a:ext cx="6244200" cy="38355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51" name="Shape 51"/>
          <p:cNvSpPr txBox="1">
            <a:spLocks noGrp="1"/>
          </p:cNvSpPr>
          <p:nvPr>
            <p:ph type="title"/>
          </p:nvPr>
        </p:nvSpPr>
        <p:spPr>
          <a:xfrm>
            <a:off x="265500" y="1397350"/>
            <a:ext cx="4045200" cy="1318200"/>
          </a:xfrm>
          <a:prstGeom prst="rect">
            <a:avLst/>
          </a:prstGeom>
        </p:spPr>
        <p:txBody>
          <a:bodyPr lIns="91425" tIns="91425" rIns="91425" bIns="91425" anchor="b" anchorCtr="0"/>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a:endParaRPr/>
          </a:p>
        </p:txBody>
      </p:sp>
      <p:sp>
        <p:nvSpPr>
          <p:cNvPr id="52" name="Shape 52"/>
          <p:cNvSpPr txBox="1">
            <a:spLocks noGrp="1"/>
          </p:cNvSpPr>
          <p:nvPr>
            <p:ph type="subTitle" idx="1"/>
          </p:nvPr>
        </p:nvSpPr>
        <p:spPr>
          <a:xfrm>
            <a:off x="265500" y="2735370"/>
            <a:ext cx="4045200" cy="13454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4" name="Shape 5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med" len="med"/>
            <a:tailEnd type="none" w="med" len="med"/>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med" len="med"/>
            <a:tailEnd type="none" w="med" len="med"/>
          </a:ln>
        </p:spPr>
      </p:cxnSp>
      <p:sp>
        <p:nvSpPr>
          <p:cNvPr id="58" name="Shape 58"/>
          <p:cNvSpPr txBox="1">
            <a:spLocks noGrp="1"/>
          </p:cNvSpPr>
          <p:nvPr>
            <p:ph type="body" idx="1"/>
          </p:nvPr>
        </p:nvSpPr>
        <p:spPr>
          <a:xfrm>
            <a:off x="328017" y="4226025"/>
            <a:ext cx="8388600" cy="3936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59" name="Shape 5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lIns="91425" tIns="91425" rIns="91425" bIns="91425" anchor="t" anchorCtr="0"/>
          <a:lstStyle>
            <a:lvl1pPr lvl="0">
              <a:spcBef>
                <a:spcPts val="0"/>
              </a:spcBef>
              <a:buClr>
                <a:schemeClr val="dk2"/>
              </a:buClr>
              <a:buSzPct val="100000"/>
              <a:buFont typeface="Raleway"/>
              <a:buNone/>
              <a:defRPr sz="3000" b="1">
                <a:solidFill>
                  <a:schemeClr val="dk2"/>
                </a:solidFill>
                <a:latin typeface="Raleway"/>
                <a:ea typeface="Raleway"/>
                <a:cs typeface="Raleway"/>
                <a:sym typeface="Raleway"/>
              </a:defRPr>
            </a:lvl1pPr>
            <a:lvl2pPr lvl="1">
              <a:spcBef>
                <a:spcPts val="0"/>
              </a:spcBef>
              <a:buClr>
                <a:schemeClr val="dk2"/>
              </a:buClr>
              <a:buSzPct val="100000"/>
              <a:buFont typeface="Raleway"/>
              <a:buNone/>
              <a:defRPr sz="3000" b="1">
                <a:solidFill>
                  <a:schemeClr val="dk2"/>
                </a:solidFill>
                <a:latin typeface="Raleway"/>
                <a:ea typeface="Raleway"/>
                <a:cs typeface="Raleway"/>
                <a:sym typeface="Raleway"/>
              </a:defRPr>
            </a:lvl2pPr>
            <a:lvl3pPr lvl="2">
              <a:spcBef>
                <a:spcPts val="0"/>
              </a:spcBef>
              <a:buClr>
                <a:schemeClr val="dk2"/>
              </a:buClr>
              <a:buSzPct val="100000"/>
              <a:buFont typeface="Raleway"/>
              <a:buNone/>
              <a:defRPr sz="3000" b="1">
                <a:solidFill>
                  <a:schemeClr val="dk2"/>
                </a:solidFill>
                <a:latin typeface="Raleway"/>
                <a:ea typeface="Raleway"/>
                <a:cs typeface="Raleway"/>
                <a:sym typeface="Raleway"/>
              </a:defRPr>
            </a:lvl3pPr>
            <a:lvl4pPr lvl="3">
              <a:spcBef>
                <a:spcPts val="0"/>
              </a:spcBef>
              <a:buClr>
                <a:schemeClr val="dk2"/>
              </a:buClr>
              <a:buSzPct val="100000"/>
              <a:buFont typeface="Raleway"/>
              <a:buNone/>
              <a:defRPr sz="3000" b="1">
                <a:solidFill>
                  <a:schemeClr val="dk2"/>
                </a:solidFill>
                <a:latin typeface="Raleway"/>
                <a:ea typeface="Raleway"/>
                <a:cs typeface="Raleway"/>
                <a:sym typeface="Raleway"/>
              </a:defRPr>
            </a:lvl4pPr>
            <a:lvl5pPr lvl="4">
              <a:spcBef>
                <a:spcPts val="0"/>
              </a:spcBef>
              <a:buClr>
                <a:schemeClr val="dk2"/>
              </a:buClr>
              <a:buSzPct val="100000"/>
              <a:buFont typeface="Raleway"/>
              <a:buNone/>
              <a:defRPr sz="3000" b="1">
                <a:solidFill>
                  <a:schemeClr val="dk2"/>
                </a:solidFill>
                <a:latin typeface="Raleway"/>
                <a:ea typeface="Raleway"/>
                <a:cs typeface="Raleway"/>
                <a:sym typeface="Raleway"/>
              </a:defRPr>
            </a:lvl5pPr>
            <a:lvl6pPr lvl="5">
              <a:spcBef>
                <a:spcPts val="0"/>
              </a:spcBef>
              <a:buClr>
                <a:schemeClr val="dk2"/>
              </a:buClr>
              <a:buSzPct val="100000"/>
              <a:buFont typeface="Raleway"/>
              <a:buNone/>
              <a:defRPr sz="3000" b="1">
                <a:solidFill>
                  <a:schemeClr val="dk2"/>
                </a:solidFill>
                <a:latin typeface="Raleway"/>
                <a:ea typeface="Raleway"/>
                <a:cs typeface="Raleway"/>
                <a:sym typeface="Raleway"/>
              </a:defRPr>
            </a:lvl6pPr>
            <a:lvl7pPr lvl="6">
              <a:spcBef>
                <a:spcPts val="0"/>
              </a:spcBef>
              <a:buClr>
                <a:schemeClr val="dk2"/>
              </a:buClr>
              <a:buSzPct val="100000"/>
              <a:buFont typeface="Raleway"/>
              <a:buNone/>
              <a:defRPr sz="3000" b="1">
                <a:solidFill>
                  <a:schemeClr val="dk2"/>
                </a:solidFill>
                <a:latin typeface="Raleway"/>
                <a:ea typeface="Raleway"/>
                <a:cs typeface="Raleway"/>
                <a:sym typeface="Raleway"/>
              </a:defRPr>
            </a:lvl7pPr>
            <a:lvl8pPr lvl="7">
              <a:spcBef>
                <a:spcPts val="0"/>
              </a:spcBef>
              <a:buClr>
                <a:schemeClr val="dk2"/>
              </a:buClr>
              <a:buSzPct val="100000"/>
              <a:buFont typeface="Raleway"/>
              <a:buNone/>
              <a:defRPr sz="3000" b="1">
                <a:solidFill>
                  <a:schemeClr val="dk2"/>
                </a:solidFill>
                <a:latin typeface="Raleway"/>
                <a:ea typeface="Raleway"/>
                <a:cs typeface="Raleway"/>
                <a:sym typeface="Raleway"/>
              </a:defRPr>
            </a:lvl8pPr>
            <a:lvl9pPr lvl="8">
              <a:spcBef>
                <a:spcPts val="0"/>
              </a:spcBef>
              <a:buClr>
                <a:schemeClr val="dk2"/>
              </a:buClr>
              <a:buSzPct val="100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5"/>
            <a:ext cx="6321600" cy="30023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onlinelibrary.wiley.com/doi/10.1002/hpm.1107/full#hpm1107-bib-0011" TargetMode="External"/><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fsdinternational.org/country/nicaragua/healthissues" TargetMode="External"/><Relationship Id="rId4" Type="http://schemas.openxmlformats.org/officeDocument/2006/relationships/hyperlink" Target="http://www.iadb.org/res/laresnetwork/projects/pr209finaldraft.pdf" TargetMode="External"/><Relationship Id="rId5" Type="http://schemas.openxmlformats.org/officeDocument/2006/relationships/hyperlink" Target="http://www.savethechildren.org/site/c.8rKLIXMGIpI4E/b.6151465/k.ED79/Nicaragua.htm" TargetMode="External"/><Relationship Id="rId6" Type="http://schemas.openxmlformats.org/officeDocument/2006/relationships/hyperlink" Target="https://www.hindawi.com/journals/jpr/2012/478292/" TargetMode="External"/><Relationship Id="rId7" Type="http://schemas.openxmlformats.org/officeDocument/2006/relationships/hyperlink" Target="https://www.researchgate.net/publication/14659497" TargetMode="External"/><Relationship Id="rId8" Type="http://schemas.openxmlformats.org/officeDocument/2006/relationships/hyperlink" Target="http://ac.els-cdn.com/0277953693902667/1-s2.0-0277953693902667-main.pdf?_tid=0c011936-a58e-11e6-aa17-00000aacb35e&amp;acdnat=1478594198_eef60886035fc332125b75ae85af65a8"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cia.gov/library/publications/the-world-factbook/geos/nu.html" TargetMode="External"/><Relationship Id="rId4" Type="http://schemas.openxmlformats.org/officeDocument/2006/relationships/hyperlink" Target="http://ac.els-cdn.com/0277953693902667/1-s2.0-0277953693902667-main.pdf?_tid=72a4acc8-a1f8-11e6-8ba8-00000aacb360&amp;acdnat=1478200093_4f69cfda26316ac17f6c8db715354896" TargetMode="External"/><Relationship Id="rId5" Type="http://schemas.openxmlformats.org/officeDocument/2006/relationships/hyperlink" Target="http://ac.els-cdn.com/027795369400348W/1-s2.0-027795369400348W-main.pdf?_tid=7ae6a406-a200-11e6-b8b5-00000aab0f6c&amp;acdnat=1478203542_1b32da2d706d1fe1e8609b20ccafd13a" TargetMode="External"/><Relationship Id="rId6" Type="http://schemas.openxmlformats.org/officeDocument/2006/relationships/hyperlink" Target="http://ac.els-cdn.com/0277953695003363/1-s2.0-0277953695003363-main.pdf?_tid=a9b5dbce-a1f8-11e6-95ec-00000aacb35f&amp;acdnat=1478200185_b099530917967ff5f8b4bc37270eacdc" TargetMode="External"/><Relationship Id="rId7" Type="http://schemas.openxmlformats.org/officeDocument/2006/relationships/hyperlink" Target="http://apps.who.int/medicinedocs/en/d/Jh2943e/5.15.html" TargetMode="External"/><Relationship Id="rId8" Type="http://schemas.openxmlformats.org/officeDocument/2006/relationships/hyperlink" Target="https://www.researchgate.net/profile/Johan_Wedel/publication/228489007_Bridging_the_Gap_between_Western_and_Indigenous_Medicine_in_Eastern_Nicaragua/links/53dfef5f0cf2a768e49d6ed1.pdf"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fusion.net/story/17330/nicaraguan-indigenous-village-ravaged-by-crazy-sickne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2371725" y="630225"/>
            <a:ext cx="6331500" cy="1542000"/>
          </a:xfrm>
          <a:prstGeom prst="rect">
            <a:avLst/>
          </a:prstGeom>
        </p:spPr>
        <p:txBody>
          <a:bodyPr lIns="91425" tIns="91425" rIns="91425" bIns="91425" anchor="t" anchorCtr="0">
            <a:noAutofit/>
          </a:bodyPr>
          <a:lstStyle/>
          <a:p>
            <a:pPr lvl="0">
              <a:spcBef>
                <a:spcPts val="0"/>
              </a:spcBef>
              <a:buNone/>
            </a:pPr>
            <a:r>
              <a:rPr lang="en"/>
              <a:t>Traditional Medicine in Nicaragua</a:t>
            </a:r>
          </a:p>
        </p:txBody>
      </p:sp>
      <p:sp>
        <p:nvSpPr>
          <p:cNvPr id="73" name="Shape 73"/>
          <p:cNvSpPr txBox="1">
            <a:spLocks noGrp="1"/>
          </p:cNvSpPr>
          <p:nvPr>
            <p:ph type="subTitle" idx="1"/>
          </p:nvPr>
        </p:nvSpPr>
        <p:spPr>
          <a:xfrm>
            <a:off x="2390266" y="3238450"/>
            <a:ext cx="6331500" cy="1241700"/>
          </a:xfrm>
          <a:prstGeom prst="rect">
            <a:avLst/>
          </a:prstGeom>
        </p:spPr>
        <p:txBody>
          <a:bodyPr lIns="91425" tIns="91425" rIns="91425" bIns="91425" anchor="b" anchorCtr="0">
            <a:noAutofit/>
          </a:bodyPr>
          <a:lstStyle/>
          <a:p>
            <a:pPr lvl="0">
              <a:spcBef>
                <a:spcPts val="0"/>
              </a:spcBef>
              <a:buNone/>
            </a:pPr>
            <a:r>
              <a:rPr lang="en"/>
              <a:t>Angela, Hana, Dave</a:t>
            </a:r>
          </a:p>
          <a:p>
            <a:pPr lvl="0">
              <a:spcBef>
                <a:spcPts val="0"/>
              </a:spcBef>
              <a:buNone/>
            </a:pPr>
            <a:r>
              <a:rPr lang="en"/>
              <a:t>LACS 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822400" y="575950"/>
            <a:ext cx="6321600" cy="635400"/>
          </a:xfrm>
          <a:prstGeom prst="rect">
            <a:avLst/>
          </a:prstGeom>
        </p:spPr>
        <p:txBody>
          <a:bodyPr lIns="91425" tIns="91425" rIns="91425" bIns="91425" anchor="t" anchorCtr="0">
            <a:noAutofit/>
          </a:bodyPr>
          <a:lstStyle/>
          <a:p>
            <a:pPr lvl="0">
              <a:spcBef>
                <a:spcPts val="0"/>
              </a:spcBef>
              <a:buNone/>
            </a:pPr>
            <a:r>
              <a:rPr lang="en"/>
              <a:t>Specific Natural Remedies </a:t>
            </a:r>
          </a:p>
        </p:txBody>
      </p:sp>
      <p:sp>
        <p:nvSpPr>
          <p:cNvPr id="127" name="Shape 127"/>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a:spcBef>
                <a:spcPts val="0"/>
              </a:spcBef>
              <a:buChar char="-"/>
            </a:pPr>
            <a:r>
              <a:rPr lang="en"/>
              <a:t>- “Hot” foods</a:t>
            </a:r>
          </a:p>
          <a:p>
            <a:pPr marL="457200" marR="0" lvl="0" indent="-228600" algn="l" rtl="0">
              <a:lnSpc>
                <a:spcPct val="115000"/>
              </a:lnSpc>
              <a:spcBef>
                <a:spcPts val="0"/>
              </a:spcBef>
              <a:spcAft>
                <a:spcPts val="1600"/>
              </a:spcAft>
              <a:buChar char="-"/>
            </a:pPr>
            <a:r>
              <a:rPr lang="en"/>
              <a:t>- “Blood tonics” for pregnant women: wood of monkey ladder (</a:t>
            </a:r>
            <a:r>
              <a:rPr lang="en" i="1"/>
              <a:t>Bauhinia guianensis Aubl.)</a:t>
            </a:r>
            <a:r>
              <a:rPr lang="en"/>
              <a:t>, the bark of naked man, the bark of </a:t>
            </a:r>
            <a:r>
              <a:rPr lang="en" i="1"/>
              <a:t>laulau</a:t>
            </a:r>
            <a:r>
              <a:rPr lang="en"/>
              <a:t>,  </a:t>
            </a:r>
            <a:r>
              <a:rPr lang="en" i="1"/>
              <a:t>chainey root</a:t>
            </a:r>
            <a:r>
              <a:rPr lang="en"/>
              <a:t>, the leaves and roots of </a:t>
            </a:r>
            <a:r>
              <a:rPr lang="en" i="1"/>
              <a:t>broom weed</a:t>
            </a:r>
            <a:r>
              <a:rPr lang="en"/>
              <a:t>, the leaves of </a:t>
            </a:r>
            <a:r>
              <a:rPr lang="en" i="1"/>
              <a:t>baasley</a:t>
            </a:r>
            <a:r>
              <a:rPr lang="en"/>
              <a:t>, the leaves of </a:t>
            </a:r>
            <a:r>
              <a:rPr lang="en" i="1"/>
              <a:t>sorosi</a:t>
            </a:r>
            <a:r>
              <a:rPr lang="en"/>
              <a:t>, and the leaves and roots of </a:t>
            </a:r>
            <a:r>
              <a:rPr lang="en" i="1"/>
              <a:t>piss-a-bed </a:t>
            </a:r>
          </a:p>
          <a:p>
            <a:pPr marL="457200" marR="0" lvl="0" indent="-228600" algn="l" rtl="0">
              <a:lnSpc>
                <a:spcPct val="115000"/>
              </a:lnSpc>
              <a:spcBef>
                <a:spcPts val="0"/>
              </a:spcBef>
              <a:spcAft>
                <a:spcPts val="1600"/>
              </a:spcAft>
              <a:buChar char="-"/>
            </a:pPr>
            <a:r>
              <a:rPr lang="en" i="1"/>
              <a:t>- Kasuu </a:t>
            </a:r>
            <a:r>
              <a:rPr lang="en"/>
              <a:t>bark , leaves of </a:t>
            </a:r>
            <a:r>
              <a:rPr lang="en" i="1"/>
              <a:t>trompit, sorosi </a:t>
            </a:r>
            <a:r>
              <a:rPr lang="en"/>
              <a:t>for menstrual flow </a:t>
            </a:r>
          </a:p>
          <a:p>
            <a:pPr marL="0" marR="0" lvl="0" indent="0" algn="l" rtl="0">
              <a:lnSpc>
                <a:spcPct val="115000"/>
              </a:lnSpc>
              <a:spcBef>
                <a:spcPts val="0"/>
              </a:spcBef>
              <a:spcAft>
                <a:spcPts val="1600"/>
              </a:spcAft>
              <a:buNone/>
            </a:pPr>
            <a:endParaRPr i="1"/>
          </a:p>
          <a:p>
            <a:pPr marL="0" marR="0" lvl="0" indent="0" algn="l" rtl="0">
              <a:lnSpc>
                <a:spcPct val="115000"/>
              </a:lnSpc>
              <a:spcBef>
                <a:spcPts val="0"/>
              </a:spcBef>
              <a:spcAft>
                <a:spcPts val="1600"/>
              </a:spcAft>
              <a:buNone/>
            </a:pPr>
            <a:endParaRPr/>
          </a:p>
        </p:txBody>
      </p:sp>
      <p:pic>
        <p:nvPicPr>
          <p:cNvPr id="128" name="Shape 128"/>
          <p:cNvPicPr preferRelativeResize="0"/>
          <p:nvPr/>
        </p:nvPicPr>
        <p:blipFill>
          <a:blip r:embed="rId3">
            <a:alphaModFix/>
          </a:blip>
          <a:stretch>
            <a:fillRect/>
          </a:stretch>
        </p:blipFill>
        <p:spPr>
          <a:xfrm>
            <a:off x="50300" y="1211350"/>
            <a:ext cx="2667349" cy="2667349"/>
          </a:xfrm>
          <a:prstGeom prst="rect">
            <a:avLst/>
          </a:prstGeom>
          <a:noFill/>
          <a:ln>
            <a:noFill/>
          </a:ln>
        </p:spPr>
      </p:pic>
      <p:sp>
        <p:nvSpPr>
          <p:cNvPr id="129" name="Shape 129"/>
          <p:cNvSpPr txBox="1"/>
          <p:nvPr/>
        </p:nvSpPr>
        <p:spPr>
          <a:xfrm>
            <a:off x="824150" y="3878700"/>
            <a:ext cx="1274100" cy="475800"/>
          </a:xfrm>
          <a:prstGeom prst="rect">
            <a:avLst/>
          </a:prstGeom>
          <a:noFill/>
          <a:ln>
            <a:noFill/>
          </a:ln>
        </p:spPr>
        <p:txBody>
          <a:bodyPr lIns="91425" tIns="91425" rIns="91425" bIns="91425" anchor="t" anchorCtr="0">
            <a:noAutofit/>
          </a:bodyPr>
          <a:lstStyle/>
          <a:p>
            <a:pPr lvl="0">
              <a:spcBef>
                <a:spcPts val="0"/>
              </a:spcBef>
              <a:buNone/>
            </a:pPr>
            <a:r>
              <a:rPr lang="en" i="1"/>
              <a:t>Sorosi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Efficacy of Traditional Methods</a:t>
            </a:r>
          </a:p>
        </p:txBody>
      </p:sp>
      <p:sp>
        <p:nvSpPr>
          <p:cNvPr id="135" name="Shape 135"/>
          <p:cNvSpPr txBox="1">
            <a:spLocks noGrp="1"/>
          </p:cNvSpPr>
          <p:nvPr>
            <p:ph type="body" idx="1"/>
          </p:nvPr>
        </p:nvSpPr>
        <p:spPr>
          <a:xfrm>
            <a:off x="3176326" y="1595775"/>
            <a:ext cx="5765400" cy="3002400"/>
          </a:xfrm>
          <a:prstGeom prst="rect">
            <a:avLst/>
          </a:prstGeom>
        </p:spPr>
        <p:txBody>
          <a:bodyPr lIns="91425" tIns="91425" rIns="91425" bIns="91425" anchor="t" anchorCtr="0">
            <a:noAutofit/>
          </a:bodyPr>
          <a:lstStyle/>
          <a:p>
            <a:pPr lvl="0">
              <a:spcBef>
                <a:spcPts val="0"/>
              </a:spcBef>
              <a:buNone/>
            </a:pPr>
            <a:r>
              <a:rPr lang="en" sz="1400" b="1"/>
              <a:t>Pros</a:t>
            </a:r>
            <a:r>
              <a:rPr lang="en" sz="1400"/>
              <a:t>:</a:t>
            </a:r>
          </a:p>
          <a:p>
            <a:pPr marL="457200" lvl="0" indent="-317500">
              <a:spcBef>
                <a:spcPts val="0"/>
              </a:spcBef>
              <a:buSzPct val="100000"/>
              <a:buChar char="-"/>
            </a:pPr>
            <a:r>
              <a:rPr lang="en" sz="1400"/>
              <a:t>Good overall health despite  living conditions</a:t>
            </a:r>
          </a:p>
          <a:p>
            <a:pPr marL="457200" lvl="0" indent="-317500">
              <a:spcBef>
                <a:spcPts val="0"/>
              </a:spcBef>
              <a:buSzPct val="100000"/>
              <a:buChar char="-"/>
            </a:pPr>
            <a:r>
              <a:rPr lang="en" sz="1400"/>
              <a:t>Many remedies have scientific support</a:t>
            </a:r>
          </a:p>
          <a:p>
            <a:pPr lvl="0">
              <a:spcBef>
                <a:spcPts val="0"/>
              </a:spcBef>
              <a:buNone/>
            </a:pPr>
            <a:r>
              <a:rPr lang="en" sz="1400" b="1"/>
              <a:t>Cons</a:t>
            </a:r>
            <a:r>
              <a:rPr lang="en" sz="1400"/>
              <a:t>:</a:t>
            </a:r>
          </a:p>
          <a:p>
            <a:pPr marL="457200" lvl="0" indent="-317500" rtl="0">
              <a:lnSpc>
                <a:spcPct val="100000"/>
              </a:lnSpc>
              <a:spcBef>
                <a:spcPts val="0"/>
              </a:spcBef>
              <a:spcAft>
                <a:spcPts val="0"/>
              </a:spcAft>
              <a:buSzPct val="100000"/>
              <a:buChar char="-"/>
            </a:pPr>
            <a:r>
              <a:rPr lang="en" sz="1400"/>
              <a:t>Maternal mortality represents almost 4% of all the causes of death in                                           </a:t>
            </a:r>
          </a:p>
          <a:p>
            <a:pPr marL="0" lvl="0" indent="457200" rtl="0">
              <a:lnSpc>
                <a:spcPct val="100000"/>
              </a:lnSpc>
              <a:spcBef>
                <a:spcPts val="0"/>
              </a:spcBef>
              <a:spcAft>
                <a:spcPts val="0"/>
              </a:spcAft>
              <a:buNone/>
            </a:pPr>
            <a:r>
              <a:rPr lang="en" sz="1400"/>
              <a:t>Nicaragua (Ministerio de Salud de Nicaragua (MINSA), </a:t>
            </a:r>
            <a:r>
              <a:rPr lang="en" sz="1400">
                <a:hlinkClick r:id="rId3"/>
              </a:rPr>
              <a:t>200</a:t>
            </a:r>
            <a:r>
              <a:rPr lang="en" sz="1400"/>
              <a:t>5</a:t>
            </a:r>
          </a:p>
          <a:p>
            <a:pPr marL="0" lvl="0" indent="457200" rtl="0">
              <a:lnSpc>
                <a:spcPct val="100000"/>
              </a:lnSpc>
              <a:spcBef>
                <a:spcPts val="0"/>
              </a:spcBef>
              <a:spcAft>
                <a:spcPts val="0"/>
              </a:spcAft>
              <a:buNone/>
            </a:pPr>
            <a:endParaRPr sz="1400"/>
          </a:p>
          <a:p>
            <a:pPr marL="457200" lvl="0" indent="-317500" rtl="0">
              <a:lnSpc>
                <a:spcPct val="100000"/>
              </a:lnSpc>
              <a:spcBef>
                <a:spcPts val="0"/>
              </a:spcBef>
              <a:spcAft>
                <a:spcPts val="0"/>
              </a:spcAft>
              <a:buSzPct val="100000"/>
              <a:buChar char="-"/>
            </a:pPr>
            <a:r>
              <a:rPr lang="en" sz="1400"/>
              <a:t>Lack of training among </a:t>
            </a:r>
            <a:r>
              <a:rPr lang="en" sz="1400" i="1"/>
              <a:t>parteras</a:t>
            </a:r>
          </a:p>
        </p:txBody>
      </p:sp>
      <p:pic>
        <p:nvPicPr>
          <p:cNvPr id="136" name="Shape 136"/>
          <p:cNvPicPr preferRelativeResize="0"/>
          <p:nvPr/>
        </p:nvPicPr>
        <p:blipFill rotWithShape="1">
          <a:blip r:embed="rId4">
            <a:alphaModFix/>
          </a:blip>
          <a:srcRect b="10063"/>
          <a:stretch/>
        </p:blipFill>
        <p:spPr>
          <a:xfrm>
            <a:off x="284374" y="1490700"/>
            <a:ext cx="2783835" cy="3107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155025" y="729950"/>
            <a:ext cx="7412700" cy="635400"/>
          </a:xfrm>
          <a:prstGeom prst="rect">
            <a:avLst/>
          </a:prstGeom>
        </p:spPr>
        <p:txBody>
          <a:bodyPr lIns="91425" tIns="91425" rIns="91425" bIns="91425" anchor="t" anchorCtr="0">
            <a:noAutofit/>
          </a:bodyPr>
          <a:lstStyle/>
          <a:p>
            <a:pPr lvl="0">
              <a:spcBef>
                <a:spcPts val="0"/>
              </a:spcBef>
              <a:buNone/>
            </a:pPr>
            <a:r>
              <a:rPr lang="en"/>
              <a:t>Homebirth Alternative: Casas Maternas</a:t>
            </a:r>
          </a:p>
        </p:txBody>
      </p:sp>
      <p:sp>
        <p:nvSpPr>
          <p:cNvPr id="142" name="Shape 142"/>
          <p:cNvSpPr txBox="1">
            <a:spLocks noGrp="1"/>
          </p:cNvSpPr>
          <p:nvPr>
            <p:ph type="body" idx="1"/>
          </p:nvPr>
        </p:nvSpPr>
        <p:spPr>
          <a:xfrm>
            <a:off x="4744503" y="1983850"/>
            <a:ext cx="4399500" cy="3002400"/>
          </a:xfrm>
          <a:prstGeom prst="rect">
            <a:avLst/>
          </a:prstGeom>
        </p:spPr>
        <p:txBody>
          <a:bodyPr lIns="91425" tIns="91425" rIns="91425" bIns="91425" anchor="t" anchorCtr="0">
            <a:noAutofit/>
          </a:bodyPr>
          <a:lstStyle/>
          <a:p>
            <a:pPr marL="457200" lvl="0" indent="-228600">
              <a:spcBef>
                <a:spcPts val="0"/>
              </a:spcBef>
              <a:buChar char="-"/>
            </a:pPr>
            <a:r>
              <a:rPr lang="en"/>
              <a:t>Low-cost lodging services co-managed by civil society organizations</a:t>
            </a:r>
          </a:p>
          <a:p>
            <a:pPr marL="457200" lvl="0" indent="-228600">
              <a:spcBef>
                <a:spcPts val="0"/>
              </a:spcBef>
              <a:buChar char="-"/>
            </a:pPr>
            <a:r>
              <a:rPr lang="en"/>
              <a:t>Facilitate access to professional services </a:t>
            </a:r>
          </a:p>
          <a:p>
            <a:pPr marL="457200" lvl="0" indent="-228600">
              <a:spcBef>
                <a:spcPts val="0"/>
              </a:spcBef>
              <a:buChar char="-"/>
            </a:pPr>
            <a:r>
              <a:rPr lang="en"/>
              <a:t>Daily medical visits</a:t>
            </a:r>
          </a:p>
        </p:txBody>
      </p:sp>
      <p:pic>
        <p:nvPicPr>
          <p:cNvPr id="143" name="Shape 143"/>
          <p:cNvPicPr preferRelativeResize="0"/>
          <p:nvPr/>
        </p:nvPicPr>
        <p:blipFill>
          <a:blip r:embed="rId3">
            <a:alphaModFix/>
          </a:blip>
          <a:stretch>
            <a:fillRect/>
          </a:stretch>
        </p:blipFill>
        <p:spPr>
          <a:xfrm>
            <a:off x="519775" y="1731975"/>
            <a:ext cx="4011700" cy="267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357625" y="710700"/>
            <a:ext cx="7306500" cy="635400"/>
          </a:xfrm>
          <a:prstGeom prst="rect">
            <a:avLst/>
          </a:prstGeom>
        </p:spPr>
        <p:txBody>
          <a:bodyPr lIns="91425" tIns="91425" rIns="91425" bIns="91425" anchor="t" anchorCtr="0">
            <a:noAutofit/>
          </a:bodyPr>
          <a:lstStyle/>
          <a:p>
            <a:pPr lvl="0">
              <a:spcBef>
                <a:spcPts val="0"/>
              </a:spcBef>
              <a:buNone/>
            </a:pPr>
            <a:r>
              <a:rPr lang="en"/>
              <a:t>Barriers to Institutionalized Resources</a:t>
            </a:r>
          </a:p>
        </p:txBody>
      </p:sp>
      <p:sp>
        <p:nvSpPr>
          <p:cNvPr id="149" name="Shape 149"/>
          <p:cNvSpPr txBox="1">
            <a:spLocks noGrp="1"/>
          </p:cNvSpPr>
          <p:nvPr>
            <p:ph type="body" idx="1"/>
          </p:nvPr>
        </p:nvSpPr>
        <p:spPr>
          <a:xfrm>
            <a:off x="543124" y="1673375"/>
            <a:ext cx="4560300" cy="3002400"/>
          </a:xfrm>
          <a:prstGeom prst="rect">
            <a:avLst/>
          </a:prstGeom>
        </p:spPr>
        <p:txBody>
          <a:bodyPr lIns="91425" tIns="91425" rIns="91425" bIns="91425" anchor="t" anchorCtr="0">
            <a:noAutofit/>
          </a:bodyPr>
          <a:lstStyle/>
          <a:p>
            <a:pPr marL="457200" lvl="0" indent="-228600" rtl="0">
              <a:spcBef>
                <a:spcPts val="0"/>
              </a:spcBef>
              <a:spcAft>
                <a:spcPts val="0"/>
              </a:spcAft>
              <a:buChar char="-"/>
            </a:pPr>
            <a:r>
              <a:rPr lang="en" i="1"/>
              <a:t>Machismo </a:t>
            </a:r>
            <a:r>
              <a:rPr lang="en"/>
              <a:t>culture and expectations of women</a:t>
            </a:r>
          </a:p>
          <a:p>
            <a:pPr marL="914400" lvl="1" indent="-228600" rtl="0">
              <a:spcBef>
                <a:spcPts val="0"/>
              </a:spcBef>
              <a:spcAft>
                <a:spcPts val="0"/>
              </a:spcAft>
              <a:buChar char="-"/>
            </a:pPr>
            <a:r>
              <a:rPr lang="en"/>
              <a:t>Social stigmas</a:t>
            </a:r>
          </a:p>
          <a:p>
            <a:pPr marL="914400" marR="0" lvl="1" indent="-228600" algn="l" rtl="0">
              <a:lnSpc>
                <a:spcPct val="115000"/>
              </a:lnSpc>
              <a:spcBef>
                <a:spcPts val="0"/>
              </a:spcBef>
              <a:spcAft>
                <a:spcPts val="0"/>
              </a:spcAft>
              <a:buChar char="-"/>
            </a:pPr>
            <a:r>
              <a:rPr lang="en"/>
              <a:t>Expectations of “good child </a:t>
            </a:r>
          </a:p>
          <a:p>
            <a:pPr marL="914400" marR="0" lvl="1" indent="-228600" algn="l" rtl="0">
              <a:lnSpc>
                <a:spcPct val="115000"/>
              </a:lnSpc>
              <a:spcBef>
                <a:spcPts val="0"/>
              </a:spcBef>
              <a:spcAft>
                <a:spcPts val="0"/>
              </a:spcAft>
              <a:buChar char="-"/>
            </a:pPr>
            <a:r>
              <a:rPr lang="en"/>
              <a:t>d</a:t>
            </a:r>
            <a:r>
              <a:rPr lang="en" sz="1400"/>
              <a:t>eliverers”</a:t>
            </a:r>
          </a:p>
          <a:p>
            <a:pPr marL="914400" lvl="0" indent="-228600" rtl="0">
              <a:spcBef>
                <a:spcPts val="0"/>
              </a:spcBef>
              <a:spcAft>
                <a:spcPts val="0"/>
              </a:spcAft>
              <a:buChar char="-"/>
            </a:pPr>
            <a:r>
              <a:rPr lang="en"/>
              <a:t> </a:t>
            </a:r>
            <a:r>
              <a:rPr lang="en" sz="1400"/>
              <a:t>Discomfort with male doctors</a:t>
            </a:r>
          </a:p>
          <a:p>
            <a:pPr marL="457200" lvl="0" indent="-228600">
              <a:spcBef>
                <a:spcPts val="0"/>
              </a:spcBef>
              <a:buChar char="-"/>
            </a:pPr>
            <a:r>
              <a:rPr lang="en"/>
              <a:t> Financial barriers</a:t>
            </a:r>
          </a:p>
          <a:p>
            <a:pPr marL="457200" lvl="0" indent="-228600">
              <a:spcBef>
                <a:spcPts val="0"/>
              </a:spcBef>
              <a:buChar char="-"/>
            </a:pPr>
            <a:r>
              <a:rPr lang="en"/>
              <a:t>Ignorance among healthcare workers</a:t>
            </a:r>
          </a:p>
        </p:txBody>
      </p:sp>
      <p:pic>
        <p:nvPicPr>
          <p:cNvPr id="150" name="Shape 150"/>
          <p:cNvPicPr preferRelativeResize="0"/>
          <p:nvPr/>
        </p:nvPicPr>
        <p:blipFill>
          <a:blip r:embed="rId3">
            <a:alphaModFix/>
          </a:blip>
          <a:stretch>
            <a:fillRect/>
          </a:stretch>
        </p:blipFill>
        <p:spPr>
          <a:xfrm>
            <a:off x="5103424" y="1673376"/>
            <a:ext cx="3638824" cy="2421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Childcare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289175" y="0"/>
            <a:ext cx="8710200" cy="2256000"/>
          </a:xfrm>
          <a:prstGeom prst="rect">
            <a:avLst/>
          </a:prstGeom>
        </p:spPr>
        <p:txBody>
          <a:bodyPr lIns="91425" tIns="91425" rIns="91425" bIns="91425" anchor="t" anchorCtr="0">
            <a:noAutofit/>
          </a:bodyPr>
          <a:lstStyle/>
          <a:p>
            <a:pPr marL="1828800" lvl="0" indent="0">
              <a:spcBef>
                <a:spcPts val="0"/>
              </a:spcBef>
              <a:buNone/>
            </a:pPr>
            <a:r>
              <a:rPr lang="en" sz="2400"/>
              <a:t>   Health Statistics  for Children(Country)</a:t>
            </a:r>
          </a:p>
        </p:txBody>
      </p:sp>
      <p:sp>
        <p:nvSpPr>
          <p:cNvPr id="161" name="Shape 161"/>
          <p:cNvSpPr txBox="1">
            <a:spLocks noGrp="1"/>
          </p:cNvSpPr>
          <p:nvPr>
            <p:ph type="body" idx="1"/>
          </p:nvPr>
        </p:nvSpPr>
        <p:spPr>
          <a:xfrm>
            <a:off x="177575" y="572325"/>
            <a:ext cx="6728700" cy="3645600"/>
          </a:xfrm>
          <a:prstGeom prst="rect">
            <a:avLst/>
          </a:prstGeom>
        </p:spPr>
        <p:txBody>
          <a:bodyPr lIns="91425" tIns="91425" rIns="91425" bIns="91425" anchor="t" anchorCtr="0">
            <a:noAutofit/>
          </a:bodyPr>
          <a:lstStyle/>
          <a:p>
            <a:pPr lvl="0">
              <a:spcBef>
                <a:spcPts val="0"/>
              </a:spcBef>
              <a:buNone/>
            </a:pPr>
            <a:r>
              <a:rPr lang="en" sz="1100"/>
              <a:t>			d</a:t>
            </a:r>
          </a:p>
          <a:p>
            <a:pPr lvl="0" rtl="0">
              <a:spcBef>
                <a:spcPts val="0"/>
              </a:spcBef>
              <a:buNone/>
            </a:pPr>
            <a:endParaRPr sz="1100"/>
          </a:p>
          <a:p>
            <a:pPr lvl="0" rtl="0">
              <a:spcBef>
                <a:spcPts val="0"/>
              </a:spcBef>
              <a:buNone/>
            </a:pPr>
            <a:endParaRPr sz="1100"/>
          </a:p>
          <a:p>
            <a:pPr lvl="0">
              <a:spcBef>
                <a:spcPts val="0"/>
              </a:spcBef>
              <a:buNone/>
            </a:pPr>
            <a:endParaRPr sz="1100"/>
          </a:p>
          <a:p>
            <a:pPr marL="457200" lvl="0" indent="-298450" rtl="0">
              <a:spcBef>
                <a:spcPts val="0"/>
              </a:spcBef>
              <a:buSzPct val="100000"/>
            </a:pPr>
            <a:r>
              <a:rPr lang="en" sz="1100" b="1"/>
              <a:t>“Infant mortality</a:t>
            </a:r>
            <a:r>
              <a:rPr lang="en" sz="1100"/>
              <a:t> remains high in the poorest regions and is associated with respiratory diseases, neonatal sepsis, congenital malformations, diarrhea, malnutrition, and meningitis.”</a:t>
            </a:r>
            <a:r>
              <a:rPr lang="en" sz="1100" baseline="30000"/>
              <a:t>1</a:t>
            </a:r>
          </a:p>
          <a:p>
            <a:pPr marL="457200" lvl="0" indent="-298450">
              <a:spcBef>
                <a:spcPts val="0"/>
              </a:spcBef>
              <a:buSzPct val="100000"/>
            </a:pPr>
            <a:r>
              <a:rPr lang="en" sz="1100"/>
              <a:t>“Deaths of children under 1 year of age constituted 28.7% and 30.8% of all deaths in 1988 and 1990, respectively”.</a:t>
            </a:r>
            <a:r>
              <a:rPr lang="en" sz="1100" baseline="30000"/>
              <a:t>2</a:t>
            </a:r>
            <a:r>
              <a:rPr lang="en" sz="1100"/>
              <a:t> </a:t>
            </a:r>
          </a:p>
          <a:p>
            <a:pPr marL="457200" lvl="0" indent="-298450">
              <a:spcBef>
                <a:spcPts val="0"/>
              </a:spcBef>
              <a:buSzPct val="100000"/>
            </a:pPr>
            <a:r>
              <a:rPr lang="en" sz="1100"/>
              <a:t>“The trend has been downward, and for 1996 it is estimated that the proportion decreased to about 21%”.</a:t>
            </a:r>
            <a:r>
              <a:rPr lang="en" sz="1100" baseline="30000"/>
              <a:t>2</a:t>
            </a:r>
          </a:p>
          <a:p>
            <a:pPr marL="457200" lvl="0" indent="-298450" rtl="0">
              <a:spcBef>
                <a:spcPts val="0"/>
              </a:spcBef>
              <a:buSzPct val="100000"/>
            </a:pPr>
            <a:r>
              <a:rPr lang="en" sz="1100"/>
              <a:t>“The percentage of children in rural areas suffering from some degree of malnutrition was 32%, compared with 19% in urban areas”. </a:t>
            </a:r>
            <a:r>
              <a:rPr lang="en" sz="1100" baseline="30000"/>
              <a:t>2</a:t>
            </a:r>
          </a:p>
          <a:p>
            <a:pPr marL="457200" lvl="0" indent="-298450">
              <a:spcBef>
                <a:spcPts val="0"/>
              </a:spcBef>
              <a:buSzPct val="100000"/>
            </a:pPr>
            <a:r>
              <a:rPr lang="en" sz="1100"/>
              <a:t>“Other risks that threaten the well-being of Nicaragua's children and youth are teenage pregnancy and early marriages, child trafficking and sexual exploitation, gang involvement and HIV and AIDS.”</a:t>
            </a:r>
            <a:r>
              <a:rPr lang="en" sz="1100" baseline="30000"/>
              <a:t>3</a:t>
            </a:r>
          </a:p>
          <a:p>
            <a:pPr lvl="0">
              <a:spcBef>
                <a:spcPts val="0"/>
              </a:spcBef>
              <a:buNone/>
            </a:pPr>
            <a:endParaRPr sz="1100"/>
          </a:p>
          <a:p>
            <a:pPr lvl="0">
              <a:spcBef>
                <a:spcPts val="0"/>
              </a:spcBef>
              <a:buNone/>
            </a:pPr>
            <a:endParaRPr sz="1100"/>
          </a:p>
          <a:p>
            <a:pPr lvl="0">
              <a:spcBef>
                <a:spcPts val="0"/>
              </a:spcBef>
              <a:buNone/>
            </a:pPr>
            <a:endParaRPr sz="1400"/>
          </a:p>
          <a:p>
            <a:pPr lvl="0">
              <a:spcBef>
                <a:spcPts val="0"/>
              </a:spcBef>
              <a:buNone/>
            </a:pPr>
            <a:endParaRPr sz="1400"/>
          </a:p>
          <a:p>
            <a:pPr lvl="0">
              <a:spcBef>
                <a:spcPts val="0"/>
              </a:spcBef>
              <a:buNone/>
            </a:pPr>
            <a:r>
              <a:rPr lang="en" sz="1400"/>
              <a:t> </a:t>
            </a:r>
          </a:p>
          <a:p>
            <a:pPr lvl="0">
              <a:spcBef>
                <a:spcPts val="0"/>
              </a:spcBef>
              <a:buNone/>
            </a:pPr>
            <a:endParaRPr/>
          </a:p>
        </p:txBody>
      </p:sp>
      <p:pic>
        <p:nvPicPr>
          <p:cNvPr id="162" name="Shape 162" descr="REFRESH_NICARAGUA_HEADER.JPG"/>
          <p:cNvPicPr preferRelativeResize="0"/>
          <p:nvPr/>
        </p:nvPicPr>
        <p:blipFill>
          <a:blip r:embed="rId3">
            <a:alphaModFix/>
          </a:blip>
          <a:stretch>
            <a:fillRect/>
          </a:stretch>
        </p:blipFill>
        <p:spPr>
          <a:xfrm>
            <a:off x="394625" y="467450"/>
            <a:ext cx="3222050" cy="17885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2331825" y="344450"/>
            <a:ext cx="6321600" cy="1272300"/>
          </a:xfrm>
          <a:prstGeom prst="rect">
            <a:avLst/>
          </a:prstGeom>
        </p:spPr>
        <p:txBody>
          <a:bodyPr lIns="91425" tIns="91425" rIns="91425" bIns="91425" anchor="t" anchorCtr="0">
            <a:noAutofit/>
          </a:bodyPr>
          <a:lstStyle/>
          <a:p>
            <a:pPr marL="0" lvl="0" indent="0" rtl="0">
              <a:spcBef>
                <a:spcPts val="0"/>
              </a:spcBef>
              <a:buNone/>
            </a:pPr>
            <a:r>
              <a:rPr lang="en" sz="1800"/>
              <a:t>Knowledge and practice regarding general hygiene and parasites(Mestizo)*</a:t>
            </a:r>
            <a:r>
              <a:rPr lang="en" sz="1400" b="0"/>
              <a:t>Survey of mothers with school-aged</a:t>
            </a:r>
          </a:p>
          <a:p>
            <a:pPr marL="0" lvl="0" indent="-69850" rtl="0">
              <a:spcBef>
                <a:spcPts val="0"/>
              </a:spcBef>
              <a:buClr>
                <a:schemeClr val="dk2"/>
              </a:buClr>
              <a:buSzPct val="78571"/>
              <a:buFont typeface="Arial"/>
              <a:buNone/>
            </a:pPr>
            <a:r>
              <a:rPr lang="en" sz="1400" b="0"/>
              <a:t>children in ten rural communities around San Juan del Sur.</a:t>
            </a:r>
          </a:p>
          <a:p>
            <a:pPr marL="0" lvl="0" indent="0">
              <a:spcBef>
                <a:spcPts val="0"/>
              </a:spcBef>
              <a:buNone/>
            </a:pPr>
            <a:endParaRPr sz="1800"/>
          </a:p>
        </p:txBody>
      </p:sp>
      <p:sp>
        <p:nvSpPr>
          <p:cNvPr id="168" name="Shape 168"/>
          <p:cNvSpPr txBox="1">
            <a:spLocks noGrp="1"/>
          </p:cNvSpPr>
          <p:nvPr>
            <p:ph type="body" idx="1"/>
          </p:nvPr>
        </p:nvSpPr>
        <p:spPr>
          <a:xfrm>
            <a:off x="2432900" y="1089625"/>
            <a:ext cx="6321600" cy="3655500"/>
          </a:xfrm>
          <a:prstGeom prst="rect">
            <a:avLst/>
          </a:prstGeom>
        </p:spPr>
        <p:txBody>
          <a:bodyPr lIns="91425" tIns="91425" rIns="91425" bIns="91425" anchor="t" anchorCtr="0">
            <a:noAutofit/>
          </a:bodyPr>
          <a:lstStyle/>
          <a:p>
            <a:pPr lvl="0">
              <a:spcBef>
                <a:spcPts val="0"/>
              </a:spcBef>
              <a:buNone/>
            </a:pPr>
            <a:endParaRPr sz="1400"/>
          </a:p>
          <a:p>
            <a:pPr lvl="0">
              <a:spcBef>
                <a:spcPts val="0"/>
              </a:spcBef>
              <a:buNone/>
            </a:pPr>
            <a:r>
              <a:rPr lang="en" sz="1400"/>
              <a:t>“Local healers for the Mestizo are called “</a:t>
            </a:r>
            <a:r>
              <a:rPr lang="en" sz="1400" b="1"/>
              <a:t>Curandero” </a:t>
            </a:r>
            <a:r>
              <a:rPr lang="en" sz="1400"/>
              <a:t>and about 77% of the population believes in them”</a:t>
            </a:r>
            <a:r>
              <a:rPr lang="en" sz="1400" baseline="30000"/>
              <a:t>4</a:t>
            </a:r>
            <a:r>
              <a:rPr lang="en" sz="1400"/>
              <a:t>.</a:t>
            </a:r>
          </a:p>
          <a:p>
            <a:pPr lvl="0" rtl="0">
              <a:spcBef>
                <a:spcPts val="0"/>
              </a:spcBef>
              <a:buNone/>
            </a:pPr>
            <a:r>
              <a:rPr lang="en" sz="1400"/>
              <a:t>“About </a:t>
            </a:r>
            <a:r>
              <a:rPr lang="en" sz="1400" b="1"/>
              <a:t>40%</a:t>
            </a:r>
            <a:r>
              <a:rPr lang="en" sz="1400"/>
              <a:t> said they have seen a parasite in their yard”</a:t>
            </a:r>
            <a:r>
              <a:rPr lang="en" sz="1400" baseline="30000"/>
              <a:t>4</a:t>
            </a:r>
            <a:r>
              <a:rPr lang="en" sz="1400"/>
              <a:t>.</a:t>
            </a:r>
          </a:p>
          <a:p>
            <a:pPr lvl="0">
              <a:spcBef>
                <a:spcPts val="0"/>
              </a:spcBef>
              <a:buNone/>
            </a:pPr>
            <a:r>
              <a:rPr lang="en" sz="1400"/>
              <a:t>“About </a:t>
            </a:r>
            <a:r>
              <a:rPr lang="en" sz="1400" b="1"/>
              <a:t>15%</a:t>
            </a:r>
            <a:r>
              <a:rPr lang="en" sz="1400"/>
              <a:t> believe that cutting a child’s nails causes sickness”</a:t>
            </a:r>
            <a:r>
              <a:rPr lang="en" sz="1400" baseline="30000"/>
              <a:t>4</a:t>
            </a:r>
            <a:r>
              <a:rPr lang="en" sz="1400"/>
              <a:t>.</a:t>
            </a:r>
          </a:p>
          <a:p>
            <a:pPr lvl="0">
              <a:spcBef>
                <a:spcPts val="0"/>
              </a:spcBef>
              <a:buNone/>
            </a:pPr>
            <a:r>
              <a:rPr lang="en" sz="1400"/>
              <a:t>“About </a:t>
            </a:r>
            <a:r>
              <a:rPr lang="en" sz="1400" b="1"/>
              <a:t>86%</a:t>
            </a:r>
            <a:r>
              <a:rPr lang="en" sz="1400"/>
              <a:t> believe that a cold shower after a hot day causes illness”</a:t>
            </a:r>
            <a:r>
              <a:rPr lang="en" sz="1400" baseline="30000"/>
              <a:t>4</a:t>
            </a:r>
            <a:r>
              <a:rPr lang="en" sz="1400"/>
              <a:t>.</a:t>
            </a:r>
          </a:p>
          <a:p>
            <a:pPr lvl="0">
              <a:spcBef>
                <a:spcPts val="0"/>
              </a:spcBef>
              <a:buNone/>
            </a:pPr>
            <a:r>
              <a:rPr lang="en" sz="1400"/>
              <a:t>“About </a:t>
            </a:r>
            <a:r>
              <a:rPr lang="en" sz="1400" b="1"/>
              <a:t>92%</a:t>
            </a:r>
            <a:r>
              <a:rPr lang="en" sz="1400"/>
              <a:t> believe that everyone always has parasites”</a:t>
            </a:r>
            <a:r>
              <a:rPr lang="en" sz="1400" baseline="30000"/>
              <a:t>4</a:t>
            </a:r>
            <a:r>
              <a:rPr lang="en" sz="1400"/>
              <a:t>. </a:t>
            </a:r>
          </a:p>
          <a:p>
            <a:pPr lvl="0">
              <a:spcBef>
                <a:spcPts val="0"/>
              </a:spcBef>
              <a:buNone/>
            </a:pPr>
            <a:r>
              <a:rPr lang="en" sz="1400"/>
              <a:t>“About </a:t>
            </a:r>
            <a:r>
              <a:rPr lang="en" sz="1400" b="1"/>
              <a:t>51%</a:t>
            </a:r>
            <a:r>
              <a:rPr lang="en" sz="1400"/>
              <a:t> of children were reported to be barefoot all the time”</a:t>
            </a:r>
            <a:r>
              <a:rPr lang="en" sz="1400" baseline="30000"/>
              <a:t>4</a:t>
            </a:r>
            <a:r>
              <a:rPr lang="en" sz="1400"/>
              <a:t>.</a:t>
            </a:r>
          </a:p>
          <a:p>
            <a:pPr lvl="0">
              <a:spcBef>
                <a:spcPts val="0"/>
              </a:spcBef>
              <a:buNone/>
            </a:pPr>
            <a:r>
              <a:rPr lang="en" sz="1400"/>
              <a:t>“About </a:t>
            </a:r>
            <a:r>
              <a:rPr lang="en" sz="1400" b="1"/>
              <a:t>88%</a:t>
            </a:r>
            <a:r>
              <a:rPr lang="en" sz="1400"/>
              <a:t> used well water to cook food”</a:t>
            </a:r>
            <a:r>
              <a:rPr lang="en" sz="1400" baseline="30000"/>
              <a:t>4</a:t>
            </a:r>
            <a:r>
              <a:rPr lang="en" sz="1400"/>
              <a:t>.  </a:t>
            </a:r>
          </a:p>
          <a:p>
            <a:pPr lvl="0">
              <a:spcBef>
                <a:spcPts val="0"/>
              </a:spcBef>
              <a:buNone/>
            </a:pPr>
            <a:endParaRPr sz="1400"/>
          </a:p>
          <a:p>
            <a:pPr lvl="0">
              <a:spcBef>
                <a:spcPts val="0"/>
              </a:spcBef>
              <a:buNone/>
            </a:pPr>
            <a:endParaRPr sz="1400"/>
          </a:p>
          <a:p>
            <a:pPr lvl="0" rtl="0">
              <a:spcBef>
                <a:spcPts val="0"/>
              </a:spcBef>
              <a:buNone/>
            </a:pPr>
            <a:endParaRPr sz="1400"/>
          </a:p>
          <a:p>
            <a:pPr lvl="0" rtl="0">
              <a:spcBef>
                <a:spcPts val="0"/>
              </a:spcBef>
              <a:buNone/>
            </a:pPr>
            <a:endParaRPr sz="1400"/>
          </a:p>
        </p:txBody>
      </p:sp>
      <p:pic>
        <p:nvPicPr>
          <p:cNvPr id="169" name="Shape 169" descr="dce8p1-1.jpg"/>
          <p:cNvPicPr preferRelativeResize="0"/>
          <p:nvPr/>
        </p:nvPicPr>
        <p:blipFill>
          <a:blip r:embed="rId3">
            <a:alphaModFix/>
          </a:blip>
          <a:stretch>
            <a:fillRect/>
          </a:stretch>
        </p:blipFill>
        <p:spPr>
          <a:xfrm>
            <a:off x="66475" y="87950"/>
            <a:ext cx="2265348" cy="28765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822400" y="385875"/>
            <a:ext cx="6093900" cy="1393800"/>
          </a:xfrm>
          <a:prstGeom prst="rect">
            <a:avLst/>
          </a:prstGeom>
        </p:spPr>
        <p:txBody>
          <a:bodyPr lIns="91425" tIns="91425" rIns="91425" bIns="91425" anchor="t" anchorCtr="0">
            <a:noAutofit/>
          </a:bodyPr>
          <a:lstStyle/>
          <a:p>
            <a:pPr lvl="0">
              <a:spcBef>
                <a:spcPts val="0"/>
              </a:spcBef>
              <a:buNone/>
            </a:pPr>
            <a:r>
              <a:rPr lang="en" sz="2400"/>
              <a:t>Health Issue: How Mothers/Healers Treat Children with different types of Diarrhoeas</a:t>
            </a:r>
            <a:r>
              <a:rPr lang="en"/>
              <a:t>.(Mestizo)*</a:t>
            </a:r>
            <a:r>
              <a:rPr lang="en" sz="1100"/>
              <a:t>Villa Carlos Fonseca,  30 kilometers from Managua</a:t>
            </a:r>
          </a:p>
          <a:p>
            <a:pPr lvl="0">
              <a:spcBef>
                <a:spcPts val="0"/>
              </a:spcBef>
              <a:buNone/>
            </a:pPr>
            <a:endParaRPr sz="600"/>
          </a:p>
        </p:txBody>
      </p:sp>
      <p:sp>
        <p:nvSpPr>
          <p:cNvPr id="175" name="Shape 175"/>
          <p:cNvSpPr txBox="1">
            <a:spLocks noGrp="1"/>
          </p:cNvSpPr>
          <p:nvPr>
            <p:ph type="body" idx="1"/>
          </p:nvPr>
        </p:nvSpPr>
        <p:spPr>
          <a:xfrm>
            <a:off x="2464100" y="1377299"/>
            <a:ext cx="6321600" cy="3766200"/>
          </a:xfrm>
          <a:prstGeom prst="rect">
            <a:avLst/>
          </a:prstGeom>
        </p:spPr>
        <p:txBody>
          <a:bodyPr lIns="91425" tIns="91425" rIns="91425" bIns="91425" anchor="t" anchorCtr="0">
            <a:noAutofit/>
          </a:bodyPr>
          <a:lstStyle/>
          <a:p>
            <a:pPr lvl="0" rtl="0">
              <a:spcBef>
                <a:spcPts val="0"/>
              </a:spcBef>
              <a:buNone/>
            </a:pPr>
            <a:endParaRPr sz="1400" b="1" i="1"/>
          </a:p>
          <a:p>
            <a:pPr marL="457200" lvl="0" indent="-317500" rtl="0">
              <a:spcBef>
                <a:spcPts val="0"/>
              </a:spcBef>
              <a:buSzPct val="100000"/>
            </a:pPr>
            <a:r>
              <a:rPr lang="en" sz="1400"/>
              <a:t>“</a:t>
            </a:r>
            <a:r>
              <a:rPr lang="en" sz="1400" b="1" i="1"/>
              <a:t>Sol de Cielo</a:t>
            </a:r>
            <a:r>
              <a:rPr lang="en" sz="1400"/>
              <a:t>(pujo de sol)-Treatment consists of bath salts with alcohol, herbs, wood and not oil, or very cold water. Diarrhoea is believed considered part of normal development”</a:t>
            </a:r>
            <a:r>
              <a:rPr lang="en" sz="1400" baseline="30000"/>
              <a:t>5</a:t>
            </a:r>
            <a:r>
              <a:rPr lang="en" sz="1400"/>
              <a:t>. </a:t>
            </a:r>
          </a:p>
          <a:p>
            <a:pPr marL="457200" lvl="0" indent="-228600" rtl="0">
              <a:spcBef>
                <a:spcPts val="0"/>
              </a:spcBef>
              <a:buChar char="●"/>
            </a:pPr>
            <a:r>
              <a:rPr lang="en" sz="1400"/>
              <a:t>“</a:t>
            </a:r>
            <a:r>
              <a:rPr lang="en" sz="1400" b="1" i="1"/>
              <a:t>Fallen fontanelle</a:t>
            </a:r>
            <a:r>
              <a:rPr lang="en" sz="1400"/>
              <a:t>-Treatments mentioned were pushing the roof of the mouth upwards with the thumb, applying massage, holding baby upside down and hitting it from the bottom of its feet.  Diarrhoea  believed to be caused by falls, head falling back suddenly, blows to the head, violent coughing, drinking from a bottle with a nipple that was to hard”</a:t>
            </a:r>
            <a:r>
              <a:rPr lang="en" sz="1400" baseline="30000"/>
              <a:t>5</a:t>
            </a:r>
            <a:r>
              <a:rPr lang="en" sz="1400"/>
              <a:t>.</a:t>
            </a:r>
            <a:r>
              <a:rPr lang="en"/>
              <a:t> </a:t>
            </a:r>
          </a:p>
          <a:p>
            <a:pPr marL="457200" lvl="0" indent="-317500">
              <a:spcBef>
                <a:spcPts val="0"/>
              </a:spcBef>
              <a:buSzPct val="100000"/>
              <a:buChar char="●"/>
            </a:pPr>
            <a:r>
              <a:rPr lang="en" sz="1400"/>
              <a:t>“</a:t>
            </a:r>
            <a:r>
              <a:rPr lang="en" sz="1400" b="1"/>
              <a:t>Dysentery</a:t>
            </a:r>
            <a:r>
              <a:rPr lang="en" sz="1400"/>
              <a:t>-Majority(90%) of women/healers believe that a doctor was best treatment. Mothers could not identify cause. Many believed it was bad hygiene”</a:t>
            </a:r>
            <a:r>
              <a:rPr lang="en" sz="1400" baseline="30000"/>
              <a:t>5</a:t>
            </a:r>
            <a:r>
              <a:rPr lang="en" sz="1400"/>
              <a:t>.</a:t>
            </a:r>
          </a:p>
          <a:p>
            <a:pPr lvl="0">
              <a:spcBef>
                <a:spcPts val="0"/>
              </a:spcBef>
              <a:buNone/>
            </a:pPr>
            <a:endParaRPr/>
          </a:p>
          <a:p>
            <a:pPr lvl="0">
              <a:spcBef>
                <a:spcPts val="0"/>
              </a:spcBef>
              <a:buNone/>
            </a:pPr>
            <a:endParaRPr/>
          </a:p>
        </p:txBody>
      </p:sp>
      <p:pic>
        <p:nvPicPr>
          <p:cNvPr id="176" name="Shape 176" descr="nicaragua_2007_child_eats.jpe.jpeg"/>
          <p:cNvPicPr preferRelativeResize="0"/>
          <p:nvPr/>
        </p:nvPicPr>
        <p:blipFill>
          <a:blip r:embed="rId3">
            <a:alphaModFix/>
          </a:blip>
          <a:stretch>
            <a:fillRect/>
          </a:stretch>
        </p:blipFill>
        <p:spPr>
          <a:xfrm>
            <a:off x="169725" y="385875"/>
            <a:ext cx="2294375" cy="2409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5650575" y="3299800"/>
            <a:ext cx="3071400" cy="1843800"/>
          </a:xfrm>
          <a:prstGeom prst="rect">
            <a:avLst/>
          </a:prstGeom>
        </p:spPr>
        <p:txBody>
          <a:bodyPr lIns="91425" tIns="91425" rIns="91425" bIns="91425" anchor="t" anchorCtr="0">
            <a:noAutofit/>
          </a:bodyPr>
          <a:lstStyle/>
          <a:p>
            <a:pPr lvl="0">
              <a:spcBef>
                <a:spcPts val="0"/>
              </a:spcBef>
              <a:buNone/>
            </a:pPr>
            <a:r>
              <a:rPr lang="en" sz="1200"/>
              <a:t>*</a:t>
            </a:r>
            <a:r>
              <a:rPr lang="en" sz="1200" b="1"/>
              <a:t>Empacho</a:t>
            </a:r>
            <a:r>
              <a:rPr lang="en" sz="1200"/>
              <a:t>-food or beverage sticks onto the wall of the stomach and rots. It can present a danger to the child's life.</a:t>
            </a:r>
          </a:p>
          <a:p>
            <a:pPr lvl="0">
              <a:spcBef>
                <a:spcPts val="0"/>
              </a:spcBef>
              <a:buNone/>
            </a:pPr>
            <a:r>
              <a:rPr lang="en" sz="1200"/>
              <a:t>Treatment-should be treated with laxatives. </a:t>
            </a:r>
          </a:p>
          <a:p>
            <a:pPr lvl="0">
              <a:spcBef>
                <a:spcPts val="0"/>
              </a:spcBef>
              <a:buNone/>
            </a:pPr>
            <a:endParaRPr/>
          </a:p>
          <a:p>
            <a:pPr lvl="0" rtl="0">
              <a:spcBef>
                <a:spcPts val="0"/>
              </a:spcBef>
              <a:buNone/>
            </a:pPr>
            <a:endParaRPr/>
          </a:p>
        </p:txBody>
      </p:sp>
      <p:pic>
        <p:nvPicPr>
          <p:cNvPr id="182" name="Shape 182" descr="Screen Shot 2016-11-04 at 1.07.51 PM.png"/>
          <p:cNvPicPr preferRelativeResize="0"/>
          <p:nvPr/>
        </p:nvPicPr>
        <p:blipFill>
          <a:blip r:embed="rId3">
            <a:alphaModFix/>
          </a:blip>
          <a:stretch>
            <a:fillRect/>
          </a:stretch>
        </p:blipFill>
        <p:spPr>
          <a:xfrm>
            <a:off x="0" y="0"/>
            <a:ext cx="5650575" cy="4327974"/>
          </a:xfrm>
          <a:prstGeom prst="rect">
            <a:avLst/>
          </a:prstGeom>
          <a:noFill/>
          <a:ln>
            <a:noFill/>
          </a:ln>
        </p:spPr>
      </p:pic>
      <p:pic>
        <p:nvPicPr>
          <p:cNvPr id="183" name="Shape 183" descr="U135P200T1D333057F10DT20100809203201.jpg"/>
          <p:cNvPicPr preferRelativeResize="0"/>
          <p:nvPr/>
        </p:nvPicPr>
        <p:blipFill>
          <a:blip r:embed="rId4">
            <a:alphaModFix/>
          </a:blip>
          <a:stretch>
            <a:fillRect/>
          </a:stretch>
        </p:blipFill>
        <p:spPr>
          <a:xfrm>
            <a:off x="5650575" y="117250"/>
            <a:ext cx="3244849" cy="3002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2400302" y="1602675"/>
            <a:ext cx="3071400" cy="30024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txBox="1">
            <a:spLocks noGrp="1"/>
          </p:cNvSpPr>
          <p:nvPr>
            <p:ph type="body" idx="2"/>
          </p:nvPr>
        </p:nvSpPr>
        <p:spPr>
          <a:xfrm>
            <a:off x="5650575" y="403775"/>
            <a:ext cx="3071400" cy="3837000"/>
          </a:xfrm>
          <a:prstGeom prst="rect">
            <a:avLst/>
          </a:prstGeom>
        </p:spPr>
        <p:txBody>
          <a:bodyPr lIns="91425" tIns="91425" rIns="91425" bIns="91425" anchor="t" anchorCtr="0">
            <a:noAutofit/>
          </a:bodyPr>
          <a:lstStyle/>
          <a:p>
            <a:pPr marL="457200" lvl="0" indent="-228600" rtl="0">
              <a:spcBef>
                <a:spcPts val="0"/>
              </a:spcBef>
            </a:pPr>
            <a:r>
              <a:rPr lang="en" b="1"/>
              <a:t>Infections, Empacho, and Dysentery, </a:t>
            </a:r>
            <a:r>
              <a:rPr lang="en"/>
              <a:t>and</a:t>
            </a:r>
            <a:r>
              <a:rPr lang="en" b="1"/>
              <a:t> worms</a:t>
            </a:r>
            <a:r>
              <a:rPr lang="en"/>
              <a:t> caused the highest number of deaths. </a:t>
            </a:r>
          </a:p>
          <a:p>
            <a:pPr lvl="0" rtl="0">
              <a:spcBef>
                <a:spcPts val="0"/>
              </a:spcBef>
              <a:buNone/>
            </a:pPr>
            <a:endParaRPr/>
          </a:p>
          <a:p>
            <a:pPr marL="457200" lvl="0" indent="-228600" rtl="0">
              <a:spcBef>
                <a:spcPts val="0"/>
              </a:spcBef>
            </a:pPr>
            <a:r>
              <a:rPr lang="en"/>
              <a:t>There was still a factor of </a:t>
            </a:r>
            <a:r>
              <a:rPr lang="en" b="1"/>
              <a:t>uncertainty</a:t>
            </a:r>
            <a:r>
              <a:rPr lang="en"/>
              <a:t> as the mothers/healers were limited in the knowledge they had of health issues in regards to Diarrhoea. </a:t>
            </a:r>
          </a:p>
        </p:txBody>
      </p:sp>
      <p:pic>
        <p:nvPicPr>
          <p:cNvPr id="190" name="Shape 190" descr="Screen Shot 2016-11-04 at 1.19.03 PM.png"/>
          <p:cNvPicPr preferRelativeResize="0"/>
          <p:nvPr/>
        </p:nvPicPr>
        <p:blipFill>
          <a:blip r:embed="rId3">
            <a:alphaModFix/>
          </a:blip>
          <a:stretch>
            <a:fillRect/>
          </a:stretch>
        </p:blipFill>
        <p:spPr>
          <a:xfrm>
            <a:off x="0" y="403775"/>
            <a:ext cx="5650574" cy="4201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576650" y="0"/>
            <a:ext cx="8355000" cy="772500"/>
          </a:xfrm>
          <a:prstGeom prst="rect">
            <a:avLst/>
          </a:prstGeom>
        </p:spPr>
        <p:txBody>
          <a:bodyPr lIns="91425" tIns="91425" rIns="91425" bIns="91425" anchor="t" anchorCtr="0">
            <a:noAutofit/>
          </a:bodyPr>
          <a:lstStyle/>
          <a:p>
            <a:pPr lvl="0">
              <a:spcBef>
                <a:spcPts val="0"/>
              </a:spcBef>
              <a:buNone/>
            </a:pPr>
            <a:r>
              <a:rPr lang="en" sz="1400" b="0">
                <a:latin typeface="Lato"/>
                <a:ea typeface="Lato"/>
                <a:cs typeface="Lato"/>
                <a:sym typeface="Lato"/>
              </a:rPr>
              <a:t>				</a:t>
            </a:r>
            <a:r>
              <a:rPr lang="en" sz="1400">
                <a:latin typeface="Lato"/>
                <a:ea typeface="Lato"/>
                <a:cs typeface="Lato"/>
                <a:sym typeface="Lato"/>
              </a:rPr>
              <a:t>Other Facts About the Mestizos </a:t>
            </a:r>
          </a:p>
        </p:txBody>
      </p:sp>
      <p:sp>
        <p:nvSpPr>
          <p:cNvPr id="196" name="Shape 196"/>
          <p:cNvSpPr txBox="1">
            <a:spLocks noGrp="1"/>
          </p:cNvSpPr>
          <p:nvPr>
            <p:ph type="body" idx="1"/>
          </p:nvPr>
        </p:nvSpPr>
        <p:spPr>
          <a:xfrm>
            <a:off x="506350" y="505475"/>
            <a:ext cx="8355000" cy="4194900"/>
          </a:xfrm>
          <a:prstGeom prst="rect">
            <a:avLst/>
          </a:prstGeom>
        </p:spPr>
        <p:txBody>
          <a:bodyPr lIns="91425" tIns="91425" rIns="91425" bIns="91425" anchor="t" anchorCtr="0">
            <a:noAutofit/>
          </a:bodyPr>
          <a:lstStyle/>
          <a:p>
            <a:pPr marL="457200" lvl="0" indent="-228600">
              <a:spcBef>
                <a:spcPts val="0"/>
              </a:spcBef>
            </a:pPr>
            <a:r>
              <a:rPr lang="en"/>
              <a:t>“The Creole tend to be wealthier and more educated than their Mestizo counterparts, but also appear to have retained more traditional health behaviors”</a:t>
            </a:r>
            <a:r>
              <a:rPr lang="en" baseline="30000"/>
              <a:t>6</a:t>
            </a:r>
            <a:r>
              <a:rPr lang="en"/>
              <a:t>.</a:t>
            </a:r>
          </a:p>
          <a:p>
            <a:pPr marL="457200" lvl="0" indent="-228600">
              <a:spcBef>
                <a:spcPts val="0"/>
              </a:spcBef>
            </a:pPr>
            <a:r>
              <a:rPr lang="en"/>
              <a:t>“The largely urban Mestizo and Creole demonstrate the highest levels of wealth and education, but report biomedical solutions to common health problems less often than do the rural Sumu”</a:t>
            </a:r>
            <a:r>
              <a:rPr lang="en" baseline="30000"/>
              <a:t>6</a:t>
            </a:r>
            <a:r>
              <a:rPr lang="en"/>
              <a:t>.</a:t>
            </a:r>
          </a:p>
          <a:p>
            <a:pPr marL="457200" lvl="0" indent="-228600">
              <a:spcBef>
                <a:spcPts val="0"/>
              </a:spcBef>
            </a:pPr>
            <a:r>
              <a:rPr lang="en"/>
              <a:t>“Four socioeconomic can be used to predict health behavior: (1) </a:t>
            </a:r>
            <a:r>
              <a:rPr lang="en" b="1"/>
              <a:t>location of household</a:t>
            </a:r>
            <a:r>
              <a:rPr lang="en"/>
              <a:t>,  (2)  </a:t>
            </a:r>
            <a:r>
              <a:rPr lang="en" b="1"/>
              <a:t>ethnicity of respondent</a:t>
            </a:r>
            <a:r>
              <a:rPr lang="en"/>
              <a:t> (3) </a:t>
            </a:r>
            <a:r>
              <a:rPr lang="en" b="1"/>
              <a:t>years of education of respondent</a:t>
            </a:r>
            <a:r>
              <a:rPr lang="en"/>
              <a:t> and (4) </a:t>
            </a:r>
            <a:r>
              <a:rPr lang="en" b="1"/>
              <a:t>household wealth</a:t>
            </a:r>
            <a:r>
              <a:rPr lang="en"/>
              <a:t>”</a:t>
            </a:r>
            <a:r>
              <a:rPr lang="en" baseline="30000"/>
              <a:t>6</a:t>
            </a:r>
            <a:r>
              <a:rPr lang="en"/>
              <a:t>.</a:t>
            </a:r>
          </a:p>
          <a:p>
            <a:pPr marL="457200" lvl="0" indent="-228600">
              <a:spcBef>
                <a:spcPts val="0"/>
              </a:spcBef>
            </a:pPr>
            <a:r>
              <a:rPr lang="en"/>
              <a:t>“Average waiting time is longer in each of the four health centers in Bluefields than it is in any of the study villages”</a:t>
            </a:r>
            <a:r>
              <a:rPr lang="en" baseline="30000"/>
              <a:t>6</a:t>
            </a:r>
            <a:r>
              <a:rPr lang="en"/>
              <a:t>.</a:t>
            </a:r>
          </a:p>
          <a:p>
            <a:pPr lvl="0">
              <a:spcBef>
                <a:spcPts val="0"/>
              </a:spcBef>
              <a:buNone/>
            </a:pPr>
            <a:endParaRPr/>
          </a:p>
          <a:p>
            <a:pPr lvl="0">
              <a:spcBef>
                <a:spcPts val="0"/>
              </a:spcBef>
              <a:buClr>
                <a:schemeClr val="dk2"/>
              </a:buClr>
              <a:buSzPct val="78571"/>
              <a:buFont typeface="Arial"/>
              <a:buNone/>
            </a:pPr>
            <a:r>
              <a:rPr lang="en"/>
              <a:t>Conclusion: Health behavior is complicated. Just because an ethnic group is well educated does not mean they do not use traditional medicine. Also in regards to location, it may be more convenient for an ethnic group to stay in their home village where they know they will get some type of help from local health services as opposed to going to the city and having to wait on line. </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2323200" y="-117550"/>
            <a:ext cx="6321600" cy="635400"/>
          </a:xfrm>
          <a:prstGeom prst="rect">
            <a:avLst/>
          </a:prstGeom>
        </p:spPr>
        <p:txBody>
          <a:bodyPr lIns="91425" tIns="91425" rIns="91425" bIns="91425" anchor="t" anchorCtr="0">
            <a:noAutofit/>
          </a:bodyPr>
          <a:lstStyle/>
          <a:p>
            <a:pPr lvl="0">
              <a:spcBef>
                <a:spcPts val="0"/>
              </a:spcBef>
              <a:buNone/>
            </a:pPr>
            <a:r>
              <a:rPr lang="en" sz="2400"/>
              <a:t>Childcare References</a:t>
            </a:r>
          </a:p>
        </p:txBody>
      </p:sp>
      <p:sp>
        <p:nvSpPr>
          <p:cNvPr id="202" name="Shape 202"/>
          <p:cNvSpPr txBox="1">
            <a:spLocks noGrp="1"/>
          </p:cNvSpPr>
          <p:nvPr>
            <p:ph type="body" idx="1"/>
          </p:nvPr>
        </p:nvSpPr>
        <p:spPr>
          <a:xfrm>
            <a:off x="409675" y="517850"/>
            <a:ext cx="8323500" cy="4169700"/>
          </a:xfrm>
          <a:prstGeom prst="rect">
            <a:avLst/>
          </a:prstGeom>
        </p:spPr>
        <p:txBody>
          <a:bodyPr lIns="91425" tIns="91425" rIns="91425" bIns="91425" anchor="t" anchorCtr="0">
            <a:noAutofit/>
          </a:bodyPr>
          <a:lstStyle/>
          <a:p>
            <a:pPr marL="457200" lvl="0" indent="-228600" rtl="0">
              <a:spcBef>
                <a:spcPts val="0"/>
              </a:spcBef>
              <a:buAutoNum type="arabicPeriod"/>
            </a:pPr>
            <a:r>
              <a:rPr lang="en" sz="1100"/>
              <a:t> </a:t>
            </a:r>
            <a:r>
              <a:rPr lang="en" sz="1100" u="sng">
                <a:solidFill>
                  <a:schemeClr val="hlink"/>
                </a:solidFill>
                <a:hlinkClick r:id="rId3"/>
              </a:rPr>
              <a:t>http://www.fsdinternational.org/country/nicaragua/healthissues</a:t>
            </a:r>
            <a:r>
              <a:rPr lang="en" sz="1100"/>
              <a:t>    </a:t>
            </a:r>
          </a:p>
          <a:p>
            <a:pPr marL="457200" lvl="0" indent="-298450" rtl="0">
              <a:spcBef>
                <a:spcPts val="0"/>
              </a:spcBef>
              <a:buSzPct val="100000"/>
              <a:buAutoNum type="arabicPeriod"/>
            </a:pPr>
            <a:r>
              <a:rPr lang="en" sz="1100" u="sng">
                <a:solidFill>
                  <a:schemeClr val="hlink"/>
                </a:solidFill>
                <a:hlinkClick r:id="rId4"/>
              </a:rPr>
              <a:t>http://www.iadb.org/res/laresnetwork/projects/pr209finaldraft.pdf</a:t>
            </a:r>
            <a:r>
              <a:rPr lang="en" sz="1100"/>
              <a:t>  </a:t>
            </a:r>
          </a:p>
          <a:p>
            <a:pPr marL="457200" lvl="0" indent="-298450" rtl="0">
              <a:spcBef>
                <a:spcPts val="0"/>
              </a:spcBef>
              <a:buSzPct val="100000"/>
              <a:buAutoNum type="arabicPeriod"/>
            </a:pPr>
            <a:r>
              <a:rPr lang="en" sz="1100" u="sng">
                <a:solidFill>
                  <a:schemeClr val="hlink"/>
                </a:solidFill>
                <a:hlinkClick r:id="rId5"/>
              </a:rPr>
              <a:t>http://www.savethechildren.org/site/c.8rKLIXMGIpI4E/b.6151465/k.ED79/Nicaragua.htm</a:t>
            </a:r>
            <a:r>
              <a:rPr lang="en" sz="1100"/>
              <a:t>   </a:t>
            </a:r>
          </a:p>
          <a:p>
            <a:pPr marL="457200" lvl="0" indent="-298450" rtl="0">
              <a:spcBef>
                <a:spcPts val="0"/>
              </a:spcBef>
              <a:buSzPct val="100000"/>
              <a:buAutoNum type="arabicPeriod"/>
            </a:pPr>
            <a:r>
              <a:rPr lang="en" sz="1100" u="sng">
                <a:solidFill>
                  <a:schemeClr val="hlink"/>
                </a:solidFill>
                <a:hlinkClick r:id="rId6"/>
              </a:rPr>
              <a:t>https://www.hindawi.com/journals/jpr/2012/478292/</a:t>
            </a:r>
            <a:r>
              <a:rPr lang="en" sz="1100"/>
              <a:t>    </a:t>
            </a:r>
          </a:p>
          <a:p>
            <a:pPr marL="457200" lvl="0" indent="-298450" rtl="0">
              <a:spcBef>
                <a:spcPts val="0"/>
              </a:spcBef>
              <a:buSzPct val="100000"/>
              <a:buAutoNum type="arabicPeriod"/>
            </a:pPr>
            <a:r>
              <a:rPr lang="en" sz="1100" u="sng">
                <a:solidFill>
                  <a:schemeClr val="hlink"/>
                </a:solidFill>
                <a:hlinkClick r:id="rId7"/>
              </a:rPr>
              <a:t>https://www.researchgate.net/publication/14659497</a:t>
            </a:r>
            <a:r>
              <a:rPr lang="en" sz="1100"/>
              <a:t>   </a:t>
            </a:r>
            <a:r>
              <a:rPr lang="en" sz="1800"/>
              <a:t> </a:t>
            </a:r>
          </a:p>
          <a:p>
            <a:pPr marL="457200" lvl="0" indent="-298450" rtl="0">
              <a:spcBef>
                <a:spcPts val="0"/>
              </a:spcBef>
              <a:buSzPct val="100000"/>
              <a:buAutoNum type="arabicPeriod"/>
            </a:pPr>
            <a:r>
              <a:rPr lang="en" sz="1100" u="sng">
                <a:solidFill>
                  <a:schemeClr val="hlink"/>
                </a:solidFill>
                <a:hlinkClick r:id="rId8"/>
              </a:rPr>
              <a:t>http://ac.els-cdn.com/0277953693902667/1-s2.0-0277953693902667-main.pdf?_tid=0c011936-a58e-11e6-aa17-00000aacb35e&amp;acdnat=1478594198_eef60886035fc332125b75ae85af65a8</a:t>
            </a:r>
            <a:r>
              <a:rPr lang="en" sz="1100"/>
              <a:t>  </a:t>
            </a: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Some Food for Thought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Nicaragua Policies on Health</a:t>
            </a:r>
          </a:p>
        </p:txBody>
      </p:sp>
      <p:sp>
        <p:nvSpPr>
          <p:cNvPr id="213" name="Shape 213"/>
          <p:cNvSpPr txBox="1">
            <a:spLocks noGrp="1"/>
          </p:cNvSpPr>
          <p:nvPr>
            <p:ph type="body" idx="1"/>
          </p:nvPr>
        </p:nvSpPr>
        <p:spPr>
          <a:xfrm>
            <a:off x="592150" y="1058275"/>
            <a:ext cx="8129700" cy="3268800"/>
          </a:xfrm>
          <a:prstGeom prst="rect">
            <a:avLst/>
          </a:prstGeom>
        </p:spPr>
        <p:txBody>
          <a:bodyPr lIns="91425" tIns="91425" rIns="91425" bIns="91425" anchor="t" anchorCtr="0">
            <a:noAutofit/>
          </a:bodyPr>
          <a:lstStyle/>
          <a:p>
            <a:pPr lvl="0" rtl="0">
              <a:lnSpc>
                <a:spcPct val="135000"/>
              </a:lnSpc>
              <a:spcBef>
                <a:spcPts val="0"/>
              </a:spcBef>
              <a:spcAft>
                <a:spcPts val="1400"/>
              </a:spcAft>
              <a:buNone/>
            </a:pPr>
            <a:r>
              <a:rPr lang="en"/>
              <a:t>WHO website:</a:t>
            </a:r>
          </a:p>
          <a:p>
            <a:pPr lvl="0" rtl="0">
              <a:lnSpc>
                <a:spcPct val="135000"/>
              </a:lnSpc>
              <a:spcBef>
                <a:spcPts val="0"/>
              </a:spcBef>
              <a:spcAft>
                <a:spcPts val="1400"/>
              </a:spcAft>
              <a:buNone/>
            </a:pPr>
            <a:r>
              <a:rPr lang="en" sz="1200">
                <a:solidFill>
                  <a:srgbClr val="333333"/>
                </a:solidFill>
                <a:highlight>
                  <a:srgbClr val="FFFFFF"/>
                </a:highlight>
              </a:rPr>
              <a:t>“There are 2500 persons </a:t>
            </a:r>
            <a:r>
              <a:rPr lang="en" sz="1200" b="1">
                <a:solidFill>
                  <a:srgbClr val="333333"/>
                </a:solidFill>
                <a:highlight>
                  <a:srgbClr val="FFFFFF"/>
                </a:highlight>
              </a:rPr>
              <a:t>registered</a:t>
            </a:r>
            <a:r>
              <a:rPr lang="en" sz="1200">
                <a:solidFill>
                  <a:srgbClr val="333333"/>
                </a:solidFill>
                <a:highlight>
                  <a:srgbClr val="FFFFFF"/>
                </a:highlight>
              </a:rPr>
              <a:t> in the registry of traditional medical practitioners. The principal traditional medical specialities are traditional birth attendance, herbalism, spiritualism, and massage”</a:t>
            </a:r>
          </a:p>
          <a:p>
            <a:pPr lvl="0" rtl="0">
              <a:lnSpc>
                <a:spcPct val="135000"/>
              </a:lnSpc>
              <a:spcBef>
                <a:spcPts val="0"/>
              </a:spcBef>
              <a:spcAft>
                <a:spcPts val="1400"/>
              </a:spcAft>
              <a:buNone/>
            </a:pPr>
            <a:r>
              <a:rPr lang="en" sz="1200">
                <a:solidFill>
                  <a:srgbClr val="333333"/>
                </a:solidFill>
                <a:highlight>
                  <a:srgbClr val="FFFFFF"/>
                </a:highlight>
              </a:rPr>
              <a:t>“The Department of Traditional and Popular Medicine of the Ministry of Health regulates traditional medicine in Nicaragua</a:t>
            </a:r>
            <a:r>
              <a:rPr lang="en" sz="1200" i="1">
                <a:solidFill>
                  <a:srgbClr val="333333"/>
                </a:solidFill>
                <a:highlight>
                  <a:srgbClr val="FFFFFF"/>
                </a:highlight>
              </a:rPr>
              <a:t>. </a:t>
            </a:r>
            <a:r>
              <a:rPr lang="en" sz="1200" b="1">
                <a:solidFill>
                  <a:srgbClr val="333333"/>
                </a:solidFill>
                <a:highlight>
                  <a:srgbClr val="FFFFFF"/>
                </a:highlight>
              </a:rPr>
              <a:t>No licence is required </a:t>
            </a:r>
            <a:r>
              <a:rPr lang="en" sz="1200">
                <a:solidFill>
                  <a:srgbClr val="333333"/>
                </a:solidFill>
                <a:highlight>
                  <a:srgbClr val="FFFFFF"/>
                </a:highlight>
              </a:rPr>
              <a:t>to practice traditional medicine. While there are </a:t>
            </a:r>
            <a:r>
              <a:rPr lang="en" sz="1200" b="1">
                <a:solidFill>
                  <a:srgbClr val="333333"/>
                </a:solidFill>
                <a:highlight>
                  <a:srgbClr val="FFFFFF"/>
                </a:highlight>
              </a:rPr>
              <a:t>no restrictions or legal barriers</a:t>
            </a:r>
            <a:r>
              <a:rPr lang="en" sz="1200">
                <a:solidFill>
                  <a:srgbClr val="333333"/>
                </a:solidFill>
                <a:highlight>
                  <a:srgbClr val="FFFFFF"/>
                </a:highlight>
              </a:rPr>
              <a:t> that limit its practice, the Nicaraguan Academy of Homeopathic Medicine is working towards </a:t>
            </a:r>
            <a:r>
              <a:rPr lang="en" sz="1200" b="1">
                <a:solidFill>
                  <a:srgbClr val="333333"/>
                </a:solidFill>
                <a:highlight>
                  <a:srgbClr val="FFFFFF"/>
                </a:highlight>
              </a:rPr>
              <a:t>gaining official status for homeopathy</a:t>
            </a:r>
            <a:r>
              <a:rPr lang="en" sz="1200">
                <a:solidFill>
                  <a:srgbClr val="333333"/>
                </a:solidFill>
                <a:highlight>
                  <a:srgbClr val="FFFFFF"/>
                </a:highlight>
              </a:rPr>
              <a:t>. The National Council of Universities supports homeopathy and accepts its practice by allopathic doctors”</a:t>
            </a:r>
          </a:p>
          <a:p>
            <a:pPr lvl="0">
              <a:lnSpc>
                <a:spcPct val="135000"/>
              </a:lnSpc>
              <a:spcBef>
                <a:spcPts val="0"/>
              </a:spcBef>
              <a:spcAft>
                <a:spcPts val="1400"/>
              </a:spcAft>
              <a:buClr>
                <a:schemeClr val="dk2"/>
              </a:buClr>
              <a:buSzPct val="91666"/>
              <a:buFont typeface="Arial"/>
              <a:buNone/>
            </a:pPr>
            <a:r>
              <a:rPr lang="en" sz="1200">
                <a:solidFill>
                  <a:srgbClr val="333333"/>
                </a:solidFill>
                <a:highlight>
                  <a:srgbClr val="FFFFFF"/>
                </a:highlight>
              </a:rPr>
              <a:t>“In 1991, </a:t>
            </a:r>
            <a:r>
              <a:rPr lang="en" sz="1200" b="1">
                <a:solidFill>
                  <a:srgbClr val="333333"/>
                </a:solidFill>
                <a:highlight>
                  <a:srgbClr val="FFFFFF"/>
                </a:highlight>
              </a:rPr>
              <a:t>courses in traditional medicine</a:t>
            </a:r>
            <a:r>
              <a:rPr lang="en" sz="1200">
                <a:solidFill>
                  <a:srgbClr val="333333"/>
                </a:solidFill>
                <a:highlight>
                  <a:srgbClr val="FFFFFF"/>
                </a:highlight>
              </a:rPr>
              <a:t> were introduced into allopathic nursing schools, and allopathic nurses began being trained in basic plant therapy and medical anthropology...Though allopathic health personnel may follow these courses, training in traditional medicine is not offered through the </a:t>
            </a:r>
            <a:r>
              <a:rPr lang="en" sz="1200" b="1">
                <a:solidFill>
                  <a:srgbClr val="333333"/>
                </a:solidFill>
                <a:highlight>
                  <a:srgbClr val="FFFFFF"/>
                </a:highlight>
              </a:rPr>
              <a:t>official health services</a:t>
            </a:r>
            <a:r>
              <a:rPr lang="en" sz="1200">
                <a:solidFill>
                  <a:srgbClr val="333333"/>
                </a:solidFill>
                <a:highlight>
                  <a:srgbClr val="FFFFFF"/>
                </a:highlight>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Problems with Integrative Medicine</a:t>
            </a:r>
          </a:p>
        </p:txBody>
      </p:sp>
      <p:sp>
        <p:nvSpPr>
          <p:cNvPr id="219" name="Shape 219"/>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0" lvl="0" indent="0">
              <a:spcBef>
                <a:spcPts val="0"/>
              </a:spcBef>
              <a:buNone/>
            </a:pPr>
            <a:r>
              <a:rPr lang="en" sz="1800"/>
              <a:t>“</a:t>
            </a:r>
            <a:r>
              <a:rPr lang="en" sz="1800">
                <a:solidFill>
                  <a:srgbClr val="435056"/>
                </a:solidFill>
                <a:highlight>
                  <a:srgbClr val="FFFFFF"/>
                </a:highlight>
              </a:rPr>
              <a:t>…many Western doctors are stubborn. They don’t want to recognise that there exist certain [supernatural] things. They want to act like super-doctors, but nobody is a super-doctor.”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Traditional Knowledge v Belief </a:t>
            </a:r>
          </a:p>
        </p:txBody>
      </p:sp>
      <p:sp>
        <p:nvSpPr>
          <p:cNvPr id="225" name="Shape 225"/>
          <p:cNvSpPr txBox="1">
            <a:spLocks noGrp="1"/>
          </p:cNvSpPr>
          <p:nvPr>
            <p:ph type="body" idx="1"/>
          </p:nvPr>
        </p:nvSpPr>
        <p:spPr>
          <a:xfrm>
            <a:off x="2423489" y="1595775"/>
            <a:ext cx="6321600" cy="3002399"/>
          </a:xfrm>
          <a:prstGeom prst="rect">
            <a:avLst/>
          </a:prstGeom>
        </p:spPr>
        <p:txBody>
          <a:bodyPr lIns="91425" tIns="91425" rIns="91425" bIns="91425" anchor="t" anchorCtr="0">
            <a:noAutofit/>
          </a:bodyPr>
          <a:lstStyle/>
          <a:p>
            <a:pPr marL="0" lvl="0" indent="0">
              <a:spcBef>
                <a:spcPts val="0"/>
              </a:spcBef>
              <a:spcAft>
                <a:spcPts val="0"/>
              </a:spcAft>
              <a:buNone/>
            </a:pPr>
            <a:r>
              <a:rPr lang="en">
                <a:solidFill>
                  <a:srgbClr val="435056"/>
                </a:solidFill>
                <a:highlight>
                  <a:srgbClr val="FFFFFF"/>
                </a:highlight>
              </a:rPr>
              <a:t>“</a:t>
            </a:r>
            <a:r>
              <a:rPr lang="en" sz="1800">
                <a:solidFill>
                  <a:srgbClr val="435056"/>
                </a:solidFill>
                <a:highlight>
                  <a:srgbClr val="FFFFFF"/>
                </a:highlight>
              </a:rPr>
              <a:t>Most of the doctors come from the Pacific [side of Nicaragua]. This is an isolated and abandoned place and many don’t want to come here. When they do, they come with ‘negative expectations’ (mala cara). They clash with our culture, they don’t believe and protest. People ask themselves why they should quarrel and be scolded in a discriminatory way, so they prefer to avoid all this</a:t>
            </a:r>
            <a:r>
              <a:rPr lang="en">
                <a:solidFill>
                  <a:srgbClr val="435056"/>
                </a:solidFill>
                <a:highlight>
                  <a:srgbClr val="FFFFFF"/>
                </a:highligh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Possible Solution?</a:t>
            </a:r>
          </a:p>
        </p:txBody>
      </p:sp>
      <p:sp>
        <p:nvSpPr>
          <p:cNvPr id="231" name="Shape 231"/>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spcAft>
                <a:spcPts val="0"/>
              </a:spcAft>
              <a:buNone/>
            </a:pPr>
            <a:r>
              <a:rPr lang="en">
                <a:solidFill>
                  <a:srgbClr val="435056"/>
                </a:solidFill>
                <a:highlight>
                  <a:srgbClr val="FFFFFF"/>
                </a:highlight>
              </a:rPr>
              <a:t>“The doctors here usually don’t send patients to a healer maybe because most of them are from the Pacific [side of Nicaragua] and don’t believe [in Miskitu medicine]. But most of the nurses have also studied traditional medicine at [the local university] URACCAN. [...] Maybe nursing is more open as we accept that a person can go to the healer. We are from the region and from this culture and we understand.”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37" name="Shape 237"/>
          <p:cNvSpPr txBox="1">
            <a:spLocks noGrp="1"/>
          </p:cNvSpPr>
          <p:nvPr>
            <p:ph type="body" idx="1"/>
          </p:nvPr>
        </p:nvSpPr>
        <p:spPr>
          <a:xfrm>
            <a:off x="2345912" y="1211350"/>
            <a:ext cx="6321600" cy="3002399"/>
          </a:xfrm>
          <a:prstGeom prst="rect">
            <a:avLst/>
          </a:prstGeom>
        </p:spPr>
        <p:txBody>
          <a:bodyPr lIns="91425" tIns="91425" rIns="91425" bIns="91425" anchor="t" anchorCtr="0">
            <a:noAutofit/>
          </a:bodyPr>
          <a:lstStyle/>
          <a:p>
            <a:pPr marL="457200" lvl="0" indent="-228600" rtl="0">
              <a:spcBef>
                <a:spcPts val="0"/>
              </a:spcBef>
              <a:spcAft>
                <a:spcPts val="0"/>
              </a:spcAft>
            </a:pPr>
            <a:r>
              <a:rPr lang="en" sz="1150" u="sng">
                <a:solidFill>
                  <a:srgbClr val="1155CC"/>
                </a:solidFill>
                <a:highlight>
                  <a:srgbClr val="FFFFFF"/>
                </a:highlight>
                <a:latin typeface="Verdana"/>
                <a:ea typeface="Verdana"/>
                <a:cs typeface="Verdana"/>
                <a:sym typeface="Verdana"/>
                <a:hlinkClick r:id="rId3"/>
              </a:rPr>
              <a:t>https://www.cia.gov/library/publications/the-world-factbook/geos/nu.html</a:t>
            </a:r>
          </a:p>
          <a:p>
            <a:pPr marL="457200" lvl="0" indent="-228600" rtl="0">
              <a:spcBef>
                <a:spcPts val="0"/>
              </a:spcBef>
              <a:spcAft>
                <a:spcPts val="0"/>
              </a:spcAft>
            </a:pPr>
            <a:r>
              <a:rPr lang="en" sz="1150" u="sng">
                <a:solidFill>
                  <a:srgbClr val="1155CC"/>
                </a:solidFill>
                <a:highlight>
                  <a:srgbClr val="FFFFFF"/>
                </a:highlight>
                <a:latin typeface="Verdana"/>
                <a:ea typeface="Verdana"/>
                <a:cs typeface="Verdana"/>
                <a:sym typeface="Verdana"/>
                <a:hlinkClick r:id="rId4"/>
              </a:rPr>
              <a:t>http://ac.els-cdn.com/0277953693902667/1-s2.0-0277953693902667-main.pdf?_tid=72a4acc8-a1f8-11e6-8ba8-00000aacb360&amp;acdnat=1478200093_4f69cfda26316ac17f6c8db715354896</a:t>
            </a:r>
          </a:p>
          <a:p>
            <a:pPr marL="457200" lvl="0" indent="-228600" rtl="0">
              <a:spcBef>
                <a:spcPts val="0"/>
              </a:spcBef>
              <a:spcAft>
                <a:spcPts val="0"/>
              </a:spcAft>
            </a:pPr>
            <a:r>
              <a:rPr lang="en" sz="1150" u="sng">
                <a:solidFill>
                  <a:srgbClr val="1155CC"/>
                </a:solidFill>
                <a:highlight>
                  <a:srgbClr val="FFFFFF"/>
                </a:highlight>
                <a:latin typeface="Verdana"/>
                <a:ea typeface="Verdana"/>
                <a:cs typeface="Verdana"/>
                <a:sym typeface="Verdana"/>
                <a:hlinkClick r:id="rId5"/>
              </a:rPr>
              <a:t>http://ac.els-cdn.com/027795369400348W/1-s2.0-027795369400348W-main.pdf?_tid=7ae6a406-a200-11e6-b8b5-00000aab0f6c&amp;acdnat=1478203542_1b32da2d706d1fe1e8609b20ccafd13a</a:t>
            </a:r>
          </a:p>
          <a:p>
            <a:pPr marL="457200" lvl="0" indent="-228600" rtl="0">
              <a:spcBef>
                <a:spcPts val="0"/>
              </a:spcBef>
              <a:spcAft>
                <a:spcPts val="0"/>
              </a:spcAft>
            </a:pPr>
            <a:r>
              <a:rPr lang="en" sz="1150" u="sng">
                <a:solidFill>
                  <a:srgbClr val="1155CC"/>
                </a:solidFill>
                <a:highlight>
                  <a:srgbClr val="FFFFFF"/>
                </a:highlight>
                <a:latin typeface="Verdana"/>
                <a:ea typeface="Verdana"/>
                <a:cs typeface="Verdana"/>
                <a:sym typeface="Verdana"/>
                <a:hlinkClick r:id="rId6"/>
              </a:rPr>
              <a:t>http://ac.els-cdn.com/0277953695003363/1-s2.0-0277953695003363-main.pdf?_tid=a9b5dbce-a1f8-11e6-95ec-00000aacb35f&amp;acdnat=1478200185_b099530917967ff5f8b4bc37270eacdc</a:t>
            </a:r>
          </a:p>
          <a:p>
            <a:pPr marL="457200" lvl="0" indent="-228600" rtl="0">
              <a:spcBef>
                <a:spcPts val="0"/>
              </a:spcBef>
              <a:spcAft>
                <a:spcPts val="0"/>
              </a:spcAft>
            </a:pPr>
            <a:r>
              <a:rPr lang="en" sz="1150" u="sng">
                <a:solidFill>
                  <a:srgbClr val="1155CC"/>
                </a:solidFill>
                <a:highlight>
                  <a:srgbClr val="FFFFFF"/>
                </a:highlight>
                <a:latin typeface="Verdana"/>
                <a:ea typeface="Verdana"/>
                <a:cs typeface="Verdana"/>
                <a:sym typeface="Verdana"/>
                <a:hlinkClick r:id="rId7"/>
              </a:rPr>
              <a:t>http://apps.who.int/medicinedocs/en/d/Jh2943e/5.15.html</a:t>
            </a:r>
          </a:p>
          <a:p>
            <a:pPr marL="457200" lvl="0" indent="-228600">
              <a:spcBef>
                <a:spcPts val="0"/>
              </a:spcBef>
              <a:spcAft>
                <a:spcPts val="0"/>
              </a:spcAft>
            </a:pPr>
            <a:r>
              <a:rPr lang="en" sz="1150" u="sng">
                <a:solidFill>
                  <a:srgbClr val="1155CC"/>
                </a:solidFill>
                <a:highlight>
                  <a:srgbClr val="FFFFFF"/>
                </a:highlight>
                <a:latin typeface="Verdana"/>
                <a:ea typeface="Verdana"/>
                <a:cs typeface="Verdana"/>
                <a:sym typeface="Verdana"/>
                <a:hlinkClick r:id="rId8"/>
              </a:rPr>
              <a:t>https://www.researchgate.net/profile/Johan_Wedel/publication/228489007_Bridging_the_Gap_between_Western_and_Indigenous_Medicine_in_Eastern_Nicaragua/links/53dfef5f0cf2a768e49d6ed1.pdf</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Summary</a:t>
            </a:r>
          </a:p>
        </p:txBody>
      </p:sp>
      <p:sp>
        <p:nvSpPr>
          <p:cNvPr id="243" name="Shape 243"/>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Indigenous communities have complicated histories.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endParaRPr/>
          </a:p>
        </p:txBody>
      </p:sp>
      <p:sp>
        <p:nvSpPr>
          <p:cNvPr id="249" name="Shape 249"/>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rtl="0">
              <a:spcBef>
                <a:spcPts val="0"/>
              </a:spcBef>
              <a:spcAft>
                <a:spcPts val="0"/>
              </a:spcAft>
              <a:buClr>
                <a:schemeClr val="dk2"/>
              </a:buClr>
              <a:buSzPct val="61111"/>
              <a:buFont typeface="Arial"/>
              <a:buNone/>
            </a:pPr>
            <a:r>
              <a:rPr lang="en"/>
              <a:t>Grisi Siknis:</a:t>
            </a:r>
          </a:p>
          <a:p>
            <a:pPr marL="457200" lvl="0" indent="-301625" rtl="0">
              <a:spcBef>
                <a:spcPts val="0"/>
              </a:spcBef>
              <a:spcAft>
                <a:spcPts val="0"/>
              </a:spcAft>
              <a:buClr>
                <a:srgbClr val="435056"/>
              </a:buClr>
              <a:buSzPct val="95833"/>
              <a:buFont typeface="Verdana"/>
              <a:buChar char="-"/>
            </a:pPr>
            <a:r>
              <a:rPr lang="en" sz="1150">
                <a:solidFill>
                  <a:srgbClr val="435056"/>
                </a:solidFill>
                <a:highlight>
                  <a:srgbClr val="FFFFFF"/>
                </a:highlight>
                <a:latin typeface="Verdana"/>
                <a:ea typeface="Verdana"/>
                <a:cs typeface="Verdana"/>
                <a:sym typeface="Verdana"/>
              </a:rPr>
              <a:t>feel anxiety and irritation, followed by headache and dizziness. </a:t>
            </a:r>
          </a:p>
          <a:p>
            <a:pPr lvl="0" rtl="0">
              <a:spcBef>
                <a:spcPts val="0"/>
              </a:spcBef>
              <a:spcAft>
                <a:spcPts val="0"/>
              </a:spcAft>
              <a:buClr>
                <a:schemeClr val="dk2"/>
              </a:buClr>
              <a:buSzPct val="61111"/>
              <a:buFont typeface="Arial"/>
              <a:buNone/>
            </a:pPr>
            <a:endParaRPr/>
          </a:p>
          <a:p>
            <a:pPr lvl="0">
              <a:spcBef>
                <a:spcPts val="0"/>
              </a:spcBef>
              <a:spcAft>
                <a:spcPts val="0"/>
              </a:spcAft>
              <a:buClr>
                <a:schemeClr val="dk2"/>
              </a:buClr>
              <a:buSzPct val="61111"/>
              <a:buFont typeface="Arial"/>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Ethnic Groups</a:t>
            </a:r>
          </a:p>
        </p:txBody>
      </p:sp>
      <p:sp>
        <p:nvSpPr>
          <p:cNvPr id="84" name="Shape 84"/>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lvl="0">
              <a:spcBef>
                <a:spcPts val="0"/>
              </a:spcBef>
              <a:buNone/>
            </a:pPr>
            <a:r>
              <a:rPr lang="en"/>
              <a:t>3 Indigenous Tribes out of 6 present groups</a:t>
            </a:r>
          </a:p>
          <a:p>
            <a:pPr marL="457200" lvl="0" indent="-228600" rtl="0">
              <a:spcBef>
                <a:spcPts val="0"/>
              </a:spcBef>
              <a:buAutoNum type="arabicParenR"/>
            </a:pPr>
            <a:r>
              <a:rPr lang="en"/>
              <a:t>Spanish- Speaking Mestizo</a:t>
            </a:r>
          </a:p>
          <a:p>
            <a:pPr marL="457200" lvl="0" indent="-228600" rtl="0">
              <a:spcBef>
                <a:spcPts val="0"/>
              </a:spcBef>
              <a:buAutoNum type="arabicParenR"/>
            </a:pPr>
            <a:r>
              <a:rPr lang="en"/>
              <a:t>English- Speaking Creoles</a:t>
            </a:r>
          </a:p>
          <a:p>
            <a:pPr marL="457200" lvl="0" indent="-228600" rtl="0">
              <a:spcBef>
                <a:spcPts val="0"/>
              </a:spcBef>
              <a:buAutoNum type="arabicParenR"/>
            </a:pPr>
            <a:r>
              <a:rPr lang="en" b="1"/>
              <a:t>Miskitu / Miskito</a:t>
            </a:r>
          </a:p>
          <a:p>
            <a:pPr marL="457200" lvl="0" indent="-228600" rtl="0">
              <a:spcBef>
                <a:spcPts val="0"/>
              </a:spcBef>
              <a:buAutoNum type="arabicParenR"/>
            </a:pPr>
            <a:r>
              <a:rPr lang="en" b="1"/>
              <a:t>Mayangna / Sumu / Sumo</a:t>
            </a:r>
          </a:p>
          <a:p>
            <a:pPr marL="457200" lvl="0" indent="-228600" rtl="0">
              <a:spcBef>
                <a:spcPts val="0"/>
              </a:spcBef>
              <a:buAutoNum type="arabicParenR"/>
            </a:pPr>
            <a:r>
              <a:rPr lang="en" b="1"/>
              <a:t>Rama</a:t>
            </a:r>
          </a:p>
          <a:p>
            <a:pPr marL="457200" lvl="0" indent="-228600" rtl="0">
              <a:spcBef>
                <a:spcPts val="0"/>
              </a:spcBef>
              <a:buAutoNum type="arabicParenR"/>
            </a:pPr>
            <a:r>
              <a:rPr lang="en"/>
              <a:t>Garifuna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Clr>
                <a:schemeClr val="dk2"/>
              </a:buClr>
              <a:buSzPct val="36666"/>
              <a:buFont typeface="Arial"/>
              <a:buNone/>
            </a:pPr>
            <a:r>
              <a:rPr lang="en"/>
              <a:t>History of Indigenous Tensions</a:t>
            </a:r>
          </a:p>
          <a:p>
            <a:pPr lvl="0" rtl="0">
              <a:spcBef>
                <a:spcPts val="0"/>
              </a:spcBef>
              <a:buNone/>
            </a:pPr>
            <a:endParaRPr/>
          </a:p>
        </p:txBody>
      </p:sp>
      <p:sp>
        <p:nvSpPr>
          <p:cNvPr id="255" name="Shape 255"/>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Miskitu only wanted to be taught in Miskitu</a:t>
            </a:r>
          </a:p>
          <a:p>
            <a:pPr marL="457200" lvl="0" indent="-228600" rtl="0">
              <a:spcBef>
                <a:spcPts val="0"/>
              </a:spcBef>
              <a:spcAft>
                <a:spcPts val="0"/>
              </a:spcAft>
            </a:pPr>
            <a:r>
              <a:rPr lang="en" sz="1200">
                <a:solidFill>
                  <a:srgbClr val="333333"/>
                </a:solidFill>
                <a:highlight>
                  <a:srgbClr val="FFFFFF"/>
                </a:highlight>
                <a:latin typeface="Arial"/>
                <a:ea typeface="Arial"/>
                <a:cs typeface="Arial"/>
                <a:sym typeface="Arial"/>
              </a:rPr>
              <a:t> SUKAWALA (Sumu Kalpapakna Wahaini Lani, or Fraternal Union of Sumu Communities),</a:t>
            </a:r>
          </a:p>
          <a:p>
            <a:pPr marL="457200" lvl="0" indent="-228600" rtl="0">
              <a:spcBef>
                <a:spcPts val="0"/>
              </a:spcBef>
              <a:spcAft>
                <a:spcPts val="0"/>
              </a:spcAft>
            </a:pPr>
            <a:r>
              <a:rPr lang="en" sz="1200">
                <a:solidFill>
                  <a:srgbClr val="333333"/>
                </a:solidFill>
                <a:highlight>
                  <a:srgbClr val="FFFFFF"/>
                </a:highlight>
                <a:latin typeface="Arial"/>
                <a:ea typeface="Arial"/>
                <a:cs typeface="Arial"/>
                <a:sym typeface="Arial"/>
              </a:rPr>
              <a:t>MISURASATA (Miskitu, Sumu, Rama and Sandinistas Working Together): radical idealogy</a:t>
            </a:r>
          </a:p>
          <a:p>
            <a:pPr marL="457200" lvl="0" indent="-304800" rtl="0">
              <a:spcBef>
                <a:spcPts val="0"/>
              </a:spcBef>
              <a:spcAft>
                <a:spcPts val="0"/>
              </a:spcAft>
              <a:buClr>
                <a:srgbClr val="333333"/>
              </a:buClr>
              <a:buSzPct val="100000"/>
              <a:buFont typeface="Arial"/>
            </a:pPr>
            <a:r>
              <a:rPr lang="en" sz="1200">
                <a:solidFill>
                  <a:srgbClr val="333333"/>
                </a:solidFill>
                <a:highlight>
                  <a:srgbClr val="FFFFFF"/>
                </a:highlight>
                <a:latin typeface="Arial"/>
                <a:ea typeface="Arial"/>
                <a:cs typeface="Arial"/>
                <a:sym typeface="Arial"/>
              </a:rPr>
              <a:t>Sandinistas betrayed their ignorance of the cultural complexities of the Coast by ignoring SUKAWALA and simply changing the name of ALPROMISU to MISURASATA, and declared that the exclusively Miskitu leadership of this organisation would now be charged with representing all of the Indian groups on the Coast</a:t>
            </a:r>
          </a:p>
          <a:p>
            <a:pPr marL="457200" lvl="0" indent="-304800" rtl="0">
              <a:spcBef>
                <a:spcPts val="0"/>
              </a:spcBef>
              <a:spcAft>
                <a:spcPts val="0"/>
              </a:spcAft>
              <a:buClr>
                <a:srgbClr val="333333"/>
              </a:buClr>
              <a:buSzPct val="100000"/>
              <a:buFont typeface="Arial"/>
            </a:pPr>
            <a:r>
              <a:rPr lang="en" sz="1200">
                <a:solidFill>
                  <a:srgbClr val="333333"/>
                </a:solidFill>
                <a:highlight>
                  <a:srgbClr val="FFFFFF"/>
                </a:highlight>
                <a:latin typeface="Arial"/>
                <a:ea typeface="Arial"/>
                <a:cs typeface="Arial"/>
                <a:sym typeface="Arial"/>
              </a:rPr>
              <a:t>Miskitu felt Sandinistas will take their land, MIURA created</a:t>
            </a:r>
          </a:p>
          <a:p>
            <a:pPr marL="457200" lvl="0" indent="-304800" rtl="0">
              <a:spcBef>
                <a:spcPts val="0"/>
              </a:spcBef>
              <a:spcAft>
                <a:spcPts val="0"/>
              </a:spcAft>
              <a:buClr>
                <a:srgbClr val="333333"/>
              </a:buClr>
              <a:buSzPct val="100000"/>
              <a:buFont typeface="Arial"/>
            </a:pPr>
            <a:r>
              <a:rPr lang="en" sz="1200">
                <a:solidFill>
                  <a:srgbClr val="333333"/>
                </a:solidFill>
                <a:highlight>
                  <a:srgbClr val="FFFFFF"/>
                </a:highlight>
                <a:latin typeface="Arial"/>
                <a:ea typeface="Arial"/>
                <a:cs typeface="Arial"/>
                <a:sym typeface="Arial"/>
              </a:rPr>
              <a:t>Mayangna involved, but today feel bitter and feel deceived.</a:t>
            </a:r>
          </a:p>
          <a:p>
            <a:pPr lvl="0" rtl="0">
              <a:spcBef>
                <a:spcPts val="0"/>
              </a:spcBef>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History of Healthcare</a:t>
            </a:r>
          </a:p>
        </p:txBody>
      </p:sp>
      <p:sp>
        <p:nvSpPr>
          <p:cNvPr id="261" name="Shape 261"/>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buClr>
                <a:srgbClr val="333333"/>
              </a:buClr>
            </a:pPr>
            <a:r>
              <a:rPr lang="en">
                <a:solidFill>
                  <a:srgbClr val="333333"/>
                </a:solidFill>
                <a:highlight>
                  <a:srgbClr val="FFFFFF"/>
                </a:highlight>
              </a:rPr>
              <a:t>1979 Revolution: Sandinistas won, Somoza lost</a:t>
            </a:r>
          </a:p>
          <a:p>
            <a:pPr marL="457200" lvl="0" indent="-228600" rtl="0">
              <a:spcBef>
                <a:spcPts val="0"/>
              </a:spcBef>
              <a:buClr>
                <a:srgbClr val="333333"/>
              </a:buClr>
            </a:pPr>
            <a:r>
              <a:rPr lang="en">
                <a:solidFill>
                  <a:srgbClr val="333333"/>
                </a:solidFill>
                <a:highlight>
                  <a:srgbClr val="FFFFFF"/>
                </a:highlight>
              </a:rPr>
              <a:t>‘Health Care Revolution’: unified national health system created, vaccination campaigns, brigadistas (health volunteers)</a:t>
            </a:r>
          </a:p>
          <a:p>
            <a:pPr marL="457200" lvl="0" indent="-228600" rtl="0">
              <a:spcBef>
                <a:spcPts val="0"/>
              </a:spcBef>
              <a:buClr>
                <a:srgbClr val="333333"/>
              </a:buClr>
            </a:pPr>
            <a:r>
              <a:rPr lang="en">
                <a:solidFill>
                  <a:srgbClr val="333333"/>
                </a:solidFill>
                <a:highlight>
                  <a:srgbClr val="FFFFFF"/>
                </a:highlight>
              </a:rPr>
              <a:t>basic immunization coverage went from &lt;30% - 90%</a:t>
            </a:r>
          </a:p>
          <a:p>
            <a:pPr marL="457200" lvl="0" indent="-228600" rtl="0">
              <a:spcBef>
                <a:spcPts val="0"/>
              </a:spcBef>
              <a:buClr>
                <a:srgbClr val="333333"/>
              </a:buClr>
            </a:pPr>
            <a:r>
              <a:rPr lang="en">
                <a:solidFill>
                  <a:srgbClr val="333333"/>
                </a:solidFill>
                <a:highlight>
                  <a:srgbClr val="FFFFFF"/>
                </a:highlight>
              </a:rPr>
              <a:t>Contra attacks as early as 1981</a:t>
            </a:r>
          </a:p>
          <a:p>
            <a:pPr marL="457200" lvl="0" indent="-228600" rtl="0">
              <a:spcBef>
                <a:spcPts val="0"/>
              </a:spcBef>
              <a:buClr>
                <a:srgbClr val="333333"/>
              </a:buClr>
            </a:pPr>
            <a:r>
              <a:rPr lang="en">
                <a:solidFill>
                  <a:srgbClr val="333333"/>
                </a:solidFill>
                <a:highlight>
                  <a:srgbClr val="FFFFFF"/>
                </a:highlight>
              </a:rPr>
              <a:t>By 1986, healthcare development was halted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rtl="0">
              <a:spcBef>
                <a:spcPts val="0"/>
              </a:spcBef>
              <a:buNone/>
            </a:pPr>
            <a:r>
              <a:rPr lang="en"/>
              <a:t>Population Statistics</a:t>
            </a:r>
          </a:p>
        </p:txBody>
      </p:sp>
      <p:sp>
        <p:nvSpPr>
          <p:cNvPr id="267" name="Shape 267"/>
          <p:cNvSpPr txBox="1">
            <a:spLocks noGrp="1"/>
          </p:cNvSpPr>
          <p:nvPr>
            <p:ph type="body" idx="1"/>
          </p:nvPr>
        </p:nvSpPr>
        <p:spPr>
          <a:xfrm>
            <a:off x="486950" y="1802300"/>
            <a:ext cx="1597500" cy="1475999"/>
          </a:xfrm>
          <a:prstGeom prst="rect">
            <a:avLst/>
          </a:prstGeom>
        </p:spPr>
        <p:txBody>
          <a:bodyPr lIns="91425" tIns="91425" rIns="91425" bIns="91425" anchor="t" anchorCtr="0">
            <a:noAutofit/>
          </a:bodyPr>
          <a:lstStyle/>
          <a:p>
            <a:pPr lvl="0" algn="ctr" rtl="0">
              <a:spcBef>
                <a:spcPts val="0"/>
              </a:spcBef>
              <a:buNone/>
            </a:pPr>
            <a:r>
              <a:rPr lang="en"/>
              <a:t>Total Population of Nicaragua: 5,966,798</a:t>
            </a:r>
          </a:p>
          <a:p>
            <a:pPr lvl="0" algn="ctr" rtl="0">
              <a:spcBef>
                <a:spcPts val="0"/>
              </a:spcBef>
              <a:buNone/>
            </a:pPr>
            <a:endParaRPr/>
          </a:p>
        </p:txBody>
      </p:sp>
      <p:pic>
        <p:nvPicPr>
          <p:cNvPr id="268" name="Shape 268"/>
          <p:cNvPicPr preferRelativeResize="0"/>
          <p:nvPr/>
        </p:nvPicPr>
        <p:blipFill>
          <a:blip r:embed="rId3">
            <a:alphaModFix/>
          </a:blip>
          <a:stretch>
            <a:fillRect/>
          </a:stretch>
        </p:blipFill>
        <p:spPr>
          <a:xfrm>
            <a:off x="2764412" y="1211350"/>
            <a:ext cx="5593275" cy="3512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328017" y="4226025"/>
            <a:ext cx="8388600" cy="393600"/>
          </a:xfrm>
          <a:prstGeom prst="rect">
            <a:avLst/>
          </a:prstGeom>
        </p:spPr>
        <p:txBody>
          <a:bodyPr lIns="91425" tIns="91425" rIns="91425" bIns="91425" anchor="ctr" anchorCtr="0">
            <a:noAutofit/>
          </a:bodyPr>
          <a:lstStyle/>
          <a:p>
            <a:pPr lvl="0" rtl="0">
              <a:spcBef>
                <a:spcPts val="0"/>
              </a:spcBef>
              <a:buNone/>
            </a:pPr>
            <a:r>
              <a:rPr lang="en"/>
              <a:t>1910 Map</a:t>
            </a:r>
          </a:p>
        </p:txBody>
      </p:sp>
      <p:pic>
        <p:nvPicPr>
          <p:cNvPr id="274" name="Shape 274"/>
          <p:cNvPicPr preferRelativeResize="0"/>
          <p:nvPr/>
        </p:nvPicPr>
        <p:blipFill>
          <a:blip r:embed="rId3">
            <a:alphaModFix/>
          </a:blip>
          <a:stretch>
            <a:fillRect/>
          </a:stretch>
        </p:blipFill>
        <p:spPr>
          <a:xfrm>
            <a:off x="2910399" y="180625"/>
            <a:ext cx="3323200" cy="4245374"/>
          </a:xfrm>
          <a:prstGeom prst="rect">
            <a:avLst/>
          </a:prstGeom>
          <a:noFill/>
          <a:ln>
            <a:noFill/>
          </a:ln>
        </p:spPr>
      </p:pic>
      <p:sp>
        <p:nvSpPr>
          <p:cNvPr id="275" name="Shape 275"/>
          <p:cNvSpPr txBox="1"/>
          <p:nvPr/>
        </p:nvSpPr>
        <p:spPr>
          <a:xfrm>
            <a:off x="2663675" y="4756300"/>
            <a:ext cx="3717300" cy="284100"/>
          </a:xfrm>
          <a:prstGeom prst="rect">
            <a:avLst/>
          </a:prstGeom>
          <a:noFill/>
          <a:ln>
            <a:noFill/>
          </a:ln>
        </p:spPr>
        <p:txBody>
          <a:bodyPr lIns="91425" tIns="91425" rIns="91425" bIns="91425" anchor="t" anchorCtr="0">
            <a:noAutofit/>
          </a:bodyPr>
          <a:lstStyle/>
          <a:p>
            <a:pPr lvl="0" rtl="0">
              <a:spcBef>
                <a:spcPts val="0"/>
              </a:spcBef>
              <a:buNone/>
            </a:pPr>
            <a:r>
              <a:rPr lang="en" sz="800"/>
              <a:t>http://www.rivistaetnie.com/wp-content/uploads/2013/02/mappa-miskito.jpg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328017" y="4226025"/>
            <a:ext cx="8388600" cy="393600"/>
          </a:xfrm>
          <a:prstGeom prst="rect">
            <a:avLst/>
          </a:prstGeom>
        </p:spPr>
        <p:txBody>
          <a:bodyPr lIns="91425" tIns="91425" rIns="91425" bIns="91425" anchor="ctr" anchorCtr="0">
            <a:noAutofit/>
          </a:bodyPr>
          <a:lstStyle/>
          <a:p>
            <a:pPr lvl="0">
              <a:spcBef>
                <a:spcPts val="0"/>
              </a:spcBef>
              <a:buNone/>
            </a:pPr>
            <a:r>
              <a:rPr lang="en"/>
              <a:t>Ethnic Distribution</a:t>
            </a:r>
          </a:p>
        </p:txBody>
      </p:sp>
      <p:pic>
        <p:nvPicPr>
          <p:cNvPr id="90" name="Shape 90"/>
          <p:cNvPicPr preferRelativeResize="0"/>
          <p:nvPr/>
        </p:nvPicPr>
        <p:blipFill rotWithShape="1">
          <a:blip r:embed="rId3">
            <a:alphaModFix/>
          </a:blip>
          <a:srcRect l="19729" t="927" r="747" b="12394"/>
          <a:stretch/>
        </p:blipFill>
        <p:spPr>
          <a:xfrm>
            <a:off x="1283025" y="161350"/>
            <a:ext cx="5899799" cy="4458274"/>
          </a:xfrm>
          <a:prstGeom prst="rect">
            <a:avLst/>
          </a:prstGeom>
          <a:noFill/>
          <a:ln>
            <a:noFill/>
          </a:ln>
        </p:spPr>
      </p:pic>
      <p:sp>
        <p:nvSpPr>
          <p:cNvPr id="91" name="Shape 91"/>
          <p:cNvSpPr txBox="1"/>
          <p:nvPr/>
        </p:nvSpPr>
        <p:spPr>
          <a:xfrm>
            <a:off x="2713350" y="4749825"/>
            <a:ext cx="3717300" cy="271200"/>
          </a:xfrm>
          <a:prstGeom prst="rect">
            <a:avLst/>
          </a:prstGeom>
          <a:noFill/>
          <a:ln>
            <a:noFill/>
          </a:ln>
        </p:spPr>
        <p:txBody>
          <a:bodyPr lIns="91425" tIns="91425" rIns="91425" bIns="91425" anchor="t" anchorCtr="0">
            <a:noAutofit/>
          </a:bodyPr>
          <a:lstStyle/>
          <a:p>
            <a:pPr lvl="0">
              <a:spcBef>
                <a:spcPts val="0"/>
              </a:spcBef>
              <a:buNone/>
            </a:pPr>
            <a:r>
              <a:rPr lang="en" sz="800"/>
              <a:t>http://www.muturzikin.com/cartesamerique/imagesamerique/3.png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Complicated History</a:t>
            </a:r>
          </a:p>
        </p:txBody>
      </p:sp>
      <p:sp>
        <p:nvSpPr>
          <p:cNvPr id="97" name="Shape 97"/>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Somoza to Sandinista</a:t>
            </a:r>
          </a:p>
          <a:p>
            <a:pPr marL="914400" lvl="1" indent="-228600" rtl="0">
              <a:spcBef>
                <a:spcPts val="0"/>
              </a:spcBef>
            </a:pPr>
            <a:r>
              <a:rPr lang="en"/>
              <a:t>Contra War</a:t>
            </a:r>
          </a:p>
          <a:p>
            <a:pPr marL="914400" lvl="1" indent="-228600" rtl="0">
              <a:spcBef>
                <a:spcPts val="0"/>
              </a:spcBef>
            </a:pPr>
            <a:r>
              <a:rPr lang="en"/>
              <a:t>Nowadays - Miskitu</a:t>
            </a:r>
          </a:p>
          <a:p>
            <a:pPr marL="457200" lvl="0" indent="-228600" rtl="0">
              <a:spcBef>
                <a:spcPts val="0"/>
              </a:spcBef>
            </a:pPr>
            <a:r>
              <a:rPr lang="en"/>
              <a:t>Mayangna vs. Miskitu</a:t>
            </a:r>
          </a:p>
          <a:p>
            <a:pPr marL="914400" lvl="1" indent="-228600" rtl="0">
              <a:spcBef>
                <a:spcPts val="0"/>
              </a:spcBef>
            </a:pPr>
            <a:r>
              <a:rPr lang="en"/>
              <a:t>17th Century firearms</a:t>
            </a:r>
          </a:p>
          <a:p>
            <a:pPr marL="914400" lvl="1" indent="-228600" rtl="0">
              <a:spcBef>
                <a:spcPts val="0"/>
              </a:spcBef>
            </a:pPr>
            <a:r>
              <a:rPr lang="en"/>
              <a:t>Mayangna Community/Churches</a:t>
            </a:r>
          </a:p>
          <a:p>
            <a:pPr marL="914400" lvl="1" indent="-228600" rtl="0">
              <a:spcBef>
                <a:spcPts val="0"/>
              </a:spcBef>
            </a:pPr>
            <a:r>
              <a:rPr lang="en"/>
              <a:t>Contra War- Promises broken</a:t>
            </a:r>
          </a:p>
          <a:p>
            <a:pPr marL="914400" lvl="1" indent="-228600" rtl="0">
              <a:spcBef>
                <a:spcPts val="0"/>
              </a:spcBef>
            </a:pPr>
            <a:r>
              <a:rPr lang="en"/>
              <a:t>Sumo</a:t>
            </a:r>
          </a:p>
          <a:p>
            <a:pPr marL="457200" lvl="0" indent="-228600" rtl="0">
              <a:spcBef>
                <a:spcPts val="0"/>
              </a:spcBef>
            </a:pPr>
            <a:r>
              <a:rPr lang="en"/>
              <a:t>Rama?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a:spcBef>
                <a:spcPts val="0"/>
              </a:spcBef>
              <a:buNone/>
            </a:pPr>
            <a:r>
              <a:rPr lang="en"/>
              <a:t>Miskitu Traditional Medicine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400250" y="575950"/>
            <a:ext cx="6321600" cy="635400"/>
          </a:xfrm>
          <a:prstGeom prst="rect">
            <a:avLst/>
          </a:prstGeom>
        </p:spPr>
        <p:txBody>
          <a:bodyPr lIns="91425" tIns="91425" rIns="91425" bIns="91425" anchor="t" anchorCtr="0">
            <a:noAutofit/>
          </a:bodyPr>
          <a:lstStyle/>
          <a:p>
            <a:pPr lvl="0">
              <a:spcBef>
                <a:spcPts val="0"/>
              </a:spcBef>
              <a:buNone/>
            </a:pPr>
            <a:r>
              <a:rPr lang="en"/>
              <a:t>Causes of Disease</a:t>
            </a:r>
          </a:p>
        </p:txBody>
      </p:sp>
      <p:sp>
        <p:nvSpPr>
          <p:cNvPr id="108" name="Shape 108"/>
          <p:cNvSpPr txBox="1">
            <a:spLocks noGrp="1"/>
          </p:cNvSpPr>
          <p:nvPr>
            <p:ph type="body" idx="1"/>
          </p:nvPr>
        </p:nvSpPr>
        <p:spPr>
          <a:xfrm>
            <a:off x="2410112" y="1595775"/>
            <a:ext cx="6321600" cy="3002399"/>
          </a:xfrm>
          <a:prstGeom prst="rect">
            <a:avLst/>
          </a:prstGeom>
        </p:spPr>
        <p:txBody>
          <a:bodyPr lIns="91425" tIns="91425" rIns="91425" bIns="91425" anchor="t" anchorCtr="0">
            <a:noAutofit/>
          </a:bodyPr>
          <a:lstStyle/>
          <a:p>
            <a:pPr marL="457200" lvl="0" indent="-228600" rtl="0">
              <a:spcBef>
                <a:spcPts val="0"/>
              </a:spcBef>
            </a:pPr>
            <a:r>
              <a:rPr lang="en"/>
              <a:t>Biological</a:t>
            </a:r>
          </a:p>
          <a:p>
            <a:pPr marL="914400" lvl="1" indent="-228600" rtl="0">
              <a:spcBef>
                <a:spcPts val="0"/>
              </a:spcBef>
            </a:pPr>
            <a:r>
              <a:rPr lang="en"/>
              <a:t>Western medicine</a:t>
            </a:r>
          </a:p>
          <a:p>
            <a:pPr marL="457200" lvl="0" indent="-228600" rtl="0">
              <a:spcBef>
                <a:spcPts val="0"/>
              </a:spcBef>
            </a:pPr>
            <a:r>
              <a:rPr lang="en"/>
              <a:t>Spirits</a:t>
            </a:r>
          </a:p>
          <a:p>
            <a:pPr marL="914400" lvl="1" indent="-228600" rtl="0">
              <a:spcBef>
                <a:spcPts val="0"/>
              </a:spcBef>
              <a:spcAft>
                <a:spcPts val="0"/>
              </a:spcAft>
            </a:pPr>
            <a:r>
              <a:rPr lang="en" i="1">
                <a:solidFill>
                  <a:srgbClr val="435056"/>
                </a:solidFill>
              </a:rPr>
              <a:t>muertos</a:t>
            </a:r>
            <a:r>
              <a:rPr lang="en">
                <a:solidFill>
                  <a:srgbClr val="435056"/>
                </a:solidFill>
              </a:rPr>
              <a:t> or </a:t>
            </a:r>
            <a:r>
              <a:rPr lang="en" i="1">
                <a:solidFill>
                  <a:srgbClr val="435056"/>
                </a:solidFill>
              </a:rPr>
              <a:t>isingni</a:t>
            </a:r>
            <a:r>
              <a:rPr lang="en">
                <a:solidFill>
                  <a:srgbClr val="435056"/>
                </a:solidFill>
              </a:rPr>
              <a:t> (spirits of deceased persons)</a:t>
            </a:r>
          </a:p>
          <a:p>
            <a:pPr marL="914400" lvl="1" indent="-228600" rtl="0">
              <a:spcBef>
                <a:spcPts val="0"/>
              </a:spcBef>
              <a:spcAft>
                <a:spcPts val="0"/>
              </a:spcAft>
              <a:buClr>
                <a:srgbClr val="435056"/>
              </a:buClr>
            </a:pPr>
            <a:r>
              <a:rPr lang="en" i="1">
                <a:solidFill>
                  <a:srgbClr val="435056"/>
                </a:solidFill>
              </a:rPr>
              <a:t>liwa</a:t>
            </a:r>
            <a:r>
              <a:rPr lang="en">
                <a:solidFill>
                  <a:srgbClr val="435056"/>
                </a:solidFill>
              </a:rPr>
              <a:t> </a:t>
            </a:r>
            <a:r>
              <a:rPr lang="en" i="1">
                <a:solidFill>
                  <a:srgbClr val="435056"/>
                </a:solidFill>
              </a:rPr>
              <a:t>mairin</a:t>
            </a:r>
            <a:r>
              <a:rPr lang="en">
                <a:solidFill>
                  <a:srgbClr val="435056"/>
                </a:solidFill>
              </a:rPr>
              <a:t> or </a:t>
            </a:r>
            <a:r>
              <a:rPr lang="en" i="1">
                <a:solidFill>
                  <a:srgbClr val="435056"/>
                </a:solidFill>
              </a:rPr>
              <a:t>sirena</a:t>
            </a:r>
            <a:r>
              <a:rPr lang="en">
                <a:solidFill>
                  <a:srgbClr val="435056"/>
                </a:solidFill>
              </a:rPr>
              <a:t> (a spirit related to water/reproductive system)</a:t>
            </a:r>
          </a:p>
          <a:p>
            <a:pPr marL="914400" lvl="1" indent="-228600" rtl="0">
              <a:spcBef>
                <a:spcPts val="0"/>
              </a:spcBef>
              <a:spcAft>
                <a:spcPts val="0"/>
              </a:spcAft>
              <a:buClr>
                <a:srgbClr val="435056"/>
              </a:buClr>
            </a:pPr>
            <a:r>
              <a:rPr lang="en" i="1">
                <a:solidFill>
                  <a:srgbClr val="435056"/>
                </a:solidFill>
              </a:rPr>
              <a:t>duende</a:t>
            </a:r>
            <a:r>
              <a:rPr lang="en">
                <a:solidFill>
                  <a:srgbClr val="435056"/>
                </a:solidFill>
              </a:rPr>
              <a:t> (gnome, spirit related to hunting and wild animals)</a:t>
            </a:r>
          </a:p>
          <a:p>
            <a:pPr marL="914400" lvl="1" indent="-228600">
              <a:spcBef>
                <a:spcPts val="0"/>
              </a:spcBef>
              <a:spcAft>
                <a:spcPts val="0"/>
              </a:spcAft>
              <a:buClr>
                <a:srgbClr val="435056"/>
              </a:buClr>
            </a:pPr>
            <a:r>
              <a:rPr lang="en" i="1">
                <a:solidFill>
                  <a:srgbClr val="435056"/>
                </a:solidFill>
              </a:rPr>
              <a:t>prahaku</a:t>
            </a:r>
            <a:r>
              <a:rPr lang="en">
                <a:solidFill>
                  <a:srgbClr val="435056"/>
                </a:solidFill>
              </a:rPr>
              <a:t> (spirit of the wind) &amp; </a:t>
            </a:r>
            <a:r>
              <a:rPr lang="en" i="1">
                <a:solidFill>
                  <a:srgbClr val="435056"/>
                </a:solidFill>
              </a:rPr>
              <a:t>aubia</a:t>
            </a:r>
            <a:r>
              <a:rPr lang="en">
                <a:solidFill>
                  <a:srgbClr val="435056"/>
                </a:solidFill>
              </a:rPr>
              <a:t> (forest spirit)</a:t>
            </a:r>
          </a:p>
          <a:p>
            <a:pPr marL="457200" lvl="0" indent="-228600" rtl="0">
              <a:spcBef>
                <a:spcPts val="0"/>
              </a:spcBef>
            </a:pPr>
            <a:r>
              <a:rPr lang="en"/>
              <a:t>Sorcery</a:t>
            </a:r>
          </a:p>
          <a:p>
            <a:pPr marL="914400" lvl="1" indent="-228600">
              <a:spcBef>
                <a:spcPts val="0"/>
              </a:spcBef>
            </a:pPr>
            <a:r>
              <a:rPr lang="en"/>
              <a:t>Grisi Siknis: </a:t>
            </a:r>
            <a:r>
              <a:rPr lang="en" sz="800" u="sng">
                <a:solidFill>
                  <a:srgbClr val="1155CC"/>
                </a:solidFill>
                <a:hlinkClick r:id="rId3"/>
              </a:rPr>
              <a:t>http://fusion.net/story/17330/nicaraguan-indigenous-village-ravaged-by-crazy-sickness/</a:t>
            </a:r>
          </a:p>
          <a:p>
            <a:pPr marL="457200" lvl="0" indent="-228600">
              <a:spcBef>
                <a:spcPts val="0"/>
              </a:spcBef>
            </a:pPr>
            <a:r>
              <a:rPr lang="en"/>
              <a:t>Conflict with Biomedicine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06425" y="1806825"/>
            <a:ext cx="8296800" cy="1542000"/>
          </a:xfrm>
          <a:prstGeom prst="rect">
            <a:avLst/>
          </a:prstGeom>
        </p:spPr>
        <p:txBody>
          <a:bodyPr lIns="91425" tIns="91425" rIns="91425" bIns="91425" anchor="ctr" anchorCtr="0">
            <a:noAutofit/>
          </a:bodyPr>
          <a:lstStyle/>
          <a:p>
            <a:pPr lvl="0" rtl="0">
              <a:spcBef>
                <a:spcPts val="0"/>
              </a:spcBef>
              <a:buNone/>
            </a:pPr>
            <a:r>
              <a:rPr lang="en"/>
              <a:t>Traditional Approaches to Women’s Health in Nicaragua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943275" y="614450"/>
            <a:ext cx="7338600" cy="635400"/>
          </a:xfrm>
          <a:prstGeom prst="rect">
            <a:avLst/>
          </a:prstGeom>
        </p:spPr>
        <p:txBody>
          <a:bodyPr lIns="91425" tIns="91425" rIns="91425" bIns="91425" anchor="t" anchorCtr="0">
            <a:noAutofit/>
          </a:bodyPr>
          <a:lstStyle/>
          <a:p>
            <a:pPr lvl="0">
              <a:spcBef>
                <a:spcPts val="0"/>
              </a:spcBef>
              <a:buNone/>
            </a:pPr>
            <a:r>
              <a:rPr lang="en"/>
              <a:t>Importance of Midwives (</a:t>
            </a:r>
            <a:r>
              <a:rPr lang="en" i="1"/>
              <a:t>Apa, Parteras</a:t>
            </a:r>
            <a:r>
              <a:rPr lang="en"/>
              <a:t>)</a:t>
            </a:r>
          </a:p>
        </p:txBody>
      </p:sp>
      <p:sp>
        <p:nvSpPr>
          <p:cNvPr id="119" name="Shape 119"/>
          <p:cNvSpPr txBox="1">
            <a:spLocks noGrp="1"/>
          </p:cNvSpPr>
          <p:nvPr>
            <p:ph type="body" idx="1"/>
          </p:nvPr>
        </p:nvSpPr>
        <p:spPr>
          <a:xfrm>
            <a:off x="731525" y="1692500"/>
            <a:ext cx="4613100" cy="3002400"/>
          </a:xfrm>
          <a:prstGeom prst="rect">
            <a:avLst/>
          </a:prstGeom>
        </p:spPr>
        <p:txBody>
          <a:bodyPr lIns="91425" tIns="91425" rIns="91425" bIns="91425" anchor="t" anchorCtr="0">
            <a:noAutofit/>
          </a:bodyPr>
          <a:lstStyle/>
          <a:p>
            <a:pPr marL="457200" lvl="0" indent="-228600">
              <a:lnSpc>
                <a:spcPct val="150000"/>
              </a:lnSpc>
              <a:spcBef>
                <a:spcPts val="0"/>
              </a:spcBef>
              <a:buChar char="-"/>
            </a:pPr>
            <a:r>
              <a:rPr lang="en"/>
              <a:t>Provide care, treatments, guidance</a:t>
            </a:r>
          </a:p>
          <a:p>
            <a:pPr marL="457200" lvl="0" indent="-228600">
              <a:lnSpc>
                <a:spcPct val="150000"/>
              </a:lnSpc>
              <a:spcBef>
                <a:spcPts val="0"/>
              </a:spcBef>
              <a:buChar char="-"/>
            </a:pPr>
            <a:r>
              <a:rPr lang="en"/>
              <a:t>Non-interventionist </a:t>
            </a:r>
          </a:p>
          <a:p>
            <a:pPr marL="457200" lvl="0" indent="-228600">
              <a:lnSpc>
                <a:spcPct val="150000"/>
              </a:lnSpc>
              <a:spcBef>
                <a:spcPts val="0"/>
              </a:spcBef>
              <a:buChar char="-"/>
            </a:pPr>
            <a:r>
              <a:rPr lang="en"/>
              <a:t>Home-birth rate is ~50%</a:t>
            </a:r>
          </a:p>
          <a:p>
            <a:pPr marL="457200" lvl="0" indent="-228600">
              <a:lnSpc>
                <a:spcPct val="150000"/>
              </a:lnSpc>
              <a:spcBef>
                <a:spcPts val="0"/>
              </a:spcBef>
              <a:buChar char="-"/>
            </a:pPr>
            <a:r>
              <a:rPr lang="en"/>
              <a:t>Cheaper option </a:t>
            </a:r>
          </a:p>
          <a:p>
            <a:pPr lvl="0">
              <a:spcBef>
                <a:spcPts val="0"/>
              </a:spcBef>
              <a:buNone/>
            </a:pPr>
            <a:endParaRPr/>
          </a:p>
        </p:txBody>
      </p:sp>
      <p:pic>
        <p:nvPicPr>
          <p:cNvPr id="120" name="Shape 120"/>
          <p:cNvPicPr preferRelativeResize="0"/>
          <p:nvPr/>
        </p:nvPicPr>
        <p:blipFill>
          <a:blip r:embed="rId3">
            <a:alphaModFix/>
          </a:blip>
          <a:stretch>
            <a:fillRect/>
          </a:stretch>
        </p:blipFill>
        <p:spPr>
          <a:xfrm>
            <a:off x="5120774" y="1332078"/>
            <a:ext cx="3479175" cy="2321770"/>
          </a:xfrm>
          <a:prstGeom prst="rect">
            <a:avLst/>
          </a:prstGeom>
          <a:noFill/>
          <a:ln>
            <a:noFill/>
          </a:ln>
        </p:spPr>
      </p:pic>
      <p:sp>
        <p:nvSpPr>
          <p:cNvPr id="121" name="Shape 121"/>
          <p:cNvSpPr txBox="1"/>
          <p:nvPr/>
        </p:nvSpPr>
        <p:spPr>
          <a:xfrm>
            <a:off x="4976550" y="3832325"/>
            <a:ext cx="3623400" cy="955500"/>
          </a:xfrm>
          <a:prstGeom prst="rect">
            <a:avLst/>
          </a:prstGeom>
          <a:noFill/>
          <a:ln>
            <a:noFill/>
          </a:ln>
        </p:spPr>
        <p:txBody>
          <a:bodyPr lIns="91425" tIns="91425" rIns="91425" bIns="91425" anchor="t" anchorCtr="0">
            <a:noAutofit/>
          </a:bodyPr>
          <a:lstStyle/>
          <a:p>
            <a:pPr lvl="0">
              <a:spcBef>
                <a:spcPts val="0"/>
              </a:spcBef>
              <a:buNone/>
            </a:pPr>
            <a:r>
              <a:rPr lang="en" sz="1050">
                <a:solidFill>
                  <a:srgbClr val="333333"/>
                </a:solidFill>
                <a:highlight>
                  <a:srgbClr val="FFFFFF"/>
                </a:highlight>
                <a:latin typeface="Verdana"/>
                <a:ea typeface="Verdana"/>
                <a:cs typeface="Verdana"/>
                <a:sym typeface="Verdana"/>
              </a:rPr>
              <a:t>Santa Elena Figueroa Martínez is one of the Miskito community midwives of the RAAN. Here, she is giving HIV counseling to pregnant women in her community (UNICEF). </a:t>
            </a:r>
          </a:p>
        </p:txBody>
      </p:sp>
    </p:spTree>
  </p:cSld>
  <p:clrMapOvr>
    <a:masterClrMapping/>
  </p:clrMapOvr>
</p:sld>
</file>

<file path=ppt/theme/theme1.xml><?xml version="1.0" encoding="utf-8"?>
<a:theme xmlns:a="http://schemas.openxmlformats.org/drawingml/2006/main"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3421</Words>
  <Application>Microsoft Macintosh PowerPoint</Application>
  <PresentationFormat>On-screen Show (16:9)</PresentationFormat>
  <Paragraphs>272</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Raleway</vt:lpstr>
      <vt:lpstr>Verdana</vt:lpstr>
      <vt:lpstr>Arial</vt:lpstr>
      <vt:lpstr>Lato</vt:lpstr>
      <vt:lpstr>swiss-2</vt:lpstr>
      <vt:lpstr>Traditional Medicine in Nicaragua</vt:lpstr>
      <vt:lpstr>Overview</vt:lpstr>
      <vt:lpstr>Ethnic Groups</vt:lpstr>
      <vt:lpstr>PowerPoint Presentation</vt:lpstr>
      <vt:lpstr>Complicated History</vt:lpstr>
      <vt:lpstr>Miskitu Traditional Medicine</vt:lpstr>
      <vt:lpstr>Causes of Disease</vt:lpstr>
      <vt:lpstr>Traditional Approaches to Women’s Health in Nicaragua</vt:lpstr>
      <vt:lpstr>Importance of Midwives (Apa, Parteras)</vt:lpstr>
      <vt:lpstr>Specific Natural Remedies </vt:lpstr>
      <vt:lpstr>Efficacy of Traditional Methods</vt:lpstr>
      <vt:lpstr>Homebirth Alternative: Casas Maternas</vt:lpstr>
      <vt:lpstr>Barriers to Institutionalized Resources</vt:lpstr>
      <vt:lpstr>Childcare</vt:lpstr>
      <vt:lpstr>   Health Statistics  for Children(Country)</vt:lpstr>
      <vt:lpstr>Knowledge and practice regarding general hygiene and parasites(Mestizo)*Survey of mothers with school-aged children in ten rural communities around San Juan del Sur. </vt:lpstr>
      <vt:lpstr>Health Issue: How Mothers/Healers Treat Children with different types of Diarrhoeas.(Mestizo)*Villa Carlos Fonseca,  30 kilometers from Managua </vt:lpstr>
      <vt:lpstr>PowerPoint Presentation</vt:lpstr>
      <vt:lpstr>PowerPoint Presentation</vt:lpstr>
      <vt:lpstr>    Other Facts About the Mestizos </vt:lpstr>
      <vt:lpstr>Childcare References</vt:lpstr>
      <vt:lpstr>Some Food for Thought</vt:lpstr>
      <vt:lpstr>Nicaragua Policies on Health</vt:lpstr>
      <vt:lpstr>Problems with Integrative Medicine</vt:lpstr>
      <vt:lpstr>Traditional Knowledge v Belief </vt:lpstr>
      <vt:lpstr>Possible Solution?</vt:lpstr>
      <vt:lpstr>References</vt:lpstr>
      <vt:lpstr>Summary</vt:lpstr>
      <vt:lpstr>PowerPoint Presentation</vt:lpstr>
      <vt:lpstr>History of Indigenous Tensions </vt:lpstr>
      <vt:lpstr>History of Healthcare</vt:lpstr>
      <vt:lpstr>Population Statistics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Medicine in Nicaragua</dc:title>
  <cp:lastModifiedBy>Hana I. Nazir</cp:lastModifiedBy>
  <cp:revision>1</cp:revision>
  <dcterms:modified xsi:type="dcterms:W3CDTF">2016-11-10T20:00:14Z</dcterms:modified>
</cp:coreProperties>
</file>