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65" r:id="rId4"/>
    <p:sldId id="283" r:id="rId5"/>
    <p:sldId id="260" r:id="rId6"/>
    <p:sldId id="262" r:id="rId7"/>
    <p:sldId id="258" r:id="rId8"/>
    <p:sldId id="259" r:id="rId9"/>
    <p:sldId id="264" r:id="rId10"/>
    <p:sldId id="263" r:id="rId11"/>
    <p:sldId id="261" r:id="rId12"/>
    <p:sldId id="282" r:id="rId13"/>
    <p:sldId id="266" r:id="rId14"/>
    <p:sldId id="269" r:id="rId15"/>
    <p:sldId id="267" r:id="rId16"/>
    <p:sldId id="270" r:id="rId17"/>
    <p:sldId id="276" r:id="rId18"/>
    <p:sldId id="278" r:id="rId19"/>
    <p:sldId id="279" r:id="rId20"/>
    <p:sldId id="277" r:id="rId21"/>
    <p:sldId id="271" r:id="rId22"/>
    <p:sldId id="280" r:id="rId23"/>
    <p:sldId id="273" r:id="rId24"/>
    <p:sldId id="281" r:id="rId25"/>
    <p:sldId id="274" r:id="rId26"/>
    <p:sldId id="284" r:id="rId27"/>
    <p:sldId id="285" r:id="rId28"/>
    <p:sldId id="268" r:id="rId29"/>
    <p:sldId id="272"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042" autoAdjust="0"/>
  </p:normalViewPr>
  <p:slideViewPr>
    <p:cSldViewPr>
      <p:cViewPr varScale="1">
        <p:scale>
          <a:sx n="92" d="100"/>
          <a:sy n="92" d="100"/>
        </p:scale>
        <p:origin x="-1554" y="-108"/>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55FB0D-6DDF-40FD-9C04-CA5D4C4FD268}" type="datetimeFigureOut">
              <a:rPr lang="en-US" smtClean="0"/>
              <a:pPr/>
              <a:t>12/1/2010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82A464-6906-496B-AE80-FCC4B50EF3C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CEE5D-3B3B-4900-B1CE-3D03B620DA44}" type="datetimeFigureOut">
              <a:rPr lang="en-US" smtClean="0"/>
              <a:pPr/>
              <a:t>12/1/2010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0042C-BC0B-4CC4-8ECB-2F4ACEAAB6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Sulfat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en.wikipedia.org/wiki/ASTM" TargetMode="External"/><Relationship Id="rId4" Type="http://schemas.openxmlformats.org/officeDocument/2006/relationships/hyperlink" Target="http://en.wikipedia.org/wiki/Fly_ash_bric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Thirty percent of the </a:t>
            </a:r>
            <a:r>
              <a:rPr lang="en-US" dirty="0" err="1" smtClean="0"/>
              <a:t>flyash</a:t>
            </a:r>
            <a:r>
              <a:rPr lang="en-US" dirty="0" smtClean="0"/>
              <a:t> in the US is recycled into making concrete.</a:t>
            </a:r>
          </a:p>
          <a:p>
            <a:r>
              <a:rPr lang="en-US" dirty="0" smtClean="0"/>
              <a:t>Owing to its </a:t>
            </a:r>
            <a:r>
              <a:rPr lang="en-US" dirty="0" err="1" smtClean="0"/>
              <a:t>pozzolanic</a:t>
            </a:r>
            <a:r>
              <a:rPr lang="en-US" dirty="0" smtClean="0"/>
              <a:t> properties, fly ash is used as a replacement for some of the Portland cement content of </a:t>
            </a:r>
            <a:r>
              <a:rPr lang="en-US" dirty="0" err="1" smtClean="0"/>
              <a:t>concrete.The</a:t>
            </a:r>
            <a:r>
              <a:rPr lang="en-US" dirty="0" smtClean="0"/>
              <a:t> use of fly ash as a </a:t>
            </a:r>
            <a:r>
              <a:rPr lang="en-US" dirty="0" err="1" smtClean="0"/>
              <a:t>pozzolanic</a:t>
            </a:r>
            <a:r>
              <a:rPr lang="en-US" dirty="0" smtClean="0"/>
              <a:t> ingredient was recognized as early as 1914, although the earliest noteworthy study of its use was in 1937.</a:t>
            </a:r>
            <a:r>
              <a:rPr lang="en-US" baseline="0" dirty="0" smtClean="0"/>
              <a:t> </a:t>
            </a:r>
            <a:r>
              <a:rPr lang="en-US" dirty="0" smtClean="0"/>
              <a:t>Before its use was lost to the Dark Ages, Roman structures such as aqueducts or the Pantheon in Rome used volcanic ash (which possesses similar properties to fly ash) as </a:t>
            </a:r>
            <a:r>
              <a:rPr lang="en-US" dirty="0" err="1" smtClean="0"/>
              <a:t>pozzolan</a:t>
            </a:r>
            <a:r>
              <a:rPr lang="en-US" dirty="0" smtClean="0"/>
              <a:t> in their concrete.</a:t>
            </a:r>
            <a:r>
              <a:rPr lang="en-US" baseline="0" dirty="0" smtClean="0"/>
              <a:t> </a:t>
            </a:r>
            <a:r>
              <a:rPr lang="en-US" dirty="0" smtClean="0"/>
              <a:t>As </a:t>
            </a:r>
            <a:r>
              <a:rPr lang="en-US" dirty="0" err="1" smtClean="0"/>
              <a:t>pozzolans</a:t>
            </a:r>
            <a:r>
              <a:rPr lang="en-US" dirty="0" smtClean="0"/>
              <a:t> greatly improve the strength and durability of concrete, the use of ash is a key factor in their preservation.</a:t>
            </a:r>
          </a:p>
        </p:txBody>
      </p:sp>
      <p:sp>
        <p:nvSpPr>
          <p:cNvPr id="4" name="Slide Number Placeholder 3"/>
          <p:cNvSpPr>
            <a:spLocks noGrp="1"/>
          </p:cNvSpPr>
          <p:nvPr>
            <p:ph type="sldNum" sz="quarter" idx="10"/>
          </p:nvPr>
        </p:nvSpPr>
        <p:spPr/>
        <p:txBody>
          <a:bodyPr/>
          <a:lstStyle/>
          <a:p>
            <a:fld id="{3B60042C-BC0B-4CC4-8ECB-2F4ACEAAB63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Flyash</a:t>
            </a:r>
            <a:r>
              <a:rPr lang="en-US" dirty="0" smtClean="0"/>
              <a:t> affects the plastic properties of concrete by improving workability, reducing water demand, reducing segregation and bleeding, and lowering heat of hydration. </a:t>
            </a:r>
            <a:r>
              <a:rPr lang="en-US" dirty="0" err="1" smtClean="0"/>
              <a:t>Flyash</a:t>
            </a:r>
            <a:r>
              <a:rPr lang="en-US" dirty="0" smtClean="0"/>
              <a:t> increases strength, reduces permeability, reduces corrosion of reinforcing steel, increases </a:t>
            </a:r>
            <a:r>
              <a:rPr lang="en-US" dirty="0" err="1" smtClean="0"/>
              <a:t>sulphate</a:t>
            </a:r>
            <a:r>
              <a:rPr lang="en-US" dirty="0" smtClean="0"/>
              <a:t> resistance, and reduces alkali-aggregate reaction. </a:t>
            </a:r>
            <a:r>
              <a:rPr lang="en-US" dirty="0" err="1" smtClean="0"/>
              <a:t>Flyash</a:t>
            </a:r>
            <a:r>
              <a:rPr lang="en-US" dirty="0" smtClean="0"/>
              <a:t> reaches its maximum strength more slowly than concrete made with only </a:t>
            </a:r>
            <a:r>
              <a:rPr lang="en-US" dirty="0" err="1" smtClean="0"/>
              <a:t>portland</a:t>
            </a:r>
            <a:r>
              <a:rPr lang="en-US" dirty="0" smtClean="0"/>
              <a:t> cement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Pozzolan</a:t>
            </a:r>
            <a:r>
              <a:rPr lang="en-US" dirty="0" smtClean="0"/>
              <a:t> is a material which, when combined with calcium hydroxide, exhibits </a:t>
            </a:r>
            <a:r>
              <a:rPr lang="en-US" dirty="0" err="1" smtClean="0"/>
              <a:t>cementitious</a:t>
            </a:r>
            <a:r>
              <a:rPr lang="en-US" dirty="0" smtClean="0"/>
              <a:t> properties. </a:t>
            </a:r>
            <a:r>
              <a:rPr lang="en-US" dirty="0" err="1" smtClean="0"/>
              <a:t>Pozzolans</a:t>
            </a:r>
            <a:r>
              <a:rPr lang="en-US" dirty="0" smtClean="0"/>
              <a:t> are commonly used as an addition (the technical term is "cement extender") to Portland cement concrete mixtures to increase the long-term strength and other material properties of Portland cement concrete, and in some cases reduce the material cost of concrete. </a:t>
            </a:r>
            <a:r>
              <a:rPr lang="en-US" dirty="0" err="1" smtClean="0"/>
              <a:t>Pozzolans</a:t>
            </a:r>
            <a:r>
              <a:rPr lang="en-US" dirty="0" smtClean="0"/>
              <a:t> are primarily vitreous siliceous materials which react with calcium hydroxide to form calcium silicates; other </a:t>
            </a:r>
            <a:r>
              <a:rPr lang="en-US" dirty="0" err="1" smtClean="0"/>
              <a:t>cementitious</a:t>
            </a:r>
            <a:r>
              <a:rPr lang="en-US" dirty="0" smtClean="0"/>
              <a:t> materials may also be formed depending on the constituents of the </a:t>
            </a:r>
            <a:r>
              <a:rPr lang="en-US" dirty="0" err="1" smtClean="0"/>
              <a:t>pozzolan</a:t>
            </a:r>
            <a:r>
              <a:rPr lang="en-US" dirty="0" smtClean="0"/>
              <a:t>.</a:t>
            </a:r>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-40-acre pond holding coal combustion waste for a Tennessee Valley Authority (TVA) steam power plant ruptured</a:t>
            </a:r>
          </a:p>
          <a:p>
            <a:r>
              <a:rPr lang="en-US" dirty="0" smtClean="0"/>
              <a:t>-largest coal slurry spill in U.S. history </a:t>
            </a:r>
          </a:p>
          <a:p>
            <a:r>
              <a:rPr lang="en-US" dirty="0" smtClean="0"/>
              <a:t>-contained 2.6 million cubic yards of fly ash and bottom ash </a:t>
            </a:r>
          </a:p>
          <a:p>
            <a:r>
              <a:rPr lang="en-US" dirty="0" smtClean="0"/>
              <a:t>-heavy rains and freezing temperatures could be to blame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Fly ash is one of the residues created during the combustion process and comprises the fine particles that rise with flue gases.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civil and industrial sense the term “fly ash” generally refers</a:t>
            </a:r>
            <a:r>
              <a:rPr lang="en-US" baseline="0" dirty="0" smtClean="0"/>
              <a:t> to coal fly ash captured from coal-fired power plants which is by far the most predominant fly ash used in construction and industrial applications.</a:t>
            </a:r>
            <a:r>
              <a:rPr lang="en-US" dirty="0" smtClean="0"/>
              <a:t> Fly ash is a waste by-product material that must be disposed of or recycled. In the past fly ash produced from combustion</a:t>
            </a:r>
            <a:r>
              <a:rPr lang="en-US" baseline="0" dirty="0" smtClean="0"/>
              <a:t> was simply entrained in flue gases and released into the atmosphere which created environmental concerns that prompted regulation of U.S. emissions down to less than 1% of total fly ash produced.</a:t>
            </a:r>
            <a:endParaRPr lang="en-US"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Depending upon the source and makeup of the coal being burned, the components of fly ash vary considerably, but all fly ash includes substantial amounts of silicon dioxide (SiO2) (both amorphous and crystalline) and calcium oxide (</a:t>
            </a:r>
            <a:r>
              <a:rPr lang="en-US" dirty="0" err="1" smtClean="0"/>
              <a:t>CaO</a:t>
            </a:r>
            <a:r>
              <a:rPr lang="en-US" dirty="0" smtClean="0"/>
              <a:t>), both being endemic ingredients in many coal-bearing rock strata. </a:t>
            </a:r>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all fly ashes meet ASTM C618 requirements, although depending on the application, this may not be necessary. Ash used as a cement replacement must meet strict construction standards, but no standard environmental regulations have been established in the United States. 75% of the ash must have a fineness of 45 µm or less, and have a carbon content, measured by the loss on ignition (LOI), of less than 4%. In the U.S., LOI needs to be under 6%. The particle size distribution of raw fly ash is very often fluctuating constantly, due to changing performance of the coal mills and the boiler performance. This makes it necessary that fly ash used in concrete needs to be processed using separation equipment like mechanical air classifiers. Especially important is the ongoing quality verification. This is mainly expressed by quality control seals like the Bureau of Indian Standards mark or the DCL mark of the Dubai Municipality</a:t>
            </a:r>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F- </a:t>
            </a:r>
            <a:r>
              <a:rPr lang="en-US" sz="1200" kern="1200" dirty="0" smtClean="0">
                <a:solidFill>
                  <a:schemeClr val="tx1"/>
                </a:solidFill>
                <a:latin typeface="+mn-lt"/>
                <a:ea typeface="+mn-ea"/>
                <a:cs typeface="+mn-cs"/>
              </a:rPr>
              <a:t>Produced from burning harder, older anthracite and bituminous coal. This fly ash is </a:t>
            </a:r>
            <a:r>
              <a:rPr lang="en-US" sz="1200" kern="1200" dirty="0" err="1" smtClean="0">
                <a:solidFill>
                  <a:schemeClr val="tx1"/>
                </a:solidFill>
                <a:latin typeface="+mn-lt"/>
                <a:ea typeface="+mn-ea"/>
                <a:cs typeface="+mn-cs"/>
              </a:rPr>
              <a:t>pozzolanic</a:t>
            </a:r>
            <a:r>
              <a:rPr lang="en-US" sz="1200" kern="1200" dirty="0" smtClean="0">
                <a:solidFill>
                  <a:schemeClr val="tx1"/>
                </a:solidFill>
                <a:latin typeface="+mn-lt"/>
                <a:ea typeface="+mn-ea"/>
                <a:cs typeface="+mn-cs"/>
              </a:rPr>
              <a:t> in nature and contains less than 20% lime (</a:t>
            </a:r>
            <a:r>
              <a:rPr lang="en-US" sz="1200" kern="1200" dirty="0" err="1" smtClean="0">
                <a:solidFill>
                  <a:schemeClr val="tx1"/>
                </a:solidFill>
                <a:latin typeface="+mn-lt"/>
                <a:ea typeface="+mn-ea"/>
                <a:cs typeface="+mn-cs"/>
              </a:rPr>
              <a:t>CaO</a:t>
            </a:r>
            <a:r>
              <a:rPr lang="en-US" sz="1200" kern="1200" dirty="0" smtClean="0">
                <a:solidFill>
                  <a:schemeClr val="tx1"/>
                </a:solidFill>
                <a:latin typeface="+mn-lt"/>
                <a:ea typeface="+mn-ea"/>
                <a:cs typeface="+mn-cs"/>
              </a:rPr>
              <a:t>). Class F fly ash requires a cementing agent such as Portland Cement, quick lime, or hydrated lime to react with water and produce </a:t>
            </a:r>
            <a:r>
              <a:rPr lang="en-US" sz="1200" kern="1200" dirty="0" err="1" smtClean="0">
                <a:solidFill>
                  <a:schemeClr val="tx1"/>
                </a:solidFill>
                <a:latin typeface="+mn-lt"/>
                <a:ea typeface="+mn-ea"/>
                <a:cs typeface="+mn-cs"/>
              </a:rPr>
              <a:t>cementitious</a:t>
            </a:r>
            <a:r>
              <a:rPr lang="en-US" sz="1200" kern="1200" dirty="0" smtClean="0">
                <a:solidFill>
                  <a:schemeClr val="tx1"/>
                </a:solidFill>
                <a:latin typeface="+mn-lt"/>
                <a:ea typeface="+mn-ea"/>
                <a:cs typeface="+mn-cs"/>
              </a:rPr>
              <a:t> compounds. Class F is generally used in high sulfate exposure conditions. Class F requires the addition of air </a:t>
            </a:r>
            <a:r>
              <a:rPr lang="en-US" sz="1200" kern="1200" dirty="0" err="1" smtClean="0">
                <a:solidFill>
                  <a:schemeClr val="tx1"/>
                </a:solidFill>
                <a:latin typeface="+mn-lt"/>
                <a:ea typeface="+mn-ea"/>
                <a:cs typeface="+mn-cs"/>
              </a:rPr>
              <a:t>entrainer</a:t>
            </a:r>
            <a:r>
              <a:rPr lang="en-US" sz="1200" kern="1200" dirty="0" smtClean="0">
                <a:solidFill>
                  <a:schemeClr val="tx1"/>
                </a:solidFill>
                <a:latin typeface="+mn-lt"/>
                <a:ea typeface="+mn-ea"/>
                <a:cs typeface="+mn-cs"/>
              </a:rPr>
              <a:t>. Class F concrete is used in structural concretes, high performance concretes, or high sulfate exposure concretes. Generally high fly ash content mixtures are limited to Class F fly ash. Generated from younger softer</a:t>
            </a:r>
            <a:r>
              <a:rPr lang="en-US" sz="1200" kern="1200" baseline="0" dirty="0" smtClean="0">
                <a:solidFill>
                  <a:schemeClr val="tx1"/>
                </a:solidFill>
                <a:latin typeface="+mn-lt"/>
                <a:ea typeface="+mn-ea"/>
                <a:cs typeface="+mn-cs"/>
              </a:rPr>
              <a:t> coal burned found in mid-west and western coal mines.</a:t>
            </a:r>
            <a:endParaRPr lang="en-US" sz="1200" kern="1200" dirty="0" smtClean="0">
              <a:solidFill>
                <a:schemeClr val="tx1"/>
              </a:solidFill>
              <a:latin typeface="+mn-lt"/>
              <a:ea typeface="+mn-ea"/>
              <a:cs typeface="+mn-cs"/>
            </a:endParaRPr>
          </a:p>
          <a:p>
            <a:r>
              <a:rPr lang="en-US" dirty="0" smtClean="0"/>
              <a:t>Class</a:t>
            </a:r>
            <a:r>
              <a:rPr lang="en-US" baseline="0" dirty="0" smtClean="0"/>
              <a:t> F fly ash is generally generated when coal from the Appalachian mountain chain is combusted. Such as anthracite or bituminous.</a:t>
            </a:r>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Fly ash produced from the burning of younger lignite or </a:t>
            </a:r>
            <a:r>
              <a:rPr lang="en-US" dirty="0" err="1" smtClean="0"/>
              <a:t>subbituminous</a:t>
            </a:r>
            <a:r>
              <a:rPr lang="en-US" dirty="0" smtClean="0"/>
              <a:t> coal, in addition to having </a:t>
            </a:r>
            <a:r>
              <a:rPr lang="en-US" dirty="0" err="1" smtClean="0"/>
              <a:t>pozzolanic</a:t>
            </a:r>
            <a:r>
              <a:rPr lang="en-US" dirty="0" smtClean="0"/>
              <a:t> properties, also has some self-cementing properties. In the presence of water, Class C fly ash will harden and gain strength over time. Class C fly ash generally contains more than 20% lime (</a:t>
            </a:r>
            <a:r>
              <a:rPr lang="en-US" dirty="0" err="1" smtClean="0"/>
              <a:t>CaO</a:t>
            </a:r>
            <a:r>
              <a:rPr lang="en-US" dirty="0" smtClean="0"/>
              <a:t>). Unlike Class F, self-cementing Class C fly ash does not require an activator. Alkali and </a:t>
            </a:r>
            <a:r>
              <a:rPr lang="en-US" dirty="0" smtClean="0">
                <a:hlinkClick r:id="rId3" action="ppaction://hlinkfile" tooltip="Sulfate"/>
              </a:rPr>
              <a:t>sulfate</a:t>
            </a:r>
            <a:r>
              <a:rPr lang="en-US" dirty="0" smtClean="0"/>
              <a:t> (SO</a:t>
            </a:r>
            <a:r>
              <a:rPr lang="en-US" baseline="-25000" dirty="0" smtClean="0"/>
              <a:t>4</a:t>
            </a:r>
            <a:r>
              <a:rPr lang="en-US" dirty="0" smtClean="0"/>
              <a:t>) contents are generally higher in Class C fly ashes.</a:t>
            </a:r>
          </a:p>
          <a:p>
            <a:r>
              <a:rPr lang="en-US" dirty="0" smtClean="0"/>
              <a:t>At least one US manufacturer has announced a </a:t>
            </a:r>
            <a:r>
              <a:rPr lang="en-US" dirty="0" smtClean="0">
                <a:solidFill>
                  <a:schemeClr val="bg1"/>
                </a:solidFill>
                <a:hlinkClick r:id="rId4" action="ppaction://hlinkfile" tooltip="Fly ash brick"/>
              </a:rPr>
              <a:t>fly ash brick</a:t>
            </a:r>
            <a:r>
              <a:rPr lang="en-US" dirty="0" smtClean="0">
                <a:solidFill>
                  <a:schemeClr val="bg1"/>
                </a:solidFill>
              </a:rPr>
              <a:t> </a:t>
            </a:r>
            <a:r>
              <a:rPr lang="en-US" dirty="0" smtClean="0"/>
              <a:t>containing up to 50 percent Class C fly ash. Testing shows the bricks meet or exceed the performance standards listed in </a:t>
            </a:r>
            <a:r>
              <a:rPr lang="en-US" dirty="0" smtClean="0">
                <a:hlinkClick r:id="rId5" action="ppaction://hlinkfile" tooltip="ASTM"/>
              </a:rPr>
              <a:t>ASTM</a:t>
            </a:r>
            <a:r>
              <a:rPr lang="en-US" dirty="0" smtClean="0"/>
              <a:t> C 216 for conventional clay brick; it is also within the allowable shrinkage limits for concrete brick in ASTM C 55, Standard Specification for Concrete Building Brick. It is estimated that the production method used in fly ash bricks will reduce the embodied energy of masonry construction by up to 90%. Bricks and pavers were expected to be available in commercial quantities before the end of 2009</a:t>
            </a:r>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Environmental advantages by diverting the material from the </a:t>
            </a:r>
            <a:r>
              <a:rPr lang="en-US" sz="1200" kern="1200" dirty="0" err="1" smtClean="0">
                <a:solidFill>
                  <a:schemeClr val="tx1"/>
                </a:solidFill>
                <a:latin typeface="+mn-lt"/>
                <a:ea typeface="+mn-ea"/>
                <a:cs typeface="+mn-cs"/>
              </a:rPr>
              <a:t>wastestream</a:t>
            </a:r>
            <a:r>
              <a:rPr lang="en-US" sz="1200" kern="1200" dirty="0" smtClean="0">
                <a:solidFill>
                  <a:schemeClr val="tx1"/>
                </a:solidFill>
                <a:latin typeface="+mn-lt"/>
                <a:ea typeface="+mn-ea"/>
                <a:cs typeface="+mn-cs"/>
              </a:rPr>
              <a:t>, reducing the energy investment in processing virgin materials, conserving virgin materials, and allaying pollution.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the United States about 131 million tons of fly ash are produced annually by 460 coal-fired power plants. A 2008 industry survey estimated that 43 percent of this ash is re-used. In 2005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 coal-fired power plants reported producing 71.1 million tons of fly ash, of which 29.1 million tons were reused in various applications.[9] If the nearly 42 million tons of unused fly ash had been recycled, it would have reduced the need for approximately 27,500 </a:t>
            </a:r>
            <a:r>
              <a:rPr lang="en-US" sz="1200" kern="1200" dirty="0" err="1" smtClean="0">
                <a:solidFill>
                  <a:schemeClr val="tx1"/>
                </a:solidFill>
                <a:latin typeface="+mn-lt"/>
                <a:ea typeface="+mn-ea"/>
                <a:cs typeface="+mn-cs"/>
              </a:rPr>
              <a:t>acre·ft</a:t>
            </a:r>
            <a:r>
              <a:rPr lang="en-US" sz="1200" kern="1200" dirty="0" smtClean="0">
                <a:solidFill>
                  <a:schemeClr val="tx1"/>
                </a:solidFill>
                <a:latin typeface="+mn-lt"/>
                <a:ea typeface="+mn-ea"/>
                <a:cs typeface="+mn-cs"/>
              </a:rPr>
              <a:t> of landfill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60042C-BC0B-4CC4-8ECB-2F4ACEAAB63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past fly ash produced from combustions was simply entrained in flue gasses and released into the atmosphere which created environmental and health concern that prompted regulation of fly ash emissions. In the U.S. laws have reduced fly ash emission to less than 1% of total fly ash produced. </a:t>
            </a:r>
          </a:p>
          <a:p>
            <a:r>
              <a:rPr lang="en-US" sz="1200" kern="1200" dirty="0" smtClean="0">
                <a:solidFill>
                  <a:schemeClr val="tx1"/>
                </a:solidFill>
                <a:latin typeface="+mn-lt"/>
                <a:ea typeface="+mn-ea"/>
                <a:cs typeface="+mn-cs"/>
              </a:rPr>
              <a:t>Worldwide, more than 65% of fly ash produced in coal power stations is disposed of in landfills or ash ponds. In India alone fly ash landfills comprise 40,000 acres of land.</a:t>
            </a:r>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There is no U.S. government tracking or labeling of fly ash reuse. Coal industry survey data, acknowledged as incomplete, is published annually by the American Coal Ash Association</a:t>
            </a:r>
            <a:r>
              <a:rPr lang="en-US" baseline="0" dirty="0" smtClean="0"/>
              <a:t> </a:t>
            </a:r>
            <a:r>
              <a:rPr lang="en-US" dirty="0" smtClean="0"/>
              <a:t>Fly ash recycling, in descending frequency, includes usage in:</a:t>
            </a:r>
          </a:p>
          <a:p>
            <a:r>
              <a:rPr lang="en-US" dirty="0" smtClean="0"/>
              <a:t>Portland cement and grout</a:t>
            </a:r>
          </a:p>
          <a:p>
            <a:r>
              <a:rPr lang="en-US" dirty="0" smtClean="0"/>
              <a:t>Embankments and structural fill</a:t>
            </a:r>
          </a:p>
          <a:p>
            <a:r>
              <a:rPr lang="en-US" dirty="0" smtClean="0"/>
              <a:t>Waste stabilization and solidification</a:t>
            </a:r>
          </a:p>
          <a:p>
            <a:r>
              <a:rPr lang="en-US" dirty="0" smtClean="0"/>
              <a:t>Raw feed for cement clinkers</a:t>
            </a:r>
          </a:p>
          <a:p>
            <a:r>
              <a:rPr lang="en-US" dirty="0" smtClean="0"/>
              <a:t>Mine reclamation</a:t>
            </a:r>
          </a:p>
          <a:p>
            <a:r>
              <a:rPr lang="en-US" dirty="0" smtClean="0"/>
              <a:t>Stabilization of soft soils</a:t>
            </a:r>
          </a:p>
          <a:p>
            <a:r>
              <a:rPr lang="en-US" dirty="0" smtClean="0"/>
              <a:t>Road </a:t>
            </a:r>
            <a:r>
              <a:rPr lang="en-US" dirty="0" err="1" smtClean="0"/>
              <a:t>subbase</a:t>
            </a:r>
            <a:endParaRPr lang="en-US" dirty="0" smtClean="0"/>
          </a:p>
          <a:p>
            <a:r>
              <a:rPr lang="en-US" dirty="0" smtClean="0"/>
              <a:t>Aggregate</a:t>
            </a:r>
          </a:p>
          <a:p>
            <a:r>
              <a:rPr lang="en-US" dirty="0" err="1" smtClean="0"/>
              <a:t>Flowable</a:t>
            </a:r>
            <a:r>
              <a:rPr lang="en-US" dirty="0" smtClean="0"/>
              <a:t> fill</a:t>
            </a:r>
          </a:p>
          <a:p>
            <a:r>
              <a:rPr lang="en-US" dirty="0" smtClean="0"/>
              <a:t>Mineral filler in asphaltic concrete</a:t>
            </a:r>
          </a:p>
          <a:p>
            <a:r>
              <a:rPr lang="en-US" dirty="0" smtClean="0"/>
              <a:t>Agricultural uses: soil amendment, fertilizer, cattle feeders, soil stabilization in stock feed yards, and agricultural stakes</a:t>
            </a:r>
          </a:p>
          <a:p>
            <a:r>
              <a:rPr lang="en-US" dirty="0" smtClean="0"/>
              <a:t>Loose application on rivers to melt ice</a:t>
            </a:r>
          </a:p>
          <a:p>
            <a:r>
              <a:rPr lang="en-US" dirty="0" smtClean="0"/>
              <a:t>Loose application on roads and parking lots for ice control</a:t>
            </a:r>
          </a:p>
          <a:p>
            <a:r>
              <a:rPr lang="en-US" dirty="0" smtClean="0"/>
              <a:t>Other applications include cosmetics, toothpaste, kitchen counter tops, ceiling tiles, bowling balls, flotation devices, stucco, utensils, tool handles, picture frames, carpet backing, auto bodies and boat hulls, cellular concrete, </a:t>
            </a:r>
            <a:r>
              <a:rPr lang="en-US" dirty="0" err="1" smtClean="0"/>
              <a:t>geopolymers</a:t>
            </a:r>
            <a:r>
              <a:rPr lang="en-US" dirty="0" smtClean="0"/>
              <a:t>, roofing tiles, roofing granules, decking, fireplace mantles, cinder block, carpet backing, floor and ceiling tile, PVC pipe, Structural Insulated Panels, house siding and trim, running tracks, blasting grit, recycled plastic lumber, utility poles and </a:t>
            </a:r>
            <a:r>
              <a:rPr lang="en-US" dirty="0" err="1" smtClean="0"/>
              <a:t>crossarms</a:t>
            </a:r>
            <a:r>
              <a:rPr lang="en-US" dirty="0" smtClean="0"/>
              <a:t>, railway sleepers, highway sound barriers, marine pilings, doors, window frames, scaffolding, sign posts, crypts, columns, railroad ties, vinyl flooring, paving stones, shower stalls, garage doors, park benches, landscape timbers, planters, pallet blocks, molding, mail boxes, artificial reef, binding agent, paints and </a:t>
            </a:r>
            <a:r>
              <a:rPr lang="en-US" dirty="0" err="1" smtClean="0"/>
              <a:t>undercoatings</a:t>
            </a:r>
            <a:r>
              <a:rPr lang="en-US" dirty="0" smtClean="0"/>
              <a:t>, metal castings, and filler in wood and plastic products.</a:t>
            </a:r>
          </a:p>
          <a:p>
            <a:endParaRPr lang="en-US" dirty="0"/>
          </a:p>
        </p:txBody>
      </p:sp>
      <p:sp>
        <p:nvSpPr>
          <p:cNvPr id="4" name="Slide Number Placeholder 3"/>
          <p:cNvSpPr>
            <a:spLocks noGrp="1"/>
          </p:cNvSpPr>
          <p:nvPr>
            <p:ph type="sldNum" sz="quarter" idx="10"/>
          </p:nvPr>
        </p:nvSpPr>
        <p:spPr/>
        <p:txBody>
          <a:bodyPr/>
          <a:lstStyle/>
          <a:p>
            <a:fld id="{3B60042C-BC0B-4CC4-8ECB-2F4ACEAAB63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39EA2D3-3C14-4C43-9A32-4B245CBA80E5}" type="datetimeFigureOut">
              <a:rPr lang="en-US" smtClean="0"/>
              <a:pPr/>
              <a:t>12/1/2010</a:t>
            </a:fld>
            <a:endParaRPr lang="en-US"/>
          </a:p>
        </p:txBody>
      </p:sp>
      <p:sp>
        <p:nvSpPr>
          <p:cNvPr id="16" name="Slide Number Placeholder 15"/>
          <p:cNvSpPr>
            <a:spLocks noGrp="1"/>
          </p:cNvSpPr>
          <p:nvPr>
            <p:ph type="sldNum" sz="quarter" idx="11"/>
          </p:nvPr>
        </p:nvSpPr>
        <p:spPr/>
        <p:txBody>
          <a:bodyPr/>
          <a:lstStyle/>
          <a:p>
            <a:fld id="{DC6423D7-5003-4693-B565-2787CF644EA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EA2D3-3C14-4C43-9A32-4B245CBA80E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23D7-5003-4693-B565-2787CF644E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EA2D3-3C14-4C43-9A32-4B245CBA80E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23D7-5003-4693-B565-2787CF644E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39EA2D3-3C14-4C43-9A32-4B245CBA80E5}" type="datetimeFigureOut">
              <a:rPr lang="en-US" smtClean="0"/>
              <a:pPr/>
              <a:t>12/1/2010</a:t>
            </a:fld>
            <a:endParaRPr lang="en-US"/>
          </a:p>
        </p:txBody>
      </p:sp>
      <p:sp>
        <p:nvSpPr>
          <p:cNvPr id="15" name="Slide Number Placeholder 14"/>
          <p:cNvSpPr>
            <a:spLocks noGrp="1"/>
          </p:cNvSpPr>
          <p:nvPr>
            <p:ph type="sldNum" sz="quarter" idx="15"/>
          </p:nvPr>
        </p:nvSpPr>
        <p:spPr/>
        <p:txBody>
          <a:bodyPr/>
          <a:lstStyle>
            <a:lvl1pPr algn="ctr">
              <a:defRPr/>
            </a:lvl1pPr>
          </a:lstStyle>
          <a:p>
            <a:fld id="{DC6423D7-5003-4693-B565-2787CF644EA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9EA2D3-3C14-4C43-9A32-4B245CBA80E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23D7-5003-4693-B565-2787CF644EA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9EA2D3-3C14-4C43-9A32-4B245CBA80E5}"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423D7-5003-4693-B565-2787CF644EA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C6423D7-5003-4693-B565-2787CF644EA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39EA2D3-3C14-4C43-9A32-4B245CBA80E5}" type="datetimeFigureOut">
              <a:rPr lang="en-US" smtClean="0"/>
              <a:pPr/>
              <a:t>12/1/2010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9EA2D3-3C14-4C43-9A32-4B245CBA80E5}" type="datetimeFigureOut">
              <a:rPr lang="en-US" smtClean="0"/>
              <a:pPr/>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423D7-5003-4693-B565-2787CF644EA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EA2D3-3C14-4C43-9A32-4B245CBA80E5}" type="datetimeFigureOut">
              <a:rPr lang="en-US" smtClean="0"/>
              <a:pPr/>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423D7-5003-4693-B565-2787CF644E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39EA2D3-3C14-4C43-9A32-4B245CBA80E5}" type="datetimeFigureOut">
              <a:rPr lang="en-US" smtClean="0"/>
              <a:pPr/>
              <a:t>12/1/2010</a:t>
            </a:fld>
            <a:endParaRPr lang="en-US"/>
          </a:p>
        </p:txBody>
      </p:sp>
      <p:sp>
        <p:nvSpPr>
          <p:cNvPr id="9" name="Slide Number Placeholder 8"/>
          <p:cNvSpPr>
            <a:spLocks noGrp="1"/>
          </p:cNvSpPr>
          <p:nvPr>
            <p:ph type="sldNum" sz="quarter" idx="15"/>
          </p:nvPr>
        </p:nvSpPr>
        <p:spPr/>
        <p:txBody>
          <a:bodyPr/>
          <a:lstStyle/>
          <a:p>
            <a:fld id="{DC6423D7-5003-4693-B565-2787CF644EA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39EA2D3-3C14-4C43-9A32-4B245CBA80E5}" type="datetimeFigureOut">
              <a:rPr lang="en-US" smtClean="0"/>
              <a:pPr/>
              <a:t>12/1/2010</a:t>
            </a:fld>
            <a:endParaRPr lang="en-US"/>
          </a:p>
        </p:txBody>
      </p:sp>
      <p:sp>
        <p:nvSpPr>
          <p:cNvPr id="9" name="Slide Number Placeholder 8"/>
          <p:cNvSpPr>
            <a:spLocks noGrp="1"/>
          </p:cNvSpPr>
          <p:nvPr>
            <p:ph type="sldNum" sz="quarter" idx="11"/>
          </p:nvPr>
        </p:nvSpPr>
        <p:spPr/>
        <p:txBody>
          <a:bodyPr/>
          <a:lstStyle/>
          <a:p>
            <a:fld id="{DC6423D7-5003-4693-B565-2787CF644EA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39EA2D3-3C14-4C43-9A32-4B245CBA80E5}" type="datetimeFigureOut">
              <a:rPr lang="en-US" smtClean="0"/>
              <a:pPr/>
              <a:t>12/1/2010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C6423D7-5003-4693-B565-2787CF644EA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pa.gov/osw/conserve/rrr/imr/ccps/flyash.htm" TargetMode="External"/><Relationship Id="rId2" Type="http://schemas.openxmlformats.org/officeDocument/2006/relationships/hyperlink" Target="http://www.flyash.com/" TargetMode="External"/><Relationship Id="rId1" Type="http://schemas.openxmlformats.org/officeDocument/2006/relationships/slideLayout" Target="../slideLayouts/slideLayout2.xml"/><Relationship Id="rId6" Type="http://schemas.openxmlformats.org/officeDocument/2006/relationships/hyperlink" Target="http://en.wikipedia.org/wiki/Fly_ash" TargetMode="External"/><Relationship Id="rId5" Type="http://schemas.openxmlformats.org/officeDocument/2006/relationships/hyperlink" Target="http://pubs.usgs.gov/fs/1997/fs163-97/FS-163-97.htm" TargetMode="External"/><Relationship Id="rId4" Type="http://schemas.openxmlformats.org/officeDocument/2006/relationships/hyperlink" Target="http://www.flyash.inf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Presented by Matthew Jones, Andrew </a:t>
            </a:r>
            <a:r>
              <a:rPr lang="en-US" dirty="0" err="1" smtClean="0"/>
              <a:t>Motzkus</a:t>
            </a:r>
            <a:r>
              <a:rPr lang="en-US" dirty="0" smtClean="0"/>
              <a:t>, and Jason Outlaw.</a:t>
            </a:r>
            <a:endParaRPr lang="en-US" dirty="0"/>
          </a:p>
        </p:txBody>
      </p:sp>
      <p:sp>
        <p:nvSpPr>
          <p:cNvPr id="4" name="Title 3"/>
          <p:cNvSpPr>
            <a:spLocks noGrp="1"/>
          </p:cNvSpPr>
          <p:nvPr>
            <p:ph type="ctrTitle"/>
          </p:nvPr>
        </p:nvSpPr>
        <p:spPr>
          <a:xfrm>
            <a:off x="381000" y="1447800"/>
            <a:ext cx="8305800" cy="1981200"/>
          </a:xfrm>
        </p:spPr>
        <p:txBody>
          <a:bodyPr/>
          <a:lstStyle/>
          <a:p>
            <a:r>
              <a:rPr lang="en-US" dirty="0" smtClean="0"/>
              <a:t>Fly Ash</a:t>
            </a:r>
            <a:endParaRPr lang="en-US" dirty="0"/>
          </a:p>
        </p:txBody>
      </p:sp>
      <p:pic>
        <p:nvPicPr>
          <p:cNvPr id="41986" name="Picture 2" descr="http://www.cement.org/Briefingkit/images/full/sd_image03.jpg"/>
          <p:cNvPicPr>
            <a:picLocks noChangeAspect="1" noChangeArrowheads="1"/>
          </p:cNvPicPr>
          <p:nvPr/>
        </p:nvPicPr>
        <p:blipFill>
          <a:blip r:embed="rId3" cstate="print"/>
          <a:srcRect/>
          <a:stretch>
            <a:fillRect/>
          </a:stretch>
        </p:blipFill>
        <p:spPr bwMode="auto">
          <a:xfrm>
            <a:off x="2743200" y="304800"/>
            <a:ext cx="3429000" cy="2297431"/>
          </a:xfrm>
          <a:prstGeom prst="rect">
            <a:avLst/>
          </a:prstGeom>
          <a:noFill/>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General environmental advantages:</a:t>
            </a:r>
          </a:p>
          <a:p>
            <a:pPr lvl="1"/>
            <a:r>
              <a:rPr lang="en-US" dirty="0" smtClean="0"/>
              <a:t>Diverts material from </a:t>
            </a:r>
            <a:r>
              <a:rPr lang="en-US" dirty="0" err="1" smtClean="0"/>
              <a:t>wastestream</a:t>
            </a:r>
            <a:endParaRPr lang="en-US" dirty="0" smtClean="0"/>
          </a:p>
          <a:p>
            <a:pPr lvl="1"/>
            <a:r>
              <a:rPr lang="en-US" dirty="0" smtClean="0"/>
              <a:t>Reduces the energy investment in processing virgin materials</a:t>
            </a:r>
          </a:p>
          <a:p>
            <a:pPr lvl="1"/>
            <a:r>
              <a:rPr lang="en-US" dirty="0" smtClean="0"/>
              <a:t>Conserves virgin materials</a:t>
            </a:r>
          </a:p>
          <a:p>
            <a:pPr lvl="1"/>
            <a:r>
              <a:rPr lang="en-US" dirty="0" smtClean="0"/>
              <a:t>Reduces pollution</a:t>
            </a:r>
          </a:p>
          <a:p>
            <a:r>
              <a:rPr lang="en-US" dirty="0" smtClean="0"/>
              <a:t>An Estimated 43% of fly ash generated in the U.S. is re-used. </a:t>
            </a:r>
          </a:p>
          <a:p>
            <a:r>
              <a:rPr lang="en-US" dirty="0" smtClean="0"/>
              <a:t>131 million tons of fly ash are produced annually and  approximately 56 million tons of that fly ash is recycled. </a:t>
            </a:r>
          </a:p>
          <a:p>
            <a:r>
              <a:rPr lang="en-US" dirty="0" smtClean="0"/>
              <a:t>Recycling this fly ash saves approximately 36,700 acre-ft of landfill space which is equivalent to roughly 28,200 football fields one foot deep.</a:t>
            </a:r>
            <a:endParaRPr lang="en-US" dirty="0"/>
          </a:p>
        </p:txBody>
      </p:sp>
      <p:sp>
        <p:nvSpPr>
          <p:cNvPr id="3" name="Title 2"/>
          <p:cNvSpPr>
            <a:spLocks noGrp="1"/>
          </p:cNvSpPr>
          <p:nvPr>
            <p:ph type="title"/>
          </p:nvPr>
        </p:nvSpPr>
        <p:spPr/>
        <p:txBody>
          <a:bodyPr>
            <a:normAutofit/>
          </a:bodyPr>
          <a:lstStyle/>
          <a:p>
            <a:r>
              <a:rPr lang="en-US" dirty="0" smtClean="0"/>
              <a:t>Recycling</a:t>
            </a:r>
            <a:endParaRPr lang="en-US" dirty="0"/>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fa-fig2.gif"/>
          <p:cNvPicPr>
            <a:picLocks noGrp="1" noChangeAspect="1"/>
          </p:cNvPicPr>
          <p:nvPr>
            <p:ph idx="1"/>
          </p:nvPr>
        </p:nvPicPr>
        <p:blipFill>
          <a:blip r:embed="rId2" cstate="print"/>
          <a:stretch>
            <a:fillRect/>
          </a:stretch>
        </p:blipFill>
        <p:spPr>
          <a:xfrm>
            <a:off x="1447800" y="1524000"/>
            <a:ext cx="6019800" cy="4571856"/>
          </a:xfrm>
        </p:spPr>
      </p:pic>
      <p:sp>
        <p:nvSpPr>
          <p:cNvPr id="3" name="Title 2"/>
          <p:cNvSpPr>
            <a:spLocks noGrp="1"/>
          </p:cNvSpPr>
          <p:nvPr>
            <p:ph type="title"/>
          </p:nvPr>
        </p:nvSpPr>
        <p:spPr/>
        <p:txBody>
          <a:bodyPr/>
          <a:lstStyle/>
          <a:p>
            <a:r>
              <a:rPr lang="en-US" dirty="0" smtClean="0"/>
              <a:t>Recycled Fly Ash Use</a:t>
            </a:r>
            <a:endParaRPr lang="en-US" dirty="0"/>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HZKYWT.jpg"/>
          <p:cNvPicPr>
            <a:picLocks noGrp="1" noChangeAspect="1"/>
          </p:cNvPicPr>
          <p:nvPr>
            <p:ph idx="1"/>
          </p:nvPr>
        </p:nvPicPr>
        <p:blipFill>
          <a:blip r:embed="rId2" cstate="print"/>
          <a:stretch>
            <a:fillRect/>
          </a:stretch>
        </p:blipFill>
        <p:spPr>
          <a:xfrm>
            <a:off x="1219200" y="1905000"/>
            <a:ext cx="6729119" cy="3505200"/>
          </a:xfrm>
        </p:spPr>
      </p:pic>
      <p:sp>
        <p:nvSpPr>
          <p:cNvPr id="3" name="Title 2"/>
          <p:cNvSpPr>
            <a:spLocks noGrp="1"/>
          </p:cNvSpPr>
          <p:nvPr>
            <p:ph type="title"/>
          </p:nvPr>
        </p:nvSpPr>
        <p:spPr/>
        <p:txBody>
          <a:bodyPr/>
          <a:lstStyle/>
          <a:p>
            <a:r>
              <a:rPr lang="en-US" dirty="0" smtClean="0"/>
              <a:t>Fly Ash Utilization in the U.S.</a:t>
            </a:r>
            <a:endParaRPr lang="en-US" dirty="0"/>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the past fly ash produced from coal power plants was simply entrained in flue gasses and released into the environment. Now in the U.S., EPA regulations requires greater than 99% of total fly ash produced in a plant to be captured and either stored, recycled, or disposed.</a:t>
            </a:r>
          </a:p>
          <a:p>
            <a:r>
              <a:rPr lang="en-US" dirty="0" smtClean="0"/>
              <a:t>Worldwide, more than 65% of fly ash produced in the world is disposed of in landfills or ash ponds. </a:t>
            </a:r>
          </a:p>
          <a:p>
            <a:r>
              <a:rPr lang="en-US" dirty="0" smtClean="0"/>
              <a:t>In India alone fly ash landfills comprise 40,000 acres of land. </a:t>
            </a: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Disposal </a:t>
            </a:r>
            <a:endParaRPr lang="en-US"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ndfill fly ash.jpg"/>
          <p:cNvPicPr>
            <a:picLocks noGrp="1" noChangeAspect="1"/>
          </p:cNvPicPr>
          <p:nvPr>
            <p:ph idx="1"/>
          </p:nvPr>
        </p:nvPicPr>
        <p:blipFill>
          <a:blip r:embed="rId2" cstate="print"/>
          <a:stretch>
            <a:fillRect/>
          </a:stretch>
        </p:blipFill>
        <p:spPr>
          <a:xfrm>
            <a:off x="762000" y="2057400"/>
            <a:ext cx="3708256" cy="2743199"/>
          </a:xfrm>
        </p:spPr>
      </p:pic>
      <p:sp>
        <p:nvSpPr>
          <p:cNvPr id="3" name="Title 2"/>
          <p:cNvSpPr>
            <a:spLocks noGrp="1"/>
          </p:cNvSpPr>
          <p:nvPr>
            <p:ph type="title"/>
          </p:nvPr>
        </p:nvSpPr>
        <p:spPr/>
        <p:txBody>
          <a:bodyPr/>
          <a:lstStyle/>
          <a:p>
            <a:r>
              <a:rPr lang="en-US" dirty="0" smtClean="0"/>
              <a:t>Fly Ash Landfill</a:t>
            </a:r>
            <a:endParaRPr lang="en-US" dirty="0"/>
          </a:p>
        </p:txBody>
      </p:sp>
      <p:pic>
        <p:nvPicPr>
          <p:cNvPr id="5" name="Picture 4" descr="fly ash dumpsite.jpg"/>
          <p:cNvPicPr>
            <a:picLocks noChangeAspect="1"/>
          </p:cNvPicPr>
          <p:nvPr/>
        </p:nvPicPr>
        <p:blipFill>
          <a:blip r:embed="rId3" cstate="print"/>
          <a:stretch>
            <a:fillRect/>
          </a:stretch>
        </p:blipFill>
        <p:spPr>
          <a:xfrm>
            <a:off x="4800600" y="2057400"/>
            <a:ext cx="3715376" cy="2710189"/>
          </a:xfrm>
          <a:prstGeom prst="rect">
            <a:avLst/>
          </a:prstGeom>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Portland Cement and Grout</a:t>
            </a:r>
          </a:p>
          <a:p>
            <a:r>
              <a:rPr lang="en-US" dirty="0" smtClean="0"/>
              <a:t>Brick and CMU</a:t>
            </a:r>
          </a:p>
          <a:p>
            <a:r>
              <a:rPr lang="en-US" dirty="0" smtClean="0"/>
              <a:t>Embankment/ Structural Fill and Mine Reclamation</a:t>
            </a:r>
          </a:p>
          <a:p>
            <a:r>
              <a:rPr lang="en-US" dirty="0" smtClean="0"/>
              <a:t>Road </a:t>
            </a:r>
            <a:r>
              <a:rPr lang="en-US" dirty="0" err="1" smtClean="0"/>
              <a:t>Subbase</a:t>
            </a:r>
            <a:endParaRPr lang="en-US" dirty="0" smtClean="0"/>
          </a:p>
          <a:p>
            <a:r>
              <a:rPr lang="en-US" dirty="0" smtClean="0"/>
              <a:t>Soil Stabilization</a:t>
            </a:r>
          </a:p>
          <a:p>
            <a:r>
              <a:rPr lang="en-US" dirty="0" err="1" smtClean="0"/>
              <a:t>Flowable</a:t>
            </a:r>
            <a:r>
              <a:rPr lang="en-US" dirty="0" smtClean="0"/>
              <a:t> Fills (CLSM)</a:t>
            </a:r>
          </a:p>
          <a:p>
            <a:r>
              <a:rPr lang="en-US" dirty="0" smtClean="0"/>
              <a:t>Waste Stabilization and Solidification</a:t>
            </a:r>
          </a:p>
          <a:p>
            <a:r>
              <a:rPr lang="en-US" dirty="0" smtClean="0"/>
              <a:t>Raw Feed for Cement Clinkers</a:t>
            </a:r>
          </a:p>
          <a:p>
            <a:r>
              <a:rPr lang="en-US" dirty="0" smtClean="0"/>
              <a:t>Aggregate</a:t>
            </a:r>
          </a:p>
          <a:p>
            <a:r>
              <a:rPr lang="en-US" dirty="0" err="1" smtClean="0"/>
              <a:t>Ashphaltic</a:t>
            </a:r>
            <a:r>
              <a:rPr lang="en-US" dirty="0" smtClean="0"/>
              <a:t> </a:t>
            </a:r>
            <a:r>
              <a:rPr lang="en-US" dirty="0" smtClean="0"/>
              <a:t>Concrete Mineral Filler</a:t>
            </a:r>
          </a:p>
          <a:p>
            <a:r>
              <a:rPr lang="en-US" dirty="0" smtClean="0"/>
              <a:t>Numerous Agricultural Applications </a:t>
            </a:r>
          </a:p>
          <a:p>
            <a:endParaRPr lang="en-US" dirty="0" smtClean="0"/>
          </a:p>
          <a:p>
            <a:endParaRPr lang="en-US" dirty="0"/>
          </a:p>
        </p:txBody>
      </p:sp>
      <p:sp>
        <p:nvSpPr>
          <p:cNvPr id="3" name="Title 2"/>
          <p:cNvSpPr>
            <a:spLocks noGrp="1"/>
          </p:cNvSpPr>
          <p:nvPr>
            <p:ph type="title"/>
          </p:nvPr>
        </p:nvSpPr>
        <p:spPr/>
        <p:txBody>
          <a:bodyPr/>
          <a:lstStyle/>
          <a:p>
            <a:r>
              <a:rPr lang="en-US" dirty="0" smtClean="0"/>
              <a:t>Fly Ash Uses</a:t>
            </a:r>
            <a:endParaRPr lang="en-US" dirty="0"/>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Fly Ash in P.C. Concrete</a:t>
            </a:r>
            <a:endParaRPr lang="en-US" dirty="0"/>
          </a:p>
        </p:txBody>
      </p:sp>
      <p:sp>
        <p:nvSpPr>
          <p:cNvPr id="2" name="Content Placeholder 1"/>
          <p:cNvSpPr>
            <a:spLocks noGrp="1"/>
          </p:cNvSpPr>
          <p:nvPr>
            <p:ph sz="half" idx="1"/>
          </p:nvPr>
        </p:nvSpPr>
        <p:spPr/>
        <p:txBody>
          <a:bodyPr>
            <a:normAutofit fontScale="85000" lnSpcReduction="20000"/>
          </a:bodyPr>
          <a:lstStyle/>
          <a:p>
            <a:r>
              <a:rPr lang="en-US" dirty="0" smtClean="0"/>
              <a:t>Roman structures including the aqueducts and the Pantheon in Rome used volcanic ash which possess very similar properties to fly ash </a:t>
            </a:r>
          </a:p>
          <a:p>
            <a:r>
              <a:rPr lang="en-US" dirty="0" smtClean="0"/>
              <a:t>Use of fly ash as a </a:t>
            </a:r>
            <a:r>
              <a:rPr lang="en-US" dirty="0" err="1" smtClean="0"/>
              <a:t>pozzolanic</a:t>
            </a:r>
            <a:r>
              <a:rPr lang="en-US" dirty="0" smtClean="0"/>
              <a:t> ingredient was recognized as early as 1914 but first noteworthy study of its use in Portland Cement concrete was in 1937</a:t>
            </a:r>
          </a:p>
          <a:p>
            <a:r>
              <a:rPr lang="en-US" dirty="0" smtClean="0"/>
              <a:t>30% of fly ash in the U.S. is recycled into making concrete. </a:t>
            </a:r>
          </a:p>
          <a:p>
            <a:endParaRPr lang="en-US" dirty="0" smtClean="0"/>
          </a:p>
          <a:p>
            <a:pPr lvl="1"/>
            <a:endParaRPr lang="en-US" dirty="0" smtClean="0"/>
          </a:p>
          <a:p>
            <a:pPr lvl="1"/>
            <a:endParaRPr lang="en-US" dirty="0" smtClean="0"/>
          </a:p>
          <a:p>
            <a:pPr lvl="1"/>
            <a:endParaRPr lang="en-US" dirty="0"/>
          </a:p>
        </p:txBody>
      </p:sp>
      <p:pic>
        <p:nvPicPr>
          <p:cNvPr id="5" name="Content Placeholder 4" descr="2aa193c93c5bafafe3f80cd423bae425.jpg"/>
          <p:cNvPicPr>
            <a:picLocks noGrp="1" noChangeAspect="1"/>
          </p:cNvPicPr>
          <p:nvPr>
            <p:ph sz="half" idx="2"/>
          </p:nvPr>
        </p:nvPicPr>
        <p:blipFill>
          <a:blip r:embed="rId3" cstate="print"/>
          <a:stretch>
            <a:fillRect/>
          </a:stretch>
        </p:blipFill>
        <p:spPr>
          <a:xfrm>
            <a:off x="4724400" y="1752600"/>
            <a:ext cx="3496236" cy="3428999"/>
          </a:xfrm>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Environmental Benefits</a:t>
            </a:r>
          </a:p>
          <a:p>
            <a:pPr lvl="1"/>
            <a:r>
              <a:rPr lang="en-US" dirty="0" smtClean="0"/>
              <a:t>Supplementing </a:t>
            </a:r>
            <a:r>
              <a:rPr lang="en-US" dirty="0" err="1" smtClean="0"/>
              <a:t>cementitious</a:t>
            </a:r>
            <a:r>
              <a:rPr lang="en-US" dirty="0" smtClean="0"/>
              <a:t> materials with fly ash reduces Portland Cement demand </a:t>
            </a:r>
          </a:p>
          <a:p>
            <a:pPr lvl="1"/>
            <a:r>
              <a:rPr lang="en-US" dirty="0" smtClean="0"/>
              <a:t>Reduces volume of </a:t>
            </a:r>
            <a:r>
              <a:rPr lang="en-US" dirty="0" err="1" smtClean="0"/>
              <a:t>landfilled</a:t>
            </a:r>
            <a:r>
              <a:rPr lang="en-US" dirty="0" smtClean="0"/>
              <a:t> fly ash</a:t>
            </a:r>
          </a:p>
          <a:p>
            <a:pPr lvl="1"/>
            <a:r>
              <a:rPr lang="en-US" dirty="0" smtClean="0"/>
              <a:t>Conserves water by reducing water demand in concrete mixes</a:t>
            </a:r>
          </a:p>
          <a:p>
            <a:r>
              <a:rPr lang="en-US" dirty="0" smtClean="0"/>
              <a:t>Physical/Mechanical Benefits</a:t>
            </a:r>
          </a:p>
          <a:p>
            <a:pPr lvl="1"/>
            <a:r>
              <a:rPr lang="en-US" dirty="0" smtClean="0"/>
              <a:t>Increased Strength</a:t>
            </a:r>
          </a:p>
          <a:p>
            <a:pPr lvl="1"/>
            <a:r>
              <a:rPr lang="en-US" dirty="0" smtClean="0"/>
              <a:t>Decreases Permeability</a:t>
            </a:r>
          </a:p>
          <a:p>
            <a:pPr lvl="1"/>
            <a:r>
              <a:rPr lang="en-US" dirty="0" smtClean="0"/>
              <a:t>Generally Increases Durability</a:t>
            </a:r>
          </a:p>
          <a:p>
            <a:pPr lvl="1"/>
            <a:r>
              <a:rPr lang="en-US" dirty="0" smtClean="0"/>
              <a:t>Increased Sulfate Resistance (Class F)</a:t>
            </a:r>
          </a:p>
          <a:p>
            <a:pPr lvl="1"/>
            <a:r>
              <a:rPr lang="en-US" dirty="0" smtClean="0"/>
              <a:t>Reduces Water Demand/ Increases Workability</a:t>
            </a:r>
          </a:p>
          <a:p>
            <a:pPr lvl="1"/>
            <a:r>
              <a:rPr lang="en-US" dirty="0" smtClean="0"/>
              <a:t>Reduces Segregation and Bleeding</a:t>
            </a:r>
          </a:p>
          <a:p>
            <a:pPr lvl="1"/>
            <a:r>
              <a:rPr lang="en-US" dirty="0" smtClean="0"/>
              <a:t>Lowers Heat of Hydration</a:t>
            </a:r>
          </a:p>
          <a:p>
            <a:pPr lvl="1"/>
            <a:r>
              <a:rPr lang="en-US" dirty="0" smtClean="0"/>
              <a:t>Reduces Corrosion of Reinforcing Steel</a:t>
            </a:r>
          </a:p>
          <a:p>
            <a:pPr lvl="1"/>
            <a:r>
              <a:rPr lang="en-US" dirty="0" smtClean="0"/>
              <a:t>Generally (Mostly Class F) reduces Alkali-Silica Reaction (ASR)</a:t>
            </a:r>
          </a:p>
          <a:p>
            <a:pPr lvl="1"/>
            <a:endParaRPr lang="en-US" dirty="0"/>
          </a:p>
        </p:txBody>
      </p:sp>
      <p:sp>
        <p:nvSpPr>
          <p:cNvPr id="3" name="Title 2"/>
          <p:cNvSpPr>
            <a:spLocks noGrp="1"/>
          </p:cNvSpPr>
          <p:nvPr>
            <p:ph type="title"/>
          </p:nvPr>
        </p:nvSpPr>
        <p:spPr/>
        <p:txBody>
          <a:bodyPr/>
          <a:lstStyle/>
          <a:p>
            <a:r>
              <a:rPr lang="en-US" dirty="0" smtClean="0"/>
              <a:t>Fly Ash in P.C. Concrete</a:t>
            </a:r>
            <a:endParaRPr lang="en-US" dirty="0"/>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Fly ash acts as a </a:t>
            </a:r>
            <a:r>
              <a:rPr lang="en-US" dirty="0" err="1" smtClean="0"/>
              <a:t>pozzolan</a:t>
            </a:r>
            <a:r>
              <a:rPr lang="en-US" dirty="0" smtClean="0"/>
              <a:t> when used as a supplementary </a:t>
            </a:r>
            <a:r>
              <a:rPr lang="en-US" dirty="0" err="1" smtClean="0"/>
              <a:t>cementitious</a:t>
            </a:r>
            <a:r>
              <a:rPr lang="en-US" dirty="0" smtClean="0"/>
              <a:t> material in concrete. </a:t>
            </a:r>
          </a:p>
          <a:p>
            <a:r>
              <a:rPr lang="en-US" dirty="0" err="1" smtClean="0"/>
              <a:t>Pozzolans</a:t>
            </a:r>
            <a:r>
              <a:rPr lang="en-US" dirty="0" smtClean="0"/>
              <a:t> are materials which, when combined with calcium hydroxide, exhibit </a:t>
            </a:r>
            <a:r>
              <a:rPr lang="en-US" dirty="0" err="1" smtClean="0"/>
              <a:t>cementitious</a:t>
            </a:r>
            <a:r>
              <a:rPr lang="en-US" dirty="0" smtClean="0"/>
              <a:t> properties.</a:t>
            </a:r>
          </a:p>
          <a:p>
            <a:r>
              <a:rPr lang="en-US" dirty="0" err="1" smtClean="0"/>
              <a:t>Pozzolans</a:t>
            </a:r>
            <a:r>
              <a:rPr lang="en-US" dirty="0" smtClean="0"/>
              <a:t> hydrate in the presence of water in a similar fashion as Portland Cement but do not generate the strength that P.C. bonds do and generally gain strength slowly over a much greater period of time.</a:t>
            </a:r>
          </a:p>
          <a:p>
            <a:r>
              <a:rPr lang="en-US" dirty="0" smtClean="0"/>
              <a:t>Many by-product </a:t>
            </a:r>
            <a:r>
              <a:rPr lang="en-US" dirty="0" err="1" smtClean="0"/>
              <a:t>pozzolans</a:t>
            </a:r>
            <a:r>
              <a:rPr lang="en-US" dirty="0" smtClean="0"/>
              <a:t> exist such as Blast Furnace Slag, Silica Fume, Cement-kiln Dust, and Rice Husk ash which impart varying affects on concrete plastic and mechanical properties but fly ash is by far the most widely used in concrete applications.</a:t>
            </a:r>
          </a:p>
          <a:p>
            <a:endParaRPr lang="en-US" dirty="0" smtClean="0"/>
          </a:p>
        </p:txBody>
      </p:sp>
      <p:sp>
        <p:nvSpPr>
          <p:cNvPr id="3" name="Title 2"/>
          <p:cNvSpPr>
            <a:spLocks noGrp="1"/>
          </p:cNvSpPr>
          <p:nvPr>
            <p:ph type="title"/>
          </p:nvPr>
        </p:nvSpPr>
        <p:spPr/>
        <p:txBody>
          <a:bodyPr/>
          <a:lstStyle/>
          <a:p>
            <a:r>
              <a:rPr lang="en-US" dirty="0" smtClean="0"/>
              <a:t>Fly Ash in P.C. Concrete</a:t>
            </a:r>
            <a:endParaRPr lang="en-US" dirty="0"/>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1. Class C fly ash is typically not as effective as Class F fly ash in mitigation of ASR. </a:t>
            </a:r>
          </a:p>
          <a:p>
            <a:r>
              <a:rPr lang="en-US" dirty="0" smtClean="0"/>
              <a:t>2. Class C will generate more heat of hydration than Class F.</a:t>
            </a:r>
          </a:p>
          <a:p>
            <a:r>
              <a:rPr lang="en-US" dirty="0" smtClean="0"/>
              <a:t>3. Class C will generally not be as resistant to sulfate attack. ASTM C 618 prohibits the use of Class C in high sulfate exposure environments</a:t>
            </a:r>
          </a:p>
          <a:p>
            <a:r>
              <a:rPr lang="en-US" dirty="0" smtClean="0"/>
              <a:t>4. Class C will generate more strength at early ages than Class F. </a:t>
            </a:r>
          </a:p>
          <a:p>
            <a:r>
              <a:rPr lang="en-US" dirty="0" smtClean="0"/>
              <a:t>Generally Class F can be used for high fly ash content concretes (up to 40% of C.M.) whereas Class C is used in low fly ash content concretes</a:t>
            </a:r>
            <a:endParaRPr lang="en-US" dirty="0"/>
          </a:p>
        </p:txBody>
      </p:sp>
      <p:sp>
        <p:nvSpPr>
          <p:cNvPr id="3" name="Title 2"/>
          <p:cNvSpPr>
            <a:spLocks noGrp="1"/>
          </p:cNvSpPr>
          <p:nvPr>
            <p:ph type="title"/>
          </p:nvPr>
        </p:nvSpPr>
        <p:spPr/>
        <p:txBody>
          <a:bodyPr>
            <a:normAutofit/>
          </a:bodyPr>
          <a:lstStyle/>
          <a:p>
            <a:r>
              <a:rPr lang="en-US" dirty="0" smtClean="0"/>
              <a:t>Class C vs. Class F Fly Ash Concretes</a:t>
            </a:r>
            <a:endParaRPr lang="en-US"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Fly ash is one of the residues created during the combustion of coal in coal-fired power plants.</a:t>
            </a:r>
          </a:p>
          <a:p>
            <a:r>
              <a:rPr lang="en-US" dirty="0" smtClean="0"/>
              <a:t>Fine particles rise with flue gasses and are collected with filter bags or electrostatic precipitators</a:t>
            </a:r>
          </a:p>
          <a:p>
            <a:r>
              <a:rPr lang="en-US" dirty="0" smtClean="0"/>
              <a:t>Fly ash is a waste by-product material that must be disposed of or recycled</a:t>
            </a:r>
          </a:p>
          <a:p>
            <a:r>
              <a:rPr lang="en-US" dirty="0" smtClean="0"/>
              <a:t>131 million tons of fly ash are produced annual by 460 coal-fired power plants in the U.S. alone.</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Production</a:t>
            </a:r>
            <a:endParaRPr lang="en-US" dirty="0"/>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Fly Ash Bricks and CMU’s</a:t>
            </a:r>
            <a:endParaRPr lang="en-US" dirty="0"/>
          </a:p>
        </p:txBody>
      </p:sp>
      <p:sp>
        <p:nvSpPr>
          <p:cNvPr id="8" name="Content Placeholder 7"/>
          <p:cNvSpPr>
            <a:spLocks noGrp="1"/>
          </p:cNvSpPr>
          <p:nvPr>
            <p:ph sz="half" idx="1"/>
          </p:nvPr>
        </p:nvSpPr>
        <p:spPr/>
        <p:txBody>
          <a:bodyPr>
            <a:normAutofit fontScale="92500" lnSpcReduction="20000"/>
          </a:bodyPr>
          <a:lstStyle/>
          <a:p>
            <a:r>
              <a:rPr lang="en-US" dirty="0" smtClean="0"/>
              <a:t>Fly ash bricks are durable, have low water absorption, less consumption of mortar, and are economical/eco-friendly.</a:t>
            </a:r>
          </a:p>
          <a:p>
            <a:r>
              <a:rPr lang="en-US" dirty="0" smtClean="0"/>
              <a:t>Fly ash bricks can have up to three times the strength of conventional bricks</a:t>
            </a:r>
          </a:p>
          <a:p>
            <a:r>
              <a:rPr lang="en-US" dirty="0" smtClean="0"/>
              <a:t>Fly ash bricks can utilize up to 50% Class C fly ash.</a:t>
            </a:r>
          </a:p>
          <a:p>
            <a:r>
              <a:rPr lang="en-US" dirty="0" smtClean="0"/>
              <a:t>Fly ash brick production can reduce the </a:t>
            </a:r>
            <a:r>
              <a:rPr lang="en-US" dirty="0" smtClean="0"/>
              <a:t>embodied </a:t>
            </a:r>
            <a:r>
              <a:rPr lang="en-US" dirty="0" smtClean="0"/>
              <a:t>energy of masonry construction by up to 90%.</a:t>
            </a:r>
          </a:p>
          <a:p>
            <a:endParaRPr lang="en-US" dirty="0"/>
          </a:p>
        </p:txBody>
      </p:sp>
      <p:pic>
        <p:nvPicPr>
          <p:cNvPr id="10" name="Content Placeholder 9" descr="fly-ash-bricks.jpg"/>
          <p:cNvPicPr>
            <a:picLocks noGrp="1" noChangeAspect="1"/>
          </p:cNvPicPr>
          <p:nvPr>
            <p:ph sz="half" idx="2"/>
          </p:nvPr>
        </p:nvPicPr>
        <p:blipFill>
          <a:blip r:embed="rId2" cstate="print"/>
          <a:stretch>
            <a:fillRect/>
          </a:stretch>
        </p:blipFill>
        <p:spPr>
          <a:xfrm>
            <a:off x="4800600" y="1752600"/>
            <a:ext cx="3810000" cy="3050032"/>
          </a:xfrm>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t>Flowable</a:t>
            </a:r>
            <a:r>
              <a:rPr lang="en-US" dirty="0" smtClean="0"/>
              <a:t> fill is used as  a self-leveling, self compacting backfill material that replaces compacted soils or granular fill.</a:t>
            </a:r>
          </a:p>
          <a:p>
            <a:r>
              <a:rPr lang="en-US" dirty="0" smtClean="0"/>
              <a:t>The strength of the </a:t>
            </a:r>
            <a:r>
              <a:rPr lang="en-US" dirty="0" err="1" smtClean="0"/>
              <a:t>flowable</a:t>
            </a:r>
            <a:r>
              <a:rPr lang="en-US" dirty="0" smtClean="0"/>
              <a:t> fill varies from 50 to 1,200 </a:t>
            </a:r>
            <a:r>
              <a:rPr lang="en-US" dirty="0" err="1" smtClean="0"/>
              <a:t>lbf</a:t>
            </a:r>
            <a:r>
              <a:rPr lang="en-US" dirty="0" smtClean="0"/>
              <a:t>/in².</a:t>
            </a:r>
          </a:p>
          <a:p>
            <a:r>
              <a:rPr lang="en-US" dirty="0" smtClean="0"/>
              <a:t>Fly ash generally supplements the Portland cement in greater volume than fly ash concretes it also acts as a mineral filler.</a:t>
            </a:r>
          </a:p>
          <a:p>
            <a:r>
              <a:rPr lang="en-US" dirty="0" smtClean="0"/>
              <a:t>Mainly used in place of concrete to reduce dead loads and allow for future excavation if necessary.</a:t>
            </a:r>
          </a:p>
          <a:p>
            <a:r>
              <a:rPr lang="en-US" dirty="0" smtClean="0"/>
              <a:t>The fine particulate of the fly ash acts as ball bearings allowing it to flow freely. </a:t>
            </a:r>
          </a:p>
          <a:p>
            <a:r>
              <a:rPr lang="en-US" dirty="0" smtClean="0"/>
              <a:t>Generally Class C fly ash is used for </a:t>
            </a:r>
            <a:r>
              <a:rPr lang="en-US" dirty="0" err="1" smtClean="0"/>
              <a:t>flowable</a:t>
            </a:r>
            <a:r>
              <a:rPr lang="en-US" dirty="0" smtClean="0"/>
              <a:t> fill.</a:t>
            </a:r>
          </a:p>
          <a:p>
            <a:endParaRPr lang="en-US" dirty="0"/>
          </a:p>
        </p:txBody>
      </p:sp>
      <p:sp>
        <p:nvSpPr>
          <p:cNvPr id="3" name="Title 2"/>
          <p:cNvSpPr>
            <a:spLocks noGrp="1"/>
          </p:cNvSpPr>
          <p:nvPr>
            <p:ph type="title"/>
          </p:nvPr>
        </p:nvSpPr>
        <p:spPr/>
        <p:txBody>
          <a:bodyPr/>
          <a:lstStyle/>
          <a:p>
            <a:r>
              <a:rPr lang="en-US" dirty="0" err="1" smtClean="0"/>
              <a:t>Flowable</a:t>
            </a:r>
            <a:r>
              <a:rPr lang="en-US" dirty="0" smtClean="0"/>
              <a:t> Fill</a:t>
            </a:r>
            <a:endParaRPr lang="en-US" dirty="0"/>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Flowable Fill</a:t>
            </a:r>
            <a:endParaRPr lang="en-US" dirty="0"/>
          </a:p>
        </p:txBody>
      </p:sp>
      <p:pic>
        <p:nvPicPr>
          <p:cNvPr id="4" name="Content Placeholder 3" descr="flowable fill.jpg"/>
          <p:cNvPicPr>
            <a:picLocks noGrp="1" noChangeAspect="1"/>
          </p:cNvPicPr>
          <p:nvPr>
            <p:ph sz="half" idx="1"/>
          </p:nvPr>
        </p:nvPicPr>
        <p:blipFill>
          <a:blip r:embed="rId2" cstate="print"/>
          <a:stretch>
            <a:fillRect/>
          </a:stretch>
        </p:blipFill>
        <p:spPr>
          <a:xfrm>
            <a:off x="4648200" y="2286000"/>
            <a:ext cx="4038600" cy="3048000"/>
          </a:xfrm>
        </p:spPr>
      </p:pic>
      <p:pic>
        <p:nvPicPr>
          <p:cNvPr id="8" name="Content Placeholder 7" descr="08052010(004).jpg"/>
          <p:cNvPicPr>
            <a:picLocks noGrp="1" noChangeAspect="1"/>
          </p:cNvPicPr>
          <p:nvPr>
            <p:ph sz="half" idx="2"/>
          </p:nvPr>
        </p:nvPicPr>
        <p:blipFill>
          <a:blip r:embed="rId3" cstate="print"/>
          <a:stretch>
            <a:fillRect/>
          </a:stretch>
        </p:blipFill>
        <p:spPr>
          <a:xfrm>
            <a:off x="457200" y="2286000"/>
            <a:ext cx="4059238" cy="3044429"/>
          </a:xfrm>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Soil stabilization is the permanent physical and chemical alteration of soils to enhance their properties.</a:t>
            </a:r>
          </a:p>
          <a:p>
            <a:r>
              <a:rPr lang="en-US" dirty="0" smtClean="0"/>
              <a:t>Using fly ash as a soil stabilization can increase shear strength, control the shrink-swell properties of the soil, and improve the load bearing capacity.</a:t>
            </a:r>
          </a:p>
          <a:p>
            <a:r>
              <a:rPr lang="en-US" dirty="0" smtClean="0"/>
              <a:t>Benefits include higher resistance (R) values, reduction in plasticity, lower permeability, and elimination of excavation. </a:t>
            </a:r>
            <a:endParaRPr lang="en-US" dirty="0"/>
          </a:p>
        </p:txBody>
      </p:sp>
      <p:sp>
        <p:nvSpPr>
          <p:cNvPr id="3" name="Title 2"/>
          <p:cNvSpPr>
            <a:spLocks noGrp="1"/>
          </p:cNvSpPr>
          <p:nvPr>
            <p:ph type="title"/>
          </p:nvPr>
        </p:nvSpPr>
        <p:spPr/>
        <p:txBody>
          <a:bodyPr/>
          <a:lstStyle/>
          <a:p>
            <a:r>
              <a:rPr lang="en-US" dirty="0" smtClean="0"/>
              <a:t>Soil Stabilization</a:t>
            </a:r>
            <a:endParaRPr lang="en-US" dirty="0"/>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Soil Stabilization</a:t>
            </a:r>
            <a:endParaRPr lang="en-US" dirty="0"/>
          </a:p>
        </p:txBody>
      </p:sp>
      <p:pic>
        <p:nvPicPr>
          <p:cNvPr id="4" name="Content Placeholder 3" descr="fafig72.jpg"/>
          <p:cNvPicPr>
            <a:picLocks noGrp="1" noChangeAspect="1"/>
          </p:cNvPicPr>
          <p:nvPr>
            <p:ph sz="half" idx="1"/>
          </p:nvPr>
        </p:nvPicPr>
        <p:blipFill>
          <a:blip r:embed="rId2" cstate="print"/>
          <a:stretch>
            <a:fillRect/>
          </a:stretch>
        </p:blipFill>
        <p:spPr>
          <a:xfrm>
            <a:off x="838200" y="1447800"/>
            <a:ext cx="3333750" cy="2362200"/>
          </a:xfrm>
        </p:spPr>
      </p:pic>
      <p:sp>
        <p:nvSpPr>
          <p:cNvPr id="8" name="Content Placeholder 7"/>
          <p:cNvSpPr>
            <a:spLocks noGrp="1"/>
          </p:cNvSpPr>
          <p:nvPr>
            <p:ph sz="half" idx="2"/>
          </p:nvPr>
        </p:nvSpPr>
        <p:spPr/>
        <p:txBody>
          <a:bodyPr>
            <a:normAutofit lnSpcReduction="10000"/>
          </a:bodyPr>
          <a:lstStyle/>
          <a:p>
            <a:r>
              <a:rPr lang="en-US" dirty="0" smtClean="0"/>
              <a:t>A sheep’s foot roller is commonly used to add the fly ash to the soil.</a:t>
            </a:r>
          </a:p>
          <a:p>
            <a:pPr>
              <a:buNone/>
            </a:pPr>
            <a:endParaRPr lang="en-US" dirty="0" smtClean="0"/>
          </a:p>
          <a:p>
            <a:r>
              <a:rPr lang="en-US" dirty="0" smtClean="0"/>
              <a:t>Also specialized equipment can be utilized to pump fly ash or other stabilizers into the soil.</a:t>
            </a:r>
          </a:p>
          <a:p>
            <a:r>
              <a:rPr lang="en-US" dirty="0" smtClean="0"/>
              <a:t>Class C fly ash is used in soil stabilization</a:t>
            </a:r>
            <a:endParaRPr lang="en-US" dirty="0"/>
          </a:p>
        </p:txBody>
      </p:sp>
      <p:pic>
        <p:nvPicPr>
          <p:cNvPr id="1026" name="Picture 2" descr="C:\Documents and Settings\jonesmk2\My Documents\My Pictures\Allu_-_DSC00369-600x0.jpg"/>
          <p:cNvPicPr>
            <a:picLocks noChangeAspect="1" noChangeArrowheads="1"/>
          </p:cNvPicPr>
          <p:nvPr/>
        </p:nvPicPr>
        <p:blipFill>
          <a:blip r:embed="rId3" cstate="print"/>
          <a:srcRect/>
          <a:stretch>
            <a:fillRect/>
          </a:stretch>
        </p:blipFill>
        <p:spPr bwMode="auto">
          <a:xfrm>
            <a:off x="838200" y="3886200"/>
            <a:ext cx="3352800" cy="2514600"/>
          </a:xfrm>
          <a:prstGeom prst="rect">
            <a:avLst/>
          </a:prstGeom>
          <a:noFill/>
        </p:spPr>
      </p:pic>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Embankment/Structural Fill</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Nearly all fly ash used for embankment fill is Class F fly ash.</a:t>
            </a:r>
          </a:p>
          <a:p>
            <a:r>
              <a:rPr lang="en-US" dirty="0" smtClean="0"/>
              <a:t>Fly ash offers several advantages over soil fills </a:t>
            </a:r>
          </a:p>
          <a:p>
            <a:pPr lvl="1"/>
            <a:r>
              <a:rPr lang="en-US" dirty="0" smtClean="0"/>
              <a:t>Lower unit weight reduces dead loads and induced settlement of sub-soil</a:t>
            </a:r>
          </a:p>
          <a:p>
            <a:pPr lvl="1"/>
            <a:r>
              <a:rPr lang="en-US" dirty="0" smtClean="0"/>
              <a:t>High shear strength compared with its low unit weight for good bearing support</a:t>
            </a:r>
          </a:p>
          <a:p>
            <a:pPr lvl="1"/>
            <a:r>
              <a:rPr lang="en-US" dirty="0" smtClean="0"/>
              <a:t>Ease of placement and compaction can reduce construction time and cost</a:t>
            </a:r>
          </a:p>
          <a:p>
            <a:r>
              <a:rPr lang="en-US" dirty="0" smtClean="0"/>
              <a:t>Disadvantages</a:t>
            </a:r>
          </a:p>
          <a:p>
            <a:pPr lvl="1"/>
            <a:r>
              <a:rPr lang="en-US" dirty="0" smtClean="0"/>
              <a:t>Dust control measures may be needed</a:t>
            </a:r>
          </a:p>
          <a:p>
            <a:pPr lvl="1"/>
            <a:r>
              <a:rPr lang="en-US" dirty="0" smtClean="0"/>
              <a:t>Fly ash is subject to erosion which must be accounted for</a:t>
            </a:r>
          </a:p>
          <a:p>
            <a:pPr lvl="1"/>
            <a:endParaRPr lang="en-US" dirty="0" smtClean="0"/>
          </a:p>
        </p:txBody>
      </p:sp>
      <p:pic>
        <p:nvPicPr>
          <p:cNvPr id="6" name="Content Placeholder 5" descr="fafig61b.jpg"/>
          <p:cNvPicPr>
            <a:picLocks noGrp="1" noChangeAspect="1"/>
          </p:cNvPicPr>
          <p:nvPr>
            <p:ph sz="half" idx="2"/>
          </p:nvPr>
        </p:nvPicPr>
        <p:blipFill>
          <a:blip r:embed="rId2" cstate="print"/>
          <a:stretch>
            <a:fillRect/>
          </a:stretch>
        </p:blipFill>
        <p:spPr>
          <a:xfrm>
            <a:off x="4953000" y="1981200"/>
            <a:ext cx="3429000" cy="3048000"/>
          </a:xfrm>
        </p:spPr>
      </p:pic>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Pros </a:t>
            </a:r>
          </a:p>
          <a:p>
            <a:pPr lvl="1"/>
            <a:r>
              <a:rPr lang="en-US" dirty="0" smtClean="0"/>
              <a:t>Reduces green house gas emission as a cement replacement material</a:t>
            </a:r>
          </a:p>
          <a:p>
            <a:pPr lvl="2"/>
            <a:r>
              <a:rPr lang="en-US" dirty="0" smtClean="0"/>
              <a:t>For every one ton of cement produced about 6.5 million BTUs of energy is consumed. Replacing that 1 ton of cement with fly ash would save enough electricity to power the average American home for almost a month.</a:t>
            </a:r>
          </a:p>
          <a:p>
            <a:pPr lvl="2"/>
            <a:r>
              <a:rPr lang="en-US" dirty="0" smtClean="0"/>
              <a:t>For every one ton of cement produced about one ton of carbon dioxide is released.</a:t>
            </a:r>
          </a:p>
          <a:p>
            <a:pPr lvl="1"/>
            <a:r>
              <a:rPr lang="en-US" dirty="0" smtClean="0"/>
              <a:t>Reduces volume of landfill space used for disposal of fly ash </a:t>
            </a:r>
          </a:p>
          <a:p>
            <a:pPr lvl="1">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Environmental Impacts</a:t>
            </a:r>
            <a:endParaRPr lang="en-US" dirty="0"/>
          </a:p>
        </p:txBody>
      </p:sp>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Cons</a:t>
            </a:r>
          </a:p>
          <a:p>
            <a:pPr lvl="1"/>
            <a:r>
              <a:rPr lang="en-US" dirty="0" smtClean="0"/>
              <a:t>Possibility of leaching toxic substances in into soil, water, atmosphere.</a:t>
            </a:r>
          </a:p>
          <a:p>
            <a:pPr lvl="2"/>
            <a:r>
              <a:rPr lang="en-US" dirty="0" smtClean="0"/>
              <a:t>EPA has proven that heavy metals have been leached from fly ash into ground water and underground aquifers in 39 locations in the U.S. </a:t>
            </a:r>
          </a:p>
          <a:p>
            <a:pPr lvl="2"/>
            <a:r>
              <a:rPr lang="en-US" dirty="0" smtClean="0"/>
              <a:t>The extent of leaching and hazardousness  to humans of fly ash </a:t>
            </a:r>
            <a:r>
              <a:rPr lang="en-US" dirty="0" err="1" smtClean="0"/>
              <a:t>leachate</a:t>
            </a:r>
            <a:r>
              <a:rPr lang="en-US" dirty="0" smtClean="0"/>
              <a:t> is still unclear but the EPA is investigating it currently</a:t>
            </a:r>
          </a:p>
          <a:p>
            <a:pPr lvl="1"/>
            <a:r>
              <a:rPr lang="en-US" dirty="0" smtClean="0"/>
              <a:t>Large ruptures of fly ash ponds, dams, or retention walls can cause catastrophic environmental damage to ecosystems and contaminate large areas with toxic substances.</a:t>
            </a:r>
            <a:endParaRPr lang="en-US" dirty="0"/>
          </a:p>
        </p:txBody>
      </p:sp>
      <p:sp>
        <p:nvSpPr>
          <p:cNvPr id="3" name="Title 2"/>
          <p:cNvSpPr>
            <a:spLocks noGrp="1"/>
          </p:cNvSpPr>
          <p:nvPr>
            <p:ph type="title"/>
          </p:nvPr>
        </p:nvSpPr>
        <p:spPr/>
        <p:txBody>
          <a:bodyPr/>
          <a:lstStyle/>
          <a:p>
            <a:r>
              <a:rPr lang="en-US" dirty="0" smtClean="0"/>
              <a:t>Environmental Impacts</a:t>
            </a:r>
            <a:endParaRPr lang="en-US" dirty="0"/>
          </a:p>
        </p:txBody>
      </p:sp>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TVA Coal Ash Pond Rupture- 2008 </a:t>
            </a:r>
            <a:endParaRPr lang="en-US" dirty="0"/>
          </a:p>
        </p:txBody>
      </p:sp>
      <p:pic>
        <p:nvPicPr>
          <p:cNvPr id="6" name="Content Placeholder 5" descr="sludge buried house.jpg"/>
          <p:cNvPicPr>
            <a:picLocks noGrp="1" noChangeAspect="1"/>
          </p:cNvPicPr>
          <p:nvPr>
            <p:ph sz="half" idx="1"/>
          </p:nvPr>
        </p:nvPicPr>
        <p:blipFill>
          <a:blip r:embed="rId3" cstate="print"/>
          <a:stretch>
            <a:fillRect/>
          </a:stretch>
        </p:blipFill>
        <p:spPr>
          <a:xfrm>
            <a:off x="762000" y="1469065"/>
            <a:ext cx="3352800" cy="2417135"/>
          </a:xfrm>
        </p:spPr>
      </p:pic>
      <p:pic>
        <p:nvPicPr>
          <p:cNvPr id="9" name="Content Placeholder 8" descr="sludge retainment break.jpg"/>
          <p:cNvPicPr>
            <a:picLocks noGrp="1" noChangeAspect="1"/>
          </p:cNvPicPr>
          <p:nvPr>
            <p:ph sz="half" idx="2"/>
          </p:nvPr>
        </p:nvPicPr>
        <p:blipFill>
          <a:blip r:embed="rId4" cstate="print"/>
          <a:stretch>
            <a:fillRect/>
          </a:stretch>
        </p:blipFill>
        <p:spPr>
          <a:xfrm>
            <a:off x="4800600" y="1447800"/>
            <a:ext cx="2895600" cy="2438400"/>
          </a:xfrm>
        </p:spPr>
      </p:pic>
      <p:pic>
        <p:nvPicPr>
          <p:cNvPr id="2050" name="Picture 2" descr="C:\Documents and Settings\jonesmk2\My Documents\My Pictures\Kingston 1.jpg"/>
          <p:cNvPicPr>
            <a:picLocks noChangeAspect="1" noChangeArrowheads="1"/>
          </p:cNvPicPr>
          <p:nvPr/>
        </p:nvPicPr>
        <p:blipFill>
          <a:blip r:embed="rId5" cstate="print"/>
          <a:srcRect/>
          <a:stretch>
            <a:fillRect/>
          </a:stretch>
        </p:blipFill>
        <p:spPr bwMode="auto">
          <a:xfrm>
            <a:off x="2819400" y="4038600"/>
            <a:ext cx="3352800" cy="2514600"/>
          </a:xfrm>
          <a:prstGeom prst="rect">
            <a:avLst/>
          </a:prstGeom>
          <a:noFill/>
        </p:spPr>
      </p:pic>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ly ash cartoon.jpg"/>
          <p:cNvPicPr>
            <a:picLocks noGrp="1" noChangeAspect="1"/>
          </p:cNvPicPr>
          <p:nvPr>
            <p:ph idx="1"/>
          </p:nvPr>
        </p:nvPicPr>
        <p:blipFill>
          <a:blip r:embed="rId2" cstate="print"/>
          <a:stretch>
            <a:fillRect/>
          </a:stretch>
        </p:blipFill>
        <p:spPr>
          <a:xfrm>
            <a:off x="1752600" y="1752600"/>
            <a:ext cx="5562600" cy="4572000"/>
          </a:xfrm>
        </p:spPr>
      </p:pic>
      <p:sp>
        <p:nvSpPr>
          <p:cNvPr id="5" name="Title 4"/>
          <p:cNvSpPr>
            <a:spLocks noGrp="1"/>
          </p:cNvSpPr>
          <p:nvPr>
            <p:ph type="title"/>
          </p:nvPr>
        </p:nvSpPr>
        <p:spPr/>
        <p:txBody>
          <a:bodyPr/>
          <a:lstStyle/>
          <a:p>
            <a:pPr algn="ctr"/>
            <a:r>
              <a:rPr lang="en-US" dirty="0" smtClean="0"/>
              <a:t>Go Cocks!</a:t>
            </a:r>
            <a:endParaRPr lang="en-US"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y ash production.jpg"/>
          <p:cNvPicPr>
            <a:picLocks noGrp="1" noChangeAspect="1"/>
          </p:cNvPicPr>
          <p:nvPr>
            <p:ph idx="1"/>
          </p:nvPr>
        </p:nvPicPr>
        <p:blipFill>
          <a:blip r:embed="rId2" cstate="print"/>
          <a:stretch>
            <a:fillRect/>
          </a:stretch>
        </p:blipFill>
        <p:spPr>
          <a:xfrm>
            <a:off x="1524000" y="1752600"/>
            <a:ext cx="6096000" cy="4441031"/>
          </a:xfrm>
        </p:spPr>
      </p:pic>
      <p:sp>
        <p:nvSpPr>
          <p:cNvPr id="3" name="Title 2"/>
          <p:cNvSpPr>
            <a:spLocks noGrp="1"/>
          </p:cNvSpPr>
          <p:nvPr>
            <p:ph type="title"/>
          </p:nvPr>
        </p:nvSpPr>
        <p:spPr/>
        <p:txBody>
          <a:bodyPr/>
          <a:lstStyle/>
          <a:p>
            <a:r>
              <a:rPr lang="en-US" dirty="0" smtClean="0"/>
              <a:t>Production Process</a:t>
            </a:r>
            <a:endParaRPr lang="en-US" dirty="0"/>
          </a:p>
        </p:txBody>
      </p:sp>
      <p:sp>
        <p:nvSpPr>
          <p:cNvPr id="5" name="Oval 4"/>
          <p:cNvSpPr/>
          <p:nvPr/>
        </p:nvSpPr>
        <p:spPr>
          <a:xfrm>
            <a:off x="3581400" y="5638800"/>
            <a:ext cx="1295400" cy="609600"/>
          </a:xfrm>
          <a:prstGeom prst="ellipse">
            <a:avLst/>
          </a:prstGeom>
          <a:noFill/>
          <a:ln w="63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http://www.flyash.com</a:t>
            </a:r>
            <a:r>
              <a:rPr lang="en-US" dirty="0" smtClean="0">
                <a:hlinkClick r:id="rId2"/>
              </a:rPr>
              <a:t>/</a:t>
            </a:r>
            <a:endParaRPr lang="en-US" dirty="0" smtClean="0"/>
          </a:p>
          <a:p>
            <a:r>
              <a:rPr lang="en-US" dirty="0" smtClean="0">
                <a:hlinkClick r:id="rId3"/>
              </a:rPr>
              <a:t>http://</a:t>
            </a:r>
            <a:r>
              <a:rPr lang="en-US" dirty="0" smtClean="0">
                <a:hlinkClick r:id="rId3"/>
              </a:rPr>
              <a:t>www.epa.gov/osw/conserve/rrr/imr/ccps/flyash.htm</a:t>
            </a:r>
            <a:endParaRPr lang="en-US" dirty="0" smtClean="0"/>
          </a:p>
          <a:p>
            <a:r>
              <a:rPr lang="en-US" dirty="0" smtClean="0">
                <a:hlinkClick r:id="rId4"/>
              </a:rPr>
              <a:t>http://</a:t>
            </a:r>
            <a:r>
              <a:rPr lang="en-US" dirty="0" smtClean="0">
                <a:hlinkClick r:id="rId4"/>
              </a:rPr>
              <a:t>www.flyash.info/l</a:t>
            </a:r>
            <a:r>
              <a:rPr lang="en-US" dirty="0" smtClean="0"/>
              <a:t> </a:t>
            </a:r>
          </a:p>
          <a:p>
            <a:r>
              <a:rPr lang="en-US" dirty="0" smtClean="0">
                <a:hlinkClick r:id="rId5"/>
              </a:rPr>
              <a:t>redgreenandblue.org/.../</a:t>
            </a:r>
            <a:r>
              <a:rPr lang="en-US" dirty="0" err="1" smtClean="0">
                <a:hlinkClick r:id="rId5"/>
              </a:rPr>
              <a:t>tva</a:t>
            </a:r>
            <a:r>
              <a:rPr lang="en-US" dirty="0" smtClean="0">
                <a:hlinkClick r:id="rId5"/>
              </a:rPr>
              <a:t>-coal-ash-disaster-much-worse-than-originally- thought/ </a:t>
            </a:r>
            <a:r>
              <a:rPr lang="en-US" dirty="0" smtClean="0">
                <a:hlinkClick r:id="rId5"/>
              </a:rPr>
              <a:t>-</a:t>
            </a:r>
          </a:p>
          <a:p>
            <a:r>
              <a:rPr lang="en-US" dirty="0" smtClean="0">
                <a:hlinkClick r:id="rId5"/>
              </a:rPr>
              <a:t>http://pubs.usgs.gov/fs/1997/fs163-97/FS-163-97.htm</a:t>
            </a:r>
            <a:endParaRPr lang="en-US" dirty="0" smtClean="0"/>
          </a:p>
          <a:p>
            <a:r>
              <a:rPr lang="en-US" dirty="0" smtClean="0">
                <a:hlinkClick r:id="rId6"/>
              </a:rPr>
              <a:t>http://</a:t>
            </a:r>
            <a:r>
              <a:rPr lang="en-US" dirty="0" smtClean="0">
                <a:hlinkClick r:id="rId6"/>
              </a:rPr>
              <a:t>en.wikipedia.org/wiki/Fly_ash</a:t>
            </a:r>
            <a:r>
              <a:rPr lang="en-US" dirty="0" smtClean="0"/>
              <a:t> </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0" dirty="0" smtClean="0"/>
              <a:t>Class F Fly Ash 200x mag.</a:t>
            </a:r>
            <a:endParaRPr lang="en-US" b="0" dirty="0"/>
          </a:p>
        </p:txBody>
      </p:sp>
      <p:pic>
        <p:nvPicPr>
          <p:cNvPr id="9" name="Content Placeholder 8" descr="Class-F-fly-ash-1-600.jpg"/>
          <p:cNvPicPr>
            <a:picLocks noGrp="1" noChangeAspect="1"/>
          </p:cNvPicPr>
          <p:nvPr>
            <p:ph sz="half" idx="2"/>
          </p:nvPr>
        </p:nvPicPr>
        <p:blipFill>
          <a:blip r:embed="rId2" cstate="print"/>
          <a:stretch>
            <a:fillRect/>
          </a:stretch>
        </p:blipFill>
        <p:spPr>
          <a:xfrm>
            <a:off x="457200" y="2362200"/>
            <a:ext cx="4038600" cy="3369890"/>
          </a:xfrm>
        </p:spPr>
      </p:pic>
      <p:sp>
        <p:nvSpPr>
          <p:cNvPr id="4" name="Title 3"/>
          <p:cNvSpPr>
            <a:spLocks noGrp="1"/>
          </p:cNvSpPr>
          <p:nvPr>
            <p:ph type="title"/>
          </p:nvPr>
        </p:nvSpPr>
        <p:spPr/>
        <p:txBody>
          <a:bodyPr/>
          <a:lstStyle/>
          <a:p>
            <a:endParaRPr lang="en-US"/>
          </a:p>
        </p:txBody>
      </p:sp>
      <p:sp>
        <p:nvSpPr>
          <p:cNvPr id="7" name="Text Placeholder 6"/>
          <p:cNvSpPr>
            <a:spLocks noGrp="1"/>
          </p:cNvSpPr>
          <p:nvPr>
            <p:ph type="body" idx="3"/>
          </p:nvPr>
        </p:nvSpPr>
        <p:spPr/>
        <p:txBody>
          <a:bodyPr/>
          <a:lstStyle/>
          <a:p>
            <a:r>
              <a:rPr lang="en-US" b="0" dirty="0" smtClean="0"/>
              <a:t>Bulk fly ash</a:t>
            </a:r>
            <a:endParaRPr lang="en-US" b="0" dirty="0"/>
          </a:p>
        </p:txBody>
      </p:sp>
      <p:pic>
        <p:nvPicPr>
          <p:cNvPr id="10" name="Picture 2" descr="http://coletoash.com/images/flyash.jpg"/>
          <p:cNvPicPr>
            <a:picLocks noGrp="1" noChangeAspect="1" noChangeArrowheads="1"/>
          </p:cNvPicPr>
          <p:nvPr>
            <p:ph sz="quarter" idx="4"/>
          </p:nvPr>
        </p:nvPicPr>
        <p:blipFill>
          <a:blip r:embed="rId3" cstate="print"/>
          <a:srcRect/>
          <a:stretch>
            <a:fillRect/>
          </a:stretch>
        </p:blipFill>
        <p:spPr bwMode="auto">
          <a:xfrm>
            <a:off x="4649788" y="2362200"/>
            <a:ext cx="4038600" cy="3352799"/>
          </a:xfrm>
          <a:prstGeom prst="rect">
            <a:avLst/>
          </a:prstGeom>
          <a:noFill/>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fly ash is a by-product material chemical constituents can vary considerably but all fly includes:</a:t>
            </a:r>
          </a:p>
          <a:p>
            <a:pPr lvl="1"/>
            <a:r>
              <a:rPr lang="en-US" dirty="0" smtClean="0"/>
              <a:t>Silicon Dioxide (SiO2)</a:t>
            </a:r>
          </a:p>
          <a:p>
            <a:pPr lvl="1"/>
            <a:r>
              <a:rPr lang="en-US" dirty="0" smtClean="0"/>
              <a:t>Calcium Oxide (</a:t>
            </a:r>
            <a:r>
              <a:rPr lang="en-US" dirty="0" err="1" smtClean="0"/>
              <a:t>CaO</a:t>
            </a:r>
            <a:r>
              <a:rPr lang="en-US" dirty="0" smtClean="0"/>
              <a:t>) also known as Lime</a:t>
            </a:r>
          </a:p>
          <a:p>
            <a:pPr lvl="1"/>
            <a:r>
              <a:rPr lang="en-US" dirty="0" smtClean="0"/>
              <a:t>Iron (III) Oxide (FeO2)</a:t>
            </a:r>
          </a:p>
          <a:p>
            <a:pPr lvl="1"/>
            <a:r>
              <a:rPr lang="en-US" dirty="0" smtClean="0"/>
              <a:t>Aluminum Oxide (Al2O3)</a:t>
            </a:r>
          </a:p>
          <a:p>
            <a:r>
              <a:rPr lang="en-US" dirty="0" smtClean="0"/>
              <a:t>Depending on source coal may include on or more toxic chemicals in trace amounts:</a:t>
            </a:r>
          </a:p>
          <a:p>
            <a:pPr lvl="1"/>
            <a:r>
              <a:rPr lang="en-US" dirty="0" smtClean="0"/>
              <a:t>Arsenic, Beryllium, Boron, Cadmium, Chromium, Cobalt, Lead, Manganese, Mercury, Molybdenum, Selenium, Strontium, Thallium, and Vanadium.</a:t>
            </a:r>
          </a:p>
          <a:p>
            <a:endParaRPr lang="en-US" dirty="0" smtClean="0"/>
          </a:p>
        </p:txBody>
      </p:sp>
      <p:sp>
        <p:nvSpPr>
          <p:cNvPr id="3" name="Title 2"/>
          <p:cNvSpPr>
            <a:spLocks noGrp="1"/>
          </p:cNvSpPr>
          <p:nvPr>
            <p:ph type="title"/>
          </p:nvPr>
        </p:nvSpPr>
        <p:spPr/>
        <p:txBody>
          <a:bodyPr/>
          <a:lstStyle/>
          <a:p>
            <a:r>
              <a:rPr lang="en-US" dirty="0" smtClean="0"/>
              <a:t>Chemical Composition</a:t>
            </a:r>
            <a:endParaRPr lang="en-US" dirty="0"/>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ASTM C618 Defines two classes of fly ash:</a:t>
            </a:r>
          </a:p>
          <a:p>
            <a:pPr lvl="1"/>
            <a:r>
              <a:rPr lang="en-US" dirty="0" smtClean="0"/>
              <a:t>Class C</a:t>
            </a:r>
          </a:p>
          <a:p>
            <a:pPr lvl="1"/>
            <a:r>
              <a:rPr lang="en-US" dirty="0" smtClean="0"/>
              <a:t>Class F</a:t>
            </a:r>
          </a:p>
          <a:p>
            <a:r>
              <a:rPr lang="en-US" dirty="0" smtClean="0"/>
              <a:t>ASTM C618 requirements:</a:t>
            </a:r>
          </a:p>
          <a:p>
            <a:pPr lvl="1"/>
            <a:r>
              <a:rPr lang="en-US" dirty="0" smtClean="0"/>
              <a:t>Loss of Ignition (LOI) &lt; 4%  </a:t>
            </a:r>
          </a:p>
          <a:p>
            <a:pPr lvl="1"/>
            <a:r>
              <a:rPr lang="en-US" dirty="0" smtClean="0"/>
              <a:t>75% of ash must have fineness of 45 µm or less</a:t>
            </a:r>
          </a:p>
          <a:p>
            <a:r>
              <a:rPr lang="en-US" dirty="0" smtClean="0"/>
              <a:t>Primary difference between Class C and Class F fly ash is the amount of the amount of calcium, silica, alumina, and iron content in the ash</a:t>
            </a:r>
          </a:p>
        </p:txBody>
      </p:sp>
      <p:sp>
        <p:nvSpPr>
          <p:cNvPr id="3" name="Title 2"/>
          <p:cNvSpPr>
            <a:spLocks noGrp="1"/>
          </p:cNvSpPr>
          <p:nvPr>
            <p:ph type="title"/>
          </p:nvPr>
        </p:nvSpPr>
        <p:spPr/>
        <p:txBody>
          <a:bodyPr>
            <a:normAutofit/>
          </a:bodyPr>
          <a:lstStyle/>
          <a:p>
            <a:r>
              <a:rPr lang="en-US" dirty="0" smtClean="0"/>
              <a:t>Classes</a:t>
            </a:r>
            <a:endParaRPr lang="en-US" dirty="0"/>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Produced from burning harder, older anthracite and bituminous coal.</a:t>
            </a:r>
          </a:p>
          <a:p>
            <a:r>
              <a:rPr lang="en-US" dirty="0" smtClean="0"/>
              <a:t>Contains less than 20% lime</a:t>
            </a:r>
          </a:p>
          <a:p>
            <a:r>
              <a:rPr lang="en-US" dirty="0" smtClean="0"/>
              <a:t>Requires cementing agent like PC, quick lime, hydrated lime</a:t>
            </a:r>
          </a:p>
          <a:p>
            <a:r>
              <a:rPr lang="en-US" dirty="0" smtClean="0"/>
              <a:t>Used in high sulfate exposure conditions</a:t>
            </a:r>
          </a:p>
          <a:p>
            <a:r>
              <a:rPr lang="en-US" dirty="0" smtClean="0"/>
              <a:t>Addition of air </a:t>
            </a:r>
            <a:r>
              <a:rPr lang="en-US" dirty="0" err="1" smtClean="0"/>
              <a:t>entrainer</a:t>
            </a:r>
            <a:r>
              <a:rPr lang="en-US" dirty="0" smtClean="0"/>
              <a:t> needed</a:t>
            </a:r>
          </a:p>
          <a:p>
            <a:r>
              <a:rPr lang="en-US" dirty="0" smtClean="0"/>
              <a:t>Used for structural concretes, HP concretes, high sulfate exposure concretes </a:t>
            </a:r>
          </a:p>
          <a:p>
            <a:r>
              <a:rPr lang="en-US" dirty="0" smtClean="0"/>
              <a:t>Useful in high fly ash content concrete mixes</a:t>
            </a:r>
            <a:endParaRPr lang="en-US" dirty="0"/>
          </a:p>
        </p:txBody>
      </p:sp>
      <p:sp>
        <p:nvSpPr>
          <p:cNvPr id="3" name="Title 2"/>
          <p:cNvSpPr>
            <a:spLocks noGrp="1"/>
          </p:cNvSpPr>
          <p:nvPr>
            <p:ph type="title"/>
          </p:nvPr>
        </p:nvSpPr>
        <p:spPr/>
        <p:txBody>
          <a:bodyPr/>
          <a:lstStyle/>
          <a:p>
            <a:r>
              <a:rPr lang="en-US" dirty="0" smtClean="0"/>
              <a:t>Class F</a:t>
            </a:r>
            <a:endParaRPr lang="en-US" dirty="0"/>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Produced from burning younger lignite and </a:t>
            </a:r>
            <a:r>
              <a:rPr lang="en-US" dirty="0" err="1" smtClean="0"/>
              <a:t>subbituminous</a:t>
            </a:r>
            <a:r>
              <a:rPr lang="en-US" dirty="0" smtClean="0"/>
              <a:t> coal</a:t>
            </a:r>
          </a:p>
          <a:p>
            <a:r>
              <a:rPr lang="en-US" dirty="0" smtClean="0"/>
              <a:t>Higher concentration of alkali and sulfate</a:t>
            </a:r>
          </a:p>
          <a:p>
            <a:r>
              <a:rPr lang="en-US" dirty="0" smtClean="0"/>
              <a:t>Contains more than 20% lime</a:t>
            </a:r>
          </a:p>
          <a:p>
            <a:r>
              <a:rPr lang="en-US" dirty="0" smtClean="0"/>
              <a:t>Self-cementing properties</a:t>
            </a:r>
          </a:p>
          <a:p>
            <a:r>
              <a:rPr lang="en-US" dirty="0" smtClean="0"/>
              <a:t>Does not require activator</a:t>
            </a:r>
          </a:p>
          <a:p>
            <a:r>
              <a:rPr lang="en-US" dirty="0" smtClean="0"/>
              <a:t>Does not require air </a:t>
            </a:r>
            <a:r>
              <a:rPr lang="en-US" dirty="0" err="1" smtClean="0"/>
              <a:t>entrainer</a:t>
            </a:r>
            <a:endParaRPr lang="en-US" dirty="0" smtClean="0"/>
          </a:p>
          <a:p>
            <a:r>
              <a:rPr lang="en-US" dirty="0" smtClean="0"/>
              <a:t>Not for use in high sulfate conditions</a:t>
            </a:r>
          </a:p>
          <a:p>
            <a:r>
              <a:rPr lang="en-US" dirty="0" smtClean="0"/>
              <a:t>Primarily residential construction</a:t>
            </a:r>
          </a:p>
          <a:p>
            <a:r>
              <a:rPr lang="en-US" dirty="0" smtClean="0"/>
              <a:t>Limited to low fly ash content concrete mixes</a:t>
            </a:r>
          </a:p>
          <a:p>
            <a:endParaRPr lang="en-US" dirty="0"/>
          </a:p>
        </p:txBody>
      </p:sp>
      <p:sp>
        <p:nvSpPr>
          <p:cNvPr id="3" name="Title 2"/>
          <p:cNvSpPr>
            <a:spLocks noGrp="1"/>
          </p:cNvSpPr>
          <p:nvPr>
            <p:ph type="title"/>
          </p:nvPr>
        </p:nvSpPr>
        <p:spPr/>
        <p:txBody>
          <a:bodyPr/>
          <a:lstStyle/>
          <a:p>
            <a:r>
              <a:rPr lang="en-US" dirty="0" smtClean="0"/>
              <a:t>Class C</a:t>
            </a:r>
            <a:endParaRPr lang="en-US" dirty="0"/>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b="0" dirty="0" smtClean="0"/>
              <a:t>Class C</a:t>
            </a:r>
            <a:endParaRPr lang="en-US" b="0" dirty="0"/>
          </a:p>
        </p:txBody>
      </p:sp>
      <p:pic>
        <p:nvPicPr>
          <p:cNvPr id="4" name="Content Placeholder 3" descr="class c.jpg"/>
          <p:cNvPicPr>
            <a:picLocks noGrp="1" noChangeAspect="1"/>
          </p:cNvPicPr>
          <p:nvPr>
            <p:ph sz="half" idx="2"/>
          </p:nvPr>
        </p:nvPicPr>
        <p:blipFill>
          <a:blip r:embed="rId2" cstate="print"/>
          <a:stretch>
            <a:fillRect/>
          </a:stretch>
        </p:blipFill>
        <p:spPr>
          <a:xfrm>
            <a:off x="533400" y="2514600"/>
            <a:ext cx="3831101" cy="2895600"/>
          </a:xfrm>
        </p:spPr>
      </p:pic>
      <p:pic>
        <p:nvPicPr>
          <p:cNvPr id="9" name="Content Placeholder 8" descr="class%20f.jpg"/>
          <p:cNvPicPr>
            <a:picLocks noGrp="1" noChangeAspect="1"/>
          </p:cNvPicPr>
          <p:nvPr>
            <p:ph sz="quarter" idx="4"/>
          </p:nvPr>
        </p:nvPicPr>
        <p:blipFill>
          <a:blip r:embed="rId3" cstate="print"/>
          <a:stretch>
            <a:fillRect/>
          </a:stretch>
        </p:blipFill>
        <p:spPr>
          <a:xfrm>
            <a:off x="4724400" y="2514600"/>
            <a:ext cx="3733800" cy="2936863"/>
          </a:xfrm>
        </p:spPr>
      </p:pic>
      <p:sp>
        <p:nvSpPr>
          <p:cNvPr id="5" name="Title 4"/>
          <p:cNvSpPr>
            <a:spLocks noGrp="1"/>
          </p:cNvSpPr>
          <p:nvPr>
            <p:ph type="title"/>
          </p:nvPr>
        </p:nvSpPr>
        <p:spPr/>
        <p:txBody>
          <a:bodyPr/>
          <a:lstStyle/>
          <a:p>
            <a:r>
              <a:rPr lang="en-US" dirty="0" smtClean="0"/>
              <a:t>Classes</a:t>
            </a:r>
            <a:endParaRPr lang="en-US" dirty="0"/>
          </a:p>
        </p:txBody>
      </p:sp>
      <p:sp>
        <p:nvSpPr>
          <p:cNvPr id="7" name="Text Placeholder 6"/>
          <p:cNvSpPr>
            <a:spLocks noGrp="1"/>
          </p:cNvSpPr>
          <p:nvPr>
            <p:ph type="body" idx="3"/>
          </p:nvPr>
        </p:nvSpPr>
        <p:spPr/>
        <p:txBody>
          <a:bodyPr/>
          <a:lstStyle/>
          <a:p>
            <a:r>
              <a:rPr lang="en-US" b="0" dirty="0" smtClean="0"/>
              <a:t>Class F</a:t>
            </a:r>
            <a:endParaRPr lang="en-US" b="0" dirty="0"/>
          </a:p>
        </p:txBody>
      </p:sp>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448</TotalTime>
  <Words>2863</Words>
  <Application>Microsoft Office PowerPoint</Application>
  <PresentationFormat>On-screen Show (4:3)</PresentationFormat>
  <Paragraphs>210</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vt:lpstr>
      <vt:lpstr>Fly Ash</vt:lpstr>
      <vt:lpstr>Production</vt:lpstr>
      <vt:lpstr>Production Process</vt:lpstr>
      <vt:lpstr>Slide 4</vt:lpstr>
      <vt:lpstr>Chemical Composition</vt:lpstr>
      <vt:lpstr>Classes</vt:lpstr>
      <vt:lpstr>Class F</vt:lpstr>
      <vt:lpstr>Class C</vt:lpstr>
      <vt:lpstr>Classes</vt:lpstr>
      <vt:lpstr>Recycling</vt:lpstr>
      <vt:lpstr>Recycled Fly Ash Use</vt:lpstr>
      <vt:lpstr>Fly Ash Utilization in the U.S.</vt:lpstr>
      <vt:lpstr>Disposal </vt:lpstr>
      <vt:lpstr>Fly Ash Landfill</vt:lpstr>
      <vt:lpstr>Fly Ash Uses</vt:lpstr>
      <vt:lpstr>Fly Ash in P.C. Concrete</vt:lpstr>
      <vt:lpstr>Fly Ash in P.C. Concrete</vt:lpstr>
      <vt:lpstr>Fly Ash in P.C. Concrete</vt:lpstr>
      <vt:lpstr>Class C vs. Class F Fly Ash Concretes</vt:lpstr>
      <vt:lpstr>Fly Ash Bricks and CMU’s</vt:lpstr>
      <vt:lpstr>Flowable Fill</vt:lpstr>
      <vt:lpstr>Flowable Fill</vt:lpstr>
      <vt:lpstr>Soil Stabilization</vt:lpstr>
      <vt:lpstr>Soil Stabilization</vt:lpstr>
      <vt:lpstr>Embankment/Structural Fill</vt:lpstr>
      <vt:lpstr>Environmental Impacts</vt:lpstr>
      <vt:lpstr>Environmental Impacts</vt:lpstr>
      <vt:lpstr>TVA Coal Ash Pond Rupture- 2008 </vt:lpstr>
      <vt:lpstr>Go Cocks!</vt:lpstr>
      <vt:lpstr>References</vt:lpstr>
    </vt:vector>
  </TitlesOfParts>
  <Company>College of Engineering &amp;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ASH</dc:title>
  <dc:creator>Andrew Peter Motzkus</dc:creator>
  <cp:lastModifiedBy>jonesmk2</cp:lastModifiedBy>
  <cp:revision>47</cp:revision>
  <dcterms:created xsi:type="dcterms:W3CDTF">2010-11-29T16:31:51Z</dcterms:created>
  <dcterms:modified xsi:type="dcterms:W3CDTF">2010-12-01T21:32:45Z</dcterms:modified>
</cp:coreProperties>
</file>