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2" r:id="rId3"/>
    <p:sldId id="285" r:id="rId4"/>
    <p:sldId id="289" r:id="rId5"/>
    <p:sldId id="307" r:id="rId6"/>
    <p:sldId id="305" r:id="rId7"/>
    <p:sldId id="304" r:id="rId8"/>
    <p:sldId id="306" r:id="rId9"/>
    <p:sldId id="308" r:id="rId10"/>
    <p:sldId id="290" r:id="rId11"/>
    <p:sldId id="309" r:id="rId12"/>
    <p:sldId id="276" r:id="rId13"/>
    <p:sldId id="277" r:id="rId14"/>
  </p:sldIdLst>
  <p:sldSz cx="9144000" cy="6858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8">
          <p15:clr>
            <a:srgbClr val="A4A3A4"/>
          </p15:clr>
        </p15:guide>
        <p15:guide id="2" pos="29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906" y="-102"/>
      </p:cViewPr>
      <p:guideLst>
        <p:guide orient="horz" pos="2168"/>
        <p:guide pos="29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539" y="6537041"/>
            <a:ext cx="4028844" cy="343635"/>
          </a:xfrm>
          <a:prstGeom prst="rect">
            <a:avLst/>
          </a:prstGeom>
        </p:spPr>
        <p:txBody>
          <a:bodyPr vert="horz" lIns="87444" tIns="43722" rIns="87444" bIns="43722" rtlCol="0" anchor="b"/>
          <a:lstStyle>
            <a:lvl1pPr algn="r">
              <a:defRPr sz="1100"/>
            </a:lvl1pPr>
          </a:lstStyle>
          <a:p>
            <a:fld id="{9A718275-0D78-428D-A8A5-C2E4565DB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652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440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C7BE1771-9A49-4B59-BB36-360E2EDEE7CA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517525"/>
            <a:ext cx="3438525" cy="2579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268861"/>
            <a:ext cx="7437119" cy="3096816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36528"/>
            <a:ext cx="4028440" cy="3440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2988BBF7-77AE-4C2E-A112-CC8161643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319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9934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0235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1497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0656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53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3928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380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7494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3865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0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8213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050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8938" y="517525"/>
            <a:ext cx="3438525" cy="2579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8BBF7-77AE-4C2E-A112-CC8161643A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762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9C-6447-4560-B6A4-D5098815F7EA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8855-E8AE-42BC-8984-8B830EBEB6DF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5073-D4CA-4801-A9CE-76C0A447993B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229E-4B49-4DAE-A486-1B5298FCD3EC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E68-8FF5-48C9-B272-18E0E83167FE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8CA0-F52D-4F67-9E0F-6AF7191803AB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C26E-85AD-4F0C-959F-1283B6DACE66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1F1D-3C93-4B90-A99A-17BBA42903E3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AA59-18F7-4D4C-B00C-B89646A59561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33DC-F5C3-45CA-9202-4164BFBDFC98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EF39-4545-44F4-B392-889C513881C3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95D22-1926-40FA-85C6-53A92E235C02}" type="datetime1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B688C-0A87-42EC-98EB-35090D55D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en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772400" cy="1470025"/>
          </a:xfrm>
        </p:spPr>
        <p:txBody>
          <a:bodyPr/>
          <a:lstStyle/>
          <a:p>
            <a:r>
              <a:rPr lang="en-US" dirty="0" smtClean="0"/>
              <a:t>Fly Ash Utilization in Concrete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Dr. Earl Ingram, P.E.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President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Ingram </a:t>
            </a:r>
            <a:r>
              <a:rPr lang="en-US" dirty="0" err="1" smtClean="0">
                <a:solidFill>
                  <a:schemeClr val="tx1"/>
                </a:solidFill>
              </a:rPr>
              <a:t>Readymix</a:t>
            </a:r>
            <a:r>
              <a:rPr lang="en-US" dirty="0" smtClean="0">
                <a:solidFill>
                  <a:schemeClr val="tx1"/>
                </a:solidFill>
              </a:rPr>
              <a:t>, Inc.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Environmental Impact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19199"/>
          </a:xfrm>
        </p:spPr>
        <p:txBody>
          <a:bodyPr>
            <a:normAutofit fontScale="85000" lnSpcReduction="20000"/>
          </a:bodyPr>
          <a:lstStyle/>
          <a:p>
            <a:pPr marL="571500" indent="-571500"/>
            <a:r>
              <a:rPr lang="en-US" altLang="en-US" dirty="0" smtClean="0"/>
              <a:t>Approximately 1.8 tons of aggregate must be mined to create 1 ton of cement. </a:t>
            </a:r>
          </a:p>
          <a:p>
            <a:pPr marL="571500" indent="-571500"/>
            <a:r>
              <a:rPr lang="en-US" altLang="en-US" dirty="0" smtClean="0"/>
              <a:t>Coal-fired kiln used to produce clinker</a:t>
            </a:r>
            <a:endParaRPr lang="en-US" altLang="en-US" dirty="0"/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2438400"/>
            <a:ext cx="53848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077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1"/>
          </a:xfrm>
        </p:spPr>
        <p:txBody>
          <a:bodyPr>
            <a:normAutofit/>
          </a:bodyPr>
          <a:lstStyle/>
          <a:p>
            <a:pPr marL="571500" indent="-571500"/>
            <a:r>
              <a:rPr lang="en-US" altLang="en-US" dirty="0" smtClean="0"/>
              <a:t>Fly Ash supply is vital to ASR mitigation, sulfate attack resistance, construction cost reduction, and natural resource preservation</a:t>
            </a:r>
          </a:p>
          <a:p>
            <a:pPr marL="571500" indent="-571500"/>
            <a:r>
              <a:rPr lang="en-US" altLang="en-US" dirty="0" smtClean="0"/>
              <a:t>Texas cement consumption has already surpassed domestic production.</a:t>
            </a:r>
          </a:p>
          <a:p>
            <a:pPr marL="571500" indent="-571500"/>
            <a:endParaRPr lang="en-US" altLang="en-US" dirty="0" smtClean="0"/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30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47802"/>
            <a:ext cx="8229600" cy="449580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Thomas, Michael, “Optimizing the Use of Fly Ash in Concrete,”</a:t>
            </a:r>
            <a:r>
              <a:rPr lang="fr-FR" dirty="0"/>
              <a:t> </a:t>
            </a:r>
            <a:r>
              <a:rPr lang="fr-FR" dirty="0" smtClean="0">
                <a:hlinkClick r:id="rId3"/>
              </a:rPr>
              <a:t>www.cement.org</a:t>
            </a:r>
            <a:r>
              <a:rPr lang="fr-FR" dirty="0" smtClean="0"/>
              <a:t>, Portland </a:t>
            </a:r>
            <a:r>
              <a:rPr lang="fr-FR" dirty="0" err="1"/>
              <a:t>Cement</a:t>
            </a:r>
            <a:r>
              <a:rPr lang="fr-FR" dirty="0"/>
              <a:t> Association, </a:t>
            </a:r>
            <a:r>
              <a:rPr lang="fr-FR" dirty="0" err="1"/>
              <a:t>Skokie</a:t>
            </a:r>
            <a:r>
              <a:rPr lang="fr-FR" dirty="0"/>
              <a:t>, IL, </a:t>
            </a:r>
            <a:r>
              <a:rPr lang="en-US" dirty="0" smtClean="0"/>
              <a:t>2007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Kosmatka</a:t>
            </a:r>
            <a:r>
              <a:rPr lang="en-US" dirty="0" smtClean="0"/>
              <a:t>, S.H.; </a:t>
            </a:r>
            <a:r>
              <a:rPr lang="en-US" dirty="0" err="1" smtClean="0"/>
              <a:t>Kerkhoff</a:t>
            </a:r>
            <a:r>
              <a:rPr lang="en-US" dirty="0" smtClean="0"/>
              <a:t>, B.; and </a:t>
            </a:r>
            <a:r>
              <a:rPr lang="en-US" dirty="0" err="1" smtClean="0"/>
              <a:t>Panarese</a:t>
            </a:r>
            <a:r>
              <a:rPr lang="en-US" dirty="0" smtClean="0"/>
              <a:t>, W.C., “</a:t>
            </a:r>
            <a:r>
              <a:rPr lang="en-US" i="1" dirty="0" smtClean="0"/>
              <a:t>Design and</a:t>
            </a:r>
          </a:p>
          <a:p>
            <a:pPr>
              <a:buNone/>
            </a:pPr>
            <a:r>
              <a:rPr lang="en-US" i="1" dirty="0" smtClean="0"/>
              <a:t>Control of Concrete Mixtures,” 13th Edition, </a:t>
            </a:r>
            <a:r>
              <a:rPr lang="fr-FR" dirty="0" smtClean="0"/>
              <a:t>Portland </a:t>
            </a:r>
            <a:r>
              <a:rPr lang="fr-FR" dirty="0" err="1" smtClean="0"/>
              <a:t>Cement</a:t>
            </a:r>
            <a:r>
              <a:rPr lang="fr-FR" dirty="0" smtClean="0"/>
              <a:t> Association, </a:t>
            </a:r>
            <a:r>
              <a:rPr lang="fr-FR" dirty="0" err="1" smtClean="0"/>
              <a:t>Skokie</a:t>
            </a:r>
            <a:r>
              <a:rPr lang="fr-FR" dirty="0" smtClean="0"/>
              <a:t>, IL, 1990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ACI Committee 305, “Hot Weather Concreting (ACI 305R-99),”</a:t>
            </a:r>
          </a:p>
          <a:p>
            <a:pPr>
              <a:buNone/>
            </a:pPr>
            <a:r>
              <a:rPr lang="en-US" dirty="0" smtClean="0"/>
              <a:t>American Concrete Institute, Farmington Hills, MI, 1999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ACI Committee 308, “Guide to Curing Concrete (ACI 308R-01),”</a:t>
            </a:r>
          </a:p>
          <a:p>
            <a:pPr>
              <a:buNone/>
            </a:pPr>
            <a:r>
              <a:rPr lang="en-US" dirty="0" smtClean="0"/>
              <a:t>American Concrete Institute, Farmington Hills, MI, 2001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NRMCA, </a:t>
            </a:r>
            <a:r>
              <a:rPr lang="en-US" i="1" dirty="0" smtClean="0"/>
              <a:t>Concrete In Practice</a:t>
            </a:r>
            <a:r>
              <a:rPr lang="en-US" dirty="0" smtClean="0"/>
              <a:t>, “CIP 12- Hot Weather Concreting,” National Ready Mixed and Concrete Association, Silver Spring, MD, 2000 </a:t>
            </a:r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Supplementary </a:t>
            </a:r>
            <a:r>
              <a:rPr lang="en-US" dirty="0" err="1" smtClean="0"/>
              <a:t>Cementitious</a:t>
            </a:r>
            <a:r>
              <a:rPr lang="en-US" dirty="0" smtClean="0"/>
              <a:t> Material (SCM)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47802"/>
            <a:ext cx="8229600" cy="44958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SCM’s are materials that contribute to the properties of hardened concrete through hydraulic and/or </a:t>
            </a:r>
            <a:r>
              <a:rPr lang="en-US" dirty="0" err="1" smtClean="0">
                <a:solidFill>
                  <a:schemeClr val="tx1"/>
                </a:solidFill>
              </a:rPr>
              <a:t>pozzolanic</a:t>
            </a:r>
            <a:r>
              <a:rPr lang="en-US" dirty="0" smtClean="0">
                <a:solidFill>
                  <a:schemeClr val="tx1"/>
                </a:solidFill>
              </a:rPr>
              <a:t> activity.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Fly Ash is a </a:t>
            </a:r>
            <a:r>
              <a:rPr lang="en-US" dirty="0" err="1" smtClean="0">
                <a:solidFill>
                  <a:schemeClr val="tx1"/>
                </a:solidFill>
              </a:rPr>
              <a:t>pozzolan</a:t>
            </a:r>
            <a:r>
              <a:rPr lang="en-US" dirty="0" smtClean="0">
                <a:solidFill>
                  <a:schemeClr val="tx1"/>
                </a:solidFill>
              </a:rPr>
              <a:t> that possesses little or no </a:t>
            </a:r>
            <a:r>
              <a:rPr lang="en-US" dirty="0" err="1" smtClean="0">
                <a:solidFill>
                  <a:schemeClr val="tx1"/>
                </a:solidFill>
              </a:rPr>
              <a:t>cementitious</a:t>
            </a:r>
            <a:r>
              <a:rPr lang="en-US" dirty="0" smtClean="0">
                <a:solidFill>
                  <a:schemeClr val="tx1"/>
                </a:solidFill>
              </a:rPr>
              <a:t> properties by itself.</a:t>
            </a:r>
          </a:p>
          <a:p>
            <a:r>
              <a:rPr lang="en-US" dirty="0" smtClean="0"/>
              <a:t>Fly Ash will react with calcium hydroxide generated during cement hydration to form compounds having </a:t>
            </a:r>
            <a:r>
              <a:rPr lang="en-US" dirty="0" err="1" smtClean="0"/>
              <a:t>cementitious</a:t>
            </a:r>
            <a:r>
              <a:rPr lang="en-US" dirty="0" smtClean="0"/>
              <a:t> properties.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14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Typical </a:t>
            </a:r>
            <a:r>
              <a:rPr lang="en-US" altLang="en-US" dirty="0" smtClean="0"/>
              <a:t>Fly Ash Usage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Normal cement replacement with fly ash ranges from 15% to 30% by weight</a:t>
            </a:r>
            <a:endParaRPr lang="en-US" altLang="en-US" dirty="0"/>
          </a:p>
          <a:p>
            <a:r>
              <a:rPr lang="en-US" altLang="en-US" dirty="0" smtClean="0"/>
              <a:t>LEED projects often specify cement replacement in the range of 40% to 60%</a:t>
            </a:r>
            <a:endParaRPr lang="en-US" altLang="en-US" dirty="0"/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5445" y="3620729"/>
            <a:ext cx="4876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2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Short Term Benefits of Concrete Containing Fly Ash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1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en-US" dirty="0" smtClean="0"/>
              <a:t>Reduced heat of hydration</a:t>
            </a:r>
          </a:p>
          <a:p>
            <a:pPr marL="571500" indent="-571500">
              <a:defRPr/>
            </a:pPr>
            <a:r>
              <a:rPr lang="en-US" dirty="0" smtClean="0"/>
              <a:t>Increased set times (retardation)</a:t>
            </a:r>
          </a:p>
          <a:p>
            <a:pPr marL="571500" indent="-571500">
              <a:defRPr/>
            </a:pPr>
            <a:r>
              <a:rPr lang="en-US" dirty="0" smtClean="0"/>
              <a:t>Decreased water demand</a:t>
            </a:r>
          </a:p>
          <a:p>
            <a:pPr marL="571500" indent="-571500">
              <a:defRPr/>
            </a:pPr>
            <a:r>
              <a:rPr lang="en-US" dirty="0" smtClean="0"/>
              <a:t>Reduced bleeding</a:t>
            </a:r>
          </a:p>
          <a:p>
            <a:pPr marL="571500" indent="-571500">
              <a:defRPr/>
            </a:pPr>
            <a:r>
              <a:rPr lang="en-US" dirty="0" smtClean="0"/>
              <a:t>Easier to pump</a:t>
            </a:r>
          </a:p>
          <a:p>
            <a:pPr marL="571500" indent="-571500">
              <a:defRPr/>
            </a:pPr>
            <a:r>
              <a:rPr lang="en-US" dirty="0" smtClean="0"/>
              <a:t>Increased workability (at moderate replacement rates ,&lt;30%)</a:t>
            </a:r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90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Long Term Benefits of Concrete Containing Fly Ash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953000" y="1600200"/>
            <a:ext cx="3810000" cy="1600200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en-US" dirty="0" smtClean="0"/>
              <a:t>Alkali-Silica Reaction (ASR) mitigation</a:t>
            </a:r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3314701"/>
            <a:ext cx="3505200" cy="2628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071" y="2990850"/>
            <a:ext cx="3657600" cy="2640787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7200" y="1676400"/>
            <a:ext cx="38100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defRPr/>
            </a:pPr>
            <a:r>
              <a:rPr lang="en-US" dirty="0" smtClean="0"/>
              <a:t>Increased sulfate resistance</a:t>
            </a:r>
          </a:p>
        </p:txBody>
      </p:sp>
    </p:spTree>
    <p:extLst>
      <p:ext uri="{BB962C8B-B14F-4D97-AF65-F5344CB8AC3E}">
        <p14:creationId xmlns:p14="http://schemas.microsoft.com/office/powerpoint/2010/main" xmlns="" val="347867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Long Term Benefits of Concrete Containing Fly Ash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219259" y="2111477"/>
            <a:ext cx="7239000" cy="3832124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en-US" dirty="0" smtClean="0"/>
              <a:t>Reduced permeability</a:t>
            </a:r>
          </a:p>
          <a:p>
            <a:pPr marL="571500" indent="-571500">
              <a:defRPr/>
            </a:pPr>
            <a:r>
              <a:rPr lang="en-US" dirty="0" smtClean="0"/>
              <a:t>Reduced cost</a:t>
            </a:r>
          </a:p>
          <a:p>
            <a:pPr marL="571500" indent="-571500">
              <a:defRPr/>
            </a:pPr>
            <a:r>
              <a:rPr lang="en-US" dirty="0" smtClean="0"/>
              <a:t>Reduction in use of virgin raw materials</a:t>
            </a:r>
            <a:endParaRPr lang="en-US" dirty="0"/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915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Disadvantages of Concrete Containing Fly Ash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1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en-US" dirty="0" smtClean="0"/>
              <a:t>Supply uncertainty</a:t>
            </a:r>
          </a:p>
          <a:p>
            <a:pPr marL="571500" indent="-571500">
              <a:defRPr/>
            </a:pPr>
            <a:r>
              <a:rPr lang="en-US" dirty="0" smtClean="0"/>
              <a:t>Increased/variable set times (retardation)</a:t>
            </a:r>
          </a:p>
          <a:p>
            <a:pPr marL="571500" indent="-571500">
              <a:defRPr/>
            </a:pPr>
            <a:r>
              <a:rPr lang="en-US" dirty="0" smtClean="0"/>
              <a:t>Reduced bleeding</a:t>
            </a:r>
          </a:p>
          <a:p>
            <a:pPr marL="571500" indent="-571500">
              <a:defRPr/>
            </a:pPr>
            <a:r>
              <a:rPr lang="en-US" dirty="0" smtClean="0"/>
              <a:t>Slower strength gain</a:t>
            </a:r>
            <a:endParaRPr lang="en-US" dirty="0"/>
          </a:p>
          <a:p>
            <a:pPr marL="571500" indent="-571500">
              <a:defRPr/>
            </a:pPr>
            <a:r>
              <a:rPr lang="en-US" dirty="0" smtClean="0"/>
              <a:t>Difficult to entrain air</a:t>
            </a:r>
            <a:endParaRPr lang="en-US" dirty="0"/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51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Logistical Impact on Cement Industry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1"/>
          </a:xfrm>
        </p:spPr>
        <p:txBody>
          <a:bodyPr>
            <a:normAutofit fontScale="92500" lnSpcReduction="20000"/>
          </a:bodyPr>
          <a:lstStyle/>
          <a:p>
            <a:pPr marL="571500" indent="-571500"/>
            <a:r>
              <a:rPr lang="en-US" altLang="en-US" dirty="0" smtClean="0"/>
              <a:t>Texas annual cement consumption in concrete is approximately 14 million tons, while Texas cement production is approximately 12 million tons.</a:t>
            </a:r>
          </a:p>
          <a:p>
            <a:pPr marL="571500" indent="-571500"/>
            <a:r>
              <a:rPr lang="en-US" altLang="en-US" dirty="0" smtClean="0"/>
              <a:t>Texas annual fly ash consumption in concrete is approximately 3-4 million tons.</a:t>
            </a:r>
          </a:p>
          <a:p>
            <a:pPr marL="571500" indent="-571500"/>
            <a:r>
              <a:rPr lang="en-US" altLang="en-US" dirty="0" smtClean="0"/>
              <a:t>Since every ton on fly ash used is replaces a ton of manufactured cement, the elimination of fly as would create an additional cement demand of 3-4 million tons in Texas, annually.</a:t>
            </a:r>
          </a:p>
          <a:p>
            <a:pPr marL="571500" indent="-571500"/>
            <a:r>
              <a:rPr lang="en-US" altLang="en-US" dirty="0" smtClean="0"/>
              <a:t>Texas cement consumption already surpasses the amount of cement produced in Texas.</a:t>
            </a:r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43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Logistical Impact on Concrete Industry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43000"/>
            <a:ext cx="6019800" cy="4800601"/>
          </a:xfrm>
        </p:spPr>
        <p:txBody>
          <a:bodyPr>
            <a:normAutofit lnSpcReduction="10000"/>
          </a:bodyPr>
          <a:lstStyle/>
          <a:p>
            <a:pPr marL="571500" indent="-571500"/>
            <a:r>
              <a:rPr lang="en-US" altLang="en-US" dirty="0" smtClean="0"/>
              <a:t>Fly Ash and Cement are stored in silos.  Most concrete plants have 1 cement silo, and 1 fly ash silo.  Emptying silos to change products is a slow and difficult task.</a:t>
            </a:r>
          </a:p>
          <a:p>
            <a:pPr marL="571500" indent="-571500"/>
            <a:r>
              <a:rPr lang="en-US" altLang="en-US" dirty="0" smtClean="0"/>
              <a:t>Engineered jobs do not allow material changes without significant testing, thereby causing significant delays.</a:t>
            </a:r>
          </a:p>
          <a:p>
            <a:pPr marL="571500" indent="-571500"/>
            <a:endParaRPr lang="en-US" altLang="en-US" dirty="0" smtClean="0"/>
          </a:p>
        </p:txBody>
      </p:sp>
      <p:pic>
        <p:nvPicPr>
          <p:cNvPr id="4" name="Picture 3" descr="irm_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5943601"/>
            <a:ext cx="1010323" cy="74676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688C-0A87-42EC-98EB-35090D55DC3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143000"/>
            <a:ext cx="1971950" cy="493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20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560</Words>
  <Application>Microsoft Office PowerPoint</Application>
  <PresentationFormat>On-screen Show (4:3)</PresentationFormat>
  <Paragraphs>85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Fly Ash Utilization in Concrete</vt:lpstr>
      <vt:lpstr>Supplementary Cementitious Material (SCM)</vt:lpstr>
      <vt:lpstr>Typical Fly Ash Usage Rates</vt:lpstr>
      <vt:lpstr>Short Term Benefits of Concrete Containing Fly Ash</vt:lpstr>
      <vt:lpstr>Long Term Benefits of Concrete Containing Fly Ash</vt:lpstr>
      <vt:lpstr>Long Term Benefits of Concrete Containing Fly Ash</vt:lpstr>
      <vt:lpstr>Disadvantages of Concrete Containing Fly Ash</vt:lpstr>
      <vt:lpstr>Logistical Impact on Cement Industry</vt:lpstr>
      <vt:lpstr>Logistical Impact on Concrete Industry</vt:lpstr>
      <vt:lpstr>Environmental Impact</vt:lpstr>
      <vt:lpstr>Conclusion</vt:lpstr>
      <vt:lpstr>References</vt:lpstr>
      <vt:lpstr>Questions?</vt:lpstr>
    </vt:vector>
  </TitlesOfParts>
  <Company>Ingram Readymix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eingram</dc:creator>
  <cp:lastModifiedBy>alexis</cp:lastModifiedBy>
  <cp:revision>104</cp:revision>
  <dcterms:created xsi:type="dcterms:W3CDTF">2010-07-14T13:32:25Z</dcterms:created>
  <dcterms:modified xsi:type="dcterms:W3CDTF">2015-05-18T18:09:44Z</dcterms:modified>
</cp:coreProperties>
</file>