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305" r:id="rId3"/>
    <p:sldId id="304" r:id="rId4"/>
    <p:sldId id="339" r:id="rId5"/>
    <p:sldId id="261" r:id="rId6"/>
    <p:sldId id="262" r:id="rId7"/>
    <p:sldId id="268" r:id="rId8"/>
    <p:sldId id="302" r:id="rId9"/>
    <p:sldId id="275" r:id="rId10"/>
    <p:sldId id="278" r:id="rId11"/>
    <p:sldId id="336" r:id="rId12"/>
    <p:sldId id="335" r:id="rId13"/>
    <p:sldId id="279" r:id="rId14"/>
    <p:sldId id="280" r:id="rId15"/>
    <p:sldId id="343" r:id="rId16"/>
    <p:sldId id="315" r:id="rId17"/>
    <p:sldId id="314" r:id="rId18"/>
    <p:sldId id="309" r:id="rId19"/>
    <p:sldId id="345" r:id="rId20"/>
    <p:sldId id="317" r:id="rId21"/>
    <p:sldId id="328" r:id="rId22"/>
    <p:sldId id="320" r:id="rId23"/>
    <p:sldId id="321" r:id="rId24"/>
    <p:sldId id="322" r:id="rId25"/>
    <p:sldId id="323" r:id="rId26"/>
    <p:sldId id="325" r:id="rId27"/>
    <p:sldId id="349" r:id="rId28"/>
    <p:sldId id="350" r:id="rId29"/>
    <p:sldId id="351" r:id="rId30"/>
    <p:sldId id="326" r:id="rId31"/>
    <p:sldId id="346" r:id="rId32"/>
    <p:sldId id="327" r:id="rId33"/>
    <p:sldId id="338" r:id="rId34"/>
    <p:sldId id="330" r:id="rId35"/>
    <p:sldId id="354" r:id="rId36"/>
    <p:sldId id="352" r:id="rId37"/>
    <p:sldId id="353" r:id="rId38"/>
    <p:sldId id="333" r:id="rId39"/>
    <p:sldId id="334" r:id="rId40"/>
    <p:sldId id="295" r:id="rId41"/>
    <p:sldId id="297" r:id="rId42"/>
    <p:sldId id="300" r:id="rId43"/>
    <p:sldId id="30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03" d="100"/>
          <a:sy n="103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AC43F6-9FA3-480F-AA68-F2AC32646167}" type="datetimeFigureOut">
              <a:rPr lang="en-US"/>
              <a:pPr>
                <a:defRPr/>
              </a:pPr>
              <a:t>12/4/2013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8AD2D7-9869-4254-9ED6-9F05D30D1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I-35 San Antonio TX RPA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B6FA48-54F0-4F90-B2D3-89000C97BE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Specs written without much thought.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Trial-and-error projects commenced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Was to be the primary scrap tire market in U.S.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2F9E8-C8D4-4392-B7F9-AA9255BF1D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Specs written without much thought.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Trial-and-error projects commenced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Was to be the primary scrap tire market in U.S.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C6C161-55AF-4742-A94B-53CA0209DB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Specs written without much thought.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Trial-and-error projects commenced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Was to be the primary scrap tire market in U.S.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35C3E4-D52D-40F9-8413-A2BFBE3BCA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Specs tried &amp; true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Evaluate based on engineering properties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0C7A55-9ACC-4DA0-9A08-7BDAD89D49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97C880-2B0D-4F06-AD44-6EDA51B70329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For scrap tires, </a:t>
            </a:r>
            <a:r>
              <a:rPr lang="en-US" b="1" u="sng" smtClean="0"/>
              <a:t>Divert 85% of newly generated scrap tires to reuse, recycling or energy recovery by 2008 (vs. 70% in 2003)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goal of the RCC is to achieve a 35% US Recycling rate by 2008 (with 2003 as a baseline).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 am Vice-Chair of the U.S. EPA RCC Scrap tire TDF committee. It is made up of federal, state and industry professionals. Mike Giuranna of U.S. EPA, Region III is the chairman.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825BD4-ADCB-4784-B384-B6CE52D24B65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For scrap tires, </a:t>
            </a:r>
            <a:r>
              <a:rPr lang="en-US" b="1" u="sng" smtClean="0"/>
              <a:t>Divert 85% of newly generated scrap tires to reuse, recycling or energy recovery by 2008 (vs. 70% in 2003)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goal of the RCC is to achieve a 35% US Recycling rate by 2008 (with 2003 as a baseline).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 am Vice-Chair of the U.S. EPA RCC Scrap tire TDF committee. It is made up of federal, state and industry professionals. Mike Giuranna of U.S. EPA, Region III is the chairman.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7128E-60E2-40A9-B37D-168F4F59F28B}" type="datetimeFigureOut">
              <a:rPr lang="en-US"/>
              <a:pPr>
                <a:defRPr/>
              </a:pPr>
              <a:t>12/4/2013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7EBE0-8F3F-4B8A-A7A7-416F0B670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D50ED-9B35-4E20-BD07-4A415E42FA1F}" type="datetimeFigureOut">
              <a:rPr lang="en-US"/>
              <a:pPr>
                <a:defRPr/>
              </a:pPr>
              <a:t>12/4/2013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47A84-3323-4D98-B16C-B6FD43C37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F8816-0F7E-4426-AD72-5D77EF32E83D}" type="datetimeFigureOut">
              <a:rPr lang="en-US"/>
              <a:pPr>
                <a:defRPr/>
              </a:pPr>
              <a:t>12/4/2013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C7C82-2998-4855-AEE6-0F198518E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63B5-C665-42FF-A1F6-F63CBD60D02B}" type="datetimeFigureOut">
              <a:rPr lang="en-US"/>
              <a:pPr>
                <a:defRPr/>
              </a:pPr>
              <a:t>12/4/2013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F9067-B977-427B-8058-5E6AD6EB8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56E43-306A-493A-BF3A-4D6A9DD21782}" type="datetimeFigureOut">
              <a:rPr lang="en-US"/>
              <a:pPr>
                <a:defRPr/>
              </a:pPr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122D-97EA-4AEA-8C9A-F7BD6A651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86E6-6F62-45AA-84A9-FAE861CF8C25}" type="datetimeFigureOut">
              <a:rPr lang="en-US"/>
              <a:pPr>
                <a:defRPr/>
              </a:pPr>
              <a:t>12/4/2013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04DF-7F5E-4BC1-88A8-95BBED2A6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C07C6-8997-4C67-B0AF-E4E9B28351F0}" type="datetimeFigureOut">
              <a:rPr lang="en-US"/>
              <a:pPr>
                <a:defRPr/>
              </a:pPr>
              <a:t>12/4/2013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31CF5-544F-4F4C-A1CA-E5AA7D3D5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760D9-FCE2-4A84-B7FB-CBC256770577}" type="datetimeFigureOut">
              <a:rPr lang="en-US"/>
              <a:pPr>
                <a:defRPr/>
              </a:pPr>
              <a:t>12/4/2013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2E16D-2AB5-4A36-80FC-E1AA4FFC8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7EDBF-61DA-4F18-8840-D29D79C416ED}" type="datetimeFigureOut">
              <a:rPr lang="en-US"/>
              <a:pPr>
                <a:defRPr/>
              </a:pPr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0717-FF1D-4085-A243-ED8054084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DEE42-D0F5-42C4-8A08-9E8279781013}" type="datetimeFigureOut">
              <a:rPr lang="en-US"/>
              <a:pPr>
                <a:defRPr/>
              </a:pPr>
              <a:t>12/4/2013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B403-E176-4C9C-99D9-1C46FFA42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2B7E4-43F2-4021-9C55-11E339B3B5AA}" type="datetimeFigureOut">
              <a:rPr lang="en-US"/>
              <a:pPr>
                <a:defRPr/>
              </a:pPr>
              <a:t>12/4/2013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710A1-41A1-4424-A5D2-732F50960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09D95A-72AD-4BBD-9E0C-8200C91E078F}" type="datetimeFigureOut">
              <a:rPr lang="en-US"/>
              <a:pPr>
                <a:defRPr/>
              </a:pPr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7F7675-B682-46AB-9C11-3F1598D0F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9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oleObject" Target="../embeddings/Microsoft_Office_Word_97_-_2003_Document1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Word_97_-_2003_Document2.doc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fhwa.dot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6.jpeg"/><Relationship Id="rId4" Type="http://schemas.openxmlformats.org/officeDocument/2006/relationships/hyperlink" Target="http://www.aashto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bberpavements.org/" TargetMode="Externa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a.gov/wastes/conserve/materials/tires/workgroup.htm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MG_084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4686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4495800" cy="2438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Rubberized Asphalt</a:t>
            </a:r>
            <a:br>
              <a:rPr lang="en-US" dirty="0" smtClean="0"/>
            </a:br>
            <a:r>
              <a:rPr lang="en-US" dirty="0" smtClean="0"/>
              <a:t>Pavement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781800" cy="19050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Waste Tire Working Group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Department for Environmental Protection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Energy and Environment Cabinet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December 3, 2013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Frequently Asked Questions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eaLnBrk="1" hangingPunct="1"/>
            <a:r>
              <a:rPr lang="en-US" smtClean="0"/>
              <a:t>How many waste tires can be used?</a:t>
            </a:r>
          </a:p>
          <a:p>
            <a:pPr lvl="1" eaLnBrk="1" hangingPunct="1"/>
            <a:r>
              <a:rPr lang="en-US" smtClean="0"/>
              <a:t> A two-inch-thick RAC resurfacing project uses about 2,000 scrap tires per lane mile (CAL Recycle)</a:t>
            </a:r>
          </a:p>
          <a:p>
            <a:pPr lvl="1" eaLnBrk="1" hangingPunct="1"/>
            <a:r>
              <a:rPr lang="en-US" smtClean="0"/>
              <a:t>Depending on type of use, 500-2,000 tires per lane-mile (Liberty Tire)</a:t>
            </a:r>
          </a:p>
          <a:p>
            <a:pPr lvl="1" eaLnBrk="1" hangingPunct="1"/>
            <a:endParaRPr lang="en-US" smtClean="0"/>
          </a:p>
          <a:p>
            <a:pPr marL="547688" lvl="2" indent="-411163" eaLnBrk="1" hangingPunct="1"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en-US" sz="2800" smtClean="0"/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4340" name="Picture 3" descr="tire recyc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419600"/>
            <a:ext cx="2428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Frequently Asked Questions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9000"/>
          </a:xfrm>
        </p:spPr>
        <p:txBody>
          <a:bodyPr/>
          <a:lstStyle/>
          <a:p>
            <a:pPr eaLnBrk="1" hangingPunct="1"/>
            <a:r>
              <a:rPr lang="en-US" smtClean="0"/>
              <a:t>How many waste tires are used?</a:t>
            </a:r>
          </a:p>
          <a:p>
            <a:pPr lvl="1" eaLnBrk="1" hangingPunct="1"/>
            <a:r>
              <a:rPr lang="en-US" smtClean="0"/>
              <a:t> rubberized asphalt uses 100 million pounds of crumb rubber per year (RMA Market Report for 2007). </a:t>
            </a:r>
          </a:p>
          <a:p>
            <a:pPr marL="547688" lvl="2" indent="-411163" eaLnBrk="1" hangingPunct="1"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smtClean="0"/>
              <a:t>2% U.S. Waste Tire Generation</a:t>
            </a:r>
          </a:p>
          <a:p>
            <a:pPr marL="547688" lvl="2" indent="-411163" eaLnBrk="1" hangingPunct="1"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smtClean="0"/>
              <a:t>FL highest with 5% of annual</a:t>
            </a:r>
          </a:p>
          <a:p>
            <a:pPr marL="547688" lvl="2" indent="-411163" eaLnBrk="1" hangingPunct="1">
              <a:buClr>
                <a:srgbClr val="F9F9F9"/>
              </a:buClr>
              <a:buSzPct val="65000"/>
              <a:buFont typeface="Wingdings" pitchFamily="2" charset="2"/>
              <a:buNone/>
            </a:pPr>
            <a:r>
              <a:rPr lang="en-US" sz="2800" smtClean="0"/>
              <a:t>	waste tire generation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275263"/>
            <a:ext cx="5334000" cy="1049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5365" name="Picture 4" descr="crum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200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Frequently Asked Questions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Why isn’t it more widely used?</a:t>
            </a:r>
          </a:p>
          <a:p>
            <a:pPr lvl="1" eaLnBrk="1" hangingPunct="1">
              <a:defRPr/>
            </a:pPr>
            <a:r>
              <a:rPr lang="en-US" dirty="0" smtClean="0"/>
              <a:t>“Experimental”</a:t>
            </a:r>
          </a:p>
          <a:p>
            <a:pPr lvl="1" eaLnBrk="1" hangingPunct="1">
              <a:defRPr/>
            </a:pPr>
            <a:r>
              <a:rPr lang="en-US" dirty="0" smtClean="0"/>
              <a:t>Engineers expected comfort with the usual materials</a:t>
            </a:r>
          </a:p>
          <a:p>
            <a:pPr lvl="2" eaLnBrk="1" hangingPunct="1">
              <a:defRPr/>
            </a:pPr>
            <a:r>
              <a:rPr lang="en-US" dirty="0" smtClean="0"/>
              <a:t>Test sections needed to familiarize engineers, contractors, plant operators</a:t>
            </a:r>
          </a:p>
          <a:p>
            <a:pPr lvl="2" eaLnBrk="1" hangingPunct="1">
              <a:defRPr/>
            </a:pPr>
            <a:r>
              <a:rPr lang="en-US" dirty="0" smtClean="0"/>
              <a:t>Training of asphalt plant hot mix operators by AR operators is required</a:t>
            </a:r>
          </a:p>
          <a:p>
            <a:pPr lvl="2" eaLnBrk="1" hangingPunct="1">
              <a:defRPr/>
            </a:pPr>
            <a:endParaRPr lang="en-US" dirty="0" smtClean="0"/>
          </a:p>
          <a:p>
            <a:pPr marL="547688" lvl="2" indent="-411163" eaLnBrk="1" hangingPunct="1"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en-US" sz="2800" dirty="0" smtClean="0"/>
          </a:p>
          <a:p>
            <a:pPr lvl="1" eaLnBrk="1" hangingPunct="1">
              <a:buFont typeface="Wingdings 2" pitchFamily="18" charset="2"/>
              <a:buNone/>
              <a:defRPr/>
            </a:pPr>
            <a:endParaRPr lang="en-US" dirty="0" smtClean="0"/>
          </a:p>
        </p:txBody>
      </p:sp>
      <p:pic>
        <p:nvPicPr>
          <p:cNvPr id="16388" name="Picture 2" descr="http://rubberpavements.org/images/2009_RPA_logo_V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657725"/>
            <a:ext cx="18954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Frequently Asked Questions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Does the use of rubber cause dangerous emissions?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New additives reduce emissions</a:t>
            </a:r>
          </a:p>
          <a:p>
            <a:pPr lvl="1" eaLnBrk="1" hangingPunct="1">
              <a:defRPr/>
            </a:pPr>
            <a:r>
              <a:rPr lang="en-US" dirty="0" smtClean="0"/>
              <a:t>NIOSH finds emissions no more generally than conventional asphalt</a:t>
            </a:r>
          </a:p>
          <a:p>
            <a:pPr lvl="1" eaLnBrk="1" hangingPunct="1">
              <a:defRPr/>
            </a:pPr>
            <a:r>
              <a:rPr lang="en-US" dirty="0" smtClean="0"/>
              <a:t>Aroma is different</a:t>
            </a:r>
          </a:p>
          <a:p>
            <a:pPr lvl="2" eaLnBrk="1" hangingPunct="1">
              <a:defRPr/>
            </a:pPr>
            <a:endParaRPr lang="en-US" dirty="0" smtClean="0"/>
          </a:p>
          <a:p>
            <a:pPr marL="547688" lvl="2" indent="-411163" eaLnBrk="1" hangingPunct="1"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en-US" sz="2800" dirty="0" smtClean="0"/>
          </a:p>
          <a:p>
            <a:pPr lvl="1" eaLnBrk="1" hangingPunct="1">
              <a:buFont typeface="Wingdings 2" pitchFamily="18" charset="2"/>
              <a:buNone/>
              <a:defRPr/>
            </a:pPr>
            <a:endParaRPr lang="en-US" dirty="0" smtClean="0"/>
          </a:p>
        </p:txBody>
      </p:sp>
      <p:pic>
        <p:nvPicPr>
          <p:cNvPr id="17412" name="Picture 2" descr="http://rubberpavements.org/images/2009_RPA_logo_V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657725"/>
            <a:ext cx="18954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Frequently Asked Questions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1981200"/>
          </a:xfrm>
        </p:spPr>
        <p:txBody>
          <a:bodyPr/>
          <a:lstStyle/>
          <a:p>
            <a:pPr eaLnBrk="1" hangingPunct="1"/>
            <a:r>
              <a:rPr lang="en-US" b="1" smtClean="0"/>
              <a:t>Can rubberized asphalt be recycled?</a:t>
            </a:r>
            <a:endParaRPr lang="en-US" smtClean="0"/>
          </a:p>
          <a:p>
            <a:pPr lvl="1" eaLnBrk="1" hangingPunct="1"/>
            <a:r>
              <a:rPr lang="en-US" smtClean="0"/>
              <a:t>City of Los Angeles. LA., recycled a 12-year old RA pavement</a:t>
            </a:r>
          </a:p>
          <a:p>
            <a:pPr lvl="1" eaLnBrk="1" hangingPunct="1"/>
            <a:r>
              <a:rPr lang="en-US" smtClean="0"/>
              <a:t>Met specifications and passed all tests</a:t>
            </a:r>
            <a:endParaRPr lang="en-US" sz="2800" smtClean="0"/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8436" name="Picture 3" descr="asp re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595688"/>
            <a:ext cx="676275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Frequently Asked Questions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3048000"/>
          </a:xfrm>
        </p:spPr>
        <p:txBody>
          <a:bodyPr/>
          <a:lstStyle/>
          <a:p>
            <a:pPr eaLnBrk="1" hangingPunct="1"/>
            <a:r>
              <a:rPr lang="en-US" b="1" smtClean="0"/>
              <a:t>Can RA be used in cold climates?</a:t>
            </a:r>
            <a:endParaRPr lang="en-US" smtClean="0"/>
          </a:p>
          <a:p>
            <a:pPr lvl="1" eaLnBrk="1" hangingPunct="1"/>
            <a:r>
              <a:rPr lang="en-US" smtClean="0"/>
              <a:t> California uses in Sierra Mountains</a:t>
            </a:r>
          </a:p>
          <a:p>
            <a:pPr lvl="1" eaLnBrk="1" hangingPunct="1"/>
            <a:r>
              <a:rPr lang="en-US" smtClean="0"/>
              <a:t>Alaska and Sweden use to counter snow tires stud damage</a:t>
            </a:r>
          </a:p>
          <a:p>
            <a:pPr lvl="1" eaLnBrk="1" hangingPunct="1"/>
            <a:r>
              <a:rPr lang="en-US" smtClean="0"/>
              <a:t>Massachusetts and New Jersey use</a:t>
            </a:r>
          </a:p>
          <a:p>
            <a:pPr lvl="1" eaLnBrk="1" hangingPunct="1"/>
            <a:r>
              <a:rPr lang="en-US" smtClean="0"/>
              <a:t>Proper mix design and construction  practices are critical  (no OGFC)</a:t>
            </a:r>
          </a:p>
          <a:p>
            <a:pPr marL="547688" lvl="2" indent="-411163" eaLnBrk="1" hangingPunct="1"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en-US" sz="2800" smtClean="0"/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9460" name="Picture 3" descr="iglo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267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Possible Uses in KY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3886200"/>
          </a:xfrm>
        </p:spPr>
        <p:txBody>
          <a:bodyPr/>
          <a:lstStyle/>
          <a:p>
            <a:pPr eaLnBrk="1" hangingPunct="1"/>
            <a:r>
              <a:rPr lang="en-US" smtClean="0"/>
              <a:t>Polymer Replacement</a:t>
            </a:r>
          </a:p>
          <a:p>
            <a:pPr lvl="1" eaLnBrk="1" hangingPunct="1"/>
            <a:r>
              <a:rPr lang="en-US" smtClean="0"/>
              <a:t>Polymer shortage increased cost in 2008 and changed projects</a:t>
            </a:r>
          </a:p>
          <a:p>
            <a:pPr lvl="1" eaLnBrk="1" hangingPunct="1"/>
            <a:r>
              <a:rPr lang="en-US" smtClean="0"/>
              <a:t>KY TC paved interstates using PG specs without polymer</a:t>
            </a:r>
          </a:p>
          <a:p>
            <a:pPr lvl="1" eaLnBrk="1" hangingPunct="1"/>
            <a:r>
              <a:rPr lang="en-US" smtClean="0"/>
              <a:t>Rutting susceptibility potential increased and pavement endurance  decreased</a:t>
            </a:r>
          </a:p>
          <a:p>
            <a:pPr lvl="1" eaLnBrk="1" hangingPunct="1"/>
            <a:r>
              <a:rPr lang="en-US" smtClean="0"/>
              <a:t>TC wants to be in a position to continue paving should polymer shortage return</a:t>
            </a:r>
          </a:p>
          <a:p>
            <a:pPr eaLnBrk="1" hangingPunct="1"/>
            <a:endParaRPr lang="en-US" smtClean="0"/>
          </a:p>
          <a:p>
            <a:pPr lvl="1" eaLnBrk="1" hangingPunct="1">
              <a:buFont typeface="Wingdings 2" pitchFamily="18" charset="2"/>
              <a:buNone/>
            </a:pPr>
            <a:endParaRPr lang="en-US" sz="2800" smtClean="0"/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20484" name="Picture 3" descr="kytc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029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Pilot Project</a:t>
            </a:r>
            <a:endParaRPr lang="en-US" dirty="0"/>
          </a:p>
        </p:txBody>
      </p:sp>
      <p:pic>
        <p:nvPicPr>
          <p:cNvPr id="1028" name="Picture 3" descr="pilo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6600"/>
            <a:ext cx="2203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FL DOT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953000"/>
            <a:ext cx="14954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kytc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286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 descr="http://rubberpavements.org/images/2009_RPA_logo_V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953000"/>
            <a:ext cx="14382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PAIKY anniversary-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276600"/>
            <a:ext cx="33655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transparent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1295400"/>
            <a:ext cx="20574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62000" y="2438400"/>
            <a:ext cx="35814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  <a:cs typeface="+mn-cs"/>
              </a:rPr>
              <a:t>To Protect and Enhance Kentucky’s Environment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43400" y="2438400"/>
            <a:ext cx="19812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cs typeface="+mn-cs"/>
              </a:rPr>
              <a:t>TAG Resource Recovery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53000" y="457200"/>
            <a:ext cx="19812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cs typeface="+mn-cs"/>
              </a:rPr>
              <a:t>Eaton Asphalt Paving Co.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0600" y="5486400"/>
            <a:ext cx="19812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cs typeface="+mn-cs"/>
              </a:rPr>
              <a:t>Modified Asphalt Solutions, Inc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239000" y="4114800"/>
          <a:ext cx="1752600" cy="2306638"/>
        </p:xfrm>
        <a:graphic>
          <a:graphicData uri="http://schemas.openxmlformats.org/presentationml/2006/ole">
            <p:oleObj spid="_x0000_s1026" name="Document" r:id="rId9" imgW="5969275" imgH="785600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Pilot Project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r>
              <a:rPr lang="en-US" smtClean="0"/>
              <a:t>July 24, 2013 Planning Meet at District 6, Florence:</a:t>
            </a:r>
          </a:p>
          <a:p>
            <a:pPr lvl="1"/>
            <a:r>
              <a:rPr lang="en-US" smtClean="0"/>
              <a:t>Rejected KY 18 (Road to Florence Mall from I-75) due to structural problems with underlying concrete</a:t>
            </a:r>
          </a:p>
          <a:p>
            <a:pPr lvl="1"/>
            <a:r>
              <a:rPr lang="en-US" smtClean="0"/>
              <a:t>Selected KY 8 (2.2 mile from I-471 to Dayton KY)</a:t>
            </a:r>
          </a:p>
        </p:txBody>
      </p:sp>
      <p:pic>
        <p:nvPicPr>
          <p:cNvPr id="21508" name="Picture 4" descr="Flor Mall Y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114800"/>
            <a:ext cx="3556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newport aqua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5" y="4419600"/>
            <a:ext cx="41163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Pilot Project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r>
              <a:rPr lang="en-US" smtClean="0"/>
              <a:t>July 24, 2013 Planning Meet at District 6, Florence:</a:t>
            </a:r>
          </a:p>
          <a:p>
            <a:pPr lvl="1"/>
            <a:r>
              <a:rPr lang="en-US" smtClean="0"/>
              <a:t>One lane is control using standard asphalt and 0.38A PG 76-22 (interstate grade) Superpave 0.38 spec.</a:t>
            </a:r>
          </a:p>
          <a:p>
            <a:pPr lvl="1"/>
            <a:r>
              <a:rPr lang="en-US" smtClean="0"/>
              <a:t>Both 6.0% base asphalt, 5.0-5.2% liquid with 20% RAP</a:t>
            </a:r>
          </a:p>
          <a:p>
            <a:pPr lvl="1"/>
            <a:r>
              <a:rPr lang="en-US" smtClean="0"/>
              <a:t>Other lane is same as above plus 14% ground tire rubber with 100% passing #30 size</a:t>
            </a:r>
          </a:p>
          <a:p>
            <a:pPr lvl="1"/>
            <a:endParaRPr lang="en-US" smtClean="0"/>
          </a:p>
        </p:txBody>
      </p:sp>
      <p:pic>
        <p:nvPicPr>
          <p:cNvPr id="22532" name="Picture 3" descr="clip-art-meeting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648200"/>
            <a:ext cx="277177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Rubberized Asphalt Pavements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dirty="0" smtClean="0"/>
              <a:t>Topics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Why Rubberized Asphalt?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Common Questions &amp; Answers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Possible Kentucky Uses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Pilot Project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Where do we go from here?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Resources</a:t>
            </a:r>
          </a:p>
          <a:p>
            <a:pPr marL="548640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Pilot Project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r>
              <a:rPr lang="en-US" smtClean="0"/>
              <a:t>July 24, 2013 Planning Meet at District 6, Florence:</a:t>
            </a:r>
          </a:p>
          <a:p>
            <a:pPr lvl="1"/>
            <a:r>
              <a:rPr lang="en-US" smtClean="0"/>
              <a:t>EEC to pay $85,000 over initial $651,000 project costs</a:t>
            </a:r>
          </a:p>
          <a:p>
            <a:pPr lvl="2"/>
            <a:r>
              <a:rPr lang="en-US" smtClean="0"/>
              <a:t>$70,000 to TC for rubberized asphalt and interstate quality asphalt over regular street asphalt</a:t>
            </a:r>
          </a:p>
          <a:p>
            <a:pPr lvl="2"/>
            <a:r>
              <a:rPr lang="en-US" smtClean="0"/>
              <a:t>$15,000 to UK for long-term testing</a:t>
            </a:r>
          </a:p>
        </p:txBody>
      </p:sp>
      <p:pic>
        <p:nvPicPr>
          <p:cNvPr id="23556" name="Picture 3" descr="Tire with dollar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267200"/>
            <a:ext cx="17526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Pilot Project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r>
              <a:rPr lang="en-US" smtClean="0"/>
              <a:t>September 25, 2013 Preconstruction Meet and Project Start:</a:t>
            </a:r>
          </a:p>
          <a:p>
            <a:pPr lvl="1"/>
            <a:r>
              <a:rPr lang="en-US" smtClean="0"/>
              <a:t>Discussed testing</a:t>
            </a:r>
          </a:p>
          <a:p>
            <a:pPr lvl="1"/>
            <a:r>
              <a:rPr lang="en-US" smtClean="0"/>
              <a:t>Ingredient added to make rubberized asphalt handle similar to regular asphalt, decreases rubber smell</a:t>
            </a:r>
          </a:p>
        </p:txBody>
      </p:sp>
      <p:pic>
        <p:nvPicPr>
          <p:cNvPr id="24580" name="Picture 3" descr="Inspect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191000"/>
            <a:ext cx="15240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Pilot Project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143000" y="5791200"/>
            <a:ext cx="6477000" cy="685800"/>
          </a:xfrm>
        </p:spPr>
        <p:txBody>
          <a:bodyPr/>
          <a:lstStyle/>
          <a:p>
            <a:pPr lvl="1">
              <a:buFont typeface="Wingdings 2" pitchFamily="18" charset="2"/>
              <a:buNone/>
            </a:pPr>
            <a:r>
              <a:rPr lang="en-US" sz="1800" smtClean="0"/>
              <a:t>Spraying the tack coat looking northeast. Ohio River floodwall on right and background. Photo by Mark Belshe RPA</a:t>
            </a:r>
          </a:p>
        </p:txBody>
      </p:sp>
      <p:pic>
        <p:nvPicPr>
          <p:cNvPr id="25604" name="Picture 3" descr="IMG_08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Pilot Project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143000" y="6019800"/>
            <a:ext cx="6477000" cy="685800"/>
          </a:xfrm>
        </p:spPr>
        <p:txBody>
          <a:bodyPr/>
          <a:lstStyle/>
          <a:p>
            <a:pPr lvl="1">
              <a:buFont typeface="Wingdings 2" pitchFamily="18" charset="2"/>
              <a:buNone/>
            </a:pPr>
            <a:r>
              <a:rPr lang="en-US" sz="1800" smtClean="0"/>
              <a:t>Paving train applying rubberized asphalt looking west. Photo by Mark Belshe RPA</a:t>
            </a:r>
          </a:p>
        </p:txBody>
      </p:sp>
      <p:pic>
        <p:nvPicPr>
          <p:cNvPr id="26628" name="Picture 4" descr="IMG_08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Pilot Project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143000" y="6019800"/>
            <a:ext cx="6477000" cy="609600"/>
          </a:xfrm>
        </p:spPr>
        <p:txBody>
          <a:bodyPr/>
          <a:lstStyle/>
          <a:p>
            <a:pPr lvl="1">
              <a:buFont typeface="Wingdings 2" pitchFamily="18" charset="2"/>
              <a:buNone/>
            </a:pPr>
            <a:r>
              <a:rPr lang="en-US" sz="1600" smtClean="0"/>
              <a:t>Paving train applying rubberized asphalt looking southwest. Photo by Mark Belshe RPA</a:t>
            </a:r>
          </a:p>
        </p:txBody>
      </p:sp>
      <p:pic>
        <p:nvPicPr>
          <p:cNvPr id="27652" name="Picture 5" descr="IMG_084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Pilot Project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143000" y="6019800"/>
            <a:ext cx="6477000" cy="609600"/>
          </a:xfrm>
        </p:spPr>
        <p:txBody>
          <a:bodyPr/>
          <a:lstStyle/>
          <a:p>
            <a:pPr lvl="1" algn="ctr">
              <a:buFont typeface="Wingdings 2" pitchFamily="18" charset="2"/>
              <a:buNone/>
            </a:pPr>
            <a:r>
              <a:rPr lang="en-US" sz="1600" smtClean="0"/>
              <a:t>Workers smoothing rubberized asphalt around manholes looking southwest. Photo by Mark Belshe RPA</a:t>
            </a:r>
          </a:p>
        </p:txBody>
      </p:sp>
      <p:pic>
        <p:nvPicPr>
          <p:cNvPr id="28676" name="Picture 4" descr="IMG_084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7010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Pilot Project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143000" y="6019800"/>
            <a:ext cx="6477000" cy="609600"/>
          </a:xfrm>
        </p:spPr>
        <p:txBody>
          <a:bodyPr/>
          <a:lstStyle/>
          <a:p>
            <a:pPr lvl="1" algn="ctr">
              <a:buFont typeface="Wingdings 2" pitchFamily="18" charset="2"/>
              <a:buNone/>
            </a:pPr>
            <a:r>
              <a:rPr lang="en-US" sz="2000" smtClean="0"/>
              <a:t>Vibratory roller with view to southeast.</a:t>
            </a:r>
          </a:p>
          <a:p>
            <a:pPr lvl="1" algn="ctr">
              <a:buFont typeface="Wingdings 2" pitchFamily="18" charset="2"/>
              <a:buNone/>
            </a:pPr>
            <a:r>
              <a:rPr lang="en-US" sz="2000" smtClean="0"/>
              <a:t>Photo by Mark Belshe RPA</a:t>
            </a:r>
          </a:p>
        </p:txBody>
      </p:sp>
      <p:pic>
        <p:nvPicPr>
          <p:cNvPr id="29700" name="Picture 4" descr="IMG_08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67818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Pilot Project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143000" y="6019800"/>
            <a:ext cx="6477000" cy="685800"/>
          </a:xfrm>
        </p:spPr>
        <p:txBody>
          <a:bodyPr/>
          <a:lstStyle/>
          <a:p>
            <a:pPr lvl="1" algn="ctr">
              <a:buFont typeface="Wingdings 2" pitchFamily="18" charset="2"/>
              <a:buNone/>
            </a:pPr>
            <a:r>
              <a:rPr lang="en-US" sz="2000" smtClean="0"/>
              <a:t>Downtown Dayton KY rubberized and polymer asphalt. Photo  by Brian Donnelly TC</a:t>
            </a:r>
          </a:p>
        </p:txBody>
      </p:sp>
      <p:pic>
        <p:nvPicPr>
          <p:cNvPr id="30724" name="Picture 5" descr="DSC_0468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858000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Pilot Project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219200" y="6019800"/>
            <a:ext cx="6477000" cy="609600"/>
          </a:xfrm>
        </p:spPr>
        <p:txBody>
          <a:bodyPr/>
          <a:lstStyle/>
          <a:p>
            <a:pPr lvl="1" algn="ctr">
              <a:buFont typeface="Wingdings 2" pitchFamily="18" charset="2"/>
              <a:buNone/>
            </a:pPr>
            <a:r>
              <a:rPr lang="en-US" sz="2000" smtClean="0"/>
              <a:t>Close-Up of control and rubberized asphalt. Photo by Brian Donnelly TC.</a:t>
            </a:r>
          </a:p>
        </p:txBody>
      </p:sp>
      <p:pic>
        <p:nvPicPr>
          <p:cNvPr id="31748" name="Picture 4" descr="DSC_0466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6484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Pilot Project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295400" y="6019800"/>
            <a:ext cx="6477000" cy="609600"/>
          </a:xfrm>
        </p:spPr>
        <p:txBody>
          <a:bodyPr/>
          <a:lstStyle/>
          <a:p>
            <a:pPr lvl="1" algn="ctr">
              <a:buFont typeface="Wingdings 2" pitchFamily="18" charset="2"/>
              <a:buNone/>
            </a:pPr>
            <a:r>
              <a:rPr lang="en-US" sz="2000" smtClean="0"/>
              <a:t>Close-up of rubberized asphalt. Photo by Brian Donnelly TC.</a:t>
            </a:r>
          </a:p>
        </p:txBody>
      </p:sp>
      <p:pic>
        <p:nvPicPr>
          <p:cNvPr id="32772" name="Picture 4" descr="DSC_0470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68786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Rubberized Asphalt?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13716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3200" dirty="0" smtClean="0"/>
          </a:p>
          <a:p>
            <a:pPr marL="548640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3600" dirty="0" smtClean="0"/>
              <a:t>Tire Derived Fuel $20-40/ton</a:t>
            </a:r>
          </a:p>
        </p:txBody>
      </p:sp>
      <p:pic>
        <p:nvPicPr>
          <p:cNvPr id="7172" name="Picture 3" descr="TDF two_inch_nominal_chi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1242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Pilot Project Results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r>
              <a:rPr lang="en-US" smtClean="0"/>
              <a:t>Density Tests: 100% payment or 92% density</a:t>
            </a:r>
          </a:p>
          <a:p>
            <a:endParaRPr lang="en-US" smtClean="0"/>
          </a:p>
          <a:p>
            <a:r>
              <a:rPr lang="en-US" smtClean="0"/>
              <a:t>Initially there were high void content in the mix, but this was quickly brought under control with deletion of sand and add 0.3% asphalt.</a:t>
            </a:r>
          </a:p>
        </p:txBody>
      </p:sp>
      <p:pic>
        <p:nvPicPr>
          <p:cNvPr id="33796" name="Picture 3" descr="kytc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19600"/>
            <a:ext cx="18288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Pilot Project Results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r>
              <a:rPr lang="en-US" smtClean="0"/>
              <a:t>Constant adjustments made at plant</a:t>
            </a:r>
          </a:p>
          <a:p>
            <a:pPr lvl="1"/>
            <a:r>
              <a:rPr lang="en-US" smtClean="0"/>
              <a:t>District 6 QA suspects rubber settlement occurred</a:t>
            </a:r>
          </a:p>
          <a:p>
            <a:pPr lvl="1"/>
            <a:r>
              <a:rPr lang="en-US" smtClean="0"/>
              <a:t>Contractor says 14% AR too high</a:t>
            </a:r>
          </a:p>
          <a:p>
            <a:pPr lvl="1"/>
            <a:r>
              <a:rPr lang="en-US" smtClean="0"/>
              <a:t>Rubber particles meet spec (100% passing #30 sieve)</a:t>
            </a:r>
          </a:p>
          <a:p>
            <a:pPr lvl="1"/>
            <a:r>
              <a:rPr lang="en-US" smtClean="0"/>
              <a:t>RPA engineer says worked like regular asphalt</a:t>
            </a:r>
          </a:p>
          <a:p>
            <a:pPr lvl="1"/>
            <a:r>
              <a:rPr lang="en-US" smtClean="0"/>
              <a:t>FL DOT says watch settling of rubber particles (stir, haul distance)</a:t>
            </a:r>
          </a:p>
          <a:p>
            <a:endParaRPr lang="en-US" smtClean="0"/>
          </a:p>
        </p:txBody>
      </p:sp>
      <p:pic>
        <p:nvPicPr>
          <p:cNvPr id="34820" name="Picture 3" descr="kytc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876800"/>
            <a:ext cx="18288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KTC Pilot Project Results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r>
              <a:rPr lang="en-US" smtClean="0"/>
              <a:t>KY Transportation Center permeability tests yield normal results</a:t>
            </a:r>
          </a:p>
          <a:p>
            <a:r>
              <a:rPr lang="en-US" smtClean="0"/>
              <a:t>Spring: Skid testing, visual survey, another round of cores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5844" name="Picture 3" descr="tire recyc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0"/>
            <a:ext cx="21590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Pilot Lessons Learned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r>
              <a:rPr lang="en-US" smtClean="0"/>
              <a:t>Look at lower AR% used by other states: FL 10%, GA 5%</a:t>
            </a:r>
          </a:p>
          <a:p>
            <a:pPr lvl="1"/>
            <a:r>
              <a:rPr lang="en-US" smtClean="0"/>
              <a:t>May require +polymer or additive</a:t>
            </a:r>
          </a:p>
          <a:p>
            <a:pPr lvl="1"/>
            <a:r>
              <a:rPr lang="en-US" smtClean="0"/>
              <a:t>May require KY to lower elasticity spec from 75% to 70% or lower (KY highest in U.S.)</a:t>
            </a:r>
          </a:p>
        </p:txBody>
      </p:sp>
      <p:pic>
        <p:nvPicPr>
          <p:cNvPr id="36868" name="Picture 3" descr="Inspect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876800"/>
            <a:ext cx="1143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Pilot Lessons Learned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r>
              <a:rPr lang="en-US" smtClean="0"/>
              <a:t>Do another pilot project that meets 70-22 GTR spec and do long-term testing (contractor)</a:t>
            </a:r>
          </a:p>
          <a:p>
            <a:r>
              <a:rPr lang="en-US" smtClean="0"/>
              <a:t>Not many contractors in state have vertical tanks or stirring equipment like Eaton</a:t>
            </a:r>
          </a:p>
          <a:p>
            <a:r>
              <a:rPr lang="en-US" smtClean="0"/>
              <a:t>KY not ready if polymer prices increase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7892" name="Picture 3" descr="kytc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083175"/>
            <a:ext cx="18288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Pilot lessons Learned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r>
              <a:rPr lang="en-US" smtClean="0"/>
              <a:t>Rubberized Asphalt currently costs $12.00 per ton vs. $8.00 polymer-modified asphalt</a:t>
            </a:r>
          </a:p>
          <a:p>
            <a:pPr lvl="1"/>
            <a:r>
              <a:rPr lang="en-US" smtClean="0"/>
              <a:t>Costs good only for this project</a:t>
            </a:r>
          </a:p>
          <a:p>
            <a:pPr lvl="1"/>
            <a:r>
              <a:rPr lang="en-US" smtClean="0"/>
              <a:t>Costs varies with transportation distance and other factors</a:t>
            </a:r>
          </a:p>
          <a:p>
            <a:pPr lvl="1"/>
            <a:r>
              <a:rPr lang="en-US" smtClean="0"/>
              <a:t>May swing the other direction with polymer shortage</a:t>
            </a:r>
          </a:p>
        </p:txBody>
      </p:sp>
      <p:pic>
        <p:nvPicPr>
          <p:cNvPr id="38916" name="Picture 3" descr="Tire with dollar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267200"/>
            <a:ext cx="17526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After Pilot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800"/>
          </a:xfrm>
        </p:spPr>
        <p:txBody>
          <a:bodyPr/>
          <a:lstStyle/>
          <a:p>
            <a:r>
              <a:rPr lang="en-US" smtClean="0"/>
              <a:t>KTC  &amp; DWM attended Rubberized Asphalt Conference in AZ Oct. 14-17, 2013</a:t>
            </a:r>
          </a:p>
          <a:p>
            <a:r>
              <a:rPr lang="en-US" smtClean="0"/>
              <a:t>DWM led round table at KACo annual meeting November 21</a:t>
            </a:r>
          </a:p>
          <a:p>
            <a:r>
              <a:rPr lang="en-US" smtClean="0"/>
              <a:t>Presentation to Annual Meeting for Plantmix Asphalt Industry of Kentucky in February 2014 at Louisville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9940" name="Picture 3" descr="RMC_201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876800"/>
            <a:ext cx="18288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 descr="PAIKY anniversary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257800"/>
            <a:ext cx="33655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After Pilot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r>
              <a:rPr lang="en-US" smtClean="0"/>
              <a:t>Plot polymer shortage strategy with Division of Materials to adjust specs , tests or recommendations</a:t>
            </a:r>
          </a:p>
          <a:p>
            <a:r>
              <a:rPr lang="en-US" smtClean="0"/>
              <a:t>Pursue future hot-mix pilot with Transportation Cabinet</a:t>
            </a:r>
          </a:p>
          <a:p>
            <a:r>
              <a:rPr lang="en-US" smtClean="0"/>
              <a:t>Pursue chip-seal pilots with counties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0964" name="Picture 3" descr="RMC_201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648200"/>
            <a:ext cx="18288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PAIKY anniversary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876800"/>
            <a:ext cx="33655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2052" name="Picture 8" descr="kytc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Transportation-Cabin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3429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648200" y="1371600"/>
          <a:ext cx="3886200" cy="5114925"/>
        </p:xfrm>
        <a:graphic>
          <a:graphicData uri="http://schemas.openxmlformats.org/presentationml/2006/ole">
            <p:oleObj spid="_x0000_s2050" name="Document" r:id="rId5" imgW="5969275" imgH="785600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1987" name="Picture 5" descr="U.S. Department of Transportation/Federal Highway Administra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81400"/>
            <a:ext cx="731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AASHTO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181600"/>
            <a:ext cx="33528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PAIKY anniversary-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600200"/>
            <a:ext cx="53530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Rubberized Asphalt?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914400"/>
          </a:xfrm>
        </p:spPr>
        <p:txBody>
          <a:bodyPr/>
          <a:lstStyle/>
          <a:p>
            <a:r>
              <a:rPr lang="en-US" sz="3600" smtClean="0"/>
              <a:t>Crumb rubber $200-400/ton</a:t>
            </a:r>
            <a:endParaRPr lang="en-US" sz="3600" b="1" smtClean="0"/>
          </a:p>
        </p:txBody>
      </p:sp>
      <p:pic>
        <p:nvPicPr>
          <p:cNvPr id="8196" name="Picture 3" descr="crum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276600"/>
            <a:ext cx="29289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3011" name="Picture 2" descr="http://rubberpavements.org/images/2009_RPA_logo_V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24923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 descr="RPA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19600"/>
            <a:ext cx="1905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logo RPA 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495800"/>
            <a:ext cx="2971800" cy="1298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3505200" y="2286000"/>
            <a:ext cx="3200400" cy="646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5"/>
              </a:rPr>
              <a:t>http://rubberpavements.org/</a:t>
            </a:r>
            <a:endParaRPr lang="en-US"/>
          </a:p>
          <a:p>
            <a:endParaRPr lang="en-US"/>
          </a:p>
        </p:txBody>
      </p:sp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762000" y="6172200"/>
            <a:ext cx="313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http://www.ra-foundation.org/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err="1" smtClean="0">
                <a:cs typeface="Arial" charset="0"/>
              </a:rPr>
              <a:t>Resoruces</a:t>
            </a:r>
            <a:endParaRPr lang="en-US" b="0" dirty="0" smtClean="0">
              <a:cs typeface="Arial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7391400" cy="1454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76600"/>
            <a:ext cx="3213100" cy="60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181600"/>
            <a:ext cx="2971800" cy="495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191000"/>
            <a:ext cx="2667000" cy="760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5867400"/>
            <a:ext cx="3276600" cy="742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3048000"/>
            <a:ext cx="2743200" cy="941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4267200"/>
            <a:ext cx="3095625" cy="600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5105400"/>
            <a:ext cx="2971800" cy="703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8200" y="6019800"/>
            <a:ext cx="3886200" cy="550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4044" name="Rectangle 11"/>
          <p:cNvSpPr>
            <a:spLocks noChangeArrowheads="1"/>
          </p:cNvSpPr>
          <p:nvPr/>
        </p:nvSpPr>
        <p:spPr bwMode="auto">
          <a:xfrm>
            <a:off x="1295400" y="2819400"/>
            <a:ext cx="331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http://www.rma.org/scrap-tires/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39624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cs typeface="Arial" charset="0"/>
              </a:rPr>
              <a:t>Resources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00600" y="12192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</a:rPr>
              <a:t>	U.S. EPA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</a:rPr>
              <a:t>	Scrap Tire Workgroup Website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45061" name="Rectangle 20"/>
          <p:cNvSpPr>
            <a:spLocks noChangeArrowheads="1"/>
          </p:cNvSpPr>
          <p:nvPr/>
        </p:nvSpPr>
        <p:spPr bwMode="auto">
          <a:xfrm>
            <a:off x="1371600" y="6096000"/>
            <a:ext cx="7162800" cy="646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http://www.epa.gov/wastes/conserve/materials/tires/workgroup.htm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304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000" smtClean="0"/>
              <a:t>George Gilbert, P.E.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Environmental Engineer Consultant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Director’s Office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KY Division of Waste Management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george.gilbert@ky.gov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(502) 564-6716</a:t>
            </a:r>
          </a:p>
          <a:p>
            <a:pPr>
              <a:buFont typeface="Wingdings 2" pitchFamily="18" charset="2"/>
              <a:buNone/>
            </a:pPr>
            <a:endParaRPr lang="en-US" sz="2000" smtClean="0"/>
          </a:p>
          <a:p>
            <a:pPr>
              <a:buFont typeface="Wingdings 2" pitchFamily="18" charset="2"/>
              <a:buNone/>
            </a:pPr>
            <a:r>
              <a:rPr lang="en-US" sz="2000" smtClean="0"/>
              <a:t>Member U.S. EPA Scrap Tire Committee</a:t>
            </a:r>
          </a:p>
          <a:p>
            <a:pPr>
              <a:buFont typeface="Wingdings 2" pitchFamily="18" charset="2"/>
              <a:buNone/>
            </a:pPr>
            <a:endParaRPr lang="en-US" sz="2000" smtClean="0"/>
          </a:p>
        </p:txBody>
      </p:sp>
      <p:pic>
        <p:nvPicPr>
          <p:cNvPr id="46084" name="Picture 4" descr="transparent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371600"/>
            <a:ext cx="20574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0" y="2514600"/>
            <a:ext cx="35814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  <a:cs typeface="+mn-cs"/>
              </a:rPr>
              <a:t>To Protect and Enhance Kentucky’s Environment</a:t>
            </a:r>
          </a:p>
        </p:txBody>
      </p:sp>
      <p:pic>
        <p:nvPicPr>
          <p:cNvPr id="46086" name="Picture 6" descr="epafiles_logo_epa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038600"/>
            <a:ext cx="2305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Rubberized Asphalt Pavements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3352800"/>
          </a:xfrm>
        </p:spPr>
        <p:txBody>
          <a:bodyPr>
            <a:normAutofit/>
          </a:bodyPr>
          <a:lstStyle/>
          <a:p>
            <a:pPr marL="548640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3500" dirty="0" smtClean="0"/>
              <a:t>81% Waste Tires Recycled in KY</a:t>
            </a:r>
          </a:p>
          <a:p>
            <a:pPr marL="813816" lvl="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3500" dirty="0" smtClean="0"/>
              <a:t>18% still landfilled</a:t>
            </a:r>
          </a:p>
        </p:txBody>
      </p:sp>
      <p:pic>
        <p:nvPicPr>
          <p:cNvPr id="9220" name="Picture 7" descr="http://ts4.mm.bing.net/images/thumbnail.aspx?q=4945191485966723&amp;id=1909dca2de19d934352f7dda60b3e3fa&amp;url=http%3a%2f%2fwww.clker.com%2fcliparts%2f9%2f7%2ff%2f7%2f1194984625160615144architetto_francesco_ro_01.svg.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029200"/>
            <a:ext cx="129540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U. S. Markets or Tests</a:t>
            </a:r>
            <a:endParaRPr lang="en-US" dirty="0"/>
          </a:p>
        </p:txBody>
      </p:sp>
      <p:pic>
        <p:nvPicPr>
          <p:cNvPr id="10243" name="Picture 4" descr="AR 201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Binder and Pavement Rehabilitation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Stress Absorbing Membrane Interlayer (SAMI)</a:t>
            </a:r>
          </a:p>
          <a:p>
            <a:pPr lvl="1" eaLnBrk="1" hangingPunct="1"/>
            <a:r>
              <a:rPr lang="en-US" smtClean="0"/>
              <a:t>SAM with Rubberized Gap Graded Asphalt overlying layer</a:t>
            </a:r>
          </a:p>
        </p:txBody>
      </p:sp>
      <p:sp>
        <p:nvSpPr>
          <p:cNvPr id="11268" name="TextBox 18"/>
          <p:cNvSpPr txBox="1">
            <a:spLocks noChangeArrowheads="1"/>
          </p:cNvSpPr>
          <p:nvPr/>
        </p:nvSpPr>
        <p:spPr bwMode="auto">
          <a:xfrm>
            <a:off x="1600200" y="6172200"/>
            <a:ext cx="5867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Before: San Jose, p. 4 </a:t>
            </a:r>
            <a:r>
              <a:rPr lang="en-US" sz="1200" b="1" i="1"/>
              <a:t>Western Pavement Maintenance Forum </a:t>
            </a:r>
          </a:p>
          <a:p>
            <a:r>
              <a:rPr lang="en-US" sz="1200" b="1" i="1"/>
              <a:t>2009 Award of Excellence in Contracting  Chip Seal / Innovation Category </a:t>
            </a:r>
            <a:endParaRPr lang="en-US" sz="1200" i="1"/>
          </a:p>
        </p:txBody>
      </p:sp>
      <p:pic>
        <p:nvPicPr>
          <p:cNvPr id="11269" name="Picture 21" descr="SAMI San Jose Before 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971800"/>
            <a:ext cx="50292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Binder and Pavement Rehabilitation</a:t>
            </a:r>
          </a:p>
        </p:txBody>
      </p:sp>
      <p:sp>
        <p:nvSpPr>
          <p:cNvPr id="12291" name="TextBox 18"/>
          <p:cNvSpPr txBox="1">
            <a:spLocks noChangeArrowheads="1"/>
          </p:cNvSpPr>
          <p:nvPr/>
        </p:nvSpPr>
        <p:spPr bwMode="auto">
          <a:xfrm>
            <a:off x="1600200" y="6172200"/>
            <a:ext cx="5867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After: San Jose, p. 5 </a:t>
            </a:r>
            <a:r>
              <a:rPr lang="en-US" sz="1200" b="1" i="1"/>
              <a:t>Western Pavement Maintenance Forum </a:t>
            </a:r>
          </a:p>
          <a:p>
            <a:r>
              <a:rPr lang="en-US" sz="1200" b="1" i="1"/>
              <a:t>2009 Award of Excellence in Contracting  Chip Seal / Innovation Category </a:t>
            </a:r>
            <a:endParaRPr lang="en-US" sz="1200" i="1"/>
          </a:p>
        </p:txBody>
      </p:sp>
      <p:pic>
        <p:nvPicPr>
          <p:cNvPr id="12292" name="Picture 8" descr="Sab Jose Af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629400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Binder and Pavement Rehabilitation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 eaLnBrk="1" hangingPunct="1"/>
            <a:r>
              <a:rPr lang="en-US" b="1" smtClean="0"/>
              <a:t>TWO AND THREE LAYER SYSTEMS</a:t>
            </a:r>
          </a:p>
          <a:p>
            <a:pPr lvl="1" eaLnBrk="1" hangingPunct="1"/>
            <a:r>
              <a:rPr lang="en-US" smtClean="0"/>
              <a:t>Asphalt-rubber SAMI and either the gap or open graded hot mix material as the final wearing course</a:t>
            </a:r>
          </a:p>
          <a:p>
            <a:pPr lvl="1" eaLnBrk="1" hangingPunct="1"/>
            <a:r>
              <a:rPr lang="en-US" smtClean="0"/>
              <a:t>Avoids costly reconstruction</a:t>
            </a:r>
          </a:p>
          <a:p>
            <a:pPr lvl="1" eaLnBrk="1" hangingPunct="1"/>
            <a:endParaRPr lang="en-US" smtClean="0"/>
          </a:p>
          <a:p>
            <a:pPr lvl="2" eaLnBrk="1" hangingPunct="1"/>
            <a:endParaRPr lang="en-US" smtClean="0"/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436938"/>
            <a:ext cx="4419600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 w="1587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9DFA847550642B9229396A458236E" ma:contentTypeVersion="3" ma:contentTypeDescription="Create a new document." ma:contentTypeScope="" ma:versionID="ff79c9d50aa4cf1f8a34564d64e8d46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7b90ed0d569bab975a2f53c680944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EB0765E-B7DF-4CCB-B66D-A8C9E0007F31}"/>
</file>

<file path=customXml/itemProps2.xml><?xml version="1.0" encoding="utf-8"?>
<ds:datastoreItem xmlns:ds="http://schemas.openxmlformats.org/officeDocument/2006/customXml" ds:itemID="{0A01F85C-6C24-43F8-BB15-622996F183DA}"/>
</file>

<file path=customXml/itemProps3.xml><?xml version="1.0" encoding="utf-8"?>
<ds:datastoreItem xmlns:ds="http://schemas.openxmlformats.org/officeDocument/2006/customXml" ds:itemID="{186712F0-8576-42FE-850B-50D91E639027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2298</TotalTime>
  <Words>1416</Words>
  <Application>Microsoft Office PowerPoint</Application>
  <PresentationFormat>On-screen Show (4:3)</PresentationFormat>
  <Paragraphs>204</Paragraphs>
  <Slides>43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Tahoma</vt:lpstr>
      <vt:lpstr>Apex</vt:lpstr>
      <vt:lpstr>Microsoft Office Word 97 - 2003 Document</vt:lpstr>
      <vt:lpstr>Rubberized Asphalt Pavement</vt:lpstr>
      <vt:lpstr>Rubberized Asphalt Pavements</vt:lpstr>
      <vt:lpstr>Why Rubberized Asphalt?</vt:lpstr>
      <vt:lpstr>Why Rubberized Asphalt?</vt:lpstr>
      <vt:lpstr>Rubberized Asphalt Pavements</vt:lpstr>
      <vt:lpstr>U. S. Markets or Tests</vt:lpstr>
      <vt:lpstr>Binder and Pavement Rehabilitation</vt:lpstr>
      <vt:lpstr>Binder and Pavement Rehabilitation</vt:lpstr>
      <vt:lpstr>Binder and Pavement Rehabilitation</vt:lpstr>
      <vt:lpstr>Frequently Asked Questions</vt:lpstr>
      <vt:lpstr>Frequently Asked Questions</vt:lpstr>
      <vt:lpstr>Frequently Asked Questions</vt:lpstr>
      <vt:lpstr>Frequently Asked Questions</vt:lpstr>
      <vt:lpstr>Frequently Asked Questions</vt:lpstr>
      <vt:lpstr>Frequently Asked Questions</vt:lpstr>
      <vt:lpstr>Possible Uses in KY</vt:lpstr>
      <vt:lpstr>Pilot Project</vt:lpstr>
      <vt:lpstr>Pilot Project</vt:lpstr>
      <vt:lpstr>Pilot Project</vt:lpstr>
      <vt:lpstr>Pilot Project</vt:lpstr>
      <vt:lpstr>Pilot Project</vt:lpstr>
      <vt:lpstr>Pilot Project</vt:lpstr>
      <vt:lpstr>Pilot Project</vt:lpstr>
      <vt:lpstr>Pilot Project</vt:lpstr>
      <vt:lpstr>Pilot Project</vt:lpstr>
      <vt:lpstr>Pilot Project</vt:lpstr>
      <vt:lpstr>Pilot Project</vt:lpstr>
      <vt:lpstr>Pilot Project</vt:lpstr>
      <vt:lpstr>Pilot Project</vt:lpstr>
      <vt:lpstr>Pilot Project Results</vt:lpstr>
      <vt:lpstr>Pilot Project Results</vt:lpstr>
      <vt:lpstr>KTC Pilot Project Results</vt:lpstr>
      <vt:lpstr>Pilot Lessons Learned</vt:lpstr>
      <vt:lpstr>Pilot Lessons Learned</vt:lpstr>
      <vt:lpstr>Pilot lessons Learned</vt:lpstr>
      <vt:lpstr>After Pilot</vt:lpstr>
      <vt:lpstr>After Pilot</vt:lpstr>
      <vt:lpstr>Resources</vt:lpstr>
      <vt:lpstr>Resources</vt:lpstr>
      <vt:lpstr>Resources</vt:lpstr>
      <vt:lpstr>Resoruces</vt:lpstr>
      <vt:lpstr>Resources</vt:lpstr>
      <vt:lpstr>Questions?</vt:lpstr>
    </vt:vector>
  </TitlesOfParts>
  <Company>KY EEC DEP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Asphalt Rubber Pavements</dc:title>
  <dc:creator>gilbert</dc:creator>
  <cp:lastModifiedBy>hill</cp:lastModifiedBy>
  <cp:revision>233</cp:revision>
  <dcterms:created xsi:type="dcterms:W3CDTF">2012-03-28T18:57:21Z</dcterms:created>
  <dcterms:modified xsi:type="dcterms:W3CDTF">2013-12-04T18:08:45Z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0x0101005D89DFA847550642B9229396A458236E</vt:lpwstr>
  </property>
</Properties>
</file>