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293" r:id="rId4"/>
    <p:sldId id="290" r:id="rId5"/>
    <p:sldId id="292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4" r:id="rId27"/>
    <p:sldId id="315" r:id="rId28"/>
    <p:sldId id="316" r:id="rId29"/>
    <p:sldId id="317" r:id="rId30"/>
    <p:sldId id="318" r:id="rId31"/>
    <p:sldId id="267" r:id="rId32"/>
    <p:sldId id="268" r:id="rId33"/>
    <p:sldId id="269" r:id="rId34"/>
    <p:sldId id="270" r:id="rId35"/>
    <p:sldId id="271" r:id="rId36"/>
    <p:sldId id="272" r:id="rId37"/>
    <p:sldId id="273" r:id="rId38"/>
    <p:sldId id="274" r:id="rId39"/>
    <p:sldId id="275" r:id="rId40"/>
    <p:sldId id="276" r:id="rId41"/>
    <p:sldId id="277" r:id="rId42"/>
    <p:sldId id="278" r:id="rId43"/>
    <p:sldId id="279" r:id="rId44"/>
    <p:sldId id="280" r:id="rId45"/>
    <p:sldId id="281" r:id="rId46"/>
    <p:sldId id="282" r:id="rId47"/>
    <p:sldId id="283" r:id="rId48"/>
    <p:sldId id="284" r:id="rId49"/>
    <p:sldId id="285" r:id="rId50"/>
    <p:sldId id="286" r:id="rId51"/>
    <p:sldId id="287" r:id="rId52"/>
    <p:sldId id="288" r:id="rId53"/>
    <p:sldId id="289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78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44FA4-EB69-4A1B-B6DB-8C328B23B26F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A31EC-C718-4C66-B6DF-EACB361C0B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201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8C4ED0-61C9-42CE-A373-B7F589C1B3E7}" type="slidenum">
              <a:rPr lang="en-US">
                <a:latin typeface="Arial" charset="0"/>
                <a:cs typeface="Arial" charset="0"/>
              </a:rPr>
              <a:pPr/>
              <a:t>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7A2023-6A1C-4869-96FA-91CBA6C5165D}" type="slidenum">
              <a:rPr lang="en-US">
                <a:latin typeface="Arial" charset="0"/>
                <a:cs typeface="Arial" charset="0"/>
              </a:rPr>
              <a:pPr/>
              <a:t>12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504307-944A-4EC3-B314-A60E9AF6DBB7}" type="slidenum">
              <a:rPr lang="en-US">
                <a:latin typeface="Arial" charset="0"/>
                <a:cs typeface="Arial" charset="0"/>
              </a:rPr>
              <a:pPr/>
              <a:t>13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C5CB48-B32C-497A-A849-7AD50C40D8CF}" type="slidenum">
              <a:rPr lang="en-US">
                <a:latin typeface="Arial" charset="0"/>
                <a:cs typeface="Arial" charset="0"/>
              </a:rPr>
              <a:pPr/>
              <a:t>14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444EE5-003F-4DD1-89B5-DD76175A090C}" type="slidenum">
              <a:rPr lang="en-US">
                <a:latin typeface="Arial" charset="0"/>
                <a:cs typeface="Arial" charset="0"/>
              </a:rPr>
              <a:pPr/>
              <a:t>15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FAD8E9-2724-4B19-8EEB-95E6DAABD25F}" type="slidenum">
              <a:rPr lang="en-US">
                <a:latin typeface="Arial" charset="0"/>
                <a:cs typeface="Arial" charset="0"/>
              </a:rPr>
              <a:pPr/>
              <a:t>16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06E3B-2750-43E6-847B-C4F63956801D}" type="slidenum">
              <a:rPr lang="en-US">
                <a:latin typeface="Arial" charset="0"/>
                <a:cs typeface="Arial" charset="0"/>
              </a:rPr>
              <a:pPr/>
              <a:t>17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9C1FEB-5D1A-4787-9ED5-504AF103EA09}" type="slidenum">
              <a:rPr lang="en-US">
                <a:latin typeface="Arial" charset="0"/>
                <a:cs typeface="Arial" charset="0"/>
              </a:rPr>
              <a:pPr/>
              <a:t>18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E1254E-50CB-4157-B472-6A358115E8A1}" type="slidenum">
              <a:rPr lang="en-US">
                <a:latin typeface="Arial" charset="0"/>
                <a:cs typeface="Arial" charset="0"/>
              </a:rPr>
              <a:pPr/>
              <a:t>19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20471-92AA-4CD2-9481-4ED84355583D}" type="slidenum">
              <a:rPr lang="en-US">
                <a:latin typeface="Arial" charset="0"/>
                <a:cs typeface="Arial" charset="0"/>
              </a:rPr>
              <a:pPr/>
              <a:t>20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B54822-E220-4031-9668-3CFF7691D57C}" type="slidenum">
              <a:rPr lang="en-US">
                <a:latin typeface="Arial" charset="0"/>
                <a:cs typeface="Arial" charset="0"/>
              </a:rPr>
              <a:pPr/>
              <a:t>21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75F07-6323-4286-A1FB-78DBB0727C1B}" type="slidenum">
              <a:rPr lang="en-US">
                <a:latin typeface="Arial" charset="0"/>
                <a:cs typeface="Arial" charset="0"/>
              </a:rPr>
              <a:pPr/>
              <a:t>4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507A63-6858-4D62-B1F7-512267EB3E67}" type="slidenum">
              <a:rPr lang="en-US">
                <a:latin typeface="Arial" charset="0"/>
                <a:cs typeface="Arial" charset="0"/>
              </a:rPr>
              <a:pPr/>
              <a:t>22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008E7E-8980-4838-864D-DCDF23A14DF0}" type="slidenum">
              <a:rPr lang="en-US">
                <a:latin typeface="Arial" charset="0"/>
                <a:cs typeface="Arial" charset="0"/>
              </a:rPr>
              <a:pPr/>
              <a:t>5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854718-5AA6-4D5D-AE59-AACB69531432}" type="slidenum">
              <a:rPr lang="en-US">
                <a:latin typeface="Arial" charset="0"/>
                <a:cs typeface="Arial" charset="0"/>
              </a:rPr>
              <a:pPr/>
              <a:t>6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C00694-C2F0-473D-99D0-A6220C2C9A33}" type="slidenum">
              <a:rPr lang="en-US">
                <a:latin typeface="Arial" charset="0"/>
                <a:cs typeface="Arial" charset="0"/>
              </a:rPr>
              <a:pPr/>
              <a:t>7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B4A6B-D036-400D-8512-F91B8445EEFC}" type="slidenum">
              <a:rPr lang="en-US">
                <a:latin typeface="Arial" charset="0"/>
                <a:cs typeface="Arial" charset="0"/>
              </a:rPr>
              <a:pPr/>
              <a:t>8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807B9E-4307-472F-A23E-3D5B345C2B8C}" type="slidenum">
              <a:rPr lang="en-US">
                <a:latin typeface="Arial" charset="0"/>
                <a:cs typeface="Arial" charset="0"/>
              </a:rPr>
              <a:pPr/>
              <a:t>9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573C6-EF28-492D-9E11-FDB3385CC3BF}" type="slidenum">
              <a:rPr lang="en-US">
                <a:latin typeface="Arial" charset="0"/>
                <a:cs typeface="Arial" charset="0"/>
              </a:rPr>
              <a:pPr/>
              <a:t>10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B446FB-A550-4491-98A8-F008A303DC58}" type="slidenum">
              <a:rPr lang="en-US">
                <a:latin typeface="Arial" charset="0"/>
                <a:cs typeface="Arial" charset="0"/>
              </a:rPr>
              <a:pPr/>
              <a:t>11</a:t>
            </a:fld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5984C22-31C8-4AA0-B0E2-290B2B62CC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21336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267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400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704E0F9-6999-4082-8E6F-4F2CC4C71B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21336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495800" y="21336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00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34E824B-DA85-4F3A-93C0-A1F6F2127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AF8EE-3ECA-4260-9630-7AAD36823DC4}" type="datetimeFigureOut">
              <a:rPr lang="en-US" smtClean="0"/>
              <a:pPr/>
              <a:t>4/8/2015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A44BF-AEC0-4D36-93DD-AAD95C96747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e3EM8AERV0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VhH2GPlck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zbQ1jWl3A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videos.howstuffworks.com/hsw/8341-forests-and-seeds-how-seeds-disperse-video.htm" TargetMode="External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eg"/><Relationship Id="rId12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audio" Target="../media/audio2.wav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20.xml"/><Relationship Id="rId9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youtube.com/watch?v=mc9gUm1mMzc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r-z7hbCFI2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xGCnuXxbZGk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1.bp.blogspot.com/-L5wXvrSh1YA/TgQnjZgsPkI/AAAAAAAAABc/A2S0eD5DuDk/s1600/crop_imp_stomata.jpg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Plant Growth &amp; Development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8572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Wind-pollinated</a:t>
            </a:r>
            <a:r>
              <a:rPr lang="en-GB" sz="2800" dirty="0" smtClean="0"/>
              <a:t> flowers are different in structure because they do not have to attract insects to them but do need to be exposed to the wind.</a:t>
            </a:r>
          </a:p>
        </p:txBody>
      </p:sp>
      <p:sp>
        <p:nvSpPr>
          <p:cNvPr id="11267" name="Text Box 15"/>
          <p:cNvSpPr txBox="1">
            <a:spLocks noChangeArrowheads="1"/>
          </p:cNvSpPr>
          <p:nvPr/>
        </p:nvSpPr>
        <p:spPr bwMode="auto">
          <a:xfrm>
            <a:off x="404813" y="5262563"/>
            <a:ext cx="22526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Petals are small and green as there is no need to attract insects</a:t>
            </a:r>
          </a:p>
        </p:txBody>
      </p:sp>
      <p:sp>
        <p:nvSpPr>
          <p:cNvPr id="11268" name="Text Box 16"/>
          <p:cNvSpPr txBox="1">
            <a:spLocks noChangeArrowheads="1"/>
          </p:cNvSpPr>
          <p:nvPr/>
        </p:nvSpPr>
        <p:spPr bwMode="auto">
          <a:xfrm>
            <a:off x="7019925" y="3894138"/>
            <a:ext cx="19431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Stigma are feathery to catch pollen carried on wind</a:t>
            </a:r>
          </a:p>
        </p:txBody>
      </p:sp>
      <p:sp>
        <p:nvSpPr>
          <p:cNvPr id="11269" name="Text Box 17"/>
          <p:cNvSpPr txBox="1">
            <a:spLocks noChangeArrowheads="1"/>
          </p:cNvSpPr>
          <p:nvPr/>
        </p:nvSpPr>
        <p:spPr bwMode="auto">
          <a:xfrm>
            <a:off x="6005513" y="1949450"/>
            <a:ext cx="29591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Anthers are exposed to the wind so that pollen can easily be blown away</a:t>
            </a:r>
          </a:p>
        </p:txBody>
      </p:sp>
      <p:sp>
        <p:nvSpPr>
          <p:cNvPr id="11270" name="Text Box 21"/>
          <p:cNvSpPr txBox="1">
            <a:spLocks noChangeArrowheads="1"/>
          </p:cNvSpPr>
          <p:nvPr/>
        </p:nvSpPr>
        <p:spPr bwMode="auto">
          <a:xfrm>
            <a:off x="250825" y="1949450"/>
            <a:ext cx="26114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Pollen grains are very small and light. They occur in very large numbers</a:t>
            </a:r>
          </a:p>
        </p:txBody>
      </p:sp>
      <p:sp>
        <p:nvSpPr>
          <p:cNvPr id="11271" name="Text Box 23"/>
          <p:cNvSpPr txBox="1">
            <a:spLocks noChangeArrowheads="1"/>
          </p:cNvSpPr>
          <p:nvPr/>
        </p:nvSpPr>
        <p:spPr bwMode="auto">
          <a:xfrm>
            <a:off x="5724525" y="5694363"/>
            <a:ext cx="216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No scent or nectary</a:t>
            </a:r>
          </a:p>
        </p:txBody>
      </p:sp>
      <p:sp>
        <p:nvSpPr>
          <p:cNvPr id="11272" name="Line 261"/>
          <p:cNvSpPr>
            <a:spLocks noChangeShapeType="1"/>
          </p:cNvSpPr>
          <p:nvPr/>
        </p:nvSpPr>
        <p:spPr bwMode="auto">
          <a:xfrm flipH="1">
            <a:off x="4932363" y="2165350"/>
            <a:ext cx="1079500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3" name="Line 262"/>
          <p:cNvSpPr>
            <a:spLocks noChangeShapeType="1"/>
          </p:cNvSpPr>
          <p:nvPr/>
        </p:nvSpPr>
        <p:spPr bwMode="auto">
          <a:xfrm flipH="1" flipV="1">
            <a:off x="6084888" y="3894138"/>
            <a:ext cx="935037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4" name="Line 263"/>
          <p:cNvSpPr>
            <a:spLocks noChangeShapeType="1"/>
          </p:cNvSpPr>
          <p:nvPr/>
        </p:nvSpPr>
        <p:spPr bwMode="auto">
          <a:xfrm flipV="1">
            <a:off x="2268538" y="5478463"/>
            <a:ext cx="15113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1275" name="Picture 265" descr="grass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4075" y="2525713"/>
            <a:ext cx="4845050" cy="363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6" name="Text Box 266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9"/>
          <p:cNvSpPr>
            <a:spLocks noChangeArrowheads="1"/>
          </p:cNvSpPr>
          <p:nvPr/>
        </p:nvSpPr>
        <p:spPr bwMode="auto">
          <a:xfrm>
            <a:off x="539750" y="1452563"/>
            <a:ext cx="5200650" cy="47847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>
                <a:solidFill>
                  <a:srgbClr val="FF0000"/>
                </a:solidFill>
              </a:rPr>
              <a:t>Self-pollination</a:t>
            </a:r>
            <a:r>
              <a:rPr lang="en-GB" sz="2800" dirty="0" smtClean="0"/>
              <a:t> occurs when pollen falls from the anther onto the stigma of the same flower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95963" y="4005263"/>
            <a:ext cx="2952750" cy="11811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400" smtClean="0"/>
              <a:t>Self-pollination is not desirable as it reduces variation</a:t>
            </a: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795963" y="1989138"/>
            <a:ext cx="287972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GB" sz="2400">
                <a:solidFill>
                  <a:srgbClr val="FF0000"/>
                </a:solidFill>
              </a:rPr>
              <a:t>Click to show animation of self-pollination</a:t>
            </a:r>
          </a:p>
        </p:txBody>
      </p:sp>
      <p:pic>
        <p:nvPicPr>
          <p:cNvPr id="12294" name="Picture 11" descr="MPj03058530000[1]"/>
          <p:cNvPicPr>
            <a:picLocks noChangeAspect="1" noChangeArrowheads="1"/>
          </p:cNvPicPr>
          <p:nvPr/>
        </p:nvPicPr>
        <p:blipFill>
          <a:blip r:embed="rId3" cstate="print"/>
          <a:srcRect l="40147" t="50000"/>
          <a:stretch>
            <a:fillRect/>
          </a:stretch>
        </p:blipFill>
        <p:spPr bwMode="auto">
          <a:xfrm>
            <a:off x="7956550" y="2565400"/>
            <a:ext cx="60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 Box 12"/>
          <p:cNvSpPr txBox="1">
            <a:spLocks noChangeArrowheads="1"/>
          </p:cNvSpPr>
          <p:nvPr/>
        </p:nvSpPr>
        <p:spPr bwMode="auto">
          <a:xfrm>
            <a:off x="1476375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900113" y="2349500"/>
            <a:ext cx="4248150" cy="3840163"/>
            <a:chOff x="249" y="1344"/>
            <a:chExt cx="2676" cy="2419"/>
          </a:xfrm>
        </p:grpSpPr>
        <p:sp>
          <p:nvSpPr>
            <p:cNvPr id="12298" name="AutoShape 14"/>
            <p:cNvSpPr>
              <a:spLocks noChangeArrowheads="1"/>
            </p:cNvSpPr>
            <p:nvPr/>
          </p:nvSpPr>
          <p:spPr bwMode="auto">
            <a:xfrm rot="-159402">
              <a:off x="878" y="1344"/>
              <a:ext cx="1456" cy="1435"/>
            </a:xfrm>
            <a:custGeom>
              <a:avLst/>
              <a:gdLst>
                <a:gd name="T0" fmla="*/ 732 w 21600"/>
                <a:gd name="T1" fmla="*/ 145 h 21600"/>
                <a:gd name="T2" fmla="*/ 197 w 21600"/>
                <a:gd name="T3" fmla="*/ 718 h 21600"/>
                <a:gd name="T4" fmla="*/ 732 w 21600"/>
                <a:gd name="T5" fmla="*/ 1435 h 21600"/>
                <a:gd name="T6" fmla="*/ 1259 w 21600"/>
                <a:gd name="T7" fmla="*/ 7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4 w 21600"/>
                <a:gd name="T13" fmla="*/ 2273 h 21600"/>
                <a:gd name="T14" fmla="*/ 16556 w 21600"/>
                <a:gd name="T15" fmla="*/ 136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AutoShape 15"/>
            <p:cNvSpPr>
              <a:spLocks noChangeArrowheads="1"/>
            </p:cNvSpPr>
            <p:nvPr/>
          </p:nvSpPr>
          <p:spPr bwMode="auto">
            <a:xfrm rot="7761465">
              <a:off x="1750" y="2584"/>
              <a:ext cx="265" cy="51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AutoShape 16"/>
            <p:cNvSpPr>
              <a:spLocks noChangeArrowheads="1"/>
            </p:cNvSpPr>
            <p:nvPr/>
          </p:nvSpPr>
          <p:spPr bwMode="auto">
            <a:xfrm rot="4113339">
              <a:off x="1517" y="1683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AutoShape 17"/>
            <p:cNvSpPr>
              <a:spLocks noChangeArrowheads="1"/>
            </p:cNvSpPr>
            <p:nvPr/>
          </p:nvSpPr>
          <p:spPr bwMode="auto">
            <a:xfrm rot="-3781289">
              <a:off x="336" y="1675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2" name="Oval 18"/>
            <p:cNvSpPr>
              <a:spLocks noChangeArrowheads="1"/>
            </p:cNvSpPr>
            <p:nvPr/>
          </p:nvSpPr>
          <p:spPr bwMode="auto">
            <a:xfrm>
              <a:off x="1351" y="2291"/>
              <a:ext cx="433" cy="52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3" name="Rectangle 19"/>
            <p:cNvSpPr>
              <a:spLocks noChangeArrowheads="1"/>
            </p:cNvSpPr>
            <p:nvPr/>
          </p:nvSpPr>
          <p:spPr bwMode="auto">
            <a:xfrm>
              <a:off x="1508" y="1581"/>
              <a:ext cx="109" cy="7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20"/>
            <p:cNvSpPr>
              <a:spLocks noChangeArrowheads="1"/>
            </p:cNvSpPr>
            <p:nvPr/>
          </p:nvSpPr>
          <p:spPr bwMode="auto">
            <a:xfrm rot="2796774">
              <a:off x="1395" y="1513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AutoShape 21"/>
            <p:cNvSpPr>
              <a:spLocks noChangeArrowheads="1"/>
            </p:cNvSpPr>
            <p:nvPr/>
          </p:nvSpPr>
          <p:spPr bwMode="auto">
            <a:xfrm rot="7990016">
              <a:off x="1620" y="1511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Rectangle 22"/>
            <p:cNvSpPr>
              <a:spLocks noChangeArrowheads="1"/>
            </p:cNvSpPr>
            <p:nvPr/>
          </p:nvSpPr>
          <p:spPr bwMode="auto">
            <a:xfrm rot="-5400000">
              <a:off x="1510" y="2365"/>
              <a:ext cx="76" cy="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7" name="Rectangle 23"/>
            <p:cNvSpPr>
              <a:spLocks noChangeArrowheads="1"/>
            </p:cNvSpPr>
            <p:nvPr/>
          </p:nvSpPr>
          <p:spPr bwMode="auto">
            <a:xfrm rot="5400000">
              <a:off x="1506" y="2260"/>
              <a:ext cx="114" cy="10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8" name="AutoShape 24"/>
            <p:cNvSpPr>
              <a:spLocks noChangeArrowheads="1"/>
            </p:cNvSpPr>
            <p:nvPr/>
          </p:nvSpPr>
          <p:spPr bwMode="auto">
            <a:xfrm rot="861338">
              <a:off x="1813" y="1503"/>
              <a:ext cx="274" cy="91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9" name="AutoShape 25"/>
            <p:cNvSpPr>
              <a:spLocks noChangeArrowheads="1"/>
            </p:cNvSpPr>
            <p:nvPr/>
          </p:nvSpPr>
          <p:spPr bwMode="auto">
            <a:xfrm rot="-952189">
              <a:off x="1041" y="1468"/>
              <a:ext cx="287" cy="94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0" name="Oval 26"/>
            <p:cNvSpPr>
              <a:spLocks noChangeArrowheads="1"/>
            </p:cNvSpPr>
            <p:nvPr/>
          </p:nvSpPr>
          <p:spPr bwMode="auto">
            <a:xfrm>
              <a:off x="1430" y="2367"/>
              <a:ext cx="276" cy="453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1" name="Rectangle 27"/>
            <p:cNvSpPr>
              <a:spLocks noChangeArrowheads="1"/>
            </p:cNvSpPr>
            <p:nvPr/>
          </p:nvSpPr>
          <p:spPr bwMode="auto">
            <a:xfrm>
              <a:off x="1548" y="2329"/>
              <a:ext cx="39" cy="45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2" name="Rectangle 28"/>
            <p:cNvSpPr>
              <a:spLocks noChangeArrowheads="1"/>
            </p:cNvSpPr>
            <p:nvPr/>
          </p:nvSpPr>
          <p:spPr bwMode="auto">
            <a:xfrm>
              <a:off x="1515" y="2291"/>
              <a:ext cx="96" cy="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1587" y="2589"/>
              <a:ext cx="87" cy="114"/>
              <a:chOff x="2018" y="2790"/>
              <a:chExt cx="100" cy="136"/>
            </a:xfrm>
          </p:grpSpPr>
          <p:sp>
            <p:nvSpPr>
              <p:cNvPr id="12342" name="Rectangle 30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3" name="Oval 31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32"/>
            <p:cNvGrpSpPr>
              <a:grpSpLocks/>
            </p:cNvGrpSpPr>
            <p:nvPr/>
          </p:nvGrpSpPr>
          <p:grpSpPr bwMode="auto">
            <a:xfrm>
              <a:off x="1466" y="2591"/>
              <a:ext cx="82" cy="113"/>
              <a:chOff x="1878" y="2792"/>
              <a:chExt cx="95" cy="136"/>
            </a:xfrm>
          </p:grpSpPr>
          <p:sp>
            <p:nvSpPr>
              <p:cNvPr id="12340" name="Rectangle 33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41" name="Oval 34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1464" y="2464"/>
              <a:ext cx="82" cy="113"/>
              <a:chOff x="1878" y="2792"/>
              <a:chExt cx="95" cy="136"/>
            </a:xfrm>
          </p:grpSpPr>
          <p:sp>
            <p:nvSpPr>
              <p:cNvPr id="12338" name="Rectangle 3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9" name="Oval 3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>
              <a:off x="1588" y="2458"/>
              <a:ext cx="87" cy="113"/>
              <a:chOff x="2018" y="2790"/>
              <a:chExt cx="100" cy="136"/>
            </a:xfrm>
          </p:grpSpPr>
          <p:sp>
            <p:nvSpPr>
              <p:cNvPr id="12336" name="Rectangle 39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7" name="Oval 40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1718" y="1942"/>
              <a:ext cx="529" cy="829"/>
              <a:chOff x="3046" y="1630"/>
              <a:chExt cx="764" cy="1312"/>
            </a:xfrm>
          </p:grpSpPr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3053" y="1853"/>
                <a:ext cx="332" cy="1088"/>
              </a:xfrm>
              <a:custGeom>
                <a:avLst/>
                <a:gdLst>
                  <a:gd name="T0" fmla="*/ 0 w 332"/>
                  <a:gd name="T1" fmla="*/ 1088 h 1088"/>
                  <a:gd name="T2" fmla="*/ 226 w 332"/>
                  <a:gd name="T3" fmla="*/ 726 h 1088"/>
                  <a:gd name="T4" fmla="*/ 317 w 332"/>
                  <a:gd name="T5" fmla="*/ 363 h 1088"/>
                  <a:gd name="T6" fmla="*/ 317 w 332"/>
                  <a:gd name="T7" fmla="*/ 0 h 10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2"/>
                  <a:gd name="T13" fmla="*/ 0 h 1088"/>
                  <a:gd name="T14" fmla="*/ 332 w 332"/>
                  <a:gd name="T15" fmla="*/ 1088 h 10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2" h="1088">
                    <a:moveTo>
                      <a:pt x="0" y="1088"/>
                    </a:moveTo>
                    <a:cubicBezTo>
                      <a:pt x="86" y="967"/>
                      <a:pt x="173" y="847"/>
                      <a:pt x="226" y="726"/>
                    </a:cubicBezTo>
                    <a:cubicBezTo>
                      <a:pt x="279" y="605"/>
                      <a:pt x="302" y="484"/>
                      <a:pt x="317" y="363"/>
                    </a:cubicBezTo>
                    <a:cubicBezTo>
                      <a:pt x="332" y="242"/>
                      <a:pt x="324" y="121"/>
                      <a:pt x="317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>
                <a:off x="3046" y="2035"/>
                <a:ext cx="681" cy="907"/>
              </a:xfrm>
              <a:custGeom>
                <a:avLst/>
                <a:gdLst>
                  <a:gd name="T0" fmla="*/ 0 w 681"/>
                  <a:gd name="T1" fmla="*/ 907 h 907"/>
                  <a:gd name="T2" fmla="*/ 454 w 681"/>
                  <a:gd name="T3" fmla="*/ 544 h 907"/>
                  <a:gd name="T4" fmla="*/ 681 w 681"/>
                  <a:gd name="T5" fmla="*/ 0 h 907"/>
                  <a:gd name="T6" fmla="*/ 0 60000 65536"/>
                  <a:gd name="T7" fmla="*/ 0 60000 65536"/>
                  <a:gd name="T8" fmla="*/ 0 60000 65536"/>
                  <a:gd name="T9" fmla="*/ 0 w 681"/>
                  <a:gd name="T10" fmla="*/ 0 h 907"/>
                  <a:gd name="T11" fmla="*/ 681 w 681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1" h="907">
                    <a:moveTo>
                      <a:pt x="0" y="907"/>
                    </a:moveTo>
                    <a:cubicBezTo>
                      <a:pt x="170" y="801"/>
                      <a:pt x="341" y="695"/>
                      <a:pt x="454" y="544"/>
                    </a:cubicBezTo>
                    <a:cubicBezTo>
                      <a:pt x="567" y="393"/>
                      <a:pt x="643" y="91"/>
                      <a:pt x="681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2" name="Oval 44"/>
              <p:cNvSpPr>
                <a:spLocks noChangeArrowheads="1"/>
              </p:cNvSpPr>
              <p:nvPr/>
            </p:nvSpPr>
            <p:spPr bwMode="auto">
              <a:xfrm>
                <a:off x="3310" y="1630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3" name="Oval 45"/>
              <p:cNvSpPr>
                <a:spLocks noChangeArrowheads="1"/>
              </p:cNvSpPr>
              <p:nvPr/>
            </p:nvSpPr>
            <p:spPr bwMode="auto">
              <a:xfrm rot="183620">
                <a:off x="3340" y="1633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4" name="Oval 46"/>
              <p:cNvSpPr>
                <a:spLocks noChangeArrowheads="1"/>
              </p:cNvSpPr>
              <p:nvPr/>
            </p:nvSpPr>
            <p:spPr bwMode="auto">
              <a:xfrm rot="848122">
                <a:off x="3691" y="1819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35" name="Oval 47"/>
              <p:cNvSpPr>
                <a:spLocks noChangeArrowheads="1"/>
              </p:cNvSpPr>
              <p:nvPr/>
            </p:nvSpPr>
            <p:spPr bwMode="auto">
              <a:xfrm rot="1022545">
                <a:off x="3719" y="1836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18" name="Freeform 48"/>
            <p:cNvSpPr>
              <a:spLocks/>
            </p:cNvSpPr>
            <p:nvPr/>
          </p:nvSpPr>
          <p:spPr bwMode="auto">
            <a:xfrm flipH="1">
              <a:off x="1186" y="2083"/>
              <a:ext cx="230" cy="687"/>
            </a:xfrm>
            <a:custGeom>
              <a:avLst/>
              <a:gdLst>
                <a:gd name="T0" fmla="*/ 0 w 332"/>
                <a:gd name="T1" fmla="*/ 1088 h 1088"/>
                <a:gd name="T2" fmla="*/ 226 w 332"/>
                <a:gd name="T3" fmla="*/ 726 h 1088"/>
                <a:gd name="T4" fmla="*/ 317 w 332"/>
                <a:gd name="T5" fmla="*/ 363 h 1088"/>
                <a:gd name="T6" fmla="*/ 317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8"/>
                <a:gd name="T14" fmla="*/ 332 w 332"/>
                <a:gd name="T15" fmla="*/ 1088 h 10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Freeform 49"/>
            <p:cNvSpPr>
              <a:spLocks/>
            </p:cNvSpPr>
            <p:nvPr/>
          </p:nvSpPr>
          <p:spPr bwMode="auto">
            <a:xfrm flipH="1">
              <a:off x="949" y="2198"/>
              <a:ext cx="472" cy="573"/>
            </a:xfrm>
            <a:custGeom>
              <a:avLst/>
              <a:gdLst>
                <a:gd name="T0" fmla="*/ 0 w 681"/>
                <a:gd name="T1" fmla="*/ 907 h 907"/>
                <a:gd name="T2" fmla="*/ 454 w 681"/>
                <a:gd name="T3" fmla="*/ 544 h 907"/>
                <a:gd name="T4" fmla="*/ 681 w 681"/>
                <a:gd name="T5" fmla="*/ 0 h 907"/>
                <a:gd name="T6" fmla="*/ 0 60000 65536"/>
                <a:gd name="T7" fmla="*/ 0 60000 65536"/>
                <a:gd name="T8" fmla="*/ 0 60000 65536"/>
                <a:gd name="T9" fmla="*/ 0 w 681"/>
                <a:gd name="T10" fmla="*/ 0 h 907"/>
                <a:gd name="T11" fmla="*/ 681 w 681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Oval 50"/>
            <p:cNvSpPr>
              <a:spLocks noChangeArrowheads="1"/>
            </p:cNvSpPr>
            <p:nvPr/>
          </p:nvSpPr>
          <p:spPr bwMode="auto">
            <a:xfrm flipH="1">
              <a:off x="1175" y="1942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Oval 51"/>
            <p:cNvSpPr>
              <a:spLocks noChangeArrowheads="1"/>
            </p:cNvSpPr>
            <p:nvPr/>
          </p:nvSpPr>
          <p:spPr bwMode="auto">
            <a:xfrm rot="21416380" flipH="1">
              <a:off x="1154" y="1944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Oval 52"/>
            <p:cNvSpPr>
              <a:spLocks noChangeArrowheads="1"/>
            </p:cNvSpPr>
            <p:nvPr/>
          </p:nvSpPr>
          <p:spPr bwMode="auto">
            <a:xfrm rot="20751878" flipH="1">
              <a:off x="911" y="2061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Oval 53"/>
            <p:cNvSpPr>
              <a:spLocks noChangeArrowheads="1"/>
            </p:cNvSpPr>
            <p:nvPr/>
          </p:nvSpPr>
          <p:spPr bwMode="auto">
            <a:xfrm rot="20577455" flipH="1">
              <a:off x="892" y="2072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54"/>
            <p:cNvGrpSpPr>
              <a:grpSpLocks/>
            </p:cNvGrpSpPr>
            <p:nvPr/>
          </p:nvGrpSpPr>
          <p:grpSpPr bwMode="auto">
            <a:xfrm>
              <a:off x="1417" y="2787"/>
              <a:ext cx="305" cy="976"/>
              <a:chOff x="2744" y="2937"/>
              <a:chExt cx="305" cy="976"/>
            </a:xfrm>
          </p:grpSpPr>
          <p:sp>
            <p:nvSpPr>
              <p:cNvPr id="12327" name="Rectangle 55"/>
              <p:cNvSpPr>
                <a:spLocks noChangeArrowheads="1"/>
              </p:cNvSpPr>
              <p:nvPr/>
            </p:nvSpPr>
            <p:spPr bwMode="auto">
              <a:xfrm>
                <a:off x="2843" y="3245"/>
                <a:ext cx="92" cy="66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8" name="Oval 56"/>
              <p:cNvSpPr>
                <a:spLocks noChangeArrowheads="1"/>
              </p:cNvSpPr>
              <p:nvPr/>
            </p:nvSpPr>
            <p:spPr bwMode="auto">
              <a:xfrm>
                <a:off x="2744" y="2937"/>
                <a:ext cx="305" cy="318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29" name="Oval 57"/>
              <p:cNvSpPr>
                <a:spLocks noChangeArrowheads="1"/>
              </p:cNvSpPr>
              <p:nvPr/>
            </p:nvSpPr>
            <p:spPr bwMode="auto">
              <a:xfrm>
                <a:off x="2831" y="3112"/>
                <a:ext cx="117" cy="167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325" name="AutoShape 58"/>
            <p:cNvSpPr>
              <a:spLocks noChangeArrowheads="1"/>
            </p:cNvSpPr>
            <p:nvPr/>
          </p:nvSpPr>
          <p:spPr bwMode="auto">
            <a:xfrm rot="8933839">
              <a:off x="1672" y="2681"/>
              <a:ext cx="276" cy="49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6" name="AutoShape 59"/>
            <p:cNvSpPr>
              <a:spLocks noChangeArrowheads="1"/>
            </p:cNvSpPr>
            <p:nvPr/>
          </p:nvSpPr>
          <p:spPr bwMode="auto">
            <a:xfrm rot="1485656">
              <a:off x="1194" y="2707"/>
              <a:ext cx="276" cy="490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14" name="AutoShape 10"/>
          <p:cNvSpPr>
            <a:spLocks noChangeArrowheads="1"/>
          </p:cNvSpPr>
          <p:nvPr/>
        </p:nvSpPr>
        <p:spPr bwMode="auto">
          <a:xfrm>
            <a:off x="1908175" y="3500438"/>
            <a:ext cx="144463" cy="144462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05556E-6 7.77778E-6 C 0.01441 -0.03819 0.004 -0.11782 0.00417 -0.13333 C 0.00244 -0.14027 0.00487 -0.14722 0.00626 -0.15416 C 0.00834 -0.16388 0.00834 -0.17337 0.01251 -0.18194 C 0.01372 -0.18842 0.01355 -0.19074 0.01771 -0.19444 C 0.01928 -0.20069 0.0231 -0.20624 0.02709 -0.20972 C 0.02778 -0.21111 0.0283 -0.21273 0.02917 -0.21388 C 0.03004 -0.21504 0.03143 -0.21527 0.0323 -0.21666 C 0.03525 -0.22152 0.03316 -0.22291 0.03855 -0.22777 C 0.04549 -0.24166 0.04237 -0.2368 0.05105 -0.24444 C 0.05608 -0.25439 0.05504 -0.25208 0.06251 -0.25694 C 0.06285 -0.25879 0.06268 -0.26111 0.06355 -0.26249 C 0.06424 -0.26365 0.06563 -0.26319 0.06667 -0.26388 C 0.07049 -0.26643 0.07431 -0.26828 0.07813 -0.27083 C 0.09445 -0.26967 0.09862 -0.27152 0.11042 -0.26111 C 0.11285 -0.25648 0.11355 -0.25277 0.11459 -0.24722 C 0.1132 -0.16249 0.11355 -0.20462 0.11355 -0.12083 " pathEditMode="relative" ptsTypes="ffffffffffffffffA">
                                      <p:cBhvr>
                                        <p:cTn id="6" dur="3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Flowers will prevent self-pollination by either</a:t>
            </a:r>
            <a:br>
              <a:rPr lang="en-GB" sz="2800" dirty="0" smtClean="0"/>
            </a:br>
            <a:r>
              <a:rPr lang="en-GB" sz="2800" dirty="0" smtClean="0"/>
              <a:t> having stigma above stamen or…</a:t>
            </a:r>
          </a:p>
        </p:txBody>
      </p:sp>
      <p:sp>
        <p:nvSpPr>
          <p:cNvPr id="13315" name="Text Box 488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  <p:grpSp>
        <p:nvGrpSpPr>
          <p:cNvPr id="2" name="Group 493"/>
          <p:cNvGrpSpPr>
            <a:grpSpLocks/>
          </p:cNvGrpSpPr>
          <p:nvPr/>
        </p:nvGrpSpPr>
        <p:grpSpPr bwMode="auto">
          <a:xfrm>
            <a:off x="2484438" y="1773238"/>
            <a:ext cx="4248150" cy="3840162"/>
            <a:chOff x="249" y="1344"/>
            <a:chExt cx="2676" cy="2419"/>
          </a:xfrm>
        </p:grpSpPr>
        <p:sp>
          <p:nvSpPr>
            <p:cNvPr id="13317" name="AutoShape 438"/>
            <p:cNvSpPr>
              <a:spLocks noChangeArrowheads="1"/>
            </p:cNvSpPr>
            <p:nvPr/>
          </p:nvSpPr>
          <p:spPr bwMode="auto">
            <a:xfrm rot="-159402">
              <a:off x="878" y="1344"/>
              <a:ext cx="1456" cy="1435"/>
            </a:xfrm>
            <a:custGeom>
              <a:avLst/>
              <a:gdLst>
                <a:gd name="T0" fmla="*/ 732 w 21600"/>
                <a:gd name="T1" fmla="*/ 145 h 21600"/>
                <a:gd name="T2" fmla="*/ 197 w 21600"/>
                <a:gd name="T3" fmla="*/ 718 h 21600"/>
                <a:gd name="T4" fmla="*/ 732 w 21600"/>
                <a:gd name="T5" fmla="*/ 1435 h 21600"/>
                <a:gd name="T6" fmla="*/ 1259 w 21600"/>
                <a:gd name="T7" fmla="*/ 71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4 w 21600"/>
                <a:gd name="T13" fmla="*/ 2273 h 21600"/>
                <a:gd name="T14" fmla="*/ 16556 w 21600"/>
                <a:gd name="T15" fmla="*/ 1368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AutoShape 439"/>
            <p:cNvSpPr>
              <a:spLocks noChangeArrowheads="1"/>
            </p:cNvSpPr>
            <p:nvPr/>
          </p:nvSpPr>
          <p:spPr bwMode="auto">
            <a:xfrm rot="7761465">
              <a:off x="1750" y="2584"/>
              <a:ext cx="265" cy="51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AutoShape 440"/>
            <p:cNvSpPr>
              <a:spLocks noChangeArrowheads="1"/>
            </p:cNvSpPr>
            <p:nvPr/>
          </p:nvSpPr>
          <p:spPr bwMode="auto">
            <a:xfrm rot="4113339">
              <a:off x="1517" y="1683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AutoShape 441"/>
            <p:cNvSpPr>
              <a:spLocks noChangeArrowheads="1"/>
            </p:cNvSpPr>
            <p:nvPr/>
          </p:nvSpPr>
          <p:spPr bwMode="auto">
            <a:xfrm rot="-3781289">
              <a:off x="336" y="1675"/>
              <a:ext cx="1322" cy="1495"/>
            </a:xfrm>
            <a:custGeom>
              <a:avLst/>
              <a:gdLst>
                <a:gd name="T0" fmla="*/ 665 w 21600"/>
                <a:gd name="T1" fmla="*/ 151 h 21600"/>
                <a:gd name="T2" fmla="*/ 179 w 21600"/>
                <a:gd name="T3" fmla="*/ 748 h 21600"/>
                <a:gd name="T4" fmla="*/ 665 w 21600"/>
                <a:gd name="T5" fmla="*/ 1495 h 21600"/>
                <a:gd name="T6" fmla="*/ 1143 w 21600"/>
                <a:gd name="T7" fmla="*/ 74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2 w 21600"/>
                <a:gd name="T13" fmla="*/ 2283 h 21600"/>
                <a:gd name="T14" fmla="*/ 16551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442"/>
            <p:cNvSpPr>
              <a:spLocks noChangeArrowheads="1"/>
            </p:cNvSpPr>
            <p:nvPr/>
          </p:nvSpPr>
          <p:spPr bwMode="auto">
            <a:xfrm>
              <a:off x="1351" y="2291"/>
              <a:ext cx="433" cy="529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Rectangle 443"/>
            <p:cNvSpPr>
              <a:spLocks noChangeArrowheads="1"/>
            </p:cNvSpPr>
            <p:nvPr/>
          </p:nvSpPr>
          <p:spPr bwMode="auto">
            <a:xfrm>
              <a:off x="1508" y="1581"/>
              <a:ext cx="109" cy="718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AutoShape 444"/>
            <p:cNvSpPr>
              <a:spLocks noChangeArrowheads="1"/>
            </p:cNvSpPr>
            <p:nvPr/>
          </p:nvSpPr>
          <p:spPr bwMode="auto">
            <a:xfrm rot="2796774">
              <a:off x="1395" y="1513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AutoShape 445"/>
            <p:cNvSpPr>
              <a:spLocks noChangeArrowheads="1"/>
            </p:cNvSpPr>
            <p:nvPr/>
          </p:nvSpPr>
          <p:spPr bwMode="auto">
            <a:xfrm rot="7990016">
              <a:off x="1620" y="1511"/>
              <a:ext cx="113" cy="19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5" name="Rectangle 446"/>
            <p:cNvSpPr>
              <a:spLocks noChangeArrowheads="1"/>
            </p:cNvSpPr>
            <p:nvPr/>
          </p:nvSpPr>
          <p:spPr bwMode="auto">
            <a:xfrm rot="-5400000">
              <a:off x="1510" y="2365"/>
              <a:ext cx="76" cy="7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6" name="Rectangle 447"/>
            <p:cNvSpPr>
              <a:spLocks noChangeArrowheads="1"/>
            </p:cNvSpPr>
            <p:nvPr/>
          </p:nvSpPr>
          <p:spPr bwMode="auto">
            <a:xfrm rot="5400000">
              <a:off x="1506" y="2260"/>
              <a:ext cx="114" cy="102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AutoShape 448"/>
            <p:cNvSpPr>
              <a:spLocks noChangeArrowheads="1"/>
            </p:cNvSpPr>
            <p:nvPr/>
          </p:nvSpPr>
          <p:spPr bwMode="auto">
            <a:xfrm rot="861338">
              <a:off x="1813" y="1503"/>
              <a:ext cx="274" cy="91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AutoShape 449"/>
            <p:cNvSpPr>
              <a:spLocks noChangeArrowheads="1"/>
            </p:cNvSpPr>
            <p:nvPr/>
          </p:nvSpPr>
          <p:spPr bwMode="auto">
            <a:xfrm rot="-952189">
              <a:off x="1041" y="1468"/>
              <a:ext cx="287" cy="940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9" name="Oval 450"/>
            <p:cNvSpPr>
              <a:spLocks noChangeArrowheads="1"/>
            </p:cNvSpPr>
            <p:nvPr/>
          </p:nvSpPr>
          <p:spPr bwMode="auto">
            <a:xfrm>
              <a:off x="1430" y="2367"/>
              <a:ext cx="276" cy="453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Rectangle 455"/>
            <p:cNvSpPr>
              <a:spLocks noChangeArrowheads="1"/>
            </p:cNvSpPr>
            <p:nvPr/>
          </p:nvSpPr>
          <p:spPr bwMode="auto">
            <a:xfrm>
              <a:off x="1548" y="2329"/>
              <a:ext cx="39" cy="45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Rectangle 456"/>
            <p:cNvSpPr>
              <a:spLocks noChangeArrowheads="1"/>
            </p:cNvSpPr>
            <p:nvPr/>
          </p:nvSpPr>
          <p:spPr bwMode="auto">
            <a:xfrm>
              <a:off x="1515" y="2291"/>
              <a:ext cx="96" cy="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457"/>
            <p:cNvGrpSpPr>
              <a:grpSpLocks/>
            </p:cNvGrpSpPr>
            <p:nvPr/>
          </p:nvGrpSpPr>
          <p:grpSpPr bwMode="auto">
            <a:xfrm>
              <a:off x="1587" y="2589"/>
              <a:ext cx="87" cy="114"/>
              <a:chOff x="2018" y="2790"/>
              <a:chExt cx="100" cy="136"/>
            </a:xfrm>
          </p:grpSpPr>
          <p:sp>
            <p:nvSpPr>
              <p:cNvPr id="13361" name="Rectangle 458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2" name="Oval 459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460"/>
            <p:cNvGrpSpPr>
              <a:grpSpLocks/>
            </p:cNvGrpSpPr>
            <p:nvPr/>
          </p:nvGrpSpPr>
          <p:grpSpPr bwMode="auto">
            <a:xfrm>
              <a:off x="1466" y="2591"/>
              <a:ext cx="82" cy="113"/>
              <a:chOff x="1878" y="2792"/>
              <a:chExt cx="95" cy="136"/>
            </a:xfrm>
          </p:grpSpPr>
          <p:sp>
            <p:nvSpPr>
              <p:cNvPr id="13359" name="Rectangle 461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60" name="Oval 462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63"/>
            <p:cNvGrpSpPr>
              <a:grpSpLocks/>
            </p:cNvGrpSpPr>
            <p:nvPr/>
          </p:nvGrpSpPr>
          <p:grpSpPr bwMode="auto">
            <a:xfrm>
              <a:off x="1464" y="2464"/>
              <a:ext cx="82" cy="113"/>
              <a:chOff x="1878" y="2792"/>
              <a:chExt cx="95" cy="136"/>
            </a:xfrm>
          </p:grpSpPr>
          <p:sp>
            <p:nvSpPr>
              <p:cNvPr id="13357" name="Rectangle 464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8" name="Oval 465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466"/>
            <p:cNvGrpSpPr>
              <a:grpSpLocks/>
            </p:cNvGrpSpPr>
            <p:nvPr/>
          </p:nvGrpSpPr>
          <p:grpSpPr bwMode="auto">
            <a:xfrm>
              <a:off x="1588" y="2458"/>
              <a:ext cx="87" cy="113"/>
              <a:chOff x="2018" y="2790"/>
              <a:chExt cx="100" cy="136"/>
            </a:xfrm>
          </p:grpSpPr>
          <p:sp>
            <p:nvSpPr>
              <p:cNvPr id="13355" name="Rectangle 467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6" name="Oval 468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469"/>
            <p:cNvGrpSpPr>
              <a:grpSpLocks/>
            </p:cNvGrpSpPr>
            <p:nvPr/>
          </p:nvGrpSpPr>
          <p:grpSpPr bwMode="auto">
            <a:xfrm>
              <a:off x="1718" y="1942"/>
              <a:ext cx="529" cy="829"/>
              <a:chOff x="3046" y="1630"/>
              <a:chExt cx="764" cy="1312"/>
            </a:xfrm>
          </p:grpSpPr>
          <p:sp>
            <p:nvSpPr>
              <p:cNvPr id="13349" name="Freeform 470"/>
              <p:cNvSpPr>
                <a:spLocks/>
              </p:cNvSpPr>
              <p:nvPr/>
            </p:nvSpPr>
            <p:spPr bwMode="auto">
              <a:xfrm>
                <a:off x="3053" y="1853"/>
                <a:ext cx="332" cy="1088"/>
              </a:xfrm>
              <a:custGeom>
                <a:avLst/>
                <a:gdLst>
                  <a:gd name="T0" fmla="*/ 0 w 332"/>
                  <a:gd name="T1" fmla="*/ 1088 h 1088"/>
                  <a:gd name="T2" fmla="*/ 226 w 332"/>
                  <a:gd name="T3" fmla="*/ 726 h 1088"/>
                  <a:gd name="T4" fmla="*/ 317 w 332"/>
                  <a:gd name="T5" fmla="*/ 363 h 1088"/>
                  <a:gd name="T6" fmla="*/ 317 w 332"/>
                  <a:gd name="T7" fmla="*/ 0 h 10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2"/>
                  <a:gd name="T13" fmla="*/ 0 h 1088"/>
                  <a:gd name="T14" fmla="*/ 332 w 332"/>
                  <a:gd name="T15" fmla="*/ 1088 h 10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2" h="1088">
                    <a:moveTo>
                      <a:pt x="0" y="1088"/>
                    </a:moveTo>
                    <a:cubicBezTo>
                      <a:pt x="86" y="967"/>
                      <a:pt x="173" y="847"/>
                      <a:pt x="226" y="726"/>
                    </a:cubicBezTo>
                    <a:cubicBezTo>
                      <a:pt x="279" y="605"/>
                      <a:pt x="302" y="484"/>
                      <a:pt x="317" y="363"/>
                    </a:cubicBezTo>
                    <a:cubicBezTo>
                      <a:pt x="332" y="242"/>
                      <a:pt x="324" y="121"/>
                      <a:pt x="317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0" name="Freeform 471"/>
              <p:cNvSpPr>
                <a:spLocks/>
              </p:cNvSpPr>
              <p:nvPr/>
            </p:nvSpPr>
            <p:spPr bwMode="auto">
              <a:xfrm>
                <a:off x="3046" y="2035"/>
                <a:ext cx="681" cy="907"/>
              </a:xfrm>
              <a:custGeom>
                <a:avLst/>
                <a:gdLst>
                  <a:gd name="T0" fmla="*/ 0 w 681"/>
                  <a:gd name="T1" fmla="*/ 907 h 907"/>
                  <a:gd name="T2" fmla="*/ 454 w 681"/>
                  <a:gd name="T3" fmla="*/ 544 h 907"/>
                  <a:gd name="T4" fmla="*/ 681 w 681"/>
                  <a:gd name="T5" fmla="*/ 0 h 907"/>
                  <a:gd name="T6" fmla="*/ 0 60000 65536"/>
                  <a:gd name="T7" fmla="*/ 0 60000 65536"/>
                  <a:gd name="T8" fmla="*/ 0 60000 65536"/>
                  <a:gd name="T9" fmla="*/ 0 w 681"/>
                  <a:gd name="T10" fmla="*/ 0 h 907"/>
                  <a:gd name="T11" fmla="*/ 681 w 681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1" h="907">
                    <a:moveTo>
                      <a:pt x="0" y="907"/>
                    </a:moveTo>
                    <a:cubicBezTo>
                      <a:pt x="170" y="801"/>
                      <a:pt x="341" y="695"/>
                      <a:pt x="454" y="544"/>
                    </a:cubicBezTo>
                    <a:cubicBezTo>
                      <a:pt x="567" y="393"/>
                      <a:pt x="643" y="91"/>
                      <a:pt x="681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1" name="Oval 472"/>
              <p:cNvSpPr>
                <a:spLocks noChangeArrowheads="1"/>
              </p:cNvSpPr>
              <p:nvPr/>
            </p:nvSpPr>
            <p:spPr bwMode="auto">
              <a:xfrm>
                <a:off x="3310" y="1630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2" name="Oval 473"/>
              <p:cNvSpPr>
                <a:spLocks noChangeArrowheads="1"/>
              </p:cNvSpPr>
              <p:nvPr/>
            </p:nvSpPr>
            <p:spPr bwMode="auto">
              <a:xfrm rot="183620">
                <a:off x="3340" y="1633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3" name="Oval 474"/>
              <p:cNvSpPr>
                <a:spLocks noChangeArrowheads="1"/>
              </p:cNvSpPr>
              <p:nvPr/>
            </p:nvSpPr>
            <p:spPr bwMode="auto">
              <a:xfrm rot="848122">
                <a:off x="3691" y="1819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54" name="Oval 475"/>
              <p:cNvSpPr>
                <a:spLocks noChangeArrowheads="1"/>
              </p:cNvSpPr>
              <p:nvPr/>
            </p:nvSpPr>
            <p:spPr bwMode="auto">
              <a:xfrm rot="1022545">
                <a:off x="3719" y="1836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37" name="Freeform 477"/>
            <p:cNvSpPr>
              <a:spLocks/>
            </p:cNvSpPr>
            <p:nvPr/>
          </p:nvSpPr>
          <p:spPr bwMode="auto">
            <a:xfrm flipH="1">
              <a:off x="1186" y="2083"/>
              <a:ext cx="230" cy="687"/>
            </a:xfrm>
            <a:custGeom>
              <a:avLst/>
              <a:gdLst>
                <a:gd name="T0" fmla="*/ 0 w 332"/>
                <a:gd name="T1" fmla="*/ 1088 h 1088"/>
                <a:gd name="T2" fmla="*/ 226 w 332"/>
                <a:gd name="T3" fmla="*/ 726 h 1088"/>
                <a:gd name="T4" fmla="*/ 317 w 332"/>
                <a:gd name="T5" fmla="*/ 363 h 1088"/>
                <a:gd name="T6" fmla="*/ 317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8"/>
                <a:gd name="T14" fmla="*/ 332 w 332"/>
                <a:gd name="T15" fmla="*/ 1088 h 10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8" name="Freeform 478"/>
            <p:cNvSpPr>
              <a:spLocks/>
            </p:cNvSpPr>
            <p:nvPr/>
          </p:nvSpPr>
          <p:spPr bwMode="auto">
            <a:xfrm flipH="1">
              <a:off x="949" y="2198"/>
              <a:ext cx="472" cy="573"/>
            </a:xfrm>
            <a:custGeom>
              <a:avLst/>
              <a:gdLst>
                <a:gd name="T0" fmla="*/ 0 w 681"/>
                <a:gd name="T1" fmla="*/ 907 h 907"/>
                <a:gd name="T2" fmla="*/ 454 w 681"/>
                <a:gd name="T3" fmla="*/ 544 h 907"/>
                <a:gd name="T4" fmla="*/ 681 w 681"/>
                <a:gd name="T5" fmla="*/ 0 h 907"/>
                <a:gd name="T6" fmla="*/ 0 60000 65536"/>
                <a:gd name="T7" fmla="*/ 0 60000 65536"/>
                <a:gd name="T8" fmla="*/ 0 60000 65536"/>
                <a:gd name="T9" fmla="*/ 0 w 681"/>
                <a:gd name="T10" fmla="*/ 0 h 907"/>
                <a:gd name="T11" fmla="*/ 681 w 681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57150" cmpd="sng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39" name="Oval 479"/>
            <p:cNvSpPr>
              <a:spLocks noChangeArrowheads="1"/>
            </p:cNvSpPr>
            <p:nvPr/>
          </p:nvSpPr>
          <p:spPr bwMode="auto">
            <a:xfrm flipH="1">
              <a:off x="1175" y="1942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Oval 480"/>
            <p:cNvSpPr>
              <a:spLocks noChangeArrowheads="1"/>
            </p:cNvSpPr>
            <p:nvPr/>
          </p:nvSpPr>
          <p:spPr bwMode="auto">
            <a:xfrm rot="21416380" flipH="1">
              <a:off x="1154" y="1944"/>
              <a:ext cx="63" cy="143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Oval 481"/>
            <p:cNvSpPr>
              <a:spLocks noChangeArrowheads="1"/>
            </p:cNvSpPr>
            <p:nvPr/>
          </p:nvSpPr>
          <p:spPr bwMode="auto">
            <a:xfrm rot="20751878" flipH="1">
              <a:off x="911" y="2061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482"/>
            <p:cNvSpPr>
              <a:spLocks noChangeArrowheads="1"/>
            </p:cNvSpPr>
            <p:nvPr/>
          </p:nvSpPr>
          <p:spPr bwMode="auto">
            <a:xfrm rot="20577455" flipH="1">
              <a:off x="892" y="2072"/>
              <a:ext cx="63" cy="144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" name="Group 489"/>
            <p:cNvGrpSpPr>
              <a:grpSpLocks/>
            </p:cNvGrpSpPr>
            <p:nvPr/>
          </p:nvGrpSpPr>
          <p:grpSpPr bwMode="auto">
            <a:xfrm>
              <a:off x="1417" y="2787"/>
              <a:ext cx="305" cy="976"/>
              <a:chOff x="2744" y="2937"/>
              <a:chExt cx="305" cy="976"/>
            </a:xfrm>
          </p:grpSpPr>
          <p:sp>
            <p:nvSpPr>
              <p:cNvPr id="13346" name="Rectangle 490"/>
              <p:cNvSpPr>
                <a:spLocks noChangeArrowheads="1"/>
              </p:cNvSpPr>
              <p:nvPr/>
            </p:nvSpPr>
            <p:spPr bwMode="auto">
              <a:xfrm>
                <a:off x="2843" y="3245"/>
                <a:ext cx="92" cy="668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7" name="Oval 491"/>
              <p:cNvSpPr>
                <a:spLocks noChangeArrowheads="1"/>
              </p:cNvSpPr>
              <p:nvPr/>
            </p:nvSpPr>
            <p:spPr bwMode="auto">
              <a:xfrm>
                <a:off x="2744" y="2937"/>
                <a:ext cx="305" cy="318"/>
              </a:xfrm>
              <a:prstGeom prst="ellipse">
                <a:avLst/>
              </a:prstGeom>
              <a:solidFill>
                <a:srgbClr val="0066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48" name="Oval 492"/>
              <p:cNvSpPr>
                <a:spLocks noChangeArrowheads="1"/>
              </p:cNvSpPr>
              <p:nvPr/>
            </p:nvSpPr>
            <p:spPr bwMode="auto">
              <a:xfrm>
                <a:off x="2831" y="3112"/>
                <a:ext cx="117" cy="167"/>
              </a:xfrm>
              <a:prstGeom prst="ellipse">
                <a:avLst/>
              </a:prstGeom>
              <a:solidFill>
                <a:srgbClr val="00660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44" name="AutoShape 483"/>
            <p:cNvSpPr>
              <a:spLocks noChangeArrowheads="1"/>
            </p:cNvSpPr>
            <p:nvPr/>
          </p:nvSpPr>
          <p:spPr bwMode="auto">
            <a:xfrm rot="8933839">
              <a:off x="1672" y="2681"/>
              <a:ext cx="276" cy="49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AutoShape 484"/>
            <p:cNvSpPr>
              <a:spLocks noChangeArrowheads="1"/>
            </p:cNvSpPr>
            <p:nvPr/>
          </p:nvSpPr>
          <p:spPr bwMode="auto">
            <a:xfrm rot="1485656">
              <a:off x="1194" y="2707"/>
              <a:ext cx="276" cy="490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dirty="0" smtClean="0"/>
              <a:t>…by having stamen and stigma mature at different times.</a:t>
            </a:r>
          </a:p>
        </p:txBody>
      </p:sp>
      <p:sp>
        <p:nvSpPr>
          <p:cNvPr id="14339" name="Rectangle 209"/>
          <p:cNvSpPr>
            <a:spLocks noGrp="1" noChangeArrowheads="1"/>
          </p:cNvSpPr>
          <p:nvPr>
            <p:ph type="body" idx="1"/>
          </p:nvPr>
        </p:nvSpPr>
        <p:spPr>
          <a:xfrm>
            <a:off x="611188" y="5373688"/>
            <a:ext cx="8351837" cy="6477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smtClean="0">
              <a:solidFill>
                <a:srgbClr val="FF0000"/>
              </a:solidFill>
            </a:endParaRPr>
          </a:p>
        </p:txBody>
      </p:sp>
      <p:sp>
        <p:nvSpPr>
          <p:cNvPr id="14340" name="Text Box 212"/>
          <p:cNvSpPr txBox="1">
            <a:spLocks noChangeArrowheads="1"/>
          </p:cNvSpPr>
          <p:nvPr/>
        </p:nvSpPr>
        <p:spPr bwMode="auto">
          <a:xfrm>
            <a:off x="13319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  <p:grpSp>
        <p:nvGrpSpPr>
          <p:cNvPr id="2" name="Group 214"/>
          <p:cNvGrpSpPr>
            <a:grpSpLocks/>
          </p:cNvGrpSpPr>
          <p:nvPr/>
        </p:nvGrpSpPr>
        <p:grpSpPr bwMode="auto">
          <a:xfrm>
            <a:off x="463550" y="1628775"/>
            <a:ext cx="8281988" cy="3600450"/>
            <a:chOff x="294" y="1026"/>
            <a:chExt cx="5217" cy="2268"/>
          </a:xfrm>
        </p:grpSpPr>
        <p:sp>
          <p:nvSpPr>
            <p:cNvPr id="14342" name="AutoShape 215"/>
            <p:cNvSpPr>
              <a:spLocks noChangeArrowheads="1"/>
            </p:cNvSpPr>
            <p:nvPr/>
          </p:nvSpPr>
          <p:spPr bwMode="auto">
            <a:xfrm rot="7761465">
              <a:off x="4444" y="2313"/>
              <a:ext cx="262" cy="459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3" name="AutoShape 216"/>
            <p:cNvSpPr>
              <a:spLocks noChangeArrowheads="1"/>
            </p:cNvSpPr>
            <p:nvPr/>
          </p:nvSpPr>
          <p:spPr bwMode="auto">
            <a:xfrm rot="-159402">
              <a:off x="3672" y="1071"/>
              <a:ext cx="1308" cy="1413"/>
            </a:xfrm>
            <a:custGeom>
              <a:avLst/>
              <a:gdLst>
                <a:gd name="T0" fmla="*/ 658 w 21600"/>
                <a:gd name="T1" fmla="*/ 143 h 21600"/>
                <a:gd name="T2" fmla="*/ 177 w 21600"/>
                <a:gd name="T3" fmla="*/ 707 h 21600"/>
                <a:gd name="T4" fmla="*/ 658 w 21600"/>
                <a:gd name="T5" fmla="*/ 1413 h 21600"/>
                <a:gd name="T6" fmla="*/ 1131 w 21600"/>
                <a:gd name="T7" fmla="*/ 70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8 h 21600"/>
                <a:gd name="T14" fmla="*/ 16563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4" name="AutoShape 217"/>
            <p:cNvSpPr>
              <a:spLocks noChangeArrowheads="1"/>
            </p:cNvSpPr>
            <p:nvPr/>
          </p:nvSpPr>
          <p:spPr bwMode="auto">
            <a:xfrm rot="4113339">
              <a:off x="4189" y="1473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5" name="AutoShape 218"/>
            <p:cNvSpPr>
              <a:spLocks noChangeArrowheads="1"/>
            </p:cNvSpPr>
            <p:nvPr/>
          </p:nvSpPr>
          <p:spPr bwMode="auto">
            <a:xfrm rot="-3781289">
              <a:off x="3128" y="1462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6" name="Oval 219"/>
            <p:cNvSpPr>
              <a:spLocks noChangeArrowheads="1"/>
            </p:cNvSpPr>
            <p:nvPr/>
          </p:nvSpPr>
          <p:spPr bwMode="auto">
            <a:xfrm>
              <a:off x="4097" y="2003"/>
              <a:ext cx="389" cy="52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7" name="Rectangle 220"/>
            <p:cNvSpPr>
              <a:spLocks noChangeArrowheads="1"/>
            </p:cNvSpPr>
            <p:nvPr/>
          </p:nvSpPr>
          <p:spPr bwMode="auto">
            <a:xfrm>
              <a:off x="4238" y="1305"/>
              <a:ext cx="97" cy="70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8" name="AutoShape 221"/>
            <p:cNvSpPr>
              <a:spLocks noChangeArrowheads="1"/>
            </p:cNvSpPr>
            <p:nvPr/>
          </p:nvSpPr>
          <p:spPr bwMode="auto">
            <a:xfrm rot="2796774">
              <a:off x="4131" y="1243"/>
              <a:ext cx="111" cy="176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49" name="AutoShape 222"/>
            <p:cNvSpPr>
              <a:spLocks noChangeArrowheads="1"/>
            </p:cNvSpPr>
            <p:nvPr/>
          </p:nvSpPr>
          <p:spPr bwMode="auto">
            <a:xfrm rot="7990016">
              <a:off x="4334" y="1242"/>
              <a:ext cx="111" cy="177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Rectangle 223"/>
            <p:cNvSpPr>
              <a:spLocks noChangeArrowheads="1"/>
            </p:cNvSpPr>
            <p:nvPr/>
          </p:nvSpPr>
          <p:spPr bwMode="auto">
            <a:xfrm rot="-5400000">
              <a:off x="4236" y="2080"/>
              <a:ext cx="75" cy="7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1" name="Rectangle 224"/>
            <p:cNvSpPr>
              <a:spLocks noChangeArrowheads="1"/>
            </p:cNvSpPr>
            <p:nvPr/>
          </p:nvSpPr>
          <p:spPr bwMode="auto">
            <a:xfrm rot="5400000">
              <a:off x="4231" y="1978"/>
              <a:ext cx="112" cy="9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AutoShape 225"/>
            <p:cNvSpPr>
              <a:spLocks noChangeArrowheads="1"/>
            </p:cNvSpPr>
            <p:nvPr/>
          </p:nvSpPr>
          <p:spPr bwMode="auto">
            <a:xfrm rot="861338">
              <a:off x="4520" y="1222"/>
              <a:ext cx="246" cy="903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3" name="AutoShape 226"/>
            <p:cNvSpPr>
              <a:spLocks noChangeArrowheads="1"/>
            </p:cNvSpPr>
            <p:nvPr/>
          </p:nvSpPr>
          <p:spPr bwMode="auto">
            <a:xfrm rot="-952189">
              <a:off x="3837" y="1227"/>
              <a:ext cx="239" cy="87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4" name="Oval 227"/>
            <p:cNvSpPr>
              <a:spLocks noChangeArrowheads="1"/>
            </p:cNvSpPr>
            <p:nvPr/>
          </p:nvSpPr>
          <p:spPr bwMode="auto">
            <a:xfrm>
              <a:off x="4168" y="2078"/>
              <a:ext cx="248" cy="44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Rectangle 228"/>
            <p:cNvSpPr>
              <a:spLocks noChangeArrowheads="1"/>
            </p:cNvSpPr>
            <p:nvPr/>
          </p:nvSpPr>
          <p:spPr bwMode="auto">
            <a:xfrm>
              <a:off x="4250" y="2736"/>
              <a:ext cx="74" cy="55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6" name="Rectangle 229"/>
            <p:cNvSpPr>
              <a:spLocks noChangeArrowheads="1"/>
            </p:cNvSpPr>
            <p:nvPr/>
          </p:nvSpPr>
          <p:spPr bwMode="auto">
            <a:xfrm>
              <a:off x="4274" y="2041"/>
              <a:ext cx="35" cy="44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7" name="Rectangle 230"/>
            <p:cNvSpPr>
              <a:spLocks noChangeArrowheads="1"/>
            </p:cNvSpPr>
            <p:nvPr/>
          </p:nvSpPr>
          <p:spPr bwMode="auto">
            <a:xfrm>
              <a:off x="4244" y="2003"/>
              <a:ext cx="87" cy="7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231"/>
            <p:cNvGrpSpPr>
              <a:grpSpLocks/>
            </p:cNvGrpSpPr>
            <p:nvPr/>
          </p:nvGrpSpPr>
          <p:grpSpPr bwMode="auto">
            <a:xfrm>
              <a:off x="4309" y="2297"/>
              <a:ext cx="78" cy="111"/>
              <a:chOff x="2018" y="2790"/>
              <a:chExt cx="100" cy="136"/>
            </a:xfrm>
          </p:grpSpPr>
          <p:sp>
            <p:nvSpPr>
              <p:cNvPr id="14427" name="Rectangle 23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8" name="Oval 233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234"/>
            <p:cNvGrpSpPr>
              <a:grpSpLocks/>
            </p:cNvGrpSpPr>
            <p:nvPr/>
          </p:nvGrpSpPr>
          <p:grpSpPr bwMode="auto">
            <a:xfrm>
              <a:off x="4200" y="2299"/>
              <a:ext cx="74" cy="111"/>
              <a:chOff x="1878" y="2792"/>
              <a:chExt cx="95" cy="136"/>
            </a:xfrm>
          </p:grpSpPr>
          <p:sp>
            <p:nvSpPr>
              <p:cNvPr id="14425" name="Rectangle 235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6" name="Oval 236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237"/>
            <p:cNvGrpSpPr>
              <a:grpSpLocks/>
            </p:cNvGrpSpPr>
            <p:nvPr/>
          </p:nvGrpSpPr>
          <p:grpSpPr bwMode="auto">
            <a:xfrm>
              <a:off x="4198" y="2173"/>
              <a:ext cx="74" cy="112"/>
              <a:chOff x="1878" y="2792"/>
              <a:chExt cx="95" cy="136"/>
            </a:xfrm>
          </p:grpSpPr>
          <p:sp>
            <p:nvSpPr>
              <p:cNvPr id="14423" name="Rectangle 238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4" name="Oval 239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40"/>
            <p:cNvGrpSpPr>
              <a:grpSpLocks/>
            </p:cNvGrpSpPr>
            <p:nvPr/>
          </p:nvGrpSpPr>
          <p:grpSpPr bwMode="auto">
            <a:xfrm>
              <a:off x="4310" y="2167"/>
              <a:ext cx="78" cy="112"/>
              <a:chOff x="2018" y="2790"/>
              <a:chExt cx="100" cy="136"/>
            </a:xfrm>
          </p:grpSpPr>
          <p:sp>
            <p:nvSpPr>
              <p:cNvPr id="14421" name="Rectangle 241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2" name="Oval 242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62" name="Oval 243"/>
            <p:cNvSpPr>
              <a:spLocks noChangeArrowheads="1"/>
            </p:cNvSpPr>
            <p:nvPr/>
          </p:nvSpPr>
          <p:spPr bwMode="auto">
            <a:xfrm rot="183620">
              <a:off x="5183" y="2282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3" name="Oval 244"/>
            <p:cNvSpPr>
              <a:spLocks noChangeArrowheads="1"/>
            </p:cNvSpPr>
            <p:nvPr/>
          </p:nvSpPr>
          <p:spPr bwMode="auto">
            <a:xfrm rot="1022545">
              <a:off x="5044" y="2358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4" name="Oval 245"/>
            <p:cNvSpPr>
              <a:spLocks noChangeArrowheads="1"/>
            </p:cNvSpPr>
            <p:nvPr/>
          </p:nvSpPr>
          <p:spPr bwMode="auto">
            <a:xfrm rot="21416380" flipH="1">
              <a:off x="3488" y="2222"/>
              <a:ext cx="70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5" name="Oval 246"/>
            <p:cNvSpPr>
              <a:spLocks noChangeArrowheads="1"/>
            </p:cNvSpPr>
            <p:nvPr/>
          </p:nvSpPr>
          <p:spPr bwMode="auto">
            <a:xfrm rot="20577455" flipH="1">
              <a:off x="3501" y="2387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6" name="Oval 247"/>
            <p:cNvSpPr>
              <a:spLocks noChangeArrowheads="1"/>
            </p:cNvSpPr>
            <p:nvPr/>
          </p:nvSpPr>
          <p:spPr bwMode="auto">
            <a:xfrm>
              <a:off x="4182" y="2484"/>
              <a:ext cx="219" cy="266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7" name="AutoShape 248"/>
            <p:cNvSpPr>
              <a:spLocks noChangeArrowheads="1"/>
            </p:cNvSpPr>
            <p:nvPr/>
          </p:nvSpPr>
          <p:spPr bwMode="auto">
            <a:xfrm rot="8933839">
              <a:off x="4385" y="2390"/>
              <a:ext cx="248" cy="48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8" name="AutoShape 249"/>
            <p:cNvSpPr>
              <a:spLocks noChangeArrowheads="1"/>
            </p:cNvSpPr>
            <p:nvPr/>
          </p:nvSpPr>
          <p:spPr bwMode="auto">
            <a:xfrm rot="1485656">
              <a:off x="3956" y="2412"/>
              <a:ext cx="248" cy="484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9" name="Oval 250"/>
            <p:cNvSpPr>
              <a:spLocks noChangeArrowheads="1"/>
            </p:cNvSpPr>
            <p:nvPr/>
          </p:nvSpPr>
          <p:spPr bwMode="auto">
            <a:xfrm>
              <a:off x="4242" y="2630"/>
              <a:ext cx="92" cy="140"/>
            </a:xfrm>
            <a:prstGeom prst="ellipse">
              <a:avLst/>
            </a:pr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0" name="Freeform 251"/>
            <p:cNvSpPr>
              <a:spLocks/>
            </p:cNvSpPr>
            <p:nvPr/>
          </p:nvSpPr>
          <p:spPr bwMode="auto">
            <a:xfrm>
              <a:off x="4436" y="2316"/>
              <a:ext cx="670" cy="132"/>
            </a:xfrm>
            <a:custGeom>
              <a:avLst/>
              <a:gdLst>
                <a:gd name="T0" fmla="*/ 0 w 834"/>
                <a:gd name="T1" fmla="*/ 158 h 158"/>
                <a:gd name="T2" fmla="*/ 162 w 834"/>
                <a:gd name="T3" fmla="*/ 86 h 158"/>
                <a:gd name="T4" fmla="*/ 246 w 834"/>
                <a:gd name="T5" fmla="*/ 68 h 158"/>
                <a:gd name="T6" fmla="*/ 648 w 834"/>
                <a:gd name="T7" fmla="*/ 14 h 158"/>
                <a:gd name="T8" fmla="*/ 792 w 834"/>
                <a:gd name="T9" fmla="*/ 20 h 158"/>
                <a:gd name="T10" fmla="*/ 816 w 834"/>
                <a:gd name="T11" fmla="*/ 56 h 158"/>
                <a:gd name="T12" fmla="*/ 834 w 834"/>
                <a:gd name="T13" fmla="*/ 68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4"/>
                <a:gd name="T22" fmla="*/ 0 h 158"/>
                <a:gd name="T23" fmla="*/ 834 w 834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4" h="158">
                  <a:moveTo>
                    <a:pt x="0" y="158"/>
                  </a:moveTo>
                  <a:cubicBezTo>
                    <a:pt x="29" y="71"/>
                    <a:pt x="69" y="91"/>
                    <a:pt x="162" y="86"/>
                  </a:cubicBezTo>
                  <a:cubicBezTo>
                    <a:pt x="230" y="72"/>
                    <a:pt x="202" y="79"/>
                    <a:pt x="246" y="68"/>
                  </a:cubicBezTo>
                  <a:cubicBezTo>
                    <a:pt x="348" y="0"/>
                    <a:pt x="540" y="18"/>
                    <a:pt x="648" y="14"/>
                  </a:cubicBezTo>
                  <a:cubicBezTo>
                    <a:pt x="696" y="4"/>
                    <a:pt x="744" y="8"/>
                    <a:pt x="792" y="20"/>
                  </a:cubicBezTo>
                  <a:cubicBezTo>
                    <a:pt x="800" y="32"/>
                    <a:pt x="808" y="44"/>
                    <a:pt x="816" y="56"/>
                  </a:cubicBezTo>
                  <a:cubicBezTo>
                    <a:pt x="820" y="62"/>
                    <a:pt x="834" y="68"/>
                    <a:pt x="834" y="6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1" name="Oval 252"/>
            <p:cNvSpPr>
              <a:spLocks noChangeArrowheads="1"/>
            </p:cNvSpPr>
            <p:nvPr/>
          </p:nvSpPr>
          <p:spPr bwMode="auto">
            <a:xfrm rot="-900000">
              <a:off x="5085" y="2359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2" name="Freeform 253"/>
            <p:cNvSpPr>
              <a:spLocks/>
            </p:cNvSpPr>
            <p:nvPr/>
          </p:nvSpPr>
          <p:spPr bwMode="auto">
            <a:xfrm>
              <a:off x="4437" y="2262"/>
              <a:ext cx="781" cy="194"/>
            </a:xfrm>
            <a:custGeom>
              <a:avLst/>
              <a:gdLst>
                <a:gd name="T0" fmla="*/ 0 w 972"/>
                <a:gd name="T1" fmla="*/ 232 h 232"/>
                <a:gd name="T2" fmla="*/ 45 w 972"/>
                <a:gd name="T3" fmla="*/ 181 h 232"/>
                <a:gd name="T4" fmla="*/ 78 w 972"/>
                <a:gd name="T5" fmla="*/ 155 h 232"/>
                <a:gd name="T6" fmla="*/ 144 w 972"/>
                <a:gd name="T7" fmla="*/ 118 h 232"/>
                <a:gd name="T8" fmla="*/ 201 w 972"/>
                <a:gd name="T9" fmla="*/ 94 h 232"/>
                <a:gd name="T10" fmla="*/ 225 w 972"/>
                <a:gd name="T11" fmla="*/ 82 h 232"/>
                <a:gd name="T12" fmla="*/ 282 w 972"/>
                <a:gd name="T13" fmla="*/ 49 h 232"/>
                <a:gd name="T14" fmla="*/ 304 w 972"/>
                <a:gd name="T15" fmla="*/ 43 h 232"/>
                <a:gd name="T16" fmla="*/ 337 w 972"/>
                <a:gd name="T17" fmla="*/ 37 h 232"/>
                <a:gd name="T18" fmla="*/ 364 w 972"/>
                <a:gd name="T19" fmla="*/ 31 h 232"/>
                <a:gd name="T20" fmla="*/ 423 w 972"/>
                <a:gd name="T21" fmla="*/ 25 h 232"/>
                <a:gd name="T22" fmla="*/ 565 w 972"/>
                <a:gd name="T23" fmla="*/ 19 h 232"/>
                <a:gd name="T24" fmla="*/ 639 w 972"/>
                <a:gd name="T25" fmla="*/ 13 h 232"/>
                <a:gd name="T26" fmla="*/ 681 w 972"/>
                <a:gd name="T27" fmla="*/ 7 h 232"/>
                <a:gd name="T28" fmla="*/ 768 w 972"/>
                <a:gd name="T29" fmla="*/ 5 h 232"/>
                <a:gd name="T30" fmla="*/ 787 w 972"/>
                <a:gd name="T31" fmla="*/ 11 h 232"/>
                <a:gd name="T32" fmla="*/ 841 w 972"/>
                <a:gd name="T33" fmla="*/ 26 h 232"/>
                <a:gd name="T34" fmla="*/ 882 w 972"/>
                <a:gd name="T35" fmla="*/ 35 h 232"/>
                <a:gd name="T36" fmla="*/ 925 w 972"/>
                <a:gd name="T37" fmla="*/ 47 h 232"/>
                <a:gd name="T38" fmla="*/ 958 w 972"/>
                <a:gd name="T39" fmla="*/ 62 h 232"/>
                <a:gd name="T40" fmla="*/ 972 w 972"/>
                <a:gd name="T41" fmla="*/ 70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2"/>
                <a:gd name="T64" fmla="*/ 0 h 232"/>
                <a:gd name="T65" fmla="*/ 972 w 972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2" h="232">
                  <a:moveTo>
                    <a:pt x="0" y="232"/>
                  </a:moveTo>
                  <a:cubicBezTo>
                    <a:pt x="3" y="208"/>
                    <a:pt x="20" y="186"/>
                    <a:pt x="45" y="181"/>
                  </a:cubicBezTo>
                  <a:cubicBezTo>
                    <a:pt x="52" y="172"/>
                    <a:pt x="68" y="161"/>
                    <a:pt x="78" y="155"/>
                  </a:cubicBezTo>
                  <a:cubicBezTo>
                    <a:pt x="92" y="137"/>
                    <a:pt x="122" y="121"/>
                    <a:pt x="144" y="118"/>
                  </a:cubicBezTo>
                  <a:cubicBezTo>
                    <a:pt x="160" y="106"/>
                    <a:pt x="183" y="100"/>
                    <a:pt x="201" y="94"/>
                  </a:cubicBezTo>
                  <a:cubicBezTo>
                    <a:pt x="211" y="87"/>
                    <a:pt x="214" y="84"/>
                    <a:pt x="225" y="82"/>
                  </a:cubicBezTo>
                  <a:cubicBezTo>
                    <a:pt x="240" y="71"/>
                    <a:pt x="263" y="53"/>
                    <a:pt x="282" y="49"/>
                  </a:cubicBezTo>
                  <a:cubicBezTo>
                    <a:pt x="289" y="46"/>
                    <a:pt x="297" y="44"/>
                    <a:pt x="304" y="43"/>
                  </a:cubicBezTo>
                  <a:cubicBezTo>
                    <a:pt x="314" y="39"/>
                    <a:pt x="326" y="38"/>
                    <a:pt x="337" y="37"/>
                  </a:cubicBezTo>
                  <a:cubicBezTo>
                    <a:pt x="347" y="35"/>
                    <a:pt x="354" y="32"/>
                    <a:pt x="364" y="31"/>
                  </a:cubicBezTo>
                  <a:cubicBezTo>
                    <a:pt x="381" y="21"/>
                    <a:pt x="403" y="27"/>
                    <a:pt x="423" y="25"/>
                  </a:cubicBezTo>
                  <a:cubicBezTo>
                    <a:pt x="452" y="10"/>
                    <a:pt x="545" y="19"/>
                    <a:pt x="565" y="19"/>
                  </a:cubicBezTo>
                  <a:cubicBezTo>
                    <a:pt x="587" y="12"/>
                    <a:pt x="615" y="15"/>
                    <a:pt x="639" y="13"/>
                  </a:cubicBezTo>
                  <a:cubicBezTo>
                    <a:pt x="652" y="9"/>
                    <a:pt x="667" y="8"/>
                    <a:pt x="681" y="7"/>
                  </a:cubicBezTo>
                  <a:cubicBezTo>
                    <a:pt x="711" y="0"/>
                    <a:pt x="734" y="5"/>
                    <a:pt x="768" y="5"/>
                  </a:cubicBezTo>
                  <a:cubicBezTo>
                    <a:pt x="774" y="8"/>
                    <a:pt x="781" y="10"/>
                    <a:pt x="787" y="11"/>
                  </a:cubicBezTo>
                  <a:cubicBezTo>
                    <a:pt x="801" y="19"/>
                    <a:pt x="824" y="24"/>
                    <a:pt x="841" y="26"/>
                  </a:cubicBezTo>
                  <a:cubicBezTo>
                    <a:pt x="854" y="30"/>
                    <a:pt x="868" y="33"/>
                    <a:pt x="882" y="35"/>
                  </a:cubicBezTo>
                  <a:cubicBezTo>
                    <a:pt x="894" y="41"/>
                    <a:pt x="912" y="45"/>
                    <a:pt x="925" y="47"/>
                  </a:cubicBezTo>
                  <a:cubicBezTo>
                    <a:pt x="937" y="52"/>
                    <a:pt x="945" y="60"/>
                    <a:pt x="958" y="62"/>
                  </a:cubicBezTo>
                  <a:cubicBezTo>
                    <a:pt x="963" y="64"/>
                    <a:pt x="972" y="70"/>
                    <a:pt x="972" y="7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3" name="Oval 254"/>
            <p:cNvSpPr>
              <a:spLocks noChangeArrowheads="1"/>
            </p:cNvSpPr>
            <p:nvPr/>
          </p:nvSpPr>
          <p:spPr bwMode="auto">
            <a:xfrm rot="-1481375">
              <a:off x="5216" y="2277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4" name="Freeform 255"/>
            <p:cNvSpPr>
              <a:spLocks/>
            </p:cNvSpPr>
            <p:nvPr/>
          </p:nvSpPr>
          <p:spPr bwMode="auto">
            <a:xfrm>
              <a:off x="3510" y="2313"/>
              <a:ext cx="651" cy="150"/>
            </a:xfrm>
            <a:custGeom>
              <a:avLst/>
              <a:gdLst>
                <a:gd name="T0" fmla="*/ 811 w 811"/>
                <a:gd name="T1" fmla="*/ 179 h 179"/>
                <a:gd name="T2" fmla="*/ 795 w 811"/>
                <a:gd name="T3" fmla="*/ 160 h 179"/>
                <a:gd name="T4" fmla="*/ 750 w 811"/>
                <a:gd name="T5" fmla="*/ 106 h 179"/>
                <a:gd name="T6" fmla="*/ 723 w 811"/>
                <a:gd name="T7" fmla="*/ 79 h 179"/>
                <a:gd name="T8" fmla="*/ 616 w 811"/>
                <a:gd name="T9" fmla="*/ 19 h 179"/>
                <a:gd name="T10" fmla="*/ 588 w 811"/>
                <a:gd name="T11" fmla="*/ 10 h 179"/>
                <a:gd name="T12" fmla="*/ 547 w 811"/>
                <a:gd name="T13" fmla="*/ 4 h 179"/>
                <a:gd name="T14" fmla="*/ 285 w 811"/>
                <a:gd name="T15" fmla="*/ 10 h 179"/>
                <a:gd name="T16" fmla="*/ 259 w 811"/>
                <a:gd name="T17" fmla="*/ 17 h 179"/>
                <a:gd name="T18" fmla="*/ 243 w 811"/>
                <a:gd name="T19" fmla="*/ 26 h 179"/>
                <a:gd name="T20" fmla="*/ 196 w 811"/>
                <a:gd name="T21" fmla="*/ 52 h 179"/>
                <a:gd name="T22" fmla="*/ 127 w 811"/>
                <a:gd name="T23" fmla="*/ 77 h 179"/>
                <a:gd name="T24" fmla="*/ 106 w 811"/>
                <a:gd name="T25" fmla="*/ 85 h 179"/>
                <a:gd name="T26" fmla="*/ 88 w 811"/>
                <a:gd name="T27" fmla="*/ 92 h 179"/>
                <a:gd name="T28" fmla="*/ 0 w 811"/>
                <a:gd name="T29" fmla="*/ 98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1"/>
                <a:gd name="T46" fmla="*/ 0 h 179"/>
                <a:gd name="T47" fmla="*/ 811 w 811"/>
                <a:gd name="T48" fmla="*/ 179 h 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1" h="179">
                  <a:moveTo>
                    <a:pt x="811" y="179"/>
                  </a:moveTo>
                  <a:cubicBezTo>
                    <a:pt x="806" y="172"/>
                    <a:pt x="803" y="165"/>
                    <a:pt x="795" y="160"/>
                  </a:cubicBezTo>
                  <a:cubicBezTo>
                    <a:pt x="788" y="142"/>
                    <a:pt x="767" y="117"/>
                    <a:pt x="750" y="106"/>
                  </a:cubicBezTo>
                  <a:cubicBezTo>
                    <a:pt x="743" y="94"/>
                    <a:pt x="733" y="87"/>
                    <a:pt x="723" y="79"/>
                  </a:cubicBezTo>
                  <a:cubicBezTo>
                    <a:pt x="691" y="52"/>
                    <a:pt x="659" y="24"/>
                    <a:pt x="616" y="19"/>
                  </a:cubicBezTo>
                  <a:cubicBezTo>
                    <a:pt x="606" y="14"/>
                    <a:pt x="599" y="11"/>
                    <a:pt x="588" y="10"/>
                  </a:cubicBezTo>
                  <a:cubicBezTo>
                    <a:pt x="575" y="5"/>
                    <a:pt x="561" y="5"/>
                    <a:pt x="547" y="4"/>
                  </a:cubicBezTo>
                  <a:cubicBezTo>
                    <a:pt x="312" y="5"/>
                    <a:pt x="389" y="0"/>
                    <a:pt x="285" y="10"/>
                  </a:cubicBezTo>
                  <a:cubicBezTo>
                    <a:pt x="275" y="12"/>
                    <a:pt x="270" y="16"/>
                    <a:pt x="259" y="17"/>
                  </a:cubicBezTo>
                  <a:cubicBezTo>
                    <a:pt x="254" y="21"/>
                    <a:pt x="243" y="26"/>
                    <a:pt x="243" y="26"/>
                  </a:cubicBezTo>
                  <a:cubicBezTo>
                    <a:pt x="238" y="35"/>
                    <a:pt x="208" y="49"/>
                    <a:pt x="196" y="52"/>
                  </a:cubicBezTo>
                  <a:cubicBezTo>
                    <a:pt x="174" y="65"/>
                    <a:pt x="152" y="73"/>
                    <a:pt x="127" y="77"/>
                  </a:cubicBezTo>
                  <a:cubicBezTo>
                    <a:pt x="120" y="80"/>
                    <a:pt x="113" y="83"/>
                    <a:pt x="106" y="85"/>
                  </a:cubicBezTo>
                  <a:cubicBezTo>
                    <a:pt x="99" y="90"/>
                    <a:pt x="97" y="91"/>
                    <a:pt x="88" y="92"/>
                  </a:cubicBezTo>
                  <a:cubicBezTo>
                    <a:pt x="53" y="109"/>
                    <a:pt x="80" y="98"/>
                    <a:pt x="0" y="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5" name="Oval 256"/>
            <p:cNvSpPr>
              <a:spLocks noChangeArrowheads="1"/>
            </p:cNvSpPr>
            <p:nvPr/>
          </p:nvSpPr>
          <p:spPr bwMode="auto">
            <a:xfrm rot="1721394" flipH="1">
              <a:off x="3443" y="2380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6" name="Freeform 257"/>
            <p:cNvSpPr>
              <a:spLocks/>
            </p:cNvSpPr>
            <p:nvPr/>
          </p:nvSpPr>
          <p:spPr bwMode="auto">
            <a:xfrm>
              <a:off x="3511" y="2226"/>
              <a:ext cx="648" cy="236"/>
            </a:xfrm>
            <a:custGeom>
              <a:avLst/>
              <a:gdLst>
                <a:gd name="T0" fmla="*/ 807 w 807"/>
                <a:gd name="T1" fmla="*/ 282 h 282"/>
                <a:gd name="T2" fmla="*/ 789 w 807"/>
                <a:gd name="T3" fmla="*/ 265 h 282"/>
                <a:gd name="T4" fmla="*/ 773 w 807"/>
                <a:gd name="T5" fmla="*/ 252 h 282"/>
                <a:gd name="T6" fmla="*/ 731 w 807"/>
                <a:gd name="T7" fmla="*/ 213 h 282"/>
                <a:gd name="T8" fmla="*/ 719 w 807"/>
                <a:gd name="T9" fmla="*/ 202 h 282"/>
                <a:gd name="T10" fmla="*/ 699 w 807"/>
                <a:gd name="T11" fmla="*/ 177 h 282"/>
                <a:gd name="T12" fmla="*/ 627 w 807"/>
                <a:gd name="T13" fmla="*/ 106 h 282"/>
                <a:gd name="T14" fmla="*/ 614 w 807"/>
                <a:gd name="T15" fmla="*/ 96 h 282"/>
                <a:gd name="T16" fmla="*/ 591 w 807"/>
                <a:gd name="T17" fmla="*/ 78 h 282"/>
                <a:gd name="T18" fmla="*/ 549 w 807"/>
                <a:gd name="T19" fmla="*/ 48 h 282"/>
                <a:gd name="T20" fmla="*/ 492 w 807"/>
                <a:gd name="T21" fmla="*/ 18 h 282"/>
                <a:gd name="T22" fmla="*/ 453 w 807"/>
                <a:gd name="T23" fmla="*/ 6 h 282"/>
                <a:gd name="T24" fmla="*/ 192 w 807"/>
                <a:gd name="T25" fmla="*/ 4 h 282"/>
                <a:gd name="T26" fmla="*/ 107 w 807"/>
                <a:gd name="T27" fmla="*/ 1 h 282"/>
                <a:gd name="T28" fmla="*/ 0 w 807"/>
                <a:gd name="T29" fmla="*/ 3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7"/>
                <a:gd name="T46" fmla="*/ 0 h 282"/>
                <a:gd name="T47" fmla="*/ 807 w 807"/>
                <a:gd name="T48" fmla="*/ 282 h 2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7" h="282">
                  <a:moveTo>
                    <a:pt x="807" y="282"/>
                  </a:moveTo>
                  <a:cubicBezTo>
                    <a:pt x="803" y="275"/>
                    <a:pt x="797" y="268"/>
                    <a:pt x="789" y="265"/>
                  </a:cubicBezTo>
                  <a:cubicBezTo>
                    <a:pt x="785" y="259"/>
                    <a:pt x="779" y="256"/>
                    <a:pt x="773" y="252"/>
                  </a:cubicBezTo>
                  <a:cubicBezTo>
                    <a:pt x="764" y="237"/>
                    <a:pt x="745" y="223"/>
                    <a:pt x="731" y="213"/>
                  </a:cubicBezTo>
                  <a:cubicBezTo>
                    <a:pt x="728" y="207"/>
                    <a:pt x="724" y="206"/>
                    <a:pt x="719" y="202"/>
                  </a:cubicBezTo>
                  <a:cubicBezTo>
                    <a:pt x="715" y="194"/>
                    <a:pt x="706" y="183"/>
                    <a:pt x="699" y="177"/>
                  </a:cubicBezTo>
                  <a:cubicBezTo>
                    <a:pt x="683" y="151"/>
                    <a:pt x="654" y="122"/>
                    <a:pt x="627" y="106"/>
                  </a:cubicBezTo>
                  <a:cubicBezTo>
                    <a:pt x="622" y="99"/>
                    <a:pt x="620" y="101"/>
                    <a:pt x="614" y="96"/>
                  </a:cubicBezTo>
                  <a:cubicBezTo>
                    <a:pt x="609" y="88"/>
                    <a:pt x="599" y="83"/>
                    <a:pt x="591" y="78"/>
                  </a:cubicBezTo>
                  <a:cubicBezTo>
                    <a:pt x="585" y="68"/>
                    <a:pt x="561" y="50"/>
                    <a:pt x="549" y="48"/>
                  </a:cubicBezTo>
                  <a:cubicBezTo>
                    <a:pt x="537" y="33"/>
                    <a:pt x="510" y="22"/>
                    <a:pt x="492" y="18"/>
                  </a:cubicBezTo>
                  <a:cubicBezTo>
                    <a:pt x="483" y="11"/>
                    <a:pt x="465" y="7"/>
                    <a:pt x="453" y="6"/>
                  </a:cubicBezTo>
                  <a:cubicBezTo>
                    <a:pt x="366" y="7"/>
                    <a:pt x="279" y="6"/>
                    <a:pt x="192" y="4"/>
                  </a:cubicBezTo>
                  <a:cubicBezTo>
                    <a:pt x="163" y="2"/>
                    <a:pt x="137" y="0"/>
                    <a:pt x="107" y="1"/>
                  </a:cubicBezTo>
                  <a:cubicBezTo>
                    <a:pt x="46" y="4"/>
                    <a:pt x="82" y="3"/>
                    <a:pt x="0" y="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77" name="Oval 258"/>
            <p:cNvSpPr>
              <a:spLocks noChangeArrowheads="1"/>
            </p:cNvSpPr>
            <p:nvPr/>
          </p:nvSpPr>
          <p:spPr bwMode="auto">
            <a:xfrm rot="1319468" flipH="1">
              <a:off x="3454" y="2216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8" name="AutoShape 259"/>
            <p:cNvSpPr>
              <a:spLocks noChangeArrowheads="1"/>
            </p:cNvSpPr>
            <p:nvPr/>
          </p:nvSpPr>
          <p:spPr bwMode="auto">
            <a:xfrm rot="7761465">
              <a:off x="1712" y="2285"/>
              <a:ext cx="266" cy="485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79" name="AutoShape 260"/>
            <p:cNvSpPr>
              <a:spLocks noChangeArrowheads="1"/>
            </p:cNvSpPr>
            <p:nvPr/>
          </p:nvSpPr>
          <p:spPr bwMode="auto">
            <a:xfrm rot="-159402">
              <a:off x="891" y="1026"/>
              <a:ext cx="1382" cy="1442"/>
            </a:xfrm>
            <a:custGeom>
              <a:avLst/>
              <a:gdLst>
                <a:gd name="T0" fmla="*/ 695 w 21600"/>
                <a:gd name="T1" fmla="*/ 146 h 21600"/>
                <a:gd name="T2" fmla="*/ 187 w 21600"/>
                <a:gd name="T3" fmla="*/ 721 h 21600"/>
                <a:gd name="T4" fmla="*/ 695 w 21600"/>
                <a:gd name="T5" fmla="*/ 1442 h 21600"/>
                <a:gd name="T6" fmla="*/ 1195 w 21600"/>
                <a:gd name="T7" fmla="*/ 72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77 h 21600"/>
                <a:gd name="T14" fmla="*/ 16552 w 21600"/>
                <a:gd name="T15" fmla="*/ 136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0" name="AutoShape 261"/>
            <p:cNvSpPr>
              <a:spLocks noChangeArrowheads="1"/>
            </p:cNvSpPr>
            <p:nvPr/>
          </p:nvSpPr>
          <p:spPr bwMode="auto">
            <a:xfrm rot="4113339">
              <a:off x="1461" y="1408"/>
              <a:ext cx="1327" cy="1419"/>
            </a:xfrm>
            <a:custGeom>
              <a:avLst/>
              <a:gdLst>
                <a:gd name="T0" fmla="*/ 667 w 21600"/>
                <a:gd name="T1" fmla="*/ 144 h 21600"/>
                <a:gd name="T2" fmla="*/ 180 w 21600"/>
                <a:gd name="T3" fmla="*/ 710 h 21600"/>
                <a:gd name="T4" fmla="*/ 667 w 21600"/>
                <a:gd name="T5" fmla="*/ 1419 h 21600"/>
                <a:gd name="T6" fmla="*/ 1147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0 w 21600"/>
                <a:gd name="T13" fmla="*/ 2283 h 21600"/>
                <a:gd name="T14" fmla="*/ 16554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1" name="AutoShape 262"/>
            <p:cNvSpPr>
              <a:spLocks noChangeArrowheads="1"/>
            </p:cNvSpPr>
            <p:nvPr/>
          </p:nvSpPr>
          <p:spPr bwMode="auto">
            <a:xfrm rot="-3781289">
              <a:off x="340" y="1400"/>
              <a:ext cx="1328" cy="1419"/>
            </a:xfrm>
            <a:custGeom>
              <a:avLst/>
              <a:gdLst>
                <a:gd name="T0" fmla="*/ 668 w 21600"/>
                <a:gd name="T1" fmla="*/ 144 h 21600"/>
                <a:gd name="T2" fmla="*/ 180 w 21600"/>
                <a:gd name="T3" fmla="*/ 710 h 21600"/>
                <a:gd name="T4" fmla="*/ 668 w 21600"/>
                <a:gd name="T5" fmla="*/ 1419 h 21600"/>
                <a:gd name="T6" fmla="*/ 1148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2 w 21600"/>
                <a:gd name="T13" fmla="*/ 2283 h 21600"/>
                <a:gd name="T14" fmla="*/ 16558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2" name="Oval 263"/>
            <p:cNvSpPr>
              <a:spLocks noChangeArrowheads="1"/>
            </p:cNvSpPr>
            <p:nvPr/>
          </p:nvSpPr>
          <p:spPr bwMode="auto">
            <a:xfrm>
              <a:off x="1340" y="1977"/>
              <a:ext cx="411" cy="5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3" name="Rectangle 264"/>
            <p:cNvSpPr>
              <a:spLocks noChangeArrowheads="1"/>
            </p:cNvSpPr>
            <p:nvPr/>
          </p:nvSpPr>
          <p:spPr bwMode="auto">
            <a:xfrm>
              <a:off x="1487" y="1644"/>
              <a:ext cx="105" cy="3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4" name="Rectangle 265"/>
            <p:cNvSpPr>
              <a:spLocks noChangeArrowheads="1"/>
            </p:cNvSpPr>
            <p:nvPr/>
          </p:nvSpPr>
          <p:spPr bwMode="auto">
            <a:xfrm rot="-5400000">
              <a:off x="1488" y="2054"/>
              <a:ext cx="77" cy="7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5" name="AutoShape 266"/>
            <p:cNvSpPr>
              <a:spLocks noChangeArrowheads="1"/>
            </p:cNvSpPr>
            <p:nvPr/>
          </p:nvSpPr>
          <p:spPr bwMode="auto">
            <a:xfrm rot="861338">
              <a:off x="1782" y="1180"/>
              <a:ext cx="260" cy="922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6" name="AutoShape 267"/>
            <p:cNvSpPr>
              <a:spLocks noChangeArrowheads="1"/>
            </p:cNvSpPr>
            <p:nvPr/>
          </p:nvSpPr>
          <p:spPr bwMode="auto">
            <a:xfrm rot="-952189">
              <a:off x="1068" y="1190"/>
              <a:ext cx="252" cy="895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7" name="Oval 268"/>
            <p:cNvSpPr>
              <a:spLocks noChangeArrowheads="1"/>
            </p:cNvSpPr>
            <p:nvPr/>
          </p:nvSpPr>
          <p:spPr bwMode="auto">
            <a:xfrm>
              <a:off x="1415" y="2053"/>
              <a:ext cx="262" cy="45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8" name="Rectangle 269"/>
            <p:cNvSpPr>
              <a:spLocks noChangeArrowheads="1"/>
            </p:cNvSpPr>
            <p:nvPr/>
          </p:nvSpPr>
          <p:spPr bwMode="auto">
            <a:xfrm>
              <a:off x="1502" y="2725"/>
              <a:ext cx="78" cy="56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89" name="Rectangle 270"/>
            <p:cNvSpPr>
              <a:spLocks noChangeArrowheads="1"/>
            </p:cNvSpPr>
            <p:nvPr/>
          </p:nvSpPr>
          <p:spPr bwMode="auto">
            <a:xfrm>
              <a:off x="1527" y="2016"/>
              <a:ext cx="37" cy="45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271"/>
            <p:cNvGrpSpPr>
              <a:grpSpLocks/>
            </p:cNvGrpSpPr>
            <p:nvPr/>
          </p:nvGrpSpPr>
          <p:grpSpPr bwMode="auto">
            <a:xfrm>
              <a:off x="1564" y="2277"/>
              <a:ext cx="82" cy="113"/>
              <a:chOff x="2018" y="2790"/>
              <a:chExt cx="100" cy="136"/>
            </a:xfrm>
          </p:grpSpPr>
          <p:sp>
            <p:nvSpPr>
              <p:cNvPr id="14419" name="Rectangle 27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20" name="Oval 273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74"/>
            <p:cNvGrpSpPr>
              <a:grpSpLocks/>
            </p:cNvGrpSpPr>
            <p:nvPr/>
          </p:nvGrpSpPr>
          <p:grpSpPr bwMode="auto">
            <a:xfrm>
              <a:off x="1449" y="2279"/>
              <a:ext cx="78" cy="113"/>
              <a:chOff x="1878" y="2792"/>
              <a:chExt cx="95" cy="136"/>
            </a:xfrm>
          </p:grpSpPr>
          <p:sp>
            <p:nvSpPr>
              <p:cNvPr id="14417" name="Rectangle 275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8" name="Oval 276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277"/>
            <p:cNvGrpSpPr>
              <a:grpSpLocks/>
            </p:cNvGrpSpPr>
            <p:nvPr/>
          </p:nvGrpSpPr>
          <p:grpSpPr bwMode="auto">
            <a:xfrm>
              <a:off x="1447" y="2150"/>
              <a:ext cx="78" cy="114"/>
              <a:chOff x="1878" y="2792"/>
              <a:chExt cx="95" cy="136"/>
            </a:xfrm>
          </p:grpSpPr>
          <p:sp>
            <p:nvSpPr>
              <p:cNvPr id="14415" name="Rectangle 278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6" name="Oval 279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280"/>
            <p:cNvGrpSpPr>
              <a:grpSpLocks/>
            </p:cNvGrpSpPr>
            <p:nvPr/>
          </p:nvGrpSpPr>
          <p:grpSpPr bwMode="auto">
            <a:xfrm>
              <a:off x="1565" y="2144"/>
              <a:ext cx="82" cy="114"/>
              <a:chOff x="2018" y="2790"/>
              <a:chExt cx="100" cy="136"/>
            </a:xfrm>
          </p:grpSpPr>
          <p:sp>
            <p:nvSpPr>
              <p:cNvPr id="14413" name="Rectangle 281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14" name="Oval 282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394" name="Freeform 283"/>
            <p:cNvSpPr>
              <a:spLocks/>
            </p:cNvSpPr>
            <p:nvPr/>
          </p:nvSpPr>
          <p:spPr bwMode="auto">
            <a:xfrm>
              <a:off x="1682" y="1560"/>
              <a:ext cx="273" cy="910"/>
            </a:xfrm>
            <a:custGeom>
              <a:avLst/>
              <a:gdLst>
                <a:gd name="T0" fmla="*/ 0 w 332"/>
                <a:gd name="T1" fmla="*/ 1088 h 1088"/>
                <a:gd name="T2" fmla="*/ 226 w 332"/>
                <a:gd name="T3" fmla="*/ 726 h 1088"/>
                <a:gd name="T4" fmla="*/ 317 w 332"/>
                <a:gd name="T5" fmla="*/ 363 h 1088"/>
                <a:gd name="T6" fmla="*/ 317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8"/>
                <a:gd name="T14" fmla="*/ 332 w 332"/>
                <a:gd name="T15" fmla="*/ 1088 h 10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5" name="Freeform 284"/>
            <p:cNvSpPr>
              <a:spLocks/>
            </p:cNvSpPr>
            <p:nvPr/>
          </p:nvSpPr>
          <p:spPr bwMode="auto">
            <a:xfrm>
              <a:off x="1676" y="1712"/>
              <a:ext cx="561" cy="759"/>
            </a:xfrm>
            <a:custGeom>
              <a:avLst/>
              <a:gdLst>
                <a:gd name="T0" fmla="*/ 0 w 681"/>
                <a:gd name="T1" fmla="*/ 907 h 907"/>
                <a:gd name="T2" fmla="*/ 454 w 681"/>
                <a:gd name="T3" fmla="*/ 544 h 907"/>
                <a:gd name="T4" fmla="*/ 681 w 681"/>
                <a:gd name="T5" fmla="*/ 0 h 907"/>
                <a:gd name="T6" fmla="*/ 0 60000 65536"/>
                <a:gd name="T7" fmla="*/ 0 60000 65536"/>
                <a:gd name="T8" fmla="*/ 0 60000 65536"/>
                <a:gd name="T9" fmla="*/ 0 w 681"/>
                <a:gd name="T10" fmla="*/ 0 h 907"/>
                <a:gd name="T11" fmla="*/ 681 w 681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96" name="Oval 285"/>
            <p:cNvSpPr>
              <a:spLocks noChangeArrowheads="1"/>
            </p:cNvSpPr>
            <p:nvPr/>
          </p:nvSpPr>
          <p:spPr bwMode="auto">
            <a:xfrm>
              <a:off x="1893" y="1373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7" name="Oval 286"/>
            <p:cNvSpPr>
              <a:spLocks noChangeArrowheads="1"/>
            </p:cNvSpPr>
            <p:nvPr/>
          </p:nvSpPr>
          <p:spPr bwMode="auto">
            <a:xfrm rot="183620">
              <a:off x="1918" y="1376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Oval 287"/>
            <p:cNvSpPr>
              <a:spLocks noChangeArrowheads="1"/>
            </p:cNvSpPr>
            <p:nvPr/>
          </p:nvSpPr>
          <p:spPr bwMode="auto">
            <a:xfrm rot="848122">
              <a:off x="2207" y="1531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9" name="Oval 288"/>
            <p:cNvSpPr>
              <a:spLocks noChangeArrowheads="1"/>
            </p:cNvSpPr>
            <p:nvPr/>
          </p:nvSpPr>
          <p:spPr bwMode="auto">
            <a:xfrm rot="1022545">
              <a:off x="2230" y="1546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Freeform 289"/>
            <p:cNvSpPr>
              <a:spLocks/>
            </p:cNvSpPr>
            <p:nvPr/>
          </p:nvSpPr>
          <p:spPr bwMode="auto">
            <a:xfrm flipH="1">
              <a:off x="1127" y="1548"/>
              <a:ext cx="274" cy="911"/>
            </a:xfrm>
            <a:custGeom>
              <a:avLst/>
              <a:gdLst>
                <a:gd name="T0" fmla="*/ 0 w 332"/>
                <a:gd name="T1" fmla="*/ 1088 h 1088"/>
                <a:gd name="T2" fmla="*/ 226 w 332"/>
                <a:gd name="T3" fmla="*/ 726 h 1088"/>
                <a:gd name="T4" fmla="*/ 317 w 332"/>
                <a:gd name="T5" fmla="*/ 363 h 1088"/>
                <a:gd name="T6" fmla="*/ 317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8"/>
                <a:gd name="T14" fmla="*/ 332 w 332"/>
                <a:gd name="T15" fmla="*/ 1088 h 10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1" name="Freeform 290"/>
            <p:cNvSpPr>
              <a:spLocks/>
            </p:cNvSpPr>
            <p:nvPr/>
          </p:nvSpPr>
          <p:spPr bwMode="auto">
            <a:xfrm flipH="1">
              <a:off x="845" y="1701"/>
              <a:ext cx="562" cy="758"/>
            </a:xfrm>
            <a:custGeom>
              <a:avLst/>
              <a:gdLst>
                <a:gd name="T0" fmla="*/ 0 w 681"/>
                <a:gd name="T1" fmla="*/ 907 h 907"/>
                <a:gd name="T2" fmla="*/ 454 w 681"/>
                <a:gd name="T3" fmla="*/ 544 h 907"/>
                <a:gd name="T4" fmla="*/ 681 w 681"/>
                <a:gd name="T5" fmla="*/ 0 h 907"/>
                <a:gd name="T6" fmla="*/ 0 60000 65536"/>
                <a:gd name="T7" fmla="*/ 0 60000 65536"/>
                <a:gd name="T8" fmla="*/ 0 60000 65536"/>
                <a:gd name="T9" fmla="*/ 0 w 681"/>
                <a:gd name="T10" fmla="*/ 0 h 907"/>
                <a:gd name="T11" fmla="*/ 681 w 681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02" name="Oval 291"/>
            <p:cNvSpPr>
              <a:spLocks noChangeArrowheads="1"/>
            </p:cNvSpPr>
            <p:nvPr/>
          </p:nvSpPr>
          <p:spPr bwMode="auto">
            <a:xfrm flipH="1">
              <a:off x="1114" y="1362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Oval 292"/>
            <p:cNvSpPr>
              <a:spLocks noChangeArrowheads="1"/>
            </p:cNvSpPr>
            <p:nvPr/>
          </p:nvSpPr>
          <p:spPr bwMode="auto">
            <a:xfrm rot="21416380" flipH="1">
              <a:off x="1090" y="136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Oval 293"/>
            <p:cNvSpPr>
              <a:spLocks noChangeArrowheads="1"/>
            </p:cNvSpPr>
            <p:nvPr/>
          </p:nvSpPr>
          <p:spPr bwMode="auto">
            <a:xfrm rot="20751878" flipH="1">
              <a:off x="800" y="1520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Oval 294"/>
            <p:cNvSpPr>
              <a:spLocks noChangeArrowheads="1"/>
            </p:cNvSpPr>
            <p:nvPr/>
          </p:nvSpPr>
          <p:spPr bwMode="auto">
            <a:xfrm rot="20577455" flipH="1">
              <a:off x="778" y="153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Oval 295"/>
            <p:cNvSpPr>
              <a:spLocks noChangeArrowheads="1"/>
            </p:cNvSpPr>
            <p:nvPr/>
          </p:nvSpPr>
          <p:spPr bwMode="auto">
            <a:xfrm>
              <a:off x="1430" y="2468"/>
              <a:ext cx="231" cy="271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AutoShape 296"/>
            <p:cNvSpPr>
              <a:spLocks noChangeArrowheads="1"/>
            </p:cNvSpPr>
            <p:nvPr/>
          </p:nvSpPr>
          <p:spPr bwMode="auto">
            <a:xfrm rot="8933839">
              <a:off x="1645" y="2372"/>
              <a:ext cx="262" cy="49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8" name="AutoShape 297"/>
            <p:cNvSpPr>
              <a:spLocks noChangeArrowheads="1"/>
            </p:cNvSpPr>
            <p:nvPr/>
          </p:nvSpPr>
          <p:spPr bwMode="auto">
            <a:xfrm rot="1485656">
              <a:off x="1191" y="2395"/>
              <a:ext cx="262" cy="493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Oval 298"/>
            <p:cNvSpPr>
              <a:spLocks noChangeArrowheads="1"/>
            </p:cNvSpPr>
            <p:nvPr/>
          </p:nvSpPr>
          <p:spPr bwMode="auto">
            <a:xfrm>
              <a:off x="1494" y="2617"/>
              <a:ext cx="96" cy="142"/>
            </a:xfrm>
            <a:prstGeom prst="ellipse">
              <a:avLst/>
            </a:pr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Oval 299"/>
            <p:cNvSpPr>
              <a:spLocks noChangeArrowheads="1"/>
            </p:cNvSpPr>
            <p:nvPr/>
          </p:nvSpPr>
          <p:spPr bwMode="auto">
            <a:xfrm>
              <a:off x="1487" y="1549"/>
              <a:ext cx="107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Oval 300"/>
            <p:cNvSpPr>
              <a:spLocks noChangeArrowheads="1"/>
            </p:cNvSpPr>
            <p:nvPr/>
          </p:nvSpPr>
          <p:spPr bwMode="auto">
            <a:xfrm>
              <a:off x="1488" y="1576"/>
              <a:ext cx="102" cy="18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Rectangle 301"/>
            <p:cNvSpPr>
              <a:spLocks noChangeArrowheads="1"/>
            </p:cNvSpPr>
            <p:nvPr/>
          </p:nvSpPr>
          <p:spPr bwMode="auto">
            <a:xfrm rot="5400000">
              <a:off x="1481" y="1948"/>
              <a:ext cx="114" cy="9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Click on the icon below to view the summary video on pollination </a:t>
            </a:r>
          </a:p>
        </p:txBody>
      </p:sp>
      <p:sp>
        <p:nvSpPr>
          <p:cNvPr id="15363" name="Text Box 9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  <p:pic>
        <p:nvPicPr>
          <p:cNvPr id="15366" name="Picture 18" descr="j04338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4581525"/>
            <a:ext cx="11525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19"/>
          <p:cNvSpPr txBox="1">
            <a:spLocks noChangeArrowheads="1"/>
          </p:cNvSpPr>
          <p:nvPr/>
        </p:nvSpPr>
        <p:spPr bwMode="auto">
          <a:xfrm>
            <a:off x="395288" y="5013325"/>
            <a:ext cx="2978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Insect pollination (1 minute)</a:t>
            </a:r>
          </a:p>
        </p:txBody>
      </p:sp>
      <p:sp>
        <p:nvSpPr>
          <p:cNvPr id="15369" name="Text Box 21"/>
          <p:cNvSpPr txBox="1">
            <a:spLocks noChangeArrowheads="1"/>
          </p:cNvSpPr>
          <p:nvPr/>
        </p:nvSpPr>
        <p:spPr bwMode="auto">
          <a:xfrm>
            <a:off x="5219700" y="4724400"/>
            <a:ext cx="3765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If the hyperlink does not work then copy and paste this url into a new browser window and you can watch the video then, url:</a:t>
            </a:r>
          </a:p>
          <a:p>
            <a:r>
              <a:rPr lang="en-GB" sz="1200"/>
              <a:t>http://www.youtube.com/watch?v=ge3EM8AERV0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Fertilization and Fruit Development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B2B2B2"/>
                </a:solidFill>
              </a:rPr>
              <a:t>Pollination     </a:t>
            </a:r>
            <a:r>
              <a:rPr lang="en-GB" sz="1200">
                <a:solidFill>
                  <a:srgbClr val="FF6600"/>
                </a:solidFill>
              </a:rPr>
              <a:t>Fruit Development</a:t>
            </a:r>
            <a:r>
              <a:rPr lang="en-GB" sz="1200">
                <a:solidFill>
                  <a:srgbClr val="B2B2B2"/>
                </a:solidFill>
              </a:rPr>
              <a:t>     Seed Dispersal     Germination     Test</a:t>
            </a:r>
            <a:endParaRPr lang="en-GB" sz="1200"/>
          </a:p>
        </p:txBody>
      </p:sp>
      <p:pic>
        <p:nvPicPr>
          <p:cNvPr id="16388" name="Picture 10" descr="ban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19200"/>
            <a:ext cx="7199313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5575" cy="11430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Once pollination occurs a tube grows from the pollen grain down through the style to the ovule</a:t>
            </a:r>
          </a:p>
        </p:txBody>
      </p:sp>
      <p:sp>
        <p:nvSpPr>
          <p:cNvPr id="17411" name="Text Box 10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B2B2B2"/>
                </a:solidFill>
              </a:rPr>
              <a:t>Pollination     </a:t>
            </a:r>
            <a:r>
              <a:rPr lang="en-GB" sz="1200">
                <a:solidFill>
                  <a:srgbClr val="FF6600"/>
                </a:solidFill>
              </a:rPr>
              <a:t>Fruit Development</a:t>
            </a:r>
            <a:r>
              <a:rPr lang="en-GB" sz="1200">
                <a:solidFill>
                  <a:srgbClr val="B2B2B2"/>
                </a:solidFill>
              </a:rPr>
              <a:t>     Seed Dispersal     Germination     Test</a:t>
            </a:r>
            <a:endParaRPr lang="en-GB" sz="1200"/>
          </a:p>
        </p:txBody>
      </p:sp>
      <p:sp>
        <p:nvSpPr>
          <p:cNvPr id="17412" name="Text Box 110"/>
          <p:cNvSpPr txBox="1">
            <a:spLocks noChangeArrowheads="1"/>
          </p:cNvSpPr>
          <p:nvPr/>
        </p:nvSpPr>
        <p:spPr bwMode="auto">
          <a:xfrm>
            <a:off x="2887663" y="177323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stigma</a:t>
            </a:r>
          </a:p>
        </p:txBody>
      </p:sp>
      <p:sp>
        <p:nvSpPr>
          <p:cNvPr id="17413" name="Text Box 111"/>
          <p:cNvSpPr txBox="1">
            <a:spLocks noChangeArrowheads="1"/>
          </p:cNvSpPr>
          <p:nvPr/>
        </p:nvSpPr>
        <p:spPr bwMode="auto">
          <a:xfrm>
            <a:off x="2887663" y="22685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style</a:t>
            </a:r>
          </a:p>
        </p:txBody>
      </p:sp>
      <p:sp>
        <p:nvSpPr>
          <p:cNvPr id="17414" name="Text Box 112"/>
          <p:cNvSpPr txBox="1">
            <a:spLocks noChangeArrowheads="1"/>
          </p:cNvSpPr>
          <p:nvPr/>
        </p:nvSpPr>
        <p:spPr bwMode="auto">
          <a:xfrm>
            <a:off x="2887663" y="3419475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ovary</a:t>
            </a:r>
          </a:p>
        </p:txBody>
      </p:sp>
      <p:sp>
        <p:nvSpPr>
          <p:cNvPr id="17415" name="Text Box 113"/>
          <p:cNvSpPr txBox="1">
            <a:spLocks noChangeArrowheads="1"/>
          </p:cNvSpPr>
          <p:nvPr/>
        </p:nvSpPr>
        <p:spPr bwMode="auto">
          <a:xfrm>
            <a:off x="2887663" y="399573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ovule</a:t>
            </a:r>
          </a:p>
        </p:txBody>
      </p:sp>
      <p:sp>
        <p:nvSpPr>
          <p:cNvPr id="17416" name="Text Box 114"/>
          <p:cNvSpPr txBox="1">
            <a:spLocks noChangeArrowheads="1"/>
          </p:cNvSpPr>
          <p:nvPr/>
        </p:nvSpPr>
        <p:spPr bwMode="auto">
          <a:xfrm>
            <a:off x="1304925" y="2916238"/>
            <a:ext cx="806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carpel</a:t>
            </a:r>
          </a:p>
        </p:txBody>
      </p:sp>
      <p:grpSp>
        <p:nvGrpSpPr>
          <p:cNvPr id="2" name="Group 141"/>
          <p:cNvGrpSpPr>
            <a:grpSpLocks/>
          </p:cNvGrpSpPr>
          <p:nvPr/>
        </p:nvGrpSpPr>
        <p:grpSpPr bwMode="auto">
          <a:xfrm>
            <a:off x="3536950" y="1897063"/>
            <a:ext cx="2187575" cy="4440237"/>
            <a:chOff x="2336" y="1110"/>
            <a:chExt cx="1378" cy="2797"/>
          </a:xfrm>
        </p:grpSpPr>
        <p:sp>
          <p:nvSpPr>
            <p:cNvPr id="17429" name="Oval 67"/>
            <p:cNvSpPr>
              <a:spLocks noChangeArrowheads="1"/>
            </p:cNvSpPr>
            <p:nvPr/>
          </p:nvSpPr>
          <p:spPr bwMode="auto">
            <a:xfrm>
              <a:off x="2599" y="2087"/>
              <a:ext cx="854" cy="72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0" name="Rectangle 68"/>
            <p:cNvSpPr>
              <a:spLocks noChangeArrowheads="1"/>
            </p:cNvSpPr>
            <p:nvPr/>
          </p:nvSpPr>
          <p:spPr bwMode="auto">
            <a:xfrm>
              <a:off x="2909" y="1110"/>
              <a:ext cx="214" cy="9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1" name="AutoShape 69"/>
            <p:cNvSpPr>
              <a:spLocks noChangeArrowheads="1"/>
            </p:cNvSpPr>
            <p:nvPr/>
          </p:nvSpPr>
          <p:spPr bwMode="auto">
            <a:xfrm rot="2796774">
              <a:off x="2745" y="995"/>
              <a:ext cx="156" cy="388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2" name="AutoShape 70"/>
            <p:cNvSpPr>
              <a:spLocks noChangeArrowheads="1"/>
            </p:cNvSpPr>
            <p:nvPr/>
          </p:nvSpPr>
          <p:spPr bwMode="auto">
            <a:xfrm rot="7990016">
              <a:off x="3132" y="995"/>
              <a:ext cx="156" cy="388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3" name="Rectangle 71"/>
            <p:cNvSpPr>
              <a:spLocks noChangeArrowheads="1"/>
            </p:cNvSpPr>
            <p:nvPr/>
          </p:nvSpPr>
          <p:spPr bwMode="auto">
            <a:xfrm rot="-5400000">
              <a:off x="2934" y="2166"/>
              <a:ext cx="105" cy="15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4" name="Rectangle 72"/>
            <p:cNvSpPr>
              <a:spLocks noChangeArrowheads="1"/>
            </p:cNvSpPr>
            <p:nvPr/>
          </p:nvSpPr>
          <p:spPr bwMode="auto">
            <a:xfrm rot="5400000">
              <a:off x="2938" y="2013"/>
              <a:ext cx="158" cy="20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5" name="Oval 75"/>
            <p:cNvSpPr>
              <a:spLocks noChangeArrowheads="1"/>
            </p:cNvSpPr>
            <p:nvPr/>
          </p:nvSpPr>
          <p:spPr bwMode="auto">
            <a:xfrm>
              <a:off x="2755" y="2191"/>
              <a:ext cx="544" cy="624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6" name="AutoShape 77"/>
            <p:cNvSpPr>
              <a:spLocks noChangeArrowheads="1"/>
            </p:cNvSpPr>
            <p:nvPr/>
          </p:nvSpPr>
          <p:spPr bwMode="auto">
            <a:xfrm>
              <a:off x="2847" y="2767"/>
              <a:ext cx="337" cy="364"/>
            </a:xfrm>
            <a:custGeom>
              <a:avLst/>
              <a:gdLst>
                <a:gd name="T0" fmla="*/ 295 w 21600"/>
                <a:gd name="T1" fmla="*/ 182 h 21600"/>
                <a:gd name="T2" fmla="*/ 169 w 21600"/>
                <a:gd name="T3" fmla="*/ 364 h 21600"/>
                <a:gd name="T4" fmla="*/ 42 w 21600"/>
                <a:gd name="T5" fmla="*/ 182 h 21600"/>
                <a:gd name="T6" fmla="*/ 16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7 w 21600"/>
                <a:gd name="T13" fmla="*/ 4510 h 21600"/>
                <a:gd name="T14" fmla="*/ 17113 w 21600"/>
                <a:gd name="T15" fmla="*/ 1709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7" name="Rectangle 78"/>
            <p:cNvSpPr>
              <a:spLocks noChangeArrowheads="1"/>
            </p:cNvSpPr>
            <p:nvPr/>
          </p:nvSpPr>
          <p:spPr bwMode="auto">
            <a:xfrm>
              <a:off x="2930" y="3127"/>
              <a:ext cx="171" cy="78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8" name="Rectangle 79"/>
            <p:cNvSpPr>
              <a:spLocks noChangeArrowheads="1"/>
            </p:cNvSpPr>
            <p:nvPr/>
          </p:nvSpPr>
          <p:spPr bwMode="auto">
            <a:xfrm>
              <a:off x="2932" y="3109"/>
              <a:ext cx="166" cy="52"/>
            </a:xfrm>
            <a:prstGeom prst="rect">
              <a:avLst/>
            </a:prstGeom>
            <a:solidFill>
              <a:srgbClr val="0099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39" name="Rectangle 80"/>
            <p:cNvSpPr>
              <a:spLocks noChangeArrowheads="1"/>
            </p:cNvSpPr>
            <p:nvPr/>
          </p:nvSpPr>
          <p:spPr bwMode="auto">
            <a:xfrm>
              <a:off x="2988" y="2140"/>
              <a:ext cx="76" cy="62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0" name="Rectangle 81"/>
            <p:cNvSpPr>
              <a:spLocks noChangeArrowheads="1"/>
            </p:cNvSpPr>
            <p:nvPr/>
          </p:nvSpPr>
          <p:spPr bwMode="auto">
            <a:xfrm>
              <a:off x="2923" y="2087"/>
              <a:ext cx="189" cy="104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82"/>
            <p:cNvGrpSpPr>
              <a:grpSpLocks/>
            </p:cNvGrpSpPr>
            <p:nvPr/>
          </p:nvGrpSpPr>
          <p:grpSpPr bwMode="auto">
            <a:xfrm>
              <a:off x="3064" y="2498"/>
              <a:ext cx="171" cy="156"/>
              <a:chOff x="2018" y="2790"/>
              <a:chExt cx="100" cy="136"/>
            </a:xfrm>
          </p:grpSpPr>
          <p:sp>
            <p:nvSpPr>
              <p:cNvPr id="17453" name="Rectangle 83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4" name="Oval 84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85"/>
            <p:cNvGrpSpPr>
              <a:grpSpLocks/>
            </p:cNvGrpSpPr>
            <p:nvPr/>
          </p:nvGrpSpPr>
          <p:grpSpPr bwMode="auto">
            <a:xfrm>
              <a:off x="2825" y="2500"/>
              <a:ext cx="163" cy="156"/>
              <a:chOff x="1878" y="2792"/>
              <a:chExt cx="95" cy="136"/>
            </a:xfrm>
          </p:grpSpPr>
          <p:sp>
            <p:nvSpPr>
              <p:cNvPr id="17451" name="Rectangle 8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2" name="Oval 8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88"/>
            <p:cNvGrpSpPr>
              <a:grpSpLocks/>
            </p:cNvGrpSpPr>
            <p:nvPr/>
          </p:nvGrpSpPr>
          <p:grpSpPr bwMode="auto">
            <a:xfrm>
              <a:off x="2822" y="2324"/>
              <a:ext cx="162" cy="156"/>
              <a:chOff x="1878" y="2792"/>
              <a:chExt cx="95" cy="136"/>
            </a:xfrm>
          </p:grpSpPr>
          <p:sp>
            <p:nvSpPr>
              <p:cNvPr id="17449" name="Rectangle 89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50" name="Oval 90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91"/>
            <p:cNvGrpSpPr>
              <a:grpSpLocks/>
            </p:cNvGrpSpPr>
            <p:nvPr/>
          </p:nvGrpSpPr>
          <p:grpSpPr bwMode="auto">
            <a:xfrm>
              <a:off x="3066" y="2316"/>
              <a:ext cx="171" cy="156"/>
              <a:chOff x="2018" y="2790"/>
              <a:chExt cx="100" cy="136"/>
            </a:xfrm>
          </p:grpSpPr>
          <p:sp>
            <p:nvSpPr>
              <p:cNvPr id="17447" name="Rectangle 92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8" name="Oval 93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45" name="AutoShape 132"/>
            <p:cNvSpPr>
              <a:spLocks noChangeArrowheads="1"/>
            </p:cNvSpPr>
            <p:nvPr/>
          </p:nvSpPr>
          <p:spPr bwMode="auto">
            <a:xfrm rot="9119245">
              <a:off x="3170" y="2590"/>
              <a:ext cx="544" cy="780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6" name="AutoShape 133"/>
            <p:cNvSpPr>
              <a:spLocks noChangeArrowheads="1"/>
            </p:cNvSpPr>
            <p:nvPr/>
          </p:nvSpPr>
          <p:spPr bwMode="auto">
            <a:xfrm rot="1485656">
              <a:off x="2336" y="2614"/>
              <a:ext cx="544" cy="771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418" name="Line 134"/>
          <p:cNvSpPr>
            <a:spLocks noChangeShapeType="1"/>
          </p:cNvSpPr>
          <p:nvPr/>
        </p:nvSpPr>
        <p:spPr bwMode="auto">
          <a:xfrm>
            <a:off x="3752850" y="1979613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19" name="Line 135"/>
          <p:cNvSpPr>
            <a:spLocks noChangeShapeType="1"/>
          </p:cNvSpPr>
          <p:nvPr/>
        </p:nvSpPr>
        <p:spPr bwMode="auto">
          <a:xfrm>
            <a:off x="3608388" y="2484438"/>
            <a:ext cx="865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37"/>
          <p:cNvSpPr>
            <a:spLocks noChangeShapeType="1"/>
          </p:cNvSpPr>
          <p:nvPr/>
        </p:nvSpPr>
        <p:spPr bwMode="auto">
          <a:xfrm>
            <a:off x="3608388" y="3635375"/>
            <a:ext cx="7191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Line 138"/>
          <p:cNvSpPr>
            <a:spLocks noChangeShapeType="1"/>
          </p:cNvSpPr>
          <p:nvPr/>
        </p:nvSpPr>
        <p:spPr bwMode="auto">
          <a:xfrm>
            <a:off x="3608388" y="4211638"/>
            <a:ext cx="7905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2" name="AutoShape 139"/>
          <p:cNvSpPr>
            <a:spLocks/>
          </p:cNvSpPr>
          <p:nvPr/>
        </p:nvSpPr>
        <p:spPr bwMode="auto">
          <a:xfrm>
            <a:off x="2239963" y="1835150"/>
            <a:ext cx="503237" cy="2520950"/>
          </a:xfrm>
          <a:prstGeom prst="leftBrace">
            <a:avLst>
              <a:gd name="adj1" fmla="val 41746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410" name="Freeform 146"/>
          <p:cNvSpPr>
            <a:spLocks/>
          </p:cNvSpPr>
          <p:nvPr/>
        </p:nvSpPr>
        <p:spPr bwMode="auto">
          <a:xfrm>
            <a:off x="4572000" y="1916113"/>
            <a:ext cx="465138" cy="2014537"/>
          </a:xfrm>
          <a:custGeom>
            <a:avLst/>
            <a:gdLst>
              <a:gd name="T0" fmla="*/ 36 w 293"/>
              <a:gd name="T1" fmla="*/ 0 h 1269"/>
              <a:gd name="T2" fmla="*/ 33 w 293"/>
              <a:gd name="T3" fmla="*/ 582 h 1269"/>
              <a:gd name="T4" fmla="*/ 48 w 293"/>
              <a:gd name="T5" fmla="*/ 933 h 1269"/>
              <a:gd name="T6" fmla="*/ 84 w 293"/>
              <a:gd name="T7" fmla="*/ 1002 h 1269"/>
              <a:gd name="T8" fmla="*/ 114 w 293"/>
              <a:gd name="T9" fmla="*/ 1032 h 1269"/>
              <a:gd name="T10" fmla="*/ 189 w 293"/>
              <a:gd name="T11" fmla="*/ 1074 h 1269"/>
              <a:gd name="T12" fmla="*/ 219 w 293"/>
              <a:gd name="T13" fmla="*/ 1086 h 1269"/>
              <a:gd name="T14" fmla="*/ 252 w 293"/>
              <a:gd name="T15" fmla="*/ 1110 h 1269"/>
              <a:gd name="T16" fmla="*/ 258 w 293"/>
              <a:gd name="T17" fmla="*/ 1119 h 1269"/>
              <a:gd name="T18" fmla="*/ 267 w 293"/>
              <a:gd name="T19" fmla="*/ 1125 h 1269"/>
              <a:gd name="T20" fmla="*/ 279 w 293"/>
              <a:gd name="T21" fmla="*/ 1146 h 1269"/>
              <a:gd name="T22" fmla="*/ 282 w 293"/>
              <a:gd name="T23" fmla="*/ 1242 h 1269"/>
              <a:gd name="T24" fmla="*/ 270 w 293"/>
              <a:gd name="T25" fmla="*/ 1245 h 1269"/>
              <a:gd name="T26" fmla="*/ 222 w 293"/>
              <a:gd name="T27" fmla="*/ 1269 h 1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3"/>
              <a:gd name="T43" fmla="*/ 0 h 1269"/>
              <a:gd name="T44" fmla="*/ 293 w 293"/>
              <a:gd name="T45" fmla="*/ 1269 h 1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3" h="1269">
                <a:moveTo>
                  <a:pt x="36" y="0"/>
                </a:moveTo>
                <a:cubicBezTo>
                  <a:pt x="35" y="194"/>
                  <a:pt x="35" y="388"/>
                  <a:pt x="33" y="582"/>
                </a:cubicBezTo>
                <a:cubicBezTo>
                  <a:pt x="32" y="701"/>
                  <a:pt x="0" y="825"/>
                  <a:pt x="48" y="933"/>
                </a:cubicBezTo>
                <a:cubicBezTo>
                  <a:pt x="58" y="956"/>
                  <a:pt x="62" y="987"/>
                  <a:pt x="84" y="1002"/>
                </a:cubicBezTo>
                <a:cubicBezTo>
                  <a:pt x="91" y="1013"/>
                  <a:pt x="103" y="1025"/>
                  <a:pt x="114" y="1032"/>
                </a:cubicBezTo>
                <a:cubicBezTo>
                  <a:pt x="131" y="1058"/>
                  <a:pt x="162" y="1064"/>
                  <a:pt x="189" y="1074"/>
                </a:cubicBezTo>
                <a:cubicBezTo>
                  <a:pt x="199" y="1078"/>
                  <a:pt x="219" y="1086"/>
                  <a:pt x="219" y="1086"/>
                </a:cubicBezTo>
                <a:cubicBezTo>
                  <a:pt x="246" y="1106"/>
                  <a:pt x="235" y="1098"/>
                  <a:pt x="252" y="1110"/>
                </a:cubicBezTo>
                <a:cubicBezTo>
                  <a:pt x="254" y="1113"/>
                  <a:pt x="255" y="1116"/>
                  <a:pt x="258" y="1119"/>
                </a:cubicBezTo>
                <a:cubicBezTo>
                  <a:pt x="261" y="1122"/>
                  <a:pt x="265" y="1122"/>
                  <a:pt x="267" y="1125"/>
                </a:cubicBezTo>
                <a:cubicBezTo>
                  <a:pt x="272" y="1131"/>
                  <a:pt x="274" y="1140"/>
                  <a:pt x="279" y="1146"/>
                </a:cubicBezTo>
                <a:cubicBezTo>
                  <a:pt x="286" y="1183"/>
                  <a:pt x="293" y="1188"/>
                  <a:pt x="282" y="1242"/>
                </a:cubicBezTo>
                <a:cubicBezTo>
                  <a:pt x="281" y="1246"/>
                  <a:pt x="274" y="1244"/>
                  <a:pt x="270" y="1245"/>
                </a:cubicBezTo>
                <a:cubicBezTo>
                  <a:pt x="263" y="1247"/>
                  <a:pt x="222" y="1268"/>
                  <a:pt x="222" y="1269"/>
                </a:cubicBezTo>
              </a:path>
            </a:pathLst>
          </a:custGeom>
          <a:noFill/>
          <a:ln w="76200" cmpd="sng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3" name="AutoShape 29"/>
          <p:cNvSpPr>
            <a:spLocks noChangeArrowheads="1"/>
          </p:cNvSpPr>
          <p:nvPr/>
        </p:nvSpPr>
        <p:spPr bwMode="auto">
          <a:xfrm>
            <a:off x="8504238" y="1628775"/>
            <a:ext cx="430212" cy="431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5" name="AutoShape 149"/>
          <p:cNvSpPr>
            <a:spLocks noChangeArrowheads="1"/>
          </p:cNvSpPr>
          <p:nvPr/>
        </p:nvSpPr>
        <p:spPr bwMode="auto">
          <a:xfrm rot="9282479">
            <a:off x="4838700" y="3875088"/>
            <a:ext cx="98425" cy="103187"/>
          </a:xfrm>
          <a:prstGeom prst="chevro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26" name="Picture 151" descr="MPj03058530000[1]"/>
          <p:cNvPicPr>
            <a:picLocks noChangeAspect="1" noChangeArrowheads="1"/>
          </p:cNvPicPr>
          <p:nvPr/>
        </p:nvPicPr>
        <p:blipFill>
          <a:blip r:embed="rId3" cstate="print"/>
          <a:srcRect l="40147" t="50000"/>
          <a:stretch>
            <a:fillRect/>
          </a:stretch>
        </p:blipFill>
        <p:spPr bwMode="auto">
          <a:xfrm>
            <a:off x="7019925" y="3141663"/>
            <a:ext cx="6048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7" name="Text Box 152"/>
          <p:cNvSpPr txBox="1">
            <a:spLocks noChangeArrowheads="1"/>
          </p:cNvSpPr>
          <p:nvPr/>
        </p:nvSpPr>
        <p:spPr bwMode="auto">
          <a:xfrm>
            <a:off x="6011863" y="5589588"/>
            <a:ext cx="30241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i="1"/>
              <a:t>Note: Petals not shown in order to simplify diagram</a:t>
            </a:r>
          </a:p>
        </p:txBody>
      </p:sp>
      <p:sp>
        <p:nvSpPr>
          <p:cNvPr id="17428" name="Text Box 153"/>
          <p:cNvSpPr txBox="1">
            <a:spLocks noChangeArrowheads="1"/>
          </p:cNvSpPr>
          <p:nvPr/>
        </p:nvSpPr>
        <p:spPr bwMode="auto">
          <a:xfrm>
            <a:off x="6300788" y="3644900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Click to view the 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7037E-6 C -0.07986 -0.02477 -0.15955 -0.04931 -0.22396 -0.05972 C -0.28837 -0.07014 -0.34948 -0.07084 -0.38646 -0.0625 C -0.42344 -0.05417 -0.43472 -0.03195 -0.44583 -0.00972 " pathEditMode="relative" ptsTypes="aaaA">
                                      <p:cBhvr>
                                        <p:cTn id="6" dur="2000" fill="hold"/>
                                        <p:tgtEl>
                                          <p:spTgt spid="11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1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10" grpId="0" animBg="1"/>
      <p:bldP spid="1129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7775575" cy="1143000"/>
          </a:xfrm>
        </p:spPr>
        <p:txBody>
          <a:bodyPr/>
          <a:lstStyle/>
          <a:p>
            <a:pPr eaLnBrk="1" hangingPunct="1"/>
            <a:r>
              <a:rPr lang="en-GB" sz="2800" dirty="0" smtClean="0"/>
              <a:t>Fertilization occurs when the male gamete fuses with the ovule (the female gamete)</a:t>
            </a:r>
          </a:p>
        </p:txBody>
      </p:sp>
      <p:sp>
        <p:nvSpPr>
          <p:cNvPr id="18435" name="Oval 9"/>
          <p:cNvSpPr>
            <a:spLocks noChangeArrowheads="1"/>
          </p:cNvSpPr>
          <p:nvPr/>
        </p:nvSpPr>
        <p:spPr bwMode="auto">
          <a:xfrm>
            <a:off x="3954463" y="3448050"/>
            <a:ext cx="1355725" cy="1155700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10"/>
          <p:cNvSpPr>
            <a:spLocks noChangeArrowheads="1"/>
          </p:cNvSpPr>
          <p:nvPr/>
        </p:nvSpPr>
        <p:spPr bwMode="auto">
          <a:xfrm>
            <a:off x="4446588" y="1897063"/>
            <a:ext cx="339725" cy="157003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7" name="AutoShape 11"/>
          <p:cNvSpPr>
            <a:spLocks noChangeArrowheads="1"/>
          </p:cNvSpPr>
          <p:nvPr/>
        </p:nvSpPr>
        <p:spPr bwMode="auto">
          <a:xfrm rot="2796774">
            <a:off x="4186238" y="1714500"/>
            <a:ext cx="247650" cy="61595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8" name="AutoShape 12"/>
          <p:cNvSpPr>
            <a:spLocks noChangeArrowheads="1"/>
          </p:cNvSpPr>
          <p:nvPr/>
        </p:nvSpPr>
        <p:spPr bwMode="auto">
          <a:xfrm rot="7990016">
            <a:off x="4800600" y="1714500"/>
            <a:ext cx="247650" cy="615950"/>
          </a:xfrm>
          <a:prstGeom prst="moon">
            <a:avLst>
              <a:gd name="adj" fmla="val 50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Rectangle 13"/>
          <p:cNvSpPr>
            <a:spLocks noChangeArrowheads="1"/>
          </p:cNvSpPr>
          <p:nvPr/>
        </p:nvSpPr>
        <p:spPr bwMode="auto">
          <a:xfrm rot="-5400000">
            <a:off x="4486275" y="3573463"/>
            <a:ext cx="166688" cy="246062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Rectangle 14"/>
          <p:cNvSpPr>
            <a:spLocks noChangeArrowheads="1"/>
          </p:cNvSpPr>
          <p:nvPr/>
        </p:nvSpPr>
        <p:spPr bwMode="auto">
          <a:xfrm rot="5400000">
            <a:off x="4491831" y="3331369"/>
            <a:ext cx="250825" cy="319088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1" name="Oval 15"/>
          <p:cNvSpPr>
            <a:spLocks noChangeArrowheads="1"/>
          </p:cNvSpPr>
          <p:nvPr/>
        </p:nvSpPr>
        <p:spPr bwMode="auto">
          <a:xfrm>
            <a:off x="4202113" y="3613150"/>
            <a:ext cx="863600" cy="990600"/>
          </a:xfrm>
          <a:prstGeom prst="ellipse">
            <a:avLst/>
          </a:prstGeom>
          <a:solidFill>
            <a:srgbClr val="CC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2" name="AutoShape 16"/>
          <p:cNvSpPr>
            <a:spLocks noChangeArrowheads="1"/>
          </p:cNvSpPr>
          <p:nvPr/>
        </p:nvSpPr>
        <p:spPr bwMode="auto">
          <a:xfrm>
            <a:off x="4348163" y="4527550"/>
            <a:ext cx="534987" cy="577850"/>
          </a:xfrm>
          <a:custGeom>
            <a:avLst/>
            <a:gdLst>
              <a:gd name="T0" fmla="*/ 468114 w 21600"/>
              <a:gd name="T1" fmla="*/ 288925 h 21600"/>
              <a:gd name="T2" fmla="*/ 267494 w 21600"/>
              <a:gd name="T3" fmla="*/ 577850 h 21600"/>
              <a:gd name="T4" fmla="*/ 66873 w 21600"/>
              <a:gd name="T5" fmla="*/ 288925 h 21600"/>
              <a:gd name="T6" fmla="*/ 267494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4479925" y="5099050"/>
            <a:ext cx="271463" cy="123825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4" name="Rectangle 18"/>
          <p:cNvSpPr>
            <a:spLocks noChangeArrowheads="1"/>
          </p:cNvSpPr>
          <p:nvPr/>
        </p:nvSpPr>
        <p:spPr bwMode="auto">
          <a:xfrm>
            <a:off x="4483100" y="5070475"/>
            <a:ext cx="263525" cy="8255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5" name="Rectangle 19"/>
          <p:cNvSpPr>
            <a:spLocks noChangeArrowheads="1"/>
          </p:cNvSpPr>
          <p:nvPr/>
        </p:nvSpPr>
        <p:spPr bwMode="auto">
          <a:xfrm>
            <a:off x="4572000" y="3532188"/>
            <a:ext cx="120650" cy="990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20"/>
          <p:cNvSpPr>
            <a:spLocks noChangeArrowheads="1"/>
          </p:cNvSpPr>
          <p:nvPr/>
        </p:nvSpPr>
        <p:spPr bwMode="auto">
          <a:xfrm>
            <a:off x="4468813" y="3448050"/>
            <a:ext cx="300037" cy="16510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692650" y="4100513"/>
            <a:ext cx="271463" cy="247650"/>
            <a:chOff x="2018" y="2790"/>
            <a:chExt cx="100" cy="136"/>
          </a:xfrm>
        </p:grpSpPr>
        <p:sp>
          <p:nvSpPr>
            <p:cNvPr id="18466" name="Rectangle 22"/>
            <p:cNvSpPr>
              <a:spLocks noChangeArrowheads="1"/>
            </p:cNvSpPr>
            <p:nvPr/>
          </p:nvSpPr>
          <p:spPr bwMode="auto">
            <a:xfrm>
              <a:off x="2018" y="2840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7" name="Oval 23"/>
            <p:cNvSpPr>
              <a:spLocks noChangeArrowheads="1"/>
            </p:cNvSpPr>
            <p:nvPr/>
          </p:nvSpPr>
          <p:spPr bwMode="auto">
            <a:xfrm>
              <a:off x="2055" y="2790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313238" y="4103688"/>
            <a:ext cx="258762" cy="247650"/>
            <a:chOff x="1878" y="2792"/>
            <a:chExt cx="95" cy="136"/>
          </a:xfrm>
        </p:grpSpPr>
        <p:sp>
          <p:nvSpPr>
            <p:cNvPr id="18464" name="Rectangle 25"/>
            <p:cNvSpPr>
              <a:spLocks noChangeArrowheads="1"/>
            </p:cNvSpPr>
            <p:nvPr/>
          </p:nvSpPr>
          <p:spPr bwMode="auto">
            <a:xfrm>
              <a:off x="1927" y="2836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5" name="Oval 26"/>
            <p:cNvSpPr>
              <a:spLocks noChangeArrowheads="1"/>
            </p:cNvSpPr>
            <p:nvPr/>
          </p:nvSpPr>
          <p:spPr bwMode="auto">
            <a:xfrm>
              <a:off x="1878" y="2792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4308475" y="3824288"/>
            <a:ext cx="257175" cy="247650"/>
            <a:chOff x="1878" y="2792"/>
            <a:chExt cx="95" cy="136"/>
          </a:xfrm>
        </p:grpSpPr>
        <p:sp>
          <p:nvSpPr>
            <p:cNvPr id="18462" name="Rectangle 28"/>
            <p:cNvSpPr>
              <a:spLocks noChangeArrowheads="1"/>
            </p:cNvSpPr>
            <p:nvPr/>
          </p:nvSpPr>
          <p:spPr bwMode="auto">
            <a:xfrm>
              <a:off x="1927" y="2836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3" name="Oval 29"/>
            <p:cNvSpPr>
              <a:spLocks noChangeArrowheads="1"/>
            </p:cNvSpPr>
            <p:nvPr/>
          </p:nvSpPr>
          <p:spPr bwMode="auto">
            <a:xfrm>
              <a:off x="1878" y="2792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695825" y="3811588"/>
            <a:ext cx="271463" cy="247650"/>
            <a:chOff x="2018" y="2790"/>
            <a:chExt cx="100" cy="136"/>
          </a:xfrm>
        </p:grpSpPr>
        <p:sp>
          <p:nvSpPr>
            <p:cNvPr id="18460" name="Rectangle 31"/>
            <p:cNvSpPr>
              <a:spLocks noChangeArrowheads="1"/>
            </p:cNvSpPr>
            <p:nvPr/>
          </p:nvSpPr>
          <p:spPr bwMode="auto">
            <a:xfrm>
              <a:off x="2018" y="2840"/>
              <a:ext cx="46" cy="4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61" name="Oval 32"/>
            <p:cNvSpPr>
              <a:spLocks noChangeArrowheads="1"/>
            </p:cNvSpPr>
            <p:nvPr/>
          </p:nvSpPr>
          <p:spPr bwMode="auto">
            <a:xfrm>
              <a:off x="2055" y="2790"/>
              <a:ext cx="63" cy="136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451" name="AutoShape 33"/>
          <p:cNvSpPr>
            <a:spLocks noChangeArrowheads="1"/>
          </p:cNvSpPr>
          <p:nvPr/>
        </p:nvSpPr>
        <p:spPr bwMode="auto">
          <a:xfrm rot="9119245">
            <a:off x="4860925" y="4246563"/>
            <a:ext cx="863600" cy="1238250"/>
          </a:xfrm>
          <a:prstGeom prst="moon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AutoShape 34"/>
          <p:cNvSpPr>
            <a:spLocks noChangeArrowheads="1"/>
          </p:cNvSpPr>
          <p:nvPr/>
        </p:nvSpPr>
        <p:spPr bwMode="auto">
          <a:xfrm rot="1485656">
            <a:off x="3536950" y="4284663"/>
            <a:ext cx="863600" cy="1223962"/>
          </a:xfrm>
          <a:prstGeom prst="moon">
            <a:avLst>
              <a:gd name="adj" fmla="val 50000"/>
            </a:avLst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3" name="Freeform 40"/>
          <p:cNvSpPr>
            <a:spLocks/>
          </p:cNvSpPr>
          <p:nvPr/>
        </p:nvSpPr>
        <p:spPr bwMode="auto">
          <a:xfrm>
            <a:off x="4568825" y="1903413"/>
            <a:ext cx="465138" cy="2014537"/>
          </a:xfrm>
          <a:custGeom>
            <a:avLst/>
            <a:gdLst>
              <a:gd name="T0" fmla="*/ 36 w 293"/>
              <a:gd name="T1" fmla="*/ 0 h 1269"/>
              <a:gd name="T2" fmla="*/ 33 w 293"/>
              <a:gd name="T3" fmla="*/ 582 h 1269"/>
              <a:gd name="T4" fmla="*/ 48 w 293"/>
              <a:gd name="T5" fmla="*/ 933 h 1269"/>
              <a:gd name="T6" fmla="*/ 84 w 293"/>
              <a:gd name="T7" fmla="*/ 1002 h 1269"/>
              <a:gd name="T8" fmla="*/ 114 w 293"/>
              <a:gd name="T9" fmla="*/ 1032 h 1269"/>
              <a:gd name="T10" fmla="*/ 189 w 293"/>
              <a:gd name="T11" fmla="*/ 1074 h 1269"/>
              <a:gd name="T12" fmla="*/ 219 w 293"/>
              <a:gd name="T13" fmla="*/ 1086 h 1269"/>
              <a:gd name="T14" fmla="*/ 252 w 293"/>
              <a:gd name="T15" fmla="*/ 1110 h 1269"/>
              <a:gd name="T16" fmla="*/ 258 w 293"/>
              <a:gd name="T17" fmla="*/ 1119 h 1269"/>
              <a:gd name="T18" fmla="*/ 267 w 293"/>
              <a:gd name="T19" fmla="*/ 1125 h 1269"/>
              <a:gd name="T20" fmla="*/ 279 w 293"/>
              <a:gd name="T21" fmla="*/ 1146 h 1269"/>
              <a:gd name="T22" fmla="*/ 282 w 293"/>
              <a:gd name="T23" fmla="*/ 1242 h 1269"/>
              <a:gd name="T24" fmla="*/ 270 w 293"/>
              <a:gd name="T25" fmla="*/ 1245 h 1269"/>
              <a:gd name="T26" fmla="*/ 222 w 293"/>
              <a:gd name="T27" fmla="*/ 1269 h 126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293"/>
              <a:gd name="T43" fmla="*/ 0 h 1269"/>
              <a:gd name="T44" fmla="*/ 293 w 293"/>
              <a:gd name="T45" fmla="*/ 1269 h 1269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293" h="1269">
                <a:moveTo>
                  <a:pt x="36" y="0"/>
                </a:moveTo>
                <a:cubicBezTo>
                  <a:pt x="35" y="194"/>
                  <a:pt x="35" y="388"/>
                  <a:pt x="33" y="582"/>
                </a:cubicBezTo>
                <a:cubicBezTo>
                  <a:pt x="32" y="701"/>
                  <a:pt x="0" y="825"/>
                  <a:pt x="48" y="933"/>
                </a:cubicBezTo>
                <a:cubicBezTo>
                  <a:pt x="58" y="956"/>
                  <a:pt x="62" y="987"/>
                  <a:pt x="84" y="1002"/>
                </a:cubicBezTo>
                <a:cubicBezTo>
                  <a:pt x="91" y="1013"/>
                  <a:pt x="103" y="1025"/>
                  <a:pt x="114" y="1032"/>
                </a:cubicBezTo>
                <a:cubicBezTo>
                  <a:pt x="131" y="1058"/>
                  <a:pt x="162" y="1064"/>
                  <a:pt x="189" y="1074"/>
                </a:cubicBezTo>
                <a:cubicBezTo>
                  <a:pt x="199" y="1078"/>
                  <a:pt x="219" y="1086"/>
                  <a:pt x="219" y="1086"/>
                </a:cubicBezTo>
                <a:cubicBezTo>
                  <a:pt x="246" y="1106"/>
                  <a:pt x="235" y="1098"/>
                  <a:pt x="252" y="1110"/>
                </a:cubicBezTo>
                <a:cubicBezTo>
                  <a:pt x="254" y="1113"/>
                  <a:pt x="255" y="1116"/>
                  <a:pt x="258" y="1119"/>
                </a:cubicBezTo>
                <a:cubicBezTo>
                  <a:pt x="261" y="1122"/>
                  <a:pt x="265" y="1122"/>
                  <a:pt x="267" y="1125"/>
                </a:cubicBezTo>
                <a:cubicBezTo>
                  <a:pt x="272" y="1131"/>
                  <a:pt x="274" y="1140"/>
                  <a:pt x="279" y="1146"/>
                </a:cubicBezTo>
                <a:cubicBezTo>
                  <a:pt x="286" y="1183"/>
                  <a:pt x="293" y="1188"/>
                  <a:pt x="282" y="1242"/>
                </a:cubicBezTo>
                <a:cubicBezTo>
                  <a:pt x="281" y="1246"/>
                  <a:pt x="274" y="1244"/>
                  <a:pt x="270" y="1245"/>
                </a:cubicBezTo>
                <a:cubicBezTo>
                  <a:pt x="263" y="1247"/>
                  <a:pt x="222" y="1268"/>
                  <a:pt x="222" y="1269"/>
                </a:cubicBezTo>
              </a:path>
            </a:pathLst>
          </a:custGeom>
          <a:noFill/>
          <a:ln w="76200" cmpd="sng">
            <a:solidFill>
              <a:srgbClr val="00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AutoShape 41"/>
          <p:cNvSpPr>
            <a:spLocks noChangeArrowheads="1"/>
          </p:cNvSpPr>
          <p:nvPr/>
        </p:nvSpPr>
        <p:spPr bwMode="auto">
          <a:xfrm rot="9282479">
            <a:off x="4838700" y="3875088"/>
            <a:ext cx="98425" cy="103187"/>
          </a:xfrm>
          <a:prstGeom prst="chevron">
            <a:avLst>
              <a:gd name="adj" fmla="val 25000"/>
            </a:avLst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AutoShape 42"/>
          <p:cNvSpPr>
            <a:spLocks noChangeArrowheads="1"/>
          </p:cNvSpPr>
          <p:nvPr/>
        </p:nvSpPr>
        <p:spPr bwMode="auto">
          <a:xfrm>
            <a:off x="4408488" y="1533525"/>
            <a:ext cx="430212" cy="431800"/>
          </a:xfrm>
          <a:prstGeom prst="star16">
            <a:avLst>
              <a:gd name="adj" fmla="val 37500"/>
            </a:avLst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Oval 45"/>
          <p:cNvSpPr>
            <a:spLocks noChangeArrowheads="1"/>
          </p:cNvSpPr>
          <p:nvPr/>
        </p:nvSpPr>
        <p:spPr bwMode="auto">
          <a:xfrm>
            <a:off x="4587875" y="1927225"/>
            <a:ext cx="73025" cy="71438"/>
          </a:xfrm>
          <a:prstGeom prst="ellipse">
            <a:avLst/>
          </a:pr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457" name="Picture 47" descr="MPj03058530000[1]"/>
          <p:cNvPicPr>
            <a:picLocks noChangeAspect="1" noChangeArrowheads="1"/>
          </p:cNvPicPr>
          <p:nvPr/>
        </p:nvPicPr>
        <p:blipFill>
          <a:blip r:embed="rId3" cstate="print"/>
          <a:srcRect l="40147" t="50000"/>
          <a:stretch>
            <a:fillRect/>
          </a:stretch>
        </p:blipFill>
        <p:spPr bwMode="auto">
          <a:xfrm>
            <a:off x="539750" y="2276475"/>
            <a:ext cx="604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58" name="Text Box 51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B2B2B2"/>
                </a:solidFill>
              </a:rPr>
              <a:t>Pollination     </a:t>
            </a:r>
            <a:r>
              <a:rPr lang="en-GB" sz="1200">
                <a:solidFill>
                  <a:srgbClr val="FF6600"/>
                </a:solidFill>
              </a:rPr>
              <a:t>Fruit Development</a:t>
            </a:r>
            <a:r>
              <a:rPr lang="en-GB" sz="1200">
                <a:solidFill>
                  <a:srgbClr val="B2B2B2"/>
                </a:solidFill>
              </a:rPr>
              <a:t>     Seed Dispersal     Germination     Test</a:t>
            </a:r>
            <a:endParaRPr lang="en-GB" sz="1200"/>
          </a:p>
        </p:txBody>
      </p:sp>
      <p:sp>
        <p:nvSpPr>
          <p:cNvPr id="18459" name="Text Box 52"/>
          <p:cNvSpPr txBox="1">
            <a:spLocks noChangeArrowheads="1"/>
          </p:cNvSpPr>
          <p:nvPr/>
        </p:nvSpPr>
        <p:spPr bwMode="auto">
          <a:xfrm>
            <a:off x="1258888" y="2205038"/>
            <a:ext cx="24479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>
                <a:solidFill>
                  <a:srgbClr val="FF0000"/>
                </a:solidFill>
              </a:rPr>
              <a:t>Click to view the animation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C -0.00469 0.03704 0.00677 0.07685 -0.00208 0.1125 C -0.00243 0.13495 -0.00226 0.15046 -0.0026 0.17292 C -0.00208 0.18935 -0.00208 0.18935 0.00052 0.2 C 0.00087 0.20417 0.00069 0.21018 0.00417 0.2118 C 0.00538 0.21342 0.00746 0.21435 0.00781 0.21667 C 0.00816 0.21875 0.00764 0.2213 0.00885 0.22292 C 0.01076 0.22546 0.01354 0.22616 0.01562 0.22847 C 0.01805 0.23125 0.02101 0.23472 0.02396 0.2368 C 0.02535 0.23773 0.02726 0.23773 0.02865 0.23889 C 0.03229 0.24213 0.03055 0.2412 0.03333 0.24236 C 0.03437 0.24444 0.0375 0.24722 0.0375 0.24722 C 0.04045 0.25324 0.03976 0.24537 0.04062 0.25764 C 0.04045 0.26458 0.0408 0.27153 0.0401 0.27847 C 0.03993 0.2794 0.03924 0.28009 0.03854 0.28055 C 0.0375 0.28148 0.02917 0.28472 0.02917 0.28472 " pathEditMode="relative" ptsTypes="fffffffffffffffA">
                                      <p:cBhvr>
                                        <p:cTn id="6" dur="3000" fill="hold"/>
                                        <p:tgtEl>
                                          <p:spTgt spid="53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9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dirty="0" smtClean="0"/>
              <a:t>Watch this short introductory video to review fertilization (1 minute)</a:t>
            </a:r>
          </a:p>
        </p:txBody>
      </p:sp>
      <p:pic>
        <p:nvPicPr>
          <p:cNvPr id="19459" name="Picture 6" descr="j04338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2138" y="1916113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2051050" y="5661025"/>
            <a:ext cx="5688013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If the hyperlink does not work then copy and paste this url into a new browser window and you can watch the video then, url:</a:t>
            </a:r>
            <a:br>
              <a:rPr lang="en-GB" sz="1200"/>
            </a:br>
            <a:r>
              <a:rPr lang="en-GB" sz="1200"/>
              <a:t>http://www.youtube.com/watch?v=pVhH2GPlckE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Seed Dispersal</a:t>
            </a: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B2B2B2"/>
                </a:solidFill>
              </a:rPr>
              <a:t>Pollination     Fruit Development     </a:t>
            </a:r>
            <a:r>
              <a:rPr lang="en-GB" sz="1200">
                <a:solidFill>
                  <a:srgbClr val="FF6600"/>
                </a:solidFill>
              </a:rPr>
              <a:t>Seed Dispersal</a:t>
            </a:r>
            <a:r>
              <a:rPr lang="en-GB" sz="1200">
                <a:solidFill>
                  <a:srgbClr val="B2B2B2"/>
                </a:solidFill>
              </a:rPr>
              <a:t>     Germination     Test</a:t>
            </a:r>
            <a:endParaRPr lang="en-GB" sz="1200"/>
          </a:p>
        </p:txBody>
      </p:sp>
      <p:pic>
        <p:nvPicPr>
          <p:cNvPr id="20484" name="Picture 7" descr="dandel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1412875"/>
            <a:ext cx="5883275" cy="441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There are 6 plant processes that effect growth which are….</a:t>
            </a:r>
          </a:p>
          <a:p>
            <a:pPr lvl="1">
              <a:lnSpc>
                <a:spcPct val="90000"/>
              </a:lnSpc>
            </a:pPr>
            <a:r>
              <a:rPr lang="en-US"/>
              <a:t>Photosynthesis</a:t>
            </a:r>
          </a:p>
          <a:p>
            <a:pPr lvl="1">
              <a:lnSpc>
                <a:spcPct val="90000"/>
              </a:lnSpc>
            </a:pPr>
            <a:r>
              <a:rPr lang="en-US"/>
              <a:t>Respiration</a:t>
            </a:r>
          </a:p>
          <a:p>
            <a:pPr lvl="1">
              <a:lnSpc>
                <a:spcPct val="90000"/>
              </a:lnSpc>
            </a:pPr>
            <a:r>
              <a:rPr lang="en-US"/>
              <a:t>Absorption</a:t>
            </a:r>
          </a:p>
          <a:p>
            <a:pPr lvl="1">
              <a:lnSpc>
                <a:spcPct val="90000"/>
              </a:lnSpc>
            </a:pPr>
            <a:r>
              <a:rPr lang="en-US"/>
              <a:t>Transpiration</a:t>
            </a:r>
          </a:p>
          <a:p>
            <a:pPr lvl="1">
              <a:lnSpc>
                <a:spcPct val="90000"/>
              </a:lnSpc>
            </a:pPr>
            <a:r>
              <a:rPr lang="en-US"/>
              <a:t>Translocation</a:t>
            </a:r>
          </a:p>
          <a:p>
            <a:pPr lvl="1">
              <a:lnSpc>
                <a:spcPct val="90000"/>
              </a:lnSpc>
            </a:pPr>
            <a:r>
              <a:rPr lang="en-US"/>
              <a:t>Reproduction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Watch the video on seed dispersal </a:t>
            </a:r>
            <a:br>
              <a:rPr lang="en-GB" smtClean="0"/>
            </a:br>
            <a:r>
              <a:rPr lang="en-GB" smtClean="0"/>
              <a:t>(lasts just under 10 minutes)</a:t>
            </a:r>
          </a:p>
        </p:txBody>
      </p:sp>
      <p:pic>
        <p:nvPicPr>
          <p:cNvPr id="21507" name="Picture 10" descr="j043386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6238" y="1700213"/>
            <a:ext cx="3529012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11"/>
          <p:cNvSpPr txBox="1">
            <a:spLocks noChangeArrowheads="1"/>
          </p:cNvSpPr>
          <p:nvPr/>
        </p:nvSpPr>
        <p:spPr bwMode="auto">
          <a:xfrm>
            <a:off x="900113" y="5589588"/>
            <a:ext cx="71501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If the hyperlink does not work then copy and paste this url into a new browser window and you can watch the video then, url:</a:t>
            </a:r>
          </a:p>
          <a:p>
            <a:r>
              <a:rPr lang="en-GB"/>
              <a:t>http://www.youtube.com/watch?v=zbQ1jWl3AOM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2843213" y="1773238"/>
            <a:ext cx="3081337" cy="4679950"/>
            <a:chOff x="2194" y="890"/>
            <a:chExt cx="2274" cy="2948"/>
          </a:xfrm>
        </p:grpSpPr>
        <p:sp>
          <p:nvSpPr>
            <p:cNvPr id="22549" name="Oval 7"/>
            <p:cNvSpPr>
              <a:spLocks noChangeArrowheads="1"/>
            </p:cNvSpPr>
            <p:nvPr/>
          </p:nvSpPr>
          <p:spPr bwMode="auto">
            <a:xfrm>
              <a:off x="2200" y="890"/>
              <a:ext cx="2268" cy="2948"/>
            </a:xfrm>
            <a:prstGeom prst="ellipse">
              <a:avLst/>
            </a:prstGeom>
            <a:solidFill>
              <a:srgbClr val="6633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0" name="Oval 8"/>
            <p:cNvSpPr>
              <a:spLocks noChangeArrowheads="1"/>
            </p:cNvSpPr>
            <p:nvPr/>
          </p:nvSpPr>
          <p:spPr bwMode="auto">
            <a:xfrm>
              <a:off x="2290" y="981"/>
              <a:ext cx="2087" cy="2767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99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51" name="Rectangle 10"/>
            <p:cNvSpPr>
              <a:spLocks noChangeArrowheads="1"/>
            </p:cNvSpPr>
            <p:nvPr/>
          </p:nvSpPr>
          <p:spPr bwMode="auto">
            <a:xfrm>
              <a:off x="2194" y="2432"/>
              <a:ext cx="136" cy="46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1" name="Text Box 16"/>
          <p:cNvSpPr txBox="1">
            <a:spLocks noChangeArrowheads="1"/>
          </p:cNvSpPr>
          <p:nvPr/>
        </p:nvSpPr>
        <p:spPr bwMode="auto">
          <a:xfrm>
            <a:off x="179388" y="0"/>
            <a:ext cx="896461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800" dirty="0"/>
              <a:t>After fertilization the petals, stamen and sepals fall off.</a:t>
            </a:r>
          </a:p>
          <a:p>
            <a:r>
              <a:rPr lang="en-GB" sz="2800" dirty="0"/>
              <a:t>The ovule turns into a seed, the </a:t>
            </a:r>
            <a:r>
              <a:rPr lang="en-GB" sz="2800" dirty="0" smtClean="0"/>
              <a:t>fertilized </a:t>
            </a:r>
            <a:r>
              <a:rPr lang="en-GB" sz="2800" dirty="0"/>
              <a:t>egg inside develops into an embryo plant.</a:t>
            </a: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 rot="-607480">
            <a:off x="3059113" y="3716338"/>
            <a:ext cx="215900" cy="719137"/>
            <a:chOff x="1383" y="2115"/>
            <a:chExt cx="136" cy="453"/>
          </a:xfrm>
        </p:grpSpPr>
        <p:sp>
          <p:nvSpPr>
            <p:cNvPr id="22546" name="Oval 17"/>
            <p:cNvSpPr>
              <a:spLocks noChangeArrowheads="1"/>
            </p:cNvSpPr>
            <p:nvPr/>
          </p:nvSpPr>
          <p:spPr bwMode="auto">
            <a:xfrm rot="352644">
              <a:off x="1383" y="2115"/>
              <a:ext cx="136" cy="27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7" name="Oval 18"/>
            <p:cNvSpPr>
              <a:spLocks noChangeArrowheads="1"/>
            </p:cNvSpPr>
            <p:nvPr/>
          </p:nvSpPr>
          <p:spPr bwMode="auto">
            <a:xfrm rot="-530509">
              <a:off x="1383" y="2296"/>
              <a:ext cx="136" cy="272"/>
            </a:xfrm>
            <a:prstGeom prst="ellipse">
              <a:avLst/>
            </a:prstGeom>
            <a:solidFill>
              <a:srgbClr val="CCFF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8" name="Oval 19"/>
            <p:cNvSpPr>
              <a:spLocks noChangeArrowheads="1"/>
            </p:cNvSpPr>
            <p:nvPr/>
          </p:nvSpPr>
          <p:spPr bwMode="auto">
            <a:xfrm>
              <a:off x="1391" y="2251"/>
              <a:ext cx="107" cy="131"/>
            </a:xfrm>
            <a:prstGeom prst="ellipse">
              <a:avLst/>
            </a:prstGeom>
            <a:solidFill>
              <a:srgbClr val="CCFF99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33" name="Line 21"/>
          <p:cNvSpPr>
            <a:spLocks noChangeShapeType="1"/>
          </p:cNvSpPr>
          <p:nvPr/>
        </p:nvSpPr>
        <p:spPr bwMode="auto">
          <a:xfrm>
            <a:off x="1187450" y="2997200"/>
            <a:ext cx="1871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4" name="Line 22"/>
          <p:cNvSpPr>
            <a:spLocks noChangeShapeType="1"/>
          </p:cNvSpPr>
          <p:nvPr/>
        </p:nvSpPr>
        <p:spPr bwMode="auto">
          <a:xfrm>
            <a:off x="1547813" y="4005263"/>
            <a:ext cx="12239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5" name="Line 24"/>
          <p:cNvSpPr>
            <a:spLocks noChangeShapeType="1"/>
          </p:cNvSpPr>
          <p:nvPr/>
        </p:nvSpPr>
        <p:spPr bwMode="auto">
          <a:xfrm flipH="1">
            <a:off x="4643438" y="2852738"/>
            <a:ext cx="1487487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36" name="Text Box 25"/>
          <p:cNvSpPr txBox="1">
            <a:spLocks noChangeArrowheads="1"/>
          </p:cNvSpPr>
          <p:nvPr/>
        </p:nvSpPr>
        <p:spPr bwMode="auto">
          <a:xfrm>
            <a:off x="298450" y="2781300"/>
            <a:ext cx="1809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Testa: </a:t>
            </a:r>
          </a:p>
          <a:p>
            <a:r>
              <a:rPr lang="en-GB"/>
              <a:t>tough seed coat</a:t>
            </a:r>
          </a:p>
        </p:txBody>
      </p:sp>
      <p:sp>
        <p:nvSpPr>
          <p:cNvPr id="22537" name="Text Box 26"/>
          <p:cNvSpPr txBox="1">
            <a:spLocks noChangeArrowheads="1"/>
          </p:cNvSpPr>
          <p:nvPr/>
        </p:nvSpPr>
        <p:spPr bwMode="auto">
          <a:xfrm>
            <a:off x="298450" y="3789363"/>
            <a:ext cx="1800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/>
              <a:t>Micropyle:</a:t>
            </a:r>
          </a:p>
          <a:p>
            <a:r>
              <a:rPr lang="en-GB"/>
              <a:t>Hole made by pollen tube</a:t>
            </a:r>
          </a:p>
        </p:txBody>
      </p:sp>
      <p:sp>
        <p:nvSpPr>
          <p:cNvPr id="22538" name="Text Box 27"/>
          <p:cNvSpPr txBox="1">
            <a:spLocks noChangeArrowheads="1"/>
          </p:cNvSpPr>
          <p:nvPr/>
        </p:nvSpPr>
        <p:spPr bwMode="auto">
          <a:xfrm>
            <a:off x="7885113" y="4076700"/>
            <a:ext cx="1035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Embryo </a:t>
            </a:r>
          </a:p>
          <a:p>
            <a:r>
              <a:rPr lang="en-GB"/>
              <a:t>plant</a:t>
            </a:r>
          </a:p>
        </p:txBody>
      </p:sp>
      <p:sp>
        <p:nvSpPr>
          <p:cNvPr id="22539" name="Text Box 28"/>
          <p:cNvSpPr txBox="1">
            <a:spLocks noChangeArrowheads="1"/>
          </p:cNvSpPr>
          <p:nvPr/>
        </p:nvSpPr>
        <p:spPr bwMode="auto">
          <a:xfrm>
            <a:off x="6183313" y="2584450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Cotyledon:</a:t>
            </a:r>
          </a:p>
          <a:p>
            <a:r>
              <a:rPr lang="en-GB"/>
              <a:t>Food store</a:t>
            </a:r>
          </a:p>
        </p:txBody>
      </p:sp>
      <p:sp>
        <p:nvSpPr>
          <p:cNvPr id="22540" name="Line 29"/>
          <p:cNvSpPr>
            <a:spLocks noChangeShapeType="1"/>
          </p:cNvSpPr>
          <p:nvPr/>
        </p:nvSpPr>
        <p:spPr bwMode="auto">
          <a:xfrm flipH="1">
            <a:off x="3132138" y="3789363"/>
            <a:ext cx="30241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1" name="Text Box 30"/>
          <p:cNvSpPr txBox="1">
            <a:spLocks noChangeArrowheads="1"/>
          </p:cNvSpPr>
          <p:nvPr/>
        </p:nvSpPr>
        <p:spPr bwMode="auto">
          <a:xfrm>
            <a:off x="6130925" y="3616325"/>
            <a:ext cx="1593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Plumule:</a:t>
            </a:r>
          </a:p>
          <a:p>
            <a:r>
              <a:rPr lang="en-GB"/>
              <a:t>Embryo shoot</a:t>
            </a:r>
          </a:p>
        </p:txBody>
      </p:sp>
      <p:sp>
        <p:nvSpPr>
          <p:cNvPr id="22542" name="Line 31"/>
          <p:cNvSpPr>
            <a:spLocks noChangeShapeType="1"/>
          </p:cNvSpPr>
          <p:nvPr/>
        </p:nvSpPr>
        <p:spPr bwMode="auto">
          <a:xfrm flipH="1" flipV="1">
            <a:off x="3203575" y="4292600"/>
            <a:ext cx="2881313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2543" name="Text Box 32"/>
          <p:cNvSpPr txBox="1">
            <a:spLocks noChangeArrowheads="1"/>
          </p:cNvSpPr>
          <p:nvPr/>
        </p:nvSpPr>
        <p:spPr bwMode="auto">
          <a:xfrm>
            <a:off x="6113463" y="4697413"/>
            <a:ext cx="1428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Radicle:</a:t>
            </a:r>
            <a:br>
              <a:rPr lang="en-GB"/>
            </a:br>
            <a:r>
              <a:rPr lang="en-GB"/>
              <a:t>Embryo root</a:t>
            </a:r>
          </a:p>
        </p:txBody>
      </p:sp>
      <p:sp>
        <p:nvSpPr>
          <p:cNvPr id="22544" name="AutoShape 33"/>
          <p:cNvSpPr>
            <a:spLocks/>
          </p:cNvSpPr>
          <p:nvPr/>
        </p:nvSpPr>
        <p:spPr bwMode="auto">
          <a:xfrm>
            <a:off x="7570788" y="3500438"/>
            <a:ext cx="360362" cy="1800225"/>
          </a:xfrm>
          <a:prstGeom prst="rightBrace">
            <a:avLst>
              <a:gd name="adj1" fmla="val 4163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5" name="Text Box 34"/>
          <p:cNvSpPr txBox="1">
            <a:spLocks noChangeArrowheads="1"/>
          </p:cNvSpPr>
          <p:nvPr/>
        </p:nvSpPr>
        <p:spPr bwMode="auto">
          <a:xfrm>
            <a:off x="11160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B2B2B2"/>
                </a:solidFill>
              </a:rPr>
              <a:t>Pollination     Fruit Development     </a:t>
            </a:r>
            <a:r>
              <a:rPr lang="en-GB" sz="1200">
                <a:solidFill>
                  <a:srgbClr val="FF6600"/>
                </a:solidFill>
              </a:rPr>
              <a:t>Seed Dispersal</a:t>
            </a:r>
            <a:r>
              <a:rPr lang="en-GB" sz="1200">
                <a:solidFill>
                  <a:srgbClr val="B2B2B2"/>
                </a:solidFill>
              </a:rPr>
              <a:t>     Germination     Test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2800" dirty="0" smtClean="0"/>
              <a:t>Seeds need to be dispersed away from the parent plant in order to reduce competition for space, light, nutrients and water.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4525963"/>
          </a:xfrm>
        </p:spPr>
        <p:txBody>
          <a:bodyPr/>
          <a:lstStyle/>
          <a:p>
            <a:pPr eaLnBrk="1" hangingPunct="1"/>
            <a:r>
              <a:rPr lang="en-GB" dirty="0" smtClean="0"/>
              <a:t>Seeds can be dispersed by:</a:t>
            </a:r>
            <a:br>
              <a:rPr lang="en-GB" dirty="0" smtClean="0"/>
            </a:br>
            <a:endParaRPr lang="en-GB" dirty="0" smtClean="0"/>
          </a:p>
          <a:p>
            <a:pPr eaLnBrk="1" hangingPunct="1"/>
            <a:r>
              <a:rPr lang="en-GB" dirty="0" smtClean="0"/>
              <a:t>Wind</a:t>
            </a:r>
          </a:p>
          <a:p>
            <a:pPr eaLnBrk="1" hangingPunct="1"/>
            <a:r>
              <a:rPr lang="en-GB" dirty="0" smtClean="0"/>
              <a:t>Water</a:t>
            </a:r>
          </a:p>
          <a:p>
            <a:pPr eaLnBrk="1" hangingPunct="1"/>
            <a:r>
              <a:rPr lang="en-GB" dirty="0" smtClean="0"/>
              <a:t>Mechanical</a:t>
            </a:r>
          </a:p>
          <a:p>
            <a:pPr eaLnBrk="1" hangingPunct="1"/>
            <a:r>
              <a:rPr lang="en-GB" dirty="0" smtClean="0"/>
              <a:t>Animals</a:t>
            </a:r>
          </a:p>
          <a:p>
            <a:pPr eaLnBrk="1" hangingPunct="1">
              <a:buFontTx/>
              <a:buNone/>
            </a:pPr>
            <a:endParaRPr lang="en-GB" dirty="0" smtClean="0"/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063" y="400526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4005263"/>
            <a:ext cx="1368425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463" y="2565400"/>
            <a:ext cx="1368425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9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675" y="2565400"/>
            <a:ext cx="1439863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1" descr="MCj04325730000[1]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3850" y="5734050"/>
            <a:ext cx="7699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43663" y="2565400"/>
            <a:ext cx="1223962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1" name="Picture 1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42" name="Picture 1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Recorded Sound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700338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3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00" fill="hold"/>
                                        <p:tgtEl>
                                          <p:spTgt spid="737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1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3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00" fill="hold"/>
                                        <p:tgtEl>
                                          <p:spTgt spid="737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74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742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Process by which green plants manufacture food.</a:t>
            </a:r>
          </a:p>
          <a:p>
            <a:r>
              <a:rPr lang="en-US" sz="2800"/>
              <a:t>The beginning of the food chain for all living things on earth.</a:t>
            </a:r>
          </a:p>
        </p:txBody>
      </p:sp>
      <p:pic>
        <p:nvPicPr>
          <p:cNvPr id="12293" name="Picture 5" descr="irrigation-photosynthesi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490788"/>
            <a:ext cx="3810000" cy="3400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01000" cy="4114800"/>
          </a:xfrm>
        </p:spPr>
        <p:txBody>
          <a:bodyPr/>
          <a:lstStyle/>
          <a:p>
            <a:r>
              <a:rPr lang="en-US"/>
              <a:t>Carbon dioxide and water are combined in the presence of light to make sugar and oxygen.</a:t>
            </a:r>
          </a:p>
          <a:p>
            <a:r>
              <a:rPr lang="en-US"/>
              <a:t>The Formula is….</a:t>
            </a:r>
          </a:p>
          <a:p>
            <a:pPr algn="ctr">
              <a:buFontTx/>
              <a:buNone/>
            </a:pPr>
            <a:r>
              <a:rPr lang="en-US"/>
              <a:t>6CO</a:t>
            </a:r>
            <a:r>
              <a:rPr lang="en-US" baseline="-25000"/>
              <a:t>2</a:t>
            </a:r>
            <a:r>
              <a:rPr lang="en-US"/>
              <a:t> + 6H</a:t>
            </a:r>
            <a:r>
              <a:rPr lang="en-US" baseline="-25000"/>
              <a:t>2</a:t>
            </a:r>
            <a:r>
              <a:rPr lang="en-US"/>
              <a:t>O + 672Kcal     C</a:t>
            </a:r>
            <a:r>
              <a:rPr lang="en-US" baseline="-25000"/>
              <a:t>6</a:t>
            </a:r>
            <a:r>
              <a:rPr lang="en-US"/>
              <a:t>H</a:t>
            </a:r>
            <a:r>
              <a:rPr lang="en-US" baseline="-25000"/>
              <a:t>12</a:t>
            </a:r>
            <a:r>
              <a:rPr lang="en-US"/>
              <a:t>O</a:t>
            </a:r>
            <a:r>
              <a:rPr lang="en-US" baseline="-25000"/>
              <a:t>6</a:t>
            </a:r>
            <a:r>
              <a:rPr lang="en-US"/>
              <a:t> + 6O</a:t>
            </a:r>
            <a:r>
              <a:rPr lang="en-US" baseline="-25000"/>
              <a:t>2</a:t>
            </a:r>
          </a:p>
          <a:p>
            <a:pPr>
              <a:buFontTx/>
              <a:buNone/>
            </a:pPr>
            <a:r>
              <a:rPr lang="en-US" sz="1600"/>
              <a:t>Carbon Dioxide      Water                   Light                    Glucose Sugar         Oxygen</a:t>
            </a:r>
          </a:p>
          <a:p>
            <a:endParaRPr lang="en-US"/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5181600" y="4495800"/>
            <a:ext cx="457200" cy="2286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Respiration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process through which plant leaves, stems, and roots consume oxygen and give off carbon dioxide.</a:t>
            </a:r>
          </a:p>
          <a:p>
            <a:r>
              <a:rPr lang="en-US"/>
              <a:t>Plants produce much more oxygen through photosynthesis then they use through respiration.</a:t>
            </a:r>
          </a:p>
        </p:txBody>
      </p:sp>
      <p:pic>
        <p:nvPicPr>
          <p:cNvPr id="14343" name="Picture 7" descr="Respiration equation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5334000"/>
            <a:ext cx="7391400" cy="1241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Photosynthesis vs. Respiration</a:t>
            </a:r>
          </a:p>
        </p:txBody>
      </p:sp>
      <p:pic>
        <p:nvPicPr>
          <p:cNvPr id="65543" name="Picture 7" descr="Photosynthesis and Respiration illustration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286000"/>
            <a:ext cx="8153400" cy="4022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Absorption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process by which plant roots take in water, air, &amp; nutrients and conduct them to the stem.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Transpiration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The process by which plants roots lose water from leaves and stems through evaporation.</a:t>
            </a:r>
          </a:p>
        </p:txBody>
      </p:sp>
      <p:pic>
        <p:nvPicPr>
          <p:cNvPr id="16389" name="Picture 5" descr="transpiratio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2286000"/>
            <a:ext cx="3810000" cy="3810000"/>
          </a:xfrm>
          <a:noFill/>
          <a:ln/>
        </p:spPr>
      </p:pic>
      <p:pic>
        <p:nvPicPr>
          <p:cNvPr id="16392" name="Picture 8" descr="Transpiration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4876800"/>
            <a:ext cx="1990725" cy="1828800"/>
          </a:xfr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3581400" y="609600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http://www.youtube.com/watch?v=mc9gUm1mMzc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Translocation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process by which food and nutrients are moved within a plant from one plant part to another.</a:t>
            </a:r>
          </a:p>
          <a:p>
            <a:r>
              <a:rPr lang="en-US"/>
              <a:t>Water and minerals move from the roots up to the leaves and food moves from the leaves down to the roots.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5943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http://www.youtube.com/watch?v=r-z7hbCFI2o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7"/>
          <p:cNvGrpSpPr>
            <a:grpSpLocks/>
          </p:cNvGrpSpPr>
          <p:nvPr/>
        </p:nvGrpSpPr>
        <p:grpSpPr bwMode="auto">
          <a:xfrm>
            <a:off x="2171700" y="1928813"/>
            <a:ext cx="4895850" cy="4283075"/>
            <a:chOff x="1368" y="1215"/>
            <a:chExt cx="3084" cy="2698"/>
          </a:xfrm>
        </p:grpSpPr>
        <p:sp>
          <p:nvSpPr>
            <p:cNvPr id="6174" name="AutoShape 108"/>
            <p:cNvSpPr>
              <a:spLocks noChangeArrowheads="1"/>
            </p:cNvSpPr>
            <p:nvPr/>
          </p:nvSpPr>
          <p:spPr bwMode="auto">
            <a:xfrm rot="7761465">
              <a:off x="3092" y="2715"/>
              <a:ext cx="318" cy="589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5" name="AutoShape 109"/>
            <p:cNvSpPr>
              <a:spLocks noChangeArrowheads="1"/>
            </p:cNvSpPr>
            <p:nvPr/>
          </p:nvSpPr>
          <p:spPr bwMode="auto">
            <a:xfrm rot="-159402">
              <a:off x="2093" y="1215"/>
              <a:ext cx="1678" cy="1723"/>
            </a:xfrm>
            <a:custGeom>
              <a:avLst/>
              <a:gdLst>
                <a:gd name="T0" fmla="*/ 844 w 21600"/>
                <a:gd name="T1" fmla="*/ 174 h 21600"/>
                <a:gd name="T2" fmla="*/ 227 w 21600"/>
                <a:gd name="T3" fmla="*/ 862 h 21600"/>
                <a:gd name="T4" fmla="*/ 844 w 21600"/>
                <a:gd name="T5" fmla="*/ 1723 h 21600"/>
                <a:gd name="T6" fmla="*/ 1451 w 21600"/>
                <a:gd name="T7" fmla="*/ 8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82 h 21600"/>
                <a:gd name="T14" fmla="*/ 16554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6" name="AutoShape 110"/>
            <p:cNvSpPr>
              <a:spLocks noChangeArrowheads="1"/>
            </p:cNvSpPr>
            <p:nvPr/>
          </p:nvSpPr>
          <p:spPr bwMode="auto">
            <a:xfrm rot="4113339">
              <a:off x="2797" y="1658"/>
              <a:ext cx="1587" cy="1723"/>
            </a:xfrm>
            <a:custGeom>
              <a:avLst/>
              <a:gdLst>
                <a:gd name="T0" fmla="*/ 798 w 21600"/>
                <a:gd name="T1" fmla="*/ 174 h 21600"/>
                <a:gd name="T2" fmla="*/ 215 w 21600"/>
                <a:gd name="T3" fmla="*/ 862 h 21600"/>
                <a:gd name="T4" fmla="*/ 798 w 21600"/>
                <a:gd name="T5" fmla="*/ 1723 h 21600"/>
                <a:gd name="T6" fmla="*/ 1372 w 21600"/>
                <a:gd name="T7" fmla="*/ 8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6 w 21600"/>
                <a:gd name="T13" fmla="*/ 2282 h 21600"/>
                <a:gd name="T14" fmla="*/ 16550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7" name="AutoShape 111"/>
            <p:cNvSpPr>
              <a:spLocks noChangeArrowheads="1"/>
            </p:cNvSpPr>
            <p:nvPr/>
          </p:nvSpPr>
          <p:spPr bwMode="auto">
            <a:xfrm rot="-3781289">
              <a:off x="1436" y="1649"/>
              <a:ext cx="1587" cy="1723"/>
            </a:xfrm>
            <a:custGeom>
              <a:avLst/>
              <a:gdLst>
                <a:gd name="T0" fmla="*/ 798 w 21600"/>
                <a:gd name="T1" fmla="*/ 174 h 21600"/>
                <a:gd name="T2" fmla="*/ 215 w 21600"/>
                <a:gd name="T3" fmla="*/ 862 h 21600"/>
                <a:gd name="T4" fmla="*/ 798 w 21600"/>
                <a:gd name="T5" fmla="*/ 1723 h 21600"/>
                <a:gd name="T6" fmla="*/ 1372 w 21600"/>
                <a:gd name="T7" fmla="*/ 86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6 w 21600"/>
                <a:gd name="T13" fmla="*/ 2282 h 21600"/>
                <a:gd name="T14" fmla="*/ 16550 w 21600"/>
                <a:gd name="T15" fmla="*/ 1367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FF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8" name="Oval 112"/>
            <p:cNvSpPr>
              <a:spLocks noChangeArrowheads="1"/>
            </p:cNvSpPr>
            <p:nvPr/>
          </p:nvSpPr>
          <p:spPr bwMode="auto">
            <a:xfrm>
              <a:off x="2638" y="2352"/>
              <a:ext cx="499" cy="635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79" name="Rectangle 113"/>
            <p:cNvSpPr>
              <a:spLocks noChangeArrowheads="1"/>
            </p:cNvSpPr>
            <p:nvPr/>
          </p:nvSpPr>
          <p:spPr bwMode="auto">
            <a:xfrm>
              <a:off x="2819" y="1500"/>
              <a:ext cx="125" cy="86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0" name="AutoShape 114"/>
            <p:cNvSpPr>
              <a:spLocks noChangeArrowheads="1"/>
            </p:cNvSpPr>
            <p:nvPr/>
          </p:nvSpPr>
          <p:spPr bwMode="auto">
            <a:xfrm rot="2796774">
              <a:off x="2686" y="1422"/>
              <a:ext cx="136" cy="22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1" name="AutoShape 115"/>
            <p:cNvSpPr>
              <a:spLocks noChangeArrowheads="1"/>
            </p:cNvSpPr>
            <p:nvPr/>
          </p:nvSpPr>
          <p:spPr bwMode="auto">
            <a:xfrm rot="7990016">
              <a:off x="2946" y="1420"/>
              <a:ext cx="136" cy="227"/>
            </a:xfrm>
            <a:prstGeom prst="moon">
              <a:avLst>
                <a:gd name="adj" fmla="val 50000"/>
              </a:avLst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2" name="Rectangle 116"/>
            <p:cNvSpPr>
              <a:spLocks noChangeArrowheads="1"/>
            </p:cNvSpPr>
            <p:nvPr/>
          </p:nvSpPr>
          <p:spPr bwMode="auto">
            <a:xfrm rot="-5400000">
              <a:off x="2819" y="2443"/>
              <a:ext cx="91" cy="9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3" name="Rectangle 117"/>
            <p:cNvSpPr>
              <a:spLocks noChangeArrowheads="1"/>
            </p:cNvSpPr>
            <p:nvPr/>
          </p:nvSpPr>
          <p:spPr bwMode="auto">
            <a:xfrm rot="5400000">
              <a:off x="2813" y="2317"/>
              <a:ext cx="137" cy="11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4" name="AutoShape 118"/>
            <p:cNvSpPr>
              <a:spLocks noChangeArrowheads="1"/>
            </p:cNvSpPr>
            <p:nvPr/>
          </p:nvSpPr>
          <p:spPr bwMode="auto">
            <a:xfrm rot="861338">
              <a:off x="3171" y="1399"/>
              <a:ext cx="315" cy="1102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5" name="AutoShape 119"/>
            <p:cNvSpPr>
              <a:spLocks noChangeArrowheads="1"/>
            </p:cNvSpPr>
            <p:nvPr/>
          </p:nvSpPr>
          <p:spPr bwMode="auto">
            <a:xfrm rot="-952189">
              <a:off x="2281" y="1359"/>
              <a:ext cx="330" cy="112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6" name="Oval 120"/>
            <p:cNvSpPr>
              <a:spLocks noChangeArrowheads="1"/>
            </p:cNvSpPr>
            <p:nvPr/>
          </p:nvSpPr>
          <p:spPr bwMode="auto">
            <a:xfrm>
              <a:off x="2729" y="2443"/>
              <a:ext cx="318" cy="544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7" name="Rectangle 121"/>
            <p:cNvSpPr>
              <a:spLocks noChangeArrowheads="1"/>
            </p:cNvSpPr>
            <p:nvPr/>
          </p:nvSpPr>
          <p:spPr bwMode="auto">
            <a:xfrm>
              <a:off x="2865" y="2398"/>
              <a:ext cx="45" cy="54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88" name="Rectangle 122"/>
            <p:cNvSpPr>
              <a:spLocks noChangeArrowheads="1"/>
            </p:cNvSpPr>
            <p:nvPr/>
          </p:nvSpPr>
          <p:spPr bwMode="auto">
            <a:xfrm>
              <a:off x="2827" y="2352"/>
              <a:ext cx="111" cy="91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23"/>
            <p:cNvGrpSpPr>
              <a:grpSpLocks/>
            </p:cNvGrpSpPr>
            <p:nvPr/>
          </p:nvGrpSpPr>
          <p:grpSpPr bwMode="auto">
            <a:xfrm>
              <a:off x="2910" y="2710"/>
              <a:ext cx="100" cy="136"/>
              <a:chOff x="2018" y="2790"/>
              <a:chExt cx="100" cy="136"/>
            </a:xfrm>
          </p:grpSpPr>
          <p:sp>
            <p:nvSpPr>
              <p:cNvPr id="6218" name="Rectangle 124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9" name="Oval 125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26"/>
            <p:cNvGrpSpPr>
              <a:grpSpLocks/>
            </p:cNvGrpSpPr>
            <p:nvPr/>
          </p:nvGrpSpPr>
          <p:grpSpPr bwMode="auto">
            <a:xfrm>
              <a:off x="2770" y="2712"/>
              <a:ext cx="95" cy="136"/>
              <a:chOff x="1878" y="2792"/>
              <a:chExt cx="95" cy="136"/>
            </a:xfrm>
          </p:grpSpPr>
          <p:sp>
            <p:nvSpPr>
              <p:cNvPr id="6216" name="Rectangle 127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7" name="Oval 128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29"/>
            <p:cNvGrpSpPr>
              <a:grpSpLocks/>
            </p:cNvGrpSpPr>
            <p:nvPr/>
          </p:nvGrpSpPr>
          <p:grpSpPr bwMode="auto">
            <a:xfrm>
              <a:off x="2768" y="2559"/>
              <a:ext cx="95" cy="136"/>
              <a:chOff x="1878" y="2792"/>
              <a:chExt cx="95" cy="136"/>
            </a:xfrm>
          </p:grpSpPr>
          <p:sp>
            <p:nvSpPr>
              <p:cNvPr id="6214" name="Rectangle 130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5" name="Oval 131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132"/>
            <p:cNvGrpSpPr>
              <a:grpSpLocks/>
            </p:cNvGrpSpPr>
            <p:nvPr/>
          </p:nvGrpSpPr>
          <p:grpSpPr bwMode="auto">
            <a:xfrm>
              <a:off x="2911" y="2552"/>
              <a:ext cx="100" cy="136"/>
              <a:chOff x="2018" y="2790"/>
              <a:chExt cx="100" cy="136"/>
            </a:xfrm>
          </p:grpSpPr>
          <p:sp>
            <p:nvSpPr>
              <p:cNvPr id="6212" name="Rectangle 133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3" name="Oval 134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35"/>
            <p:cNvGrpSpPr>
              <a:grpSpLocks/>
            </p:cNvGrpSpPr>
            <p:nvPr/>
          </p:nvGrpSpPr>
          <p:grpSpPr bwMode="auto">
            <a:xfrm>
              <a:off x="3046" y="1630"/>
              <a:ext cx="764" cy="1312"/>
              <a:chOff x="3046" y="1630"/>
              <a:chExt cx="764" cy="1312"/>
            </a:xfrm>
          </p:grpSpPr>
          <p:sp>
            <p:nvSpPr>
              <p:cNvPr id="6206" name="Freeform 136"/>
              <p:cNvSpPr>
                <a:spLocks/>
              </p:cNvSpPr>
              <p:nvPr/>
            </p:nvSpPr>
            <p:spPr bwMode="auto">
              <a:xfrm>
                <a:off x="3053" y="1853"/>
                <a:ext cx="332" cy="1088"/>
              </a:xfrm>
              <a:custGeom>
                <a:avLst/>
                <a:gdLst>
                  <a:gd name="T0" fmla="*/ 0 w 332"/>
                  <a:gd name="T1" fmla="*/ 1088 h 1088"/>
                  <a:gd name="T2" fmla="*/ 226 w 332"/>
                  <a:gd name="T3" fmla="*/ 726 h 1088"/>
                  <a:gd name="T4" fmla="*/ 317 w 332"/>
                  <a:gd name="T5" fmla="*/ 363 h 1088"/>
                  <a:gd name="T6" fmla="*/ 317 w 332"/>
                  <a:gd name="T7" fmla="*/ 0 h 10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2"/>
                  <a:gd name="T13" fmla="*/ 0 h 1088"/>
                  <a:gd name="T14" fmla="*/ 332 w 332"/>
                  <a:gd name="T15" fmla="*/ 1088 h 10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2" h="1088">
                    <a:moveTo>
                      <a:pt x="0" y="1088"/>
                    </a:moveTo>
                    <a:cubicBezTo>
                      <a:pt x="86" y="967"/>
                      <a:pt x="173" y="847"/>
                      <a:pt x="226" y="726"/>
                    </a:cubicBezTo>
                    <a:cubicBezTo>
                      <a:pt x="279" y="605"/>
                      <a:pt x="302" y="484"/>
                      <a:pt x="317" y="363"/>
                    </a:cubicBezTo>
                    <a:cubicBezTo>
                      <a:pt x="332" y="242"/>
                      <a:pt x="324" y="121"/>
                      <a:pt x="317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137"/>
              <p:cNvSpPr>
                <a:spLocks/>
              </p:cNvSpPr>
              <p:nvPr/>
            </p:nvSpPr>
            <p:spPr bwMode="auto">
              <a:xfrm>
                <a:off x="3046" y="2035"/>
                <a:ext cx="681" cy="907"/>
              </a:xfrm>
              <a:custGeom>
                <a:avLst/>
                <a:gdLst>
                  <a:gd name="T0" fmla="*/ 0 w 681"/>
                  <a:gd name="T1" fmla="*/ 907 h 907"/>
                  <a:gd name="T2" fmla="*/ 454 w 681"/>
                  <a:gd name="T3" fmla="*/ 544 h 907"/>
                  <a:gd name="T4" fmla="*/ 681 w 681"/>
                  <a:gd name="T5" fmla="*/ 0 h 907"/>
                  <a:gd name="T6" fmla="*/ 0 60000 65536"/>
                  <a:gd name="T7" fmla="*/ 0 60000 65536"/>
                  <a:gd name="T8" fmla="*/ 0 60000 65536"/>
                  <a:gd name="T9" fmla="*/ 0 w 681"/>
                  <a:gd name="T10" fmla="*/ 0 h 907"/>
                  <a:gd name="T11" fmla="*/ 681 w 681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1" h="907">
                    <a:moveTo>
                      <a:pt x="0" y="907"/>
                    </a:moveTo>
                    <a:cubicBezTo>
                      <a:pt x="170" y="801"/>
                      <a:pt x="341" y="695"/>
                      <a:pt x="454" y="544"/>
                    </a:cubicBezTo>
                    <a:cubicBezTo>
                      <a:pt x="567" y="393"/>
                      <a:pt x="643" y="91"/>
                      <a:pt x="681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Oval 138"/>
              <p:cNvSpPr>
                <a:spLocks noChangeArrowheads="1"/>
              </p:cNvSpPr>
              <p:nvPr/>
            </p:nvSpPr>
            <p:spPr bwMode="auto">
              <a:xfrm>
                <a:off x="3310" y="1630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9" name="Oval 139"/>
              <p:cNvSpPr>
                <a:spLocks noChangeArrowheads="1"/>
              </p:cNvSpPr>
              <p:nvPr/>
            </p:nvSpPr>
            <p:spPr bwMode="auto">
              <a:xfrm rot="183620">
                <a:off x="3340" y="1633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0" name="Oval 140"/>
              <p:cNvSpPr>
                <a:spLocks noChangeArrowheads="1"/>
              </p:cNvSpPr>
              <p:nvPr/>
            </p:nvSpPr>
            <p:spPr bwMode="auto">
              <a:xfrm rot="848122">
                <a:off x="3691" y="1819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11" name="Oval 141"/>
              <p:cNvSpPr>
                <a:spLocks noChangeArrowheads="1"/>
              </p:cNvSpPr>
              <p:nvPr/>
            </p:nvSpPr>
            <p:spPr bwMode="auto">
              <a:xfrm rot="1022545">
                <a:off x="3719" y="1836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42"/>
            <p:cNvGrpSpPr>
              <a:grpSpLocks/>
            </p:cNvGrpSpPr>
            <p:nvPr/>
          </p:nvGrpSpPr>
          <p:grpSpPr bwMode="auto">
            <a:xfrm flipH="1">
              <a:off x="1955" y="1616"/>
              <a:ext cx="764" cy="1312"/>
              <a:chOff x="3046" y="1630"/>
              <a:chExt cx="764" cy="1312"/>
            </a:xfrm>
          </p:grpSpPr>
          <p:sp>
            <p:nvSpPr>
              <p:cNvPr id="6200" name="Freeform 143"/>
              <p:cNvSpPr>
                <a:spLocks/>
              </p:cNvSpPr>
              <p:nvPr/>
            </p:nvSpPr>
            <p:spPr bwMode="auto">
              <a:xfrm>
                <a:off x="3053" y="1853"/>
                <a:ext cx="332" cy="1088"/>
              </a:xfrm>
              <a:custGeom>
                <a:avLst/>
                <a:gdLst>
                  <a:gd name="T0" fmla="*/ 0 w 332"/>
                  <a:gd name="T1" fmla="*/ 1088 h 1088"/>
                  <a:gd name="T2" fmla="*/ 226 w 332"/>
                  <a:gd name="T3" fmla="*/ 726 h 1088"/>
                  <a:gd name="T4" fmla="*/ 317 w 332"/>
                  <a:gd name="T5" fmla="*/ 363 h 1088"/>
                  <a:gd name="T6" fmla="*/ 317 w 332"/>
                  <a:gd name="T7" fmla="*/ 0 h 108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32"/>
                  <a:gd name="T13" fmla="*/ 0 h 1088"/>
                  <a:gd name="T14" fmla="*/ 332 w 332"/>
                  <a:gd name="T15" fmla="*/ 1088 h 108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32" h="1088">
                    <a:moveTo>
                      <a:pt x="0" y="1088"/>
                    </a:moveTo>
                    <a:cubicBezTo>
                      <a:pt x="86" y="967"/>
                      <a:pt x="173" y="847"/>
                      <a:pt x="226" y="726"/>
                    </a:cubicBezTo>
                    <a:cubicBezTo>
                      <a:pt x="279" y="605"/>
                      <a:pt x="302" y="484"/>
                      <a:pt x="317" y="363"/>
                    </a:cubicBezTo>
                    <a:cubicBezTo>
                      <a:pt x="332" y="242"/>
                      <a:pt x="324" y="121"/>
                      <a:pt x="317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144"/>
              <p:cNvSpPr>
                <a:spLocks/>
              </p:cNvSpPr>
              <p:nvPr/>
            </p:nvSpPr>
            <p:spPr bwMode="auto">
              <a:xfrm>
                <a:off x="3046" y="2035"/>
                <a:ext cx="681" cy="907"/>
              </a:xfrm>
              <a:custGeom>
                <a:avLst/>
                <a:gdLst>
                  <a:gd name="T0" fmla="*/ 0 w 681"/>
                  <a:gd name="T1" fmla="*/ 907 h 907"/>
                  <a:gd name="T2" fmla="*/ 454 w 681"/>
                  <a:gd name="T3" fmla="*/ 544 h 907"/>
                  <a:gd name="T4" fmla="*/ 681 w 681"/>
                  <a:gd name="T5" fmla="*/ 0 h 907"/>
                  <a:gd name="T6" fmla="*/ 0 60000 65536"/>
                  <a:gd name="T7" fmla="*/ 0 60000 65536"/>
                  <a:gd name="T8" fmla="*/ 0 60000 65536"/>
                  <a:gd name="T9" fmla="*/ 0 w 681"/>
                  <a:gd name="T10" fmla="*/ 0 h 907"/>
                  <a:gd name="T11" fmla="*/ 681 w 681"/>
                  <a:gd name="T12" fmla="*/ 907 h 90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81" h="907">
                    <a:moveTo>
                      <a:pt x="0" y="907"/>
                    </a:moveTo>
                    <a:cubicBezTo>
                      <a:pt x="170" y="801"/>
                      <a:pt x="341" y="695"/>
                      <a:pt x="454" y="544"/>
                    </a:cubicBezTo>
                    <a:cubicBezTo>
                      <a:pt x="567" y="393"/>
                      <a:pt x="643" y="91"/>
                      <a:pt x="681" y="0"/>
                    </a:cubicBezTo>
                  </a:path>
                </a:pathLst>
              </a:custGeom>
              <a:noFill/>
              <a:ln w="57150" cmpd="sng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Oval 145"/>
              <p:cNvSpPr>
                <a:spLocks noChangeArrowheads="1"/>
              </p:cNvSpPr>
              <p:nvPr/>
            </p:nvSpPr>
            <p:spPr bwMode="auto">
              <a:xfrm>
                <a:off x="3310" y="1630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3" name="Oval 146"/>
              <p:cNvSpPr>
                <a:spLocks noChangeArrowheads="1"/>
              </p:cNvSpPr>
              <p:nvPr/>
            </p:nvSpPr>
            <p:spPr bwMode="auto">
              <a:xfrm rot="183620">
                <a:off x="3340" y="1633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4" name="Oval 147"/>
              <p:cNvSpPr>
                <a:spLocks noChangeArrowheads="1"/>
              </p:cNvSpPr>
              <p:nvPr/>
            </p:nvSpPr>
            <p:spPr bwMode="auto">
              <a:xfrm rot="848122">
                <a:off x="3691" y="1819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05" name="Oval 148"/>
              <p:cNvSpPr>
                <a:spLocks noChangeArrowheads="1"/>
              </p:cNvSpPr>
              <p:nvPr/>
            </p:nvSpPr>
            <p:spPr bwMode="auto">
              <a:xfrm rot="1022545">
                <a:off x="3719" y="1836"/>
                <a:ext cx="91" cy="227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195" name="Rectangle 149"/>
            <p:cNvSpPr>
              <a:spLocks noChangeArrowheads="1"/>
            </p:cNvSpPr>
            <p:nvPr/>
          </p:nvSpPr>
          <p:spPr bwMode="auto">
            <a:xfrm>
              <a:off x="2843" y="3245"/>
              <a:ext cx="92" cy="668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6" name="Oval 150"/>
            <p:cNvSpPr>
              <a:spLocks noChangeArrowheads="1"/>
            </p:cNvSpPr>
            <p:nvPr/>
          </p:nvSpPr>
          <p:spPr bwMode="auto">
            <a:xfrm>
              <a:off x="2744" y="2937"/>
              <a:ext cx="305" cy="318"/>
            </a:xfrm>
            <a:prstGeom prst="ellipse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7" name="Oval 151"/>
            <p:cNvSpPr>
              <a:spLocks noChangeArrowheads="1"/>
            </p:cNvSpPr>
            <p:nvPr/>
          </p:nvSpPr>
          <p:spPr bwMode="auto">
            <a:xfrm>
              <a:off x="2831" y="3112"/>
              <a:ext cx="117" cy="167"/>
            </a:xfrm>
            <a:prstGeom prst="ellipse">
              <a:avLst/>
            </a:prstGeom>
            <a:solidFill>
              <a:srgbClr val="0066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8" name="AutoShape 152"/>
            <p:cNvSpPr>
              <a:spLocks noChangeArrowheads="1"/>
            </p:cNvSpPr>
            <p:nvPr/>
          </p:nvSpPr>
          <p:spPr bwMode="auto">
            <a:xfrm rot="9179810">
              <a:off x="3000" y="2832"/>
              <a:ext cx="318" cy="589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99" name="AutoShape 153"/>
            <p:cNvSpPr>
              <a:spLocks noChangeArrowheads="1"/>
            </p:cNvSpPr>
            <p:nvPr/>
          </p:nvSpPr>
          <p:spPr bwMode="auto">
            <a:xfrm rot="1485656">
              <a:off x="2463" y="2845"/>
              <a:ext cx="318" cy="589"/>
            </a:xfrm>
            <a:prstGeom prst="moon">
              <a:avLst>
                <a:gd name="adj" fmla="val 50000"/>
              </a:avLst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rgbClr val="FF0000"/>
                </a:solidFill>
              </a:rPr>
              <a:t>Use the diagram below to complete the labels on the flower structure worksheet</a:t>
            </a:r>
          </a:p>
        </p:txBody>
      </p:sp>
      <p:sp>
        <p:nvSpPr>
          <p:cNvPr id="6148" name="Line 68"/>
          <p:cNvSpPr>
            <a:spLocks noChangeShapeType="1"/>
          </p:cNvSpPr>
          <p:nvPr/>
        </p:nvSpPr>
        <p:spPr bwMode="auto">
          <a:xfrm flipH="1">
            <a:off x="4835525" y="2362200"/>
            <a:ext cx="2376488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49" name="Line 69"/>
          <p:cNvSpPr>
            <a:spLocks noChangeShapeType="1"/>
          </p:cNvSpPr>
          <p:nvPr/>
        </p:nvSpPr>
        <p:spPr bwMode="auto">
          <a:xfrm flipH="1">
            <a:off x="4619625" y="3009900"/>
            <a:ext cx="2592388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0" name="Line 70"/>
          <p:cNvSpPr>
            <a:spLocks noChangeShapeType="1"/>
          </p:cNvSpPr>
          <p:nvPr/>
        </p:nvSpPr>
        <p:spPr bwMode="auto">
          <a:xfrm flipH="1">
            <a:off x="4835525" y="3513138"/>
            <a:ext cx="2376488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1" name="Line 71"/>
          <p:cNvSpPr>
            <a:spLocks noChangeShapeType="1"/>
          </p:cNvSpPr>
          <p:nvPr/>
        </p:nvSpPr>
        <p:spPr bwMode="auto">
          <a:xfrm flipH="1">
            <a:off x="4764088" y="3873500"/>
            <a:ext cx="2447925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2" name="Line 72"/>
          <p:cNvSpPr>
            <a:spLocks noChangeShapeType="1"/>
          </p:cNvSpPr>
          <p:nvPr/>
        </p:nvSpPr>
        <p:spPr bwMode="auto">
          <a:xfrm flipV="1">
            <a:off x="2316163" y="4953000"/>
            <a:ext cx="172720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3" name="Line 74"/>
          <p:cNvSpPr>
            <a:spLocks noChangeShapeType="1"/>
          </p:cNvSpPr>
          <p:nvPr/>
        </p:nvSpPr>
        <p:spPr bwMode="auto">
          <a:xfrm>
            <a:off x="1955800" y="2720975"/>
            <a:ext cx="1176338" cy="203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4" name="Line 75"/>
          <p:cNvSpPr>
            <a:spLocks noChangeShapeType="1"/>
          </p:cNvSpPr>
          <p:nvPr/>
        </p:nvSpPr>
        <p:spPr bwMode="auto">
          <a:xfrm>
            <a:off x="2098675" y="3441700"/>
            <a:ext cx="1090613" cy="714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5" name="Line 76"/>
          <p:cNvSpPr>
            <a:spLocks noChangeShapeType="1"/>
          </p:cNvSpPr>
          <p:nvPr/>
        </p:nvSpPr>
        <p:spPr bwMode="auto">
          <a:xfrm flipV="1">
            <a:off x="1595438" y="4521200"/>
            <a:ext cx="1079500" cy="215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56" name="AutoShape 77"/>
          <p:cNvSpPr>
            <a:spLocks/>
          </p:cNvSpPr>
          <p:nvPr/>
        </p:nvSpPr>
        <p:spPr bwMode="auto">
          <a:xfrm>
            <a:off x="8004175" y="2217738"/>
            <a:ext cx="142875" cy="1727200"/>
          </a:xfrm>
          <a:prstGeom prst="rightBrace">
            <a:avLst>
              <a:gd name="adj1" fmla="val 100741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Text Box 79"/>
          <p:cNvSpPr txBox="1">
            <a:spLocks noChangeArrowheads="1"/>
          </p:cNvSpPr>
          <p:nvPr/>
        </p:nvSpPr>
        <p:spPr bwMode="auto">
          <a:xfrm>
            <a:off x="7169150" y="214153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stigma</a:t>
            </a:r>
          </a:p>
        </p:txBody>
      </p:sp>
      <p:sp>
        <p:nvSpPr>
          <p:cNvPr id="6158" name="Text Box 80"/>
          <p:cNvSpPr txBox="1">
            <a:spLocks noChangeArrowheads="1"/>
          </p:cNvSpPr>
          <p:nvPr/>
        </p:nvSpPr>
        <p:spPr bwMode="auto">
          <a:xfrm>
            <a:off x="7169150" y="2789238"/>
            <a:ext cx="65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/>
              <a:t>style</a:t>
            </a:r>
          </a:p>
        </p:txBody>
      </p:sp>
      <p:sp>
        <p:nvSpPr>
          <p:cNvPr id="6159" name="Text Box 81"/>
          <p:cNvSpPr txBox="1">
            <a:spLocks noChangeArrowheads="1"/>
          </p:cNvSpPr>
          <p:nvPr/>
        </p:nvSpPr>
        <p:spPr bwMode="auto">
          <a:xfrm>
            <a:off x="7169150" y="3297238"/>
            <a:ext cx="74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ovary</a:t>
            </a:r>
          </a:p>
        </p:txBody>
      </p:sp>
      <p:sp>
        <p:nvSpPr>
          <p:cNvPr id="6160" name="Text Box 82"/>
          <p:cNvSpPr txBox="1">
            <a:spLocks noChangeArrowheads="1"/>
          </p:cNvSpPr>
          <p:nvPr/>
        </p:nvSpPr>
        <p:spPr bwMode="auto">
          <a:xfrm>
            <a:off x="7169150" y="3662363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ovule</a:t>
            </a:r>
          </a:p>
        </p:txBody>
      </p:sp>
      <p:sp>
        <p:nvSpPr>
          <p:cNvPr id="6161" name="Text Box 83"/>
          <p:cNvSpPr txBox="1">
            <a:spLocks noChangeArrowheads="1"/>
          </p:cNvSpPr>
          <p:nvPr/>
        </p:nvSpPr>
        <p:spPr bwMode="auto">
          <a:xfrm>
            <a:off x="8161338" y="2892425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carpel</a:t>
            </a:r>
          </a:p>
        </p:txBody>
      </p:sp>
      <p:sp>
        <p:nvSpPr>
          <p:cNvPr id="6162" name="Text Box 84"/>
          <p:cNvSpPr txBox="1">
            <a:spLocks noChangeArrowheads="1"/>
          </p:cNvSpPr>
          <p:nvPr/>
        </p:nvSpPr>
        <p:spPr bwMode="auto">
          <a:xfrm>
            <a:off x="1147763" y="2505075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anther</a:t>
            </a:r>
          </a:p>
        </p:txBody>
      </p:sp>
      <p:sp>
        <p:nvSpPr>
          <p:cNvPr id="6163" name="Text Box 85"/>
          <p:cNvSpPr txBox="1">
            <a:spLocks noChangeArrowheads="1"/>
          </p:cNvSpPr>
          <p:nvPr/>
        </p:nvSpPr>
        <p:spPr bwMode="auto">
          <a:xfrm>
            <a:off x="1147763" y="3230563"/>
            <a:ext cx="984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filament</a:t>
            </a:r>
          </a:p>
        </p:txBody>
      </p:sp>
      <p:sp>
        <p:nvSpPr>
          <p:cNvPr id="6164" name="AutoShape 86"/>
          <p:cNvSpPr>
            <a:spLocks/>
          </p:cNvSpPr>
          <p:nvPr/>
        </p:nvSpPr>
        <p:spPr bwMode="auto">
          <a:xfrm>
            <a:off x="1079500" y="2578100"/>
            <a:ext cx="71438" cy="1008063"/>
          </a:xfrm>
          <a:prstGeom prst="leftBrace">
            <a:avLst>
              <a:gd name="adj1" fmla="val 117592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5" name="Text Box 87"/>
          <p:cNvSpPr txBox="1">
            <a:spLocks noChangeArrowheads="1"/>
          </p:cNvSpPr>
          <p:nvPr/>
        </p:nvSpPr>
        <p:spPr bwMode="auto">
          <a:xfrm>
            <a:off x="163513" y="2901950"/>
            <a:ext cx="933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stamen</a:t>
            </a:r>
          </a:p>
        </p:txBody>
      </p:sp>
      <p:sp>
        <p:nvSpPr>
          <p:cNvPr id="6166" name="Text Box 88"/>
          <p:cNvSpPr txBox="1">
            <a:spLocks noChangeArrowheads="1"/>
          </p:cNvSpPr>
          <p:nvPr/>
        </p:nvSpPr>
        <p:spPr bwMode="auto">
          <a:xfrm>
            <a:off x="912813" y="4537075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petal</a:t>
            </a:r>
          </a:p>
        </p:txBody>
      </p:sp>
      <p:sp>
        <p:nvSpPr>
          <p:cNvPr id="6167" name="Text Box 89"/>
          <p:cNvSpPr txBox="1">
            <a:spLocks noChangeArrowheads="1"/>
          </p:cNvSpPr>
          <p:nvPr/>
        </p:nvSpPr>
        <p:spPr bwMode="auto">
          <a:xfrm>
            <a:off x="1638300" y="5132388"/>
            <a:ext cx="730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sepal</a:t>
            </a:r>
          </a:p>
        </p:txBody>
      </p:sp>
      <p:sp>
        <p:nvSpPr>
          <p:cNvPr id="6168" name="Line 90"/>
          <p:cNvSpPr>
            <a:spLocks noChangeShapeType="1"/>
          </p:cNvSpPr>
          <p:nvPr/>
        </p:nvSpPr>
        <p:spPr bwMode="auto">
          <a:xfrm flipH="1" flipV="1">
            <a:off x="4619625" y="4881563"/>
            <a:ext cx="1223963" cy="863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69" name="Line 92"/>
          <p:cNvSpPr>
            <a:spLocks noChangeShapeType="1"/>
          </p:cNvSpPr>
          <p:nvPr/>
        </p:nvSpPr>
        <p:spPr bwMode="auto">
          <a:xfrm flipV="1">
            <a:off x="3784600" y="5745163"/>
            <a:ext cx="792163" cy="2174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170" name="Text Box 93"/>
          <p:cNvSpPr txBox="1">
            <a:spLocks noChangeArrowheads="1"/>
          </p:cNvSpPr>
          <p:nvPr/>
        </p:nvSpPr>
        <p:spPr bwMode="auto">
          <a:xfrm>
            <a:off x="5810250" y="5567363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receptacle</a:t>
            </a:r>
          </a:p>
        </p:txBody>
      </p:sp>
      <p:sp>
        <p:nvSpPr>
          <p:cNvPr id="6171" name="Text Box 94"/>
          <p:cNvSpPr txBox="1">
            <a:spLocks noChangeArrowheads="1"/>
          </p:cNvSpPr>
          <p:nvPr/>
        </p:nvSpPr>
        <p:spPr bwMode="auto">
          <a:xfrm>
            <a:off x="2670175" y="5761038"/>
            <a:ext cx="6989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stem </a:t>
            </a:r>
            <a:endParaRPr lang="en-GB" dirty="0"/>
          </a:p>
        </p:txBody>
      </p:sp>
      <p:sp>
        <p:nvSpPr>
          <p:cNvPr id="6172" name="Text Box 105"/>
          <p:cNvSpPr txBox="1">
            <a:spLocks noChangeArrowheads="1"/>
          </p:cNvSpPr>
          <p:nvPr/>
        </p:nvSpPr>
        <p:spPr bwMode="auto">
          <a:xfrm>
            <a:off x="1258888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FF6600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B2B2B2"/>
                </a:solidFill>
              </a:rPr>
              <a:t>Pollination     Fruit Development     Seed Dispersal     Germination     Test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Translocation</a:t>
            </a:r>
          </a:p>
        </p:txBody>
      </p:sp>
      <p:pic>
        <p:nvPicPr>
          <p:cNvPr id="53255" name="Picture 7" descr="treephloe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1981200"/>
            <a:ext cx="3276600" cy="4724400"/>
          </a:xfr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6172200" y="5867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http://www.youtube.com/watch?v=xGCnuXxbZGk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Classification of Plants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b="1" u="sng" smtClean="0"/>
              <a:t>Vascular</a:t>
            </a:r>
            <a:r>
              <a:rPr lang="en-US" sz="4400" b="1" smtClean="0"/>
              <a:t> </a:t>
            </a:r>
            <a:r>
              <a:rPr lang="en-US" sz="4400" b="1" u="sng" smtClean="0"/>
              <a:t>plants</a:t>
            </a:r>
            <a:r>
              <a:rPr lang="en-US" sz="4400" u="sng" smtClean="0"/>
              <a:t>:</a:t>
            </a:r>
            <a:r>
              <a:rPr lang="en-US" u="sng" smtClean="0"/>
              <a:t> Have tube-like structures that carry water, and nutrients throughout the plant.</a:t>
            </a:r>
          </a:p>
        </p:txBody>
      </p:sp>
      <p:pic>
        <p:nvPicPr>
          <p:cNvPr id="16388" name="Picture 5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352800"/>
            <a:ext cx="30480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Classification of Plants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/>
              <a:t>Nonvascular plants: </a:t>
            </a:r>
            <a:r>
              <a:rPr lang="en-US" u="sng" smtClean="0"/>
              <a:t>Do not have tube-like structures and use other ways to move water and substances.</a:t>
            </a:r>
            <a:endParaRPr lang="en-US" sz="4000" b="1" u="sng" smtClean="0"/>
          </a:p>
        </p:txBody>
      </p:sp>
      <p:pic>
        <p:nvPicPr>
          <p:cNvPr id="17412" name="Picture 5" descr="mo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76600"/>
            <a:ext cx="396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8" descr="99-bryophyt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276600"/>
            <a:ext cx="4876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Seedless Plants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b="1" smtClean="0"/>
              <a:t>Nonvascular plants</a:t>
            </a:r>
            <a:r>
              <a:rPr lang="en-US" smtClean="0"/>
              <a:t> like moss are only a few cells thick. Each cell absorbs water directly from it environment.</a:t>
            </a:r>
          </a:p>
          <a:p>
            <a:pPr eaLnBrk="1" hangingPunct="1"/>
            <a:r>
              <a:rPr lang="en-US" b="1" smtClean="0"/>
              <a:t>Vascular</a:t>
            </a:r>
            <a:r>
              <a:rPr lang="en-US" smtClean="0"/>
              <a:t> plants distribute water and nutrients to all plant cells.</a:t>
            </a:r>
          </a:p>
          <a:p>
            <a:pPr eaLnBrk="1" hangingPunct="1"/>
            <a:r>
              <a:rPr lang="en-US" smtClean="0"/>
              <a:t>Question: Which type of plant can grow larger; nonvascular and vascular?</a:t>
            </a:r>
          </a:p>
          <a:p>
            <a:pPr lvl="1" eaLnBrk="1" hangingPunct="1"/>
            <a:r>
              <a:rPr lang="en-US" smtClean="0"/>
              <a:t>Vascular can grow bigger and thicker because the vascular tissue distributes the water and nutrients.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Seedless Plants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en-US" sz="3600" smtClean="0"/>
              <a:t>Question: Name parts of a plant</a:t>
            </a:r>
            <a:r>
              <a:rPr lang="en-US" smtClean="0"/>
              <a:t>.</a:t>
            </a:r>
          </a:p>
          <a:p>
            <a:pPr lvl="1" eaLnBrk="1" hangingPunct="1"/>
            <a:r>
              <a:rPr lang="en-US" smtClean="0"/>
              <a:t>Roots</a:t>
            </a:r>
          </a:p>
          <a:p>
            <a:pPr lvl="1" eaLnBrk="1" hangingPunct="1"/>
            <a:r>
              <a:rPr lang="en-US" smtClean="0"/>
              <a:t>Stems</a:t>
            </a:r>
          </a:p>
          <a:p>
            <a:pPr lvl="1" eaLnBrk="1" hangingPunct="1"/>
            <a:r>
              <a:rPr lang="en-US" smtClean="0"/>
              <a:t>Leaves</a:t>
            </a:r>
          </a:p>
          <a:p>
            <a:pPr lvl="1" eaLnBrk="1" hangingPunct="1"/>
            <a:r>
              <a:rPr lang="en-US" smtClean="0"/>
              <a:t>Flowers</a:t>
            </a:r>
          </a:p>
          <a:p>
            <a:pPr eaLnBrk="1" hangingPunct="1"/>
            <a:r>
              <a:rPr lang="en-US" sz="3600" smtClean="0"/>
              <a:t>Question: What  do the flowers produce?</a:t>
            </a:r>
          </a:p>
          <a:p>
            <a:pPr lvl="1" eaLnBrk="1" hangingPunct="1"/>
            <a:r>
              <a:rPr lang="en-US" sz="3200" smtClean="0"/>
              <a:t>Seeds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Seedless Plants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Question: Do all plants reproduce from seeds?</a:t>
            </a:r>
          </a:p>
          <a:p>
            <a:pPr eaLnBrk="1" hangingPunct="1"/>
            <a:r>
              <a:rPr lang="en-US" sz="4000" b="1" u="sng" smtClean="0"/>
              <a:t>Some plants reproduce by </a:t>
            </a:r>
            <a:r>
              <a:rPr lang="en-US" sz="4800" b="1" u="sng" smtClean="0"/>
              <a:t>spores.</a:t>
            </a:r>
          </a:p>
        </p:txBody>
      </p:sp>
      <p:pic>
        <p:nvPicPr>
          <p:cNvPr id="20484" name="Picture 5" descr="Fern_spores_P11808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657600"/>
            <a:ext cx="4495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Seedless Plants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Question: Can you name a </a:t>
            </a:r>
            <a:r>
              <a:rPr lang="en-US" sz="4000" u="sng" smtClean="0"/>
              <a:t>plant that does not have seeds and uses spores to reproduce?</a:t>
            </a:r>
          </a:p>
          <a:p>
            <a:pPr lvl="1" eaLnBrk="1" hangingPunct="1"/>
            <a:r>
              <a:rPr lang="en-US" sz="3600" u="sng" smtClean="0"/>
              <a:t>Mosses</a:t>
            </a:r>
          </a:p>
          <a:p>
            <a:pPr lvl="1" eaLnBrk="1" hangingPunct="1"/>
            <a:r>
              <a:rPr lang="en-US" sz="3600" u="sng" smtClean="0"/>
              <a:t>Ferns</a:t>
            </a:r>
          </a:p>
          <a:p>
            <a:pPr lvl="1" eaLnBrk="1" hangingPunct="1"/>
            <a:r>
              <a:rPr lang="en-US" sz="1800" smtClean="0"/>
              <a:t>Video:  </a:t>
            </a:r>
          </a:p>
          <a:p>
            <a:pPr lvl="1" eaLnBrk="1" hangingPunct="1">
              <a:buFontTx/>
              <a:buNone/>
            </a:pPr>
            <a:r>
              <a:rPr lang="en-US" sz="1800" u="sng" smtClean="0"/>
              <a:t>    </a:t>
            </a:r>
            <a:r>
              <a:rPr lang="en-US" sz="1800" smtClean="0"/>
              <a:t>Seedless plantg</a:t>
            </a:r>
            <a:r>
              <a:rPr lang="en-US" sz="1800" u="sng" smtClean="0"/>
              <a:t>     </a:t>
            </a:r>
          </a:p>
        </p:txBody>
      </p:sp>
      <p:pic>
        <p:nvPicPr>
          <p:cNvPr id="28677" name="Picture 5" descr="NTR218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686175"/>
            <a:ext cx="35814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9" name="Picture 7" descr="define-ferns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05275"/>
            <a:ext cx="284797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Seedless Plants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Ferns and Mosses:</a:t>
            </a:r>
          </a:p>
          <a:p>
            <a:pPr lvl="1" eaLnBrk="1" hangingPunct="1"/>
            <a:r>
              <a:rPr lang="en-US" smtClean="0"/>
              <a:t>We now know that they do not reproduce by seeds but use spores. Therefore they are alike in that way.</a:t>
            </a:r>
          </a:p>
          <a:p>
            <a:pPr lvl="1" eaLnBrk="1" hangingPunct="1"/>
            <a:r>
              <a:rPr lang="en-US" smtClean="0"/>
              <a:t>Question: How are they different?</a:t>
            </a:r>
          </a:p>
          <a:p>
            <a:pPr lvl="2" eaLnBrk="1" hangingPunct="1"/>
            <a:r>
              <a:rPr lang="en-US" smtClean="0"/>
              <a:t>Think vascular, nonvascular</a:t>
            </a:r>
          </a:p>
          <a:p>
            <a:pPr lvl="2" eaLnBrk="1" hangingPunct="1"/>
            <a:endParaRPr lang="en-US" smtClean="0"/>
          </a:p>
        </p:txBody>
      </p:sp>
      <p:pic>
        <p:nvPicPr>
          <p:cNvPr id="22532" name="Picture 5" descr="vascular-vs-nonvascular-plants-800x8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4000500"/>
            <a:ext cx="35814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Seedless Plants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/>
              <a:t>Peat and Coal</a:t>
            </a:r>
            <a:r>
              <a:rPr lang="en-US" u="sng" smtClean="0"/>
              <a:t>: As seedless plants died they compacted and compressed and turned into </a:t>
            </a:r>
            <a:r>
              <a:rPr lang="en-US" b="1" u="sng" smtClean="0"/>
              <a:t>peat</a:t>
            </a:r>
            <a:r>
              <a:rPr lang="en-US" u="sng" smtClean="0"/>
              <a:t>. Over time the peat turned into </a:t>
            </a:r>
            <a:r>
              <a:rPr lang="en-US" b="1" u="sng" smtClean="0"/>
              <a:t>coal.</a:t>
            </a:r>
          </a:p>
        </p:txBody>
      </p:sp>
      <p:pic>
        <p:nvPicPr>
          <p:cNvPr id="23556" name="Picture 5" descr="pea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33800"/>
            <a:ext cx="485775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 descr="peatco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486150"/>
            <a:ext cx="44196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Seedless Plants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Peat supplies about one third of Ireland’s energy requirements.</a:t>
            </a:r>
          </a:p>
          <a:p>
            <a:pPr eaLnBrk="1" hangingPunct="1"/>
            <a:r>
              <a:rPr lang="en-US" sz="1800" smtClean="0"/>
              <a:t>Brain Pop: Seedless Plants</a:t>
            </a:r>
          </a:p>
        </p:txBody>
      </p:sp>
      <p:pic>
        <p:nvPicPr>
          <p:cNvPr id="24580" name="Picture 5" descr="peat_burning_power_station_shannonbridge_ireland_1806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26670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irish-turf-harves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1242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orange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4365625"/>
            <a:ext cx="7772400" cy="1470025"/>
          </a:xfrm>
        </p:spPr>
        <p:txBody>
          <a:bodyPr/>
          <a:lstStyle/>
          <a:p>
            <a:pPr eaLnBrk="1" hangingPunct="1"/>
            <a:r>
              <a:rPr lang="en-GB" sz="5400" b="1" smtClean="0">
                <a:solidFill>
                  <a:schemeClr val="bg1"/>
                </a:solidFill>
              </a:rPr>
              <a:t>Plant Reproduction</a:t>
            </a:r>
          </a:p>
        </p:txBody>
      </p:sp>
      <p:sp>
        <p:nvSpPr>
          <p:cNvPr id="2052" name="Text Box 1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2987675" y="5734050"/>
            <a:ext cx="3459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4000" b="1">
                <a:solidFill>
                  <a:schemeClr val="bg1"/>
                </a:solidFill>
              </a:rPr>
              <a:t>Click to 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smtClean="0"/>
              <a:t>Seed Plants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Most seed plants have leaves, stems, roots, and vascular tissue.</a:t>
            </a:r>
          </a:p>
          <a:p>
            <a:pPr eaLnBrk="1" hangingPunct="1"/>
            <a:r>
              <a:rPr lang="en-US" smtClean="0"/>
              <a:t>They also produce seeds.</a:t>
            </a:r>
          </a:p>
          <a:p>
            <a:pPr eaLnBrk="1" hangingPunct="1"/>
            <a:r>
              <a:rPr lang="en-US" smtClean="0"/>
              <a:t>Question: What is </a:t>
            </a:r>
            <a:r>
              <a:rPr lang="en-US" b="1" u="sng" smtClean="0"/>
              <a:t>inside a seed</a:t>
            </a:r>
            <a:r>
              <a:rPr lang="en-US" u="sng" smtClean="0"/>
              <a:t>?</a:t>
            </a:r>
          </a:p>
          <a:p>
            <a:pPr lvl="1" eaLnBrk="1" hangingPunct="1"/>
            <a:r>
              <a:rPr lang="en-US" b="1" u="sng" smtClean="0"/>
              <a:t>Embryo and stored food</a:t>
            </a:r>
            <a:r>
              <a:rPr lang="en-US" u="sng" smtClean="0"/>
              <a:t>. </a:t>
            </a:r>
            <a:r>
              <a:rPr lang="en-US" sz="1600" smtClean="0"/>
              <a:t>Video: Seeds 2:00</a:t>
            </a:r>
            <a:endParaRPr lang="en-US" u="sng" smtClean="0"/>
          </a:p>
        </p:txBody>
      </p:sp>
      <p:pic>
        <p:nvPicPr>
          <p:cNvPr id="33797" name="Picture 5" descr="seedpartsdi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5450" y="4552950"/>
            <a:ext cx="36385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7" descr="starting-see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521017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Seed Plants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 u="sng" dirty="0" smtClean="0"/>
              <a:t>Leaves: </a:t>
            </a:r>
            <a:r>
              <a:rPr lang="en-US" sz="3600" u="sng" dirty="0" smtClean="0"/>
              <a:t>Where the food making process occurs.</a:t>
            </a:r>
          </a:p>
          <a:p>
            <a:pPr lvl="1" eaLnBrk="1" hangingPunct="1"/>
            <a:r>
              <a:rPr lang="en-US" sz="3200" b="1" dirty="0" smtClean="0"/>
              <a:t>What is the name of that process?</a:t>
            </a:r>
          </a:p>
          <a:p>
            <a:pPr lvl="2" eaLnBrk="1" hangingPunct="1"/>
            <a:r>
              <a:rPr lang="en-US" sz="2800" b="1" u="sng" dirty="0" smtClean="0"/>
              <a:t>Photosynthesis</a:t>
            </a:r>
          </a:p>
        </p:txBody>
      </p:sp>
      <p:pic>
        <p:nvPicPr>
          <p:cNvPr id="26628" name="Picture 5" descr="200px-Leaves-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48150"/>
            <a:ext cx="1905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 descr="ivy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426720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9" descr="stock-photo-poison-oak-in-bud-growing-on-a-cedar-tree-12228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4267200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6600" dirty="0" smtClean="0"/>
              <a:t>Seed Plants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eaLnBrk="1" hangingPunct="1"/>
            <a:r>
              <a:rPr lang="en-US" b="1" dirty="0" smtClean="0"/>
              <a:t>Leaf Cell Layers</a:t>
            </a:r>
          </a:p>
        </p:txBody>
      </p:sp>
      <p:pic>
        <p:nvPicPr>
          <p:cNvPr id="27652" name="Picture 5" descr="leafcrossse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02463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Leaf Cell Layers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b="1" u="sng" smtClean="0"/>
              <a:t>Epidermis</a:t>
            </a:r>
            <a:r>
              <a:rPr lang="en-US" u="sng" smtClean="0"/>
              <a:t>: Upper and lower surface of a leaf.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1" u="sng" smtClean="0"/>
              <a:t>Waxy cuticle</a:t>
            </a:r>
            <a:r>
              <a:rPr lang="en-US" u="sng" smtClean="0"/>
              <a:t>: coats Epidermis.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b="1" u="sng" smtClean="0"/>
              <a:t>Stomata:</a:t>
            </a:r>
            <a:r>
              <a:rPr lang="en-US" u="sng" smtClean="0"/>
              <a:t> Opening in leaf to allow;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 gases to enter the leaf?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u="sng" smtClean="0"/>
              <a:t>Carbon dioxide to enter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What gas to exit the leaf?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u="sng" smtClean="0"/>
              <a:t>Oxygen to exit the leaf.</a:t>
            </a:r>
          </a:p>
          <a:p>
            <a:pPr lvl="1" eaLnBrk="1" hangingPunct="1">
              <a:lnSpc>
                <a:spcPct val="90000"/>
              </a:lnSpc>
            </a:pPr>
            <a:endParaRPr lang="en-US" sz="3200" u="sng" smtClean="0"/>
          </a:p>
          <a:p>
            <a:pPr lvl="2" eaLnBrk="1" hangingPunct="1">
              <a:lnSpc>
                <a:spcPct val="90000"/>
              </a:lnSpc>
            </a:pPr>
            <a:endParaRPr lang="en-US" u="sng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Leaf Cell Layers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400" b="1" u="sng" smtClean="0"/>
              <a:t>Guard Cells</a:t>
            </a:r>
            <a:r>
              <a:rPr lang="en-US" sz="4000" u="sng" smtClean="0"/>
              <a:t>: Two guard cells surround each stoma to open and close it.</a:t>
            </a:r>
          </a:p>
          <a:p>
            <a:pPr eaLnBrk="1" hangingPunct="1"/>
            <a:r>
              <a:rPr lang="en-US" sz="1600" smtClean="0"/>
              <a:t>Video: Plant Cells 3:25, Types of plant cells 2:43</a:t>
            </a:r>
          </a:p>
        </p:txBody>
      </p:sp>
      <p:pic>
        <p:nvPicPr>
          <p:cNvPr id="29700" name="Picture 5" descr="stomadi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05275"/>
            <a:ext cx="3886200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7" descr="crop_imp_stomat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114800"/>
            <a:ext cx="381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Leaf Cell Layers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Just below the epidermis is the </a:t>
            </a:r>
            <a:r>
              <a:rPr lang="en-US" sz="4000" b="1" u="sng" smtClean="0"/>
              <a:t>palisade </a:t>
            </a:r>
            <a:r>
              <a:rPr lang="en-US" sz="4000" u="sng" smtClean="0"/>
              <a:t>layer</a:t>
            </a:r>
            <a:r>
              <a:rPr lang="en-US" u="sng" smtClean="0"/>
              <a:t> where most of the food is produced.</a:t>
            </a:r>
          </a:p>
          <a:p>
            <a:pPr eaLnBrk="1" hangingPunct="1"/>
            <a:r>
              <a:rPr lang="en-US" sz="1600" u="sng" smtClean="0"/>
              <a:t>Video: Leaves 2:52</a:t>
            </a:r>
          </a:p>
        </p:txBody>
      </p:sp>
      <p:pic>
        <p:nvPicPr>
          <p:cNvPr id="30724" name="Picture 5" descr="addgateway_le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238500"/>
            <a:ext cx="75438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7200" smtClean="0"/>
              <a:t>Stems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u="sng" smtClean="0"/>
              <a:t>Stems:</a:t>
            </a:r>
            <a:r>
              <a:rPr lang="en-US" u="sng" smtClean="0"/>
              <a:t> Materials move between leaves and roots through the vascular tissue in the stem.</a:t>
            </a:r>
          </a:p>
          <a:p>
            <a:pPr eaLnBrk="1" hangingPunct="1"/>
            <a:r>
              <a:rPr lang="en-US" smtClean="0"/>
              <a:t>Stems support the branches, leaves, and reproductive structures. </a:t>
            </a:r>
            <a:r>
              <a:rPr lang="en-US" sz="1600" smtClean="0"/>
              <a:t>Video: Stems 3:16</a:t>
            </a:r>
            <a:endParaRPr lang="en-US" smtClean="0"/>
          </a:p>
        </p:txBody>
      </p:sp>
      <p:pic>
        <p:nvPicPr>
          <p:cNvPr id="31748" name="Picture 5" descr="Equisetum_hymenale_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267200"/>
            <a:ext cx="2286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Heartw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343400"/>
            <a:ext cx="358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z="72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Question: What is the largest part of a plant?</a:t>
            </a:r>
          </a:p>
          <a:p>
            <a:pPr lvl="1" eaLnBrk="1" hangingPunct="1"/>
            <a:r>
              <a:rPr lang="en-US" sz="3600" smtClean="0"/>
              <a:t>Roots</a:t>
            </a:r>
          </a:p>
        </p:txBody>
      </p:sp>
      <p:pic>
        <p:nvPicPr>
          <p:cNvPr id="40965" name="Picture 5" descr="tree-ro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57600"/>
            <a:ext cx="3343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7" descr="carrotpu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86000"/>
            <a:ext cx="4572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8000" smtClean="0"/>
              <a:t>Roots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 What is the</a:t>
            </a:r>
            <a:r>
              <a:rPr lang="en-US" u="sng" smtClean="0"/>
              <a:t> purpose of roots?</a:t>
            </a:r>
          </a:p>
          <a:p>
            <a:pPr eaLnBrk="1" hangingPunct="1"/>
            <a:r>
              <a:rPr lang="en-US" u="sng" smtClean="0"/>
              <a:t>Transport water and other substances.</a:t>
            </a:r>
          </a:p>
          <a:p>
            <a:pPr lvl="1" eaLnBrk="1" hangingPunct="1"/>
            <a:r>
              <a:rPr lang="en-US" u="sng" smtClean="0"/>
              <a:t>Anchor</a:t>
            </a:r>
          </a:p>
          <a:p>
            <a:pPr lvl="1" eaLnBrk="1" hangingPunct="1"/>
            <a:r>
              <a:rPr lang="en-US" u="sng" smtClean="0"/>
              <a:t>Support </a:t>
            </a:r>
          </a:p>
          <a:p>
            <a:pPr lvl="1" eaLnBrk="1" hangingPunct="1"/>
            <a:r>
              <a:rPr lang="en-US" u="sng" smtClean="0"/>
              <a:t>Store food </a:t>
            </a:r>
            <a:r>
              <a:rPr lang="en-US" sz="1600" u="sng" smtClean="0"/>
              <a:t>Video: 1:43</a:t>
            </a:r>
            <a:endParaRPr lang="en-US" u="sng" smtClean="0"/>
          </a:p>
        </p:txBody>
      </p:sp>
      <p:pic>
        <p:nvPicPr>
          <p:cNvPr id="33796" name="Picture 5" descr="roo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3286125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 descr="rootsLirmuscN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Gymnosperms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000" b="1" u="sng" smtClean="0"/>
              <a:t>Gymnosperms:</a:t>
            </a:r>
            <a:r>
              <a:rPr lang="en-US" u="sng" smtClean="0"/>
              <a:t> Vascular plants that produce seeds that are not protected by fruit</a:t>
            </a:r>
            <a:r>
              <a:rPr lang="en-US" smtClean="0"/>
              <a:t>.</a:t>
            </a:r>
          </a:p>
          <a:p>
            <a:pPr eaLnBrk="1" hangingPunct="1"/>
            <a:r>
              <a:rPr lang="en-US" smtClean="0"/>
              <a:t>Question: What is an </a:t>
            </a:r>
            <a:r>
              <a:rPr lang="en-US" u="sng" smtClean="0"/>
              <a:t>example of this type of plant?</a:t>
            </a:r>
          </a:p>
          <a:p>
            <a:pPr lvl="1" eaLnBrk="1" hangingPunct="1"/>
            <a:r>
              <a:rPr lang="en-US" u="sng" smtClean="0"/>
              <a:t>Conifers: Pines, firs, spruces, redwoods.</a:t>
            </a:r>
          </a:p>
          <a:p>
            <a:pPr eaLnBrk="1" hangingPunct="1"/>
            <a:endParaRPr lang="en-US" u="sng" smtClean="0"/>
          </a:p>
          <a:p>
            <a:pPr eaLnBrk="1" hangingPunct="1"/>
            <a:endParaRPr lang="en-US" u="sng" smtClean="0"/>
          </a:p>
        </p:txBody>
      </p:sp>
      <p:pic>
        <p:nvPicPr>
          <p:cNvPr id="34820" name="Picture 5" descr="Conifers,_Lydcott_Wood_-_ge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4953000"/>
            <a:ext cx="46482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07413" cy="1143000"/>
          </a:xfrm>
        </p:spPr>
        <p:txBody>
          <a:bodyPr/>
          <a:lstStyle/>
          <a:p>
            <a:pPr eaLnBrk="1" hangingPunct="1"/>
            <a:r>
              <a:rPr lang="en-GB" sz="2800" smtClean="0"/>
              <a:t>Flowers are the reproductive organs of plants</a:t>
            </a:r>
          </a:p>
        </p:txBody>
      </p:sp>
      <p:sp>
        <p:nvSpPr>
          <p:cNvPr id="5123" name="Text Box 14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FF6600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</a:t>
            </a:r>
            <a:r>
              <a:rPr lang="en-GB" sz="1200">
                <a:solidFill>
                  <a:srgbClr val="B2B2B2"/>
                </a:solidFill>
              </a:rPr>
              <a:t> Pollination    </a:t>
            </a:r>
            <a:r>
              <a:rPr lang="en-GB" sz="1200">
                <a:solidFill>
                  <a:srgbClr val="FF6600"/>
                </a:solidFill>
              </a:rPr>
              <a:t> </a:t>
            </a:r>
            <a:r>
              <a:rPr lang="en-GB" sz="1200">
                <a:solidFill>
                  <a:srgbClr val="B2B2B2"/>
                </a:solidFill>
              </a:rPr>
              <a:t>Fertilisation     Seed Dispersal     Germination     Test</a:t>
            </a:r>
            <a:endParaRPr lang="en-GB" sz="1200"/>
          </a:p>
        </p:txBody>
      </p:sp>
      <p:pic>
        <p:nvPicPr>
          <p:cNvPr id="5124" name="Picture 15" descr="darkb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196975"/>
            <a:ext cx="6913562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Angiosperms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b="1" u="sng" smtClean="0"/>
              <a:t>Angiosperms:</a:t>
            </a:r>
            <a:r>
              <a:rPr lang="en-US" smtClean="0"/>
              <a:t> </a:t>
            </a:r>
            <a:r>
              <a:rPr lang="en-US" u="sng" smtClean="0"/>
              <a:t>A vascular plant that flowers and produces fruit with one or more seeds.</a:t>
            </a:r>
          </a:p>
          <a:p>
            <a:pPr eaLnBrk="1" hangingPunct="1"/>
            <a:r>
              <a:rPr lang="en-US" smtClean="0"/>
              <a:t>Question: What is an example of an angiosperm?</a:t>
            </a:r>
          </a:p>
          <a:p>
            <a:pPr lvl="1"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4037" name="Picture 5" descr="angiosperm-perennial-plan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67200"/>
            <a:ext cx="24479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frui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267200"/>
            <a:ext cx="3276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angiosperms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9624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Angiosperms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Life cycle of angiosperms.</a:t>
            </a:r>
          </a:p>
          <a:p>
            <a:pPr eaLnBrk="1" hangingPunct="1"/>
            <a:r>
              <a:rPr lang="en-US" smtClean="0"/>
              <a:t>Question: What do you call a plant that has a life cycle of one year? </a:t>
            </a:r>
          </a:p>
        </p:txBody>
      </p:sp>
      <p:pic>
        <p:nvPicPr>
          <p:cNvPr id="45061" name="Picture 5" descr="pink_petunia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32766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3" name="Picture 7" descr="corn%20ea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3352800"/>
            <a:ext cx="2933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9" descr="wheat-flour-250x2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2971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smtClean="0"/>
              <a:t>Angiosperms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Question: What do you call a plant that continues to survive for many years?</a:t>
            </a:r>
          </a:p>
          <a:p>
            <a:pPr lvl="1" eaLnBrk="1" hangingPunct="1"/>
            <a:r>
              <a:rPr lang="en-US" smtClean="0"/>
              <a:t>Perennial</a:t>
            </a:r>
          </a:p>
          <a:p>
            <a:pPr lvl="1" eaLnBrk="1" hangingPunct="1"/>
            <a:r>
              <a:rPr lang="en-US" sz="1600" smtClean="0"/>
              <a:t>Brain Pop: Seed Plants</a:t>
            </a:r>
          </a:p>
        </p:txBody>
      </p:sp>
      <p:pic>
        <p:nvPicPr>
          <p:cNvPr id="46085" name="Picture 5" descr="NeedsDiv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3276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7" name="Picture 7" descr="plumtr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9" name="Picture 9" descr="lemontr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8956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Seed Plant Class Work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Create a list of as many products of seed plants that you can think.</a:t>
            </a:r>
          </a:p>
          <a:p>
            <a:pPr lvl="1" eaLnBrk="1" hangingPunct="1"/>
            <a:r>
              <a:rPr lang="en-US" smtClean="0"/>
              <a:t>Examples: Potato Chips, oranges.</a:t>
            </a:r>
          </a:p>
          <a:p>
            <a:pPr lvl="1" eaLnBrk="1" hangingPunct="1"/>
            <a:r>
              <a:rPr lang="en-US" sz="1600" smtClean="0"/>
              <a:t>Video: Sci. of Plants 22</a:t>
            </a:r>
          </a:p>
        </p:txBody>
      </p:sp>
      <p:pic>
        <p:nvPicPr>
          <p:cNvPr id="38916" name="Picture 5" descr="lays-clas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57600"/>
            <a:ext cx="20478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7" descr="Ambersweet_orang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3200400"/>
            <a:ext cx="3505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2" descr="orange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600" y="646113"/>
            <a:ext cx="7416800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719138"/>
          </a:xfrm>
        </p:spPr>
        <p:txBody>
          <a:bodyPr/>
          <a:lstStyle/>
          <a:p>
            <a:pPr eaLnBrk="1" hangingPunct="1"/>
            <a:r>
              <a:rPr lang="en-GB" sz="2800" smtClean="0"/>
              <a:t>Pollination</a:t>
            </a:r>
          </a:p>
        </p:txBody>
      </p:sp>
      <p:sp>
        <p:nvSpPr>
          <p:cNvPr id="7172" name="Text Box 70"/>
          <p:cNvSpPr txBox="1">
            <a:spLocks noChangeArrowheads="1"/>
          </p:cNvSpPr>
          <p:nvPr/>
        </p:nvSpPr>
        <p:spPr bwMode="auto">
          <a:xfrm>
            <a:off x="971550" y="5734050"/>
            <a:ext cx="7254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>
                <a:solidFill>
                  <a:schemeClr val="bg1"/>
                </a:solidFill>
              </a:rPr>
              <a:t>The pollen grain contains the male sex cell (gamete)</a:t>
            </a:r>
          </a:p>
        </p:txBody>
      </p:sp>
      <p:sp>
        <p:nvSpPr>
          <p:cNvPr id="7173" name="Text Box 71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31"/>
          <p:cNvSpPr>
            <a:spLocks noChangeArrowheads="1"/>
          </p:cNvSpPr>
          <p:nvPr/>
        </p:nvSpPr>
        <p:spPr bwMode="auto">
          <a:xfrm>
            <a:off x="0" y="1125538"/>
            <a:ext cx="9144000" cy="42481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8195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13" y="2930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13" y="2930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67213" y="29305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Rectangle 19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17638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GB" sz="2800" dirty="0" smtClean="0">
                <a:solidFill>
                  <a:srgbClr val="FF0000"/>
                </a:solidFill>
              </a:rPr>
              <a:t>What is Pollination?</a:t>
            </a:r>
            <a:br>
              <a:rPr lang="en-GB" sz="2800" dirty="0" smtClean="0">
                <a:solidFill>
                  <a:srgbClr val="FF0000"/>
                </a:solidFill>
              </a:rPr>
            </a:br>
            <a:r>
              <a:rPr lang="en-GB" sz="2800" dirty="0" smtClean="0">
                <a:solidFill>
                  <a:srgbClr val="FF0000"/>
                </a:solidFill>
              </a:rPr>
              <a:t>Pollination</a:t>
            </a:r>
            <a:r>
              <a:rPr lang="en-GB" sz="2800" dirty="0" smtClean="0"/>
              <a:t> is the transfer of pollen from the anther to the stigma</a:t>
            </a:r>
          </a:p>
        </p:txBody>
      </p:sp>
      <p:sp>
        <p:nvSpPr>
          <p:cNvPr id="4116" name="Rectangle 20"/>
          <p:cNvSpPr>
            <a:spLocks noChangeArrowheads="1"/>
          </p:cNvSpPr>
          <p:nvPr/>
        </p:nvSpPr>
        <p:spPr bwMode="auto">
          <a:xfrm>
            <a:off x="468313" y="5345113"/>
            <a:ext cx="75596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GB" sz="2400"/>
              <a:t>This is an example of </a:t>
            </a:r>
            <a:r>
              <a:rPr lang="en-GB" sz="2400" b="1">
                <a:solidFill>
                  <a:srgbClr val="FF0000"/>
                </a:solidFill>
              </a:rPr>
              <a:t>cross-pollination</a:t>
            </a:r>
            <a:r>
              <a:rPr lang="en-GB" sz="2400"/>
              <a:t> as the pollen travels from one flower to a different flower. This is desirable in plants as it promotes variation.</a:t>
            </a:r>
          </a:p>
        </p:txBody>
      </p:sp>
      <p:sp>
        <p:nvSpPr>
          <p:cNvPr id="8201" name="Text Box 41"/>
          <p:cNvSpPr txBox="1">
            <a:spLocks noChangeArrowheads="1"/>
          </p:cNvSpPr>
          <p:nvPr/>
        </p:nvSpPr>
        <p:spPr bwMode="auto">
          <a:xfrm>
            <a:off x="1403350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63550" y="1714500"/>
            <a:ext cx="8281988" cy="3600450"/>
            <a:chOff x="294" y="1026"/>
            <a:chExt cx="5217" cy="2268"/>
          </a:xfrm>
        </p:grpSpPr>
        <p:sp>
          <p:nvSpPr>
            <p:cNvPr id="8207" name="AutoShape 43"/>
            <p:cNvSpPr>
              <a:spLocks noChangeArrowheads="1"/>
            </p:cNvSpPr>
            <p:nvPr/>
          </p:nvSpPr>
          <p:spPr bwMode="auto">
            <a:xfrm rot="7761465">
              <a:off x="4444" y="2313"/>
              <a:ext cx="262" cy="459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8" name="AutoShape 44"/>
            <p:cNvSpPr>
              <a:spLocks noChangeArrowheads="1"/>
            </p:cNvSpPr>
            <p:nvPr/>
          </p:nvSpPr>
          <p:spPr bwMode="auto">
            <a:xfrm rot="-159402">
              <a:off x="3672" y="1071"/>
              <a:ext cx="1308" cy="1413"/>
            </a:xfrm>
            <a:custGeom>
              <a:avLst/>
              <a:gdLst>
                <a:gd name="T0" fmla="*/ 658 w 21600"/>
                <a:gd name="T1" fmla="*/ 143 h 21600"/>
                <a:gd name="T2" fmla="*/ 177 w 21600"/>
                <a:gd name="T3" fmla="*/ 707 h 21600"/>
                <a:gd name="T4" fmla="*/ 658 w 21600"/>
                <a:gd name="T5" fmla="*/ 1413 h 21600"/>
                <a:gd name="T6" fmla="*/ 1131 w 21600"/>
                <a:gd name="T7" fmla="*/ 70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7 w 21600"/>
                <a:gd name="T13" fmla="*/ 2278 h 21600"/>
                <a:gd name="T14" fmla="*/ 16563 w 21600"/>
                <a:gd name="T15" fmla="*/ 1368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AutoShape 45"/>
            <p:cNvSpPr>
              <a:spLocks noChangeArrowheads="1"/>
            </p:cNvSpPr>
            <p:nvPr/>
          </p:nvSpPr>
          <p:spPr bwMode="auto">
            <a:xfrm rot="4113339">
              <a:off x="4189" y="1473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AutoShape 46"/>
            <p:cNvSpPr>
              <a:spLocks noChangeArrowheads="1"/>
            </p:cNvSpPr>
            <p:nvPr/>
          </p:nvSpPr>
          <p:spPr bwMode="auto">
            <a:xfrm rot="-3781289">
              <a:off x="3128" y="1462"/>
              <a:ext cx="1301" cy="1343"/>
            </a:xfrm>
            <a:custGeom>
              <a:avLst/>
              <a:gdLst>
                <a:gd name="T0" fmla="*/ 654 w 21600"/>
                <a:gd name="T1" fmla="*/ 136 h 21600"/>
                <a:gd name="T2" fmla="*/ 176 w 21600"/>
                <a:gd name="T3" fmla="*/ 672 h 21600"/>
                <a:gd name="T4" fmla="*/ 654 w 21600"/>
                <a:gd name="T5" fmla="*/ 1343 h 21600"/>
                <a:gd name="T6" fmla="*/ 1125 w 21600"/>
                <a:gd name="T7" fmla="*/ 672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1 w 21600"/>
                <a:gd name="T13" fmla="*/ 2284 h 21600"/>
                <a:gd name="T14" fmla="*/ 16553 w 21600"/>
                <a:gd name="T15" fmla="*/ 13671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1" name="Oval 47"/>
            <p:cNvSpPr>
              <a:spLocks noChangeArrowheads="1"/>
            </p:cNvSpPr>
            <p:nvPr/>
          </p:nvSpPr>
          <p:spPr bwMode="auto">
            <a:xfrm>
              <a:off x="4097" y="2003"/>
              <a:ext cx="389" cy="521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48"/>
            <p:cNvSpPr>
              <a:spLocks noChangeArrowheads="1"/>
            </p:cNvSpPr>
            <p:nvPr/>
          </p:nvSpPr>
          <p:spPr bwMode="auto">
            <a:xfrm>
              <a:off x="4238" y="1305"/>
              <a:ext cx="97" cy="70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3" name="AutoShape 49"/>
            <p:cNvSpPr>
              <a:spLocks noChangeArrowheads="1"/>
            </p:cNvSpPr>
            <p:nvPr/>
          </p:nvSpPr>
          <p:spPr bwMode="auto">
            <a:xfrm rot="2796774">
              <a:off x="4131" y="1243"/>
              <a:ext cx="111" cy="176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4" name="AutoShape 50"/>
            <p:cNvSpPr>
              <a:spLocks noChangeArrowheads="1"/>
            </p:cNvSpPr>
            <p:nvPr/>
          </p:nvSpPr>
          <p:spPr bwMode="auto">
            <a:xfrm rot="7990016">
              <a:off x="4334" y="1242"/>
              <a:ext cx="111" cy="177"/>
            </a:xfrm>
            <a:prstGeom prst="moon">
              <a:avLst>
                <a:gd name="adj" fmla="val 50000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5" name="Rectangle 51"/>
            <p:cNvSpPr>
              <a:spLocks noChangeArrowheads="1"/>
            </p:cNvSpPr>
            <p:nvPr/>
          </p:nvSpPr>
          <p:spPr bwMode="auto">
            <a:xfrm rot="-5400000">
              <a:off x="4236" y="2080"/>
              <a:ext cx="75" cy="71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6" name="Rectangle 52"/>
            <p:cNvSpPr>
              <a:spLocks noChangeArrowheads="1"/>
            </p:cNvSpPr>
            <p:nvPr/>
          </p:nvSpPr>
          <p:spPr bwMode="auto">
            <a:xfrm rot="5400000">
              <a:off x="4231" y="1978"/>
              <a:ext cx="112" cy="90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7" name="AutoShape 53"/>
            <p:cNvSpPr>
              <a:spLocks noChangeArrowheads="1"/>
            </p:cNvSpPr>
            <p:nvPr/>
          </p:nvSpPr>
          <p:spPr bwMode="auto">
            <a:xfrm rot="861338">
              <a:off x="4520" y="1222"/>
              <a:ext cx="246" cy="903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8" name="AutoShape 54"/>
            <p:cNvSpPr>
              <a:spLocks noChangeArrowheads="1"/>
            </p:cNvSpPr>
            <p:nvPr/>
          </p:nvSpPr>
          <p:spPr bwMode="auto">
            <a:xfrm rot="-952189">
              <a:off x="3837" y="1227"/>
              <a:ext cx="239" cy="878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9" name="Oval 55"/>
            <p:cNvSpPr>
              <a:spLocks noChangeArrowheads="1"/>
            </p:cNvSpPr>
            <p:nvPr/>
          </p:nvSpPr>
          <p:spPr bwMode="auto">
            <a:xfrm>
              <a:off x="4168" y="2078"/>
              <a:ext cx="248" cy="44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0" name="Rectangle 56"/>
            <p:cNvSpPr>
              <a:spLocks noChangeArrowheads="1"/>
            </p:cNvSpPr>
            <p:nvPr/>
          </p:nvSpPr>
          <p:spPr bwMode="auto">
            <a:xfrm>
              <a:off x="4250" y="2736"/>
              <a:ext cx="74" cy="558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1" name="Rectangle 57"/>
            <p:cNvSpPr>
              <a:spLocks noChangeArrowheads="1"/>
            </p:cNvSpPr>
            <p:nvPr/>
          </p:nvSpPr>
          <p:spPr bwMode="auto">
            <a:xfrm>
              <a:off x="4274" y="2041"/>
              <a:ext cx="35" cy="447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2" name="Rectangle 58"/>
            <p:cNvSpPr>
              <a:spLocks noChangeArrowheads="1"/>
            </p:cNvSpPr>
            <p:nvPr/>
          </p:nvSpPr>
          <p:spPr bwMode="auto">
            <a:xfrm>
              <a:off x="4244" y="2003"/>
              <a:ext cx="87" cy="7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9"/>
            <p:cNvGrpSpPr>
              <a:grpSpLocks/>
            </p:cNvGrpSpPr>
            <p:nvPr/>
          </p:nvGrpSpPr>
          <p:grpSpPr bwMode="auto">
            <a:xfrm>
              <a:off x="4309" y="2297"/>
              <a:ext cx="78" cy="111"/>
              <a:chOff x="2018" y="2790"/>
              <a:chExt cx="100" cy="136"/>
            </a:xfrm>
          </p:grpSpPr>
          <p:sp>
            <p:nvSpPr>
              <p:cNvPr id="8292" name="Rectangle 60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3" name="Oval 61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62"/>
            <p:cNvGrpSpPr>
              <a:grpSpLocks/>
            </p:cNvGrpSpPr>
            <p:nvPr/>
          </p:nvGrpSpPr>
          <p:grpSpPr bwMode="auto">
            <a:xfrm>
              <a:off x="4200" y="2299"/>
              <a:ext cx="74" cy="111"/>
              <a:chOff x="1878" y="2792"/>
              <a:chExt cx="95" cy="136"/>
            </a:xfrm>
          </p:grpSpPr>
          <p:sp>
            <p:nvSpPr>
              <p:cNvPr id="8290" name="Rectangle 63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91" name="Oval 64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4198" y="2173"/>
              <a:ext cx="74" cy="112"/>
              <a:chOff x="1878" y="2792"/>
              <a:chExt cx="95" cy="136"/>
            </a:xfrm>
          </p:grpSpPr>
          <p:sp>
            <p:nvSpPr>
              <p:cNvPr id="8288" name="Rectangle 6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9" name="Oval 6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8"/>
            <p:cNvGrpSpPr>
              <a:grpSpLocks/>
            </p:cNvGrpSpPr>
            <p:nvPr/>
          </p:nvGrpSpPr>
          <p:grpSpPr bwMode="auto">
            <a:xfrm>
              <a:off x="4310" y="2167"/>
              <a:ext cx="78" cy="112"/>
              <a:chOff x="2018" y="2790"/>
              <a:chExt cx="100" cy="136"/>
            </a:xfrm>
          </p:grpSpPr>
          <p:sp>
            <p:nvSpPr>
              <p:cNvPr id="8286" name="Rectangle 69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7" name="Oval 70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27" name="Oval 71"/>
            <p:cNvSpPr>
              <a:spLocks noChangeArrowheads="1"/>
            </p:cNvSpPr>
            <p:nvPr/>
          </p:nvSpPr>
          <p:spPr bwMode="auto">
            <a:xfrm rot="183620">
              <a:off x="5183" y="2282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Oval 72"/>
            <p:cNvSpPr>
              <a:spLocks noChangeArrowheads="1"/>
            </p:cNvSpPr>
            <p:nvPr/>
          </p:nvSpPr>
          <p:spPr bwMode="auto">
            <a:xfrm rot="1022545">
              <a:off x="5044" y="2358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9" name="Oval 73"/>
            <p:cNvSpPr>
              <a:spLocks noChangeArrowheads="1"/>
            </p:cNvSpPr>
            <p:nvPr/>
          </p:nvSpPr>
          <p:spPr bwMode="auto">
            <a:xfrm rot="21416380" flipH="1">
              <a:off x="3488" y="2222"/>
              <a:ext cx="70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Oval 74"/>
            <p:cNvSpPr>
              <a:spLocks noChangeArrowheads="1"/>
            </p:cNvSpPr>
            <p:nvPr/>
          </p:nvSpPr>
          <p:spPr bwMode="auto">
            <a:xfrm rot="20577455" flipH="1">
              <a:off x="3501" y="2387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1" name="Oval 75"/>
            <p:cNvSpPr>
              <a:spLocks noChangeArrowheads="1"/>
            </p:cNvSpPr>
            <p:nvPr/>
          </p:nvSpPr>
          <p:spPr bwMode="auto">
            <a:xfrm>
              <a:off x="4182" y="2484"/>
              <a:ext cx="219" cy="266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AutoShape 76"/>
            <p:cNvSpPr>
              <a:spLocks noChangeArrowheads="1"/>
            </p:cNvSpPr>
            <p:nvPr/>
          </p:nvSpPr>
          <p:spPr bwMode="auto">
            <a:xfrm rot="8933839">
              <a:off x="4385" y="2390"/>
              <a:ext cx="248" cy="48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3" name="AutoShape 77"/>
            <p:cNvSpPr>
              <a:spLocks noChangeArrowheads="1"/>
            </p:cNvSpPr>
            <p:nvPr/>
          </p:nvSpPr>
          <p:spPr bwMode="auto">
            <a:xfrm rot="1485656">
              <a:off x="3956" y="2412"/>
              <a:ext cx="248" cy="484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4" name="Oval 78"/>
            <p:cNvSpPr>
              <a:spLocks noChangeArrowheads="1"/>
            </p:cNvSpPr>
            <p:nvPr/>
          </p:nvSpPr>
          <p:spPr bwMode="auto">
            <a:xfrm>
              <a:off x="4242" y="2630"/>
              <a:ext cx="92" cy="140"/>
            </a:xfrm>
            <a:prstGeom prst="ellipse">
              <a:avLst/>
            </a:pr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5" name="Freeform 79"/>
            <p:cNvSpPr>
              <a:spLocks/>
            </p:cNvSpPr>
            <p:nvPr/>
          </p:nvSpPr>
          <p:spPr bwMode="auto">
            <a:xfrm>
              <a:off x="4436" y="2316"/>
              <a:ext cx="670" cy="132"/>
            </a:xfrm>
            <a:custGeom>
              <a:avLst/>
              <a:gdLst>
                <a:gd name="T0" fmla="*/ 0 w 834"/>
                <a:gd name="T1" fmla="*/ 158 h 158"/>
                <a:gd name="T2" fmla="*/ 162 w 834"/>
                <a:gd name="T3" fmla="*/ 86 h 158"/>
                <a:gd name="T4" fmla="*/ 246 w 834"/>
                <a:gd name="T5" fmla="*/ 68 h 158"/>
                <a:gd name="T6" fmla="*/ 648 w 834"/>
                <a:gd name="T7" fmla="*/ 14 h 158"/>
                <a:gd name="T8" fmla="*/ 792 w 834"/>
                <a:gd name="T9" fmla="*/ 20 h 158"/>
                <a:gd name="T10" fmla="*/ 816 w 834"/>
                <a:gd name="T11" fmla="*/ 56 h 158"/>
                <a:gd name="T12" fmla="*/ 834 w 834"/>
                <a:gd name="T13" fmla="*/ 68 h 1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834"/>
                <a:gd name="T22" fmla="*/ 0 h 158"/>
                <a:gd name="T23" fmla="*/ 834 w 834"/>
                <a:gd name="T24" fmla="*/ 158 h 1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834" h="158">
                  <a:moveTo>
                    <a:pt x="0" y="158"/>
                  </a:moveTo>
                  <a:cubicBezTo>
                    <a:pt x="29" y="71"/>
                    <a:pt x="69" y="91"/>
                    <a:pt x="162" y="86"/>
                  </a:cubicBezTo>
                  <a:cubicBezTo>
                    <a:pt x="230" y="72"/>
                    <a:pt x="202" y="79"/>
                    <a:pt x="246" y="68"/>
                  </a:cubicBezTo>
                  <a:cubicBezTo>
                    <a:pt x="348" y="0"/>
                    <a:pt x="540" y="18"/>
                    <a:pt x="648" y="14"/>
                  </a:cubicBezTo>
                  <a:cubicBezTo>
                    <a:pt x="696" y="4"/>
                    <a:pt x="744" y="8"/>
                    <a:pt x="792" y="20"/>
                  </a:cubicBezTo>
                  <a:cubicBezTo>
                    <a:pt x="800" y="32"/>
                    <a:pt x="808" y="44"/>
                    <a:pt x="816" y="56"/>
                  </a:cubicBezTo>
                  <a:cubicBezTo>
                    <a:pt x="820" y="62"/>
                    <a:pt x="834" y="68"/>
                    <a:pt x="834" y="6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6" name="Oval 80"/>
            <p:cNvSpPr>
              <a:spLocks noChangeArrowheads="1"/>
            </p:cNvSpPr>
            <p:nvPr/>
          </p:nvSpPr>
          <p:spPr bwMode="auto">
            <a:xfrm rot="-900000">
              <a:off x="5085" y="2359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7" name="Freeform 81"/>
            <p:cNvSpPr>
              <a:spLocks/>
            </p:cNvSpPr>
            <p:nvPr/>
          </p:nvSpPr>
          <p:spPr bwMode="auto">
            <a:xfrm>
              <a:off x="4437" y="2262"/>
              <a:ext cx="781" cy="194"/>
            </a:xfrm>
            <a:custGeom>
              <a:avLst/>
              <a:gdLst>
                <a:gd name="T0" fmla="*/ 0 w 972"/>
                <a:gd name="T1" fmla="*/ 232 h 232"/>
                <a:gd name="T2" fmla="*/ 45 w 972"/>
                <a:gd name="T3" fmla="*/ 181 h 232"/>
                <a:gd name="T4" fmla="*/ 78 w 972"/>
                <a:gd name="T5" fmla="*/ 155 h 232"/>
                <a:gd name="T6" fmla="*/ 144 w 972"/>
                <a:gd name="T7" fmla="*/ 118 h 232"/>
                <a:gd name="T8" fmla="*/ 201 w 972"/>
                <a:gd name="T9" fmla="*/ 94 h 232"/>
                <a:gd name="T10" fmla="*/ 225 w 972"/>
                <a:gd name="T11" fmla="*/ 82 h 232"/>
                <a:gd name="T12" fmla="*/ 282 w 972"/>
                <a:gd name="T13" fmla="*/ 49 h 232"/>
                <a:gd name="T14" fmla="*/ 304 w 972"/>
                <a:gd name="T15" fmla="*/ 43 h 232"/>
                <a:gd name="T16" fmla="*/ 337 w 972"/>
                <a:gd name="T17" fmla="*/ 37 h 232"/>
                <a:gd name="T18" fmla="*/ 364 w 972"/>
                <a:gd name="T19" fmla="*/ 31 h 232"/>
                <a:gd name="T20" fmla="*/ 423 w 972"/>
                <a:gd name="T21" fmla="*/ 25 h 232"/>
                <a:gd name="T22" fmla="*/ 565 w 972"/>
                <a:gd name="T23" fmla="*/ 19 h 232"/>
                <a:gd name="T24" fmla="*/ 639 w 972"/>
                <a:gd name="T25" fmla="*/ 13 h 232"/>
                <a:gd name="T26" fmla="*/ 681 w 972"/>
                <a:gd name="T27" fmla="*/ 7 h 232"/>
                <a:gd name="T28" fmla="*/ 768 w 972"/>
                <a:gd name="T29" fmla="*/ 5 h 232"/>
                <a:gd name="T30" fmla="*/ 787 w 972"/>
                <a:gd name="T31" fmla="*/ 11 h 232"/>
                <a:gd name="T32" fmla="*/ 841 w 972"/>
                <a:gd name="T33" fmla="*/ 26 h 232"/>
                <a:gd name="T34" fmla="*/ 882 w 972"/>
                <a:gd name="T35" fmla="*/ 35 h 232"/>
                <a:gd name="T36" fmla="*/ 925 w 972"/>
                <a:gd name="T37" fmla="*/ 47 h 232"/>
                <a:gd name="T38" fmla="*/ 958 w 972"/>
                <a:gd name="T39" fmla="*/ 62 h 232"/>
                <a:gd name="T40" fmla="*/ 972 w 972"/>
                <a:gd name="T41" fmla="*/ 70 h 23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72"/>
                <a:gd name="T64" fmla="*/ 0 h 232"/>
                <a:gd name="T65" fmla="*/ 972 w 972"/>
                <a:gd name="T66" fmla="*/ 232 h 232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72" h="232">
                  <a:moveTo>
                    <a:pt x="0" y="232"/>
                  </a:moveTo>
                  <a:cubicBezTo>
                    <a:pt x="3" y="208"/>
                    <a:pt x="20" y="186"/>
                    <a:pt x="45" y="181"/>
                  </a:cubicBezTo>
                  <a:cubicBezTo>
                    <a:pt x="52" y="172"/>
                    <a:pt x="68" y="161"/>
                    <a:pt x="78" y="155"/>
                  </a:cubicBezTo>
                  <a:cubicBezTo>
                    <a:pt x="92" y="137"/>
                    <a:pt x="122" y="121"/>
                    <a:pt x="144" y="118"/>
                  </a:cubicBezTo>
                  <a:cubicBezTo>
                    <a:pt x="160" y="106"/>
                    <a:pt x="183" y="100"/>
                    <a:pt x="201" y="94"/>
                  </a:cubicBezTo>
                  <a:cubicBezTo>
                    <a:pt x="211" y="87"/>
                    <a:pt x="214" y="84"/>
                    <a:pt x="225" y="82"/>
                  </a:cubicBezTo>
                  <a:cubicBezTo>
                    <a:pt x="240" y="71"/>
                    <a:pt x="263" y="53"/>
                    <a:pt x="282" y="49"/>
                  </a:cubicBezTo>
                  <a:cubicBezTo>
                    <a:pt x="289" y="46"/>
                    <a:pt x="297" y="44"/>
                    <a:pt x="304" y="43"/>
                  </a:cubicBezTo>
                  <a:cubicBezTo>
                    <a:pt x="314" y="39"/>
                    <a:pt x="326" y="38"/>
                    <a:pt x="337" y="37"/>
                  </a:cubicBezTo>
                  <a:cubicBezTo>
                    <a:pt x="347" y="35"/>
                    <a:pt x="354" y="32"/>
                    <a:pt x="364" y="31"/>
                  </a:cubicBezTo>
                  <a:cubicBezTo>
                    <a:pt x="381" y="21"/>
                    <a:pt x="403" y="27"/>
                    <a:pt x="423" y="25"/>
                  </a:cubicBezTo>
                  <a:cubicBezTo>
                    <a:pt x="452" y="10"/>
                    <a:pt x="545" y="19"/>
                    <a:pt x="565" y="19"/>
                  </a:cubicBezTo>
                  <a:cubicBezTo>
                    <a:pt x="587" y="12"/>
                    <a:pt x="615" y="15"/>
                    <a:pt x="639" y="13"/>
                  </a:cubicBezTo>
                  <a:cubicBezTo>
                    <a:pt x="652" y="9"/>
                    <a:pt x="667" y="8"/>
                    <a:pt x="681" y="7"/>
                  </a:cubicBezTo>
                  <a:cubicBezTo>
                    <a:pt x="711" y="0"/>
                    <a:pt x="734" y="5"/>
                    <a:pt x="768" y="5"/>
                  </a:cubicBezTo>
                  <a:cubicBezTo>
                    <a:pt x="774" y="8"/>
                    <a:pt x="781" y="10"/>
                    <a:pt x="787" y="11"/>
                  </a:cubicBezTo>
                  <a:cubicBezTo>
                    <a:pt x="801" y="19"/>
                    <a:pt x="824" y="24"/>
                    <a:pt x="841" y="26"/>
                  </a:cubicBezTo>
                  <a:cubicBezTo>
                    <a:pt x="854" y="30"/>
                    <a:pt x="868" y="33"/>
                    <a:pt x="882" y="35"/>
                  </a:cubicBezTo>
                  <a:cubicBezTo>
                    <a:pt x="894" y="41"/>
                    <a:pt x="912" y="45"/>
                    <a:pt x="925" y="47"/>
                  </a:cubicBezTo>
                  <a:cubicBezTo>
                    <a:pt x="937" y="52"/>
                    <a:pt x="945" y="60"/>
                    <a:pt x="958" y="62"/>
                  </a:cubicBezTo>
                  <a:cubicBezTo>
                    <a:pt x="963" y="64"/>
                    <a:pt x="972" y="70"/>
                    <a:pt x="972" y="70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8" name="Oval 82"/>
            <p:cNvSpPr>
              <a:spLocks noChangeArrowheads="1"/>
            </p:cNvSpPr>
            <p:nvPr/>
          </p:nvSpPr>
          <p:spPr bwMode="auto">
            <a:xfrm rot="-1481375">
              <a:off x="5216" y="2277"/>
              <a:ext cx="72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9" name="Freeform 83"/>
            <p:cNvSpPr>
              <a:spLocks/>
            </p:cNvSpPr>
            <p:nvPr/>
          </p:nvSpPr>
          <p:spPr bwMode="auto">
            <a:xfrm>
              <a:off x="3510" y="2313"/>
              <a:ext cx="651" cy="150"/>
            </a:xfrm>
            <a:custGeom>
              <a:avLst/>
              <a:gdLst>
                <a:gd name="T0" fmla="*/ 811 w 811"/>
                <a:gd name="T1" fmla="*/ 179 h 179"/>
                <a:gd name="T2" fmla="*/ 795 w 811"/>
                <a:gd name="T3" fmla="*/ 160 h 179"/>
                <a:gd name="T4" fmla="*/ 750 w 811"/>
                <a:gd name="T5" fmla="*/ 106 h 179"/>
                <a:gd name="T6" fmla="*/ 723 w 811"/>
                <a:gd name="T7" fmla="*/ 79 h 179"/>
                <a:gd name="T8" fmla="*/ 616 w 811"/>
                <a:gd name="T9" fmla="*/ 19 h 179"/>
                <a:gd name="T10" fmla="*/ 588 w 811"/>
                <a:gd name="T11" fmla="*/ 10 h 179"/>
                <a:gd name="T12" fmla="*/ 547 w 811"/>
                <a:gd name="T13" fmla="*/ 4 h 179"/>
                <a:gd name="T14" fmla="*/ 285 w 811"/>
                <a:gd name="T15" fmla="*/ 10 h 179"/>
                <a:gd name="T16" fmla="*/ 259 w 811"/>
                <a:gd name="T17" fmla="*/ 17 h 179"/>
                <a:gd name="T18" fmla="*/ 243 w 811"/>
                <a:gd name="T19" fmla="*/ 26 h 179"/>
                <a:gd name="T20" fmla="*/ 196 w 811"/>
                <a:gd name="T21" fmla="*/ 52 h 179"/>
                <a:gd name="T22" fmla="*/ 127 w 811"/>
                <a:gd name="T23" fmla="*/ 77 h 179"/>
                <a:gd name="T24" fmla="*/ 106 w 811"/>
                <a:gd name="T25" fmla="*/ 85 h 179"/>
                <a:gd name="T26" fmla="*/ 88 w 811"/>
                <a:gd name="T27" fmla="*/ 92 h 179"/>
                <a:gd name="T28" fmla="*/ 0 w 811"/>
                <a:gd name="T29" fmla="*/ 98 h 17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11"/>
                <a:gd name="T46" fmla="*/ 0 h 179"/>
                <a:gd name="T47" fmla="*/ 811 w 811"/>
                <a:gd name="T48" fmla="*/ 179 h 179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11" h="179">
                  <a:moveTo>
                    <a:pt x="811" y="179"/>
                  </a:moveTo>
                  <a:cubicBezTo>
                    <a:pt x="806" y="172"/>
                    <a:pt x="803" y="165"/>
                    <a:pt x="795" y="160"/>
                  </a:cubicBezTo>
                  <a:cubicBezTo>
                    <a:pt x="788" y="142"/>
                    <a:pt x="767" y="117"/>
                    <a:pt x="750" y="106"/>
                  </a:cubicBezTo>
                  <a:cubicBezTo>
                    <a:pt x="743" y="94"/>
                    <a:pt x="733" y="87"/>
                    <a:pt x="723" y="79"/>
                  </a:cubicBezTo>
                  <a:cubicBezTo>
                    <a:pt x="691" y="52"/>
                    <a:pt x="659" y="24"/>
                    <a:pt x="616" y="19"/>
                  </a:cubicBezTo>
                  <a:cubicBezTo>
                    <a:pt x="606" y="14"/>
                    <a:pt x="599" y="11"/>
                    <a:pt x="588" y="10"/>
                  </a:cubicBezTo>
                  <a:cubicBezTo>
                    <a:pt x="575" y="5"/>
                    <a:pt x="561" y="5"/>
                    <a:pt x="547" y="4"/>
                  </a:cubicBezTo>
                  <a:cubicBezTo>
                    <a:pt x="312" y="5"/>
                    <a:pt x="389" y="0"/>
                    <a:pt x="285" y="10"/>
                  </a:cubicBezTo>
                  <a:cubicBezTo>
                    <a:pt x="275" y="12"/>
                    <a:pt x="270" y="16"/>
                    <a:pt x="259" y="17"/>
                  </a:cubicBezTo>
                  <a:cubicBezTo>
                    <a:pt x="254" y="21"/>
                    <a:pt x="243" y="26"/>
                    <a:pt x="243" y="26"/>
                  </a:cubicBezTo>
                  <a:cubicBezTo>
                    <a:pt x="238" y="35"/>
                    <a:pt x="208" y="49"/>
                    <a:pt x="196" y="52"/>
                  </a:cubicBezTo>
                  <a:cubicBezTo>
                    <a:pt x="174" y="65"/>
                    <a:pt x="152" y="73"/>
                    <a:pt x="127" y="77"/>
                  </a:cubicBezTo>
                  <a:cubicBezTo>
                    <a:pt x="120" y="80"/>
                    <a:pt x="113" y="83"/>
                    <a:pt x="106" y="85"/>
                  </a:cubicBezTo>
                  <a:cubicBezTo>
                    <a:pt x="99" y="90"/>
                    <a:pt x="97" y="91"/>
                    <a:pt x="88" y="92"/>
                  </a:cubicBezTo>
                  <a:cubicBezTo>
                    <a:pt x="53" y="109"/>
                    <a:pt x="80" y="98"/>
                    <a:pt x="0" y="98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0" name="Oval 84"/>
            <p:cNvSpPr>
              <a:spLocks noChangeArrowheads="1"/>
            </p:cNvSpPr>
            <p:nvPr/>
          </p:nvSpPr>
          <p:spPr bwMode="auto">
            <a:xfrm rot="1721394" flipH="1">
              <a:off x="3443" y="2380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1" name="Freeform 85"/>
            <p:cNvSpPr>
              <a:spLocks/>
            </p:cNvSpPr>
            <p:nvPr/>
          </p:nvSpPr>
          <p:spPr bwMode="auto">
            <a:xfrm>
              <a:off x="3511" y="2226"/>
              <a:ext cx="648" cy="236"/>
            </a:xfrm>
            <a:custGeom>
              <a:avLst/>
              <a:gdLst>
                <a:gd name="T0" fmla="*/ 807 w 807"/>
                <a:gd name="T1" fmla="*/ 282 h 282"/>
                <a:gd name="T2" fmla="*/ 789 w 807"/>
                <a:gd name="T3" fmla="*/ 265 h 282"/>
                <a:gd name="T4" fmla="*/ 773 w 807"/>
                <a:gd name="T5" fmla="*/ 252 h 282"/>
                <a:gd name="T6" fmla="*/ 731 w 807"/>
                <a:gd name="T7" fmla="*/ 213 h 282"/>
                <a:gd name="T8" fmla="*/ 719 w 807"/>
                <a:gd name="T9" fmla="*/ 202 h 282"/>
                <a:gd name="T10" fmla="*/ 699 w 807"/>
                <a:gd name="T11" fmla="*/ 177 h 282"/>
                <a:gd name="T12" fmla="*/ 627 w 807"/>
                <a:gd name="T13" fmla="*/ 106 h 282"/>
                <a:gd name="T14" fmla="*/ 614 w 807"/>
                <a:gd name="T15" fmla="*/ 96 h 282"/>
                <a:gd name="T16" fmla="*/ 591 w 807"/>
                <a:gd name="T17" fmla="*/ 78 h 282"/>
                <a:gd name="T18" fmla="*/ 549 w 807"/>
                <a:gd name="T19" fmla="*/ 48 h 282"/>
                <a:gd name="T20" fmla="*/ 492 w 807"/>
                <a:gd name="T21" fmla="*/ 18 h 282"/>
                <a:gd name="T22" fmla="*/ 453 w 807"/>
                <a:gd name="T23" fmla="*/ 6 h 282"/>
                <a:gd name="T24" fmla="*/ 192 w 807"/>
                <a:gd name="T25" fmla="*/ 4 h 282"/>
                <a:gd name="T26" fmla="*/ 107 w 807"/>
                <a:gd name="T27" fmla="*/ 1 h 282"/>
                <a:gd name="T28" fmla="*/ 0 w 807"/>
                <a:gd name="T29" fmla="*/ 3 h 28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807"/>
                <a:gd name="T46" fmla="*/ 0 h 282"/>
                <a:gd name="T47" fmla="*/ 807 w 807"/>
                <a:gd name="T48" fmla="*/ 282 h 282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807" h="282">
                  <a:moveTo>
                    <a:pt x="807" y="282"/>
                  </a:moveTo>
                  <a:cubicBezTo>
                    <a:pt x="803" y="275"/>
                    <a:pt x="797" y="268"/>
                    <a:pt x="789" y="265"/>
                  </a:cubicBezTo>
                  <a:cubicBezTo>
                    <a:pt x="785" y="259"/>
                    <a:pt x="779" y="256"/>
                    <a:pt x="773" y="252"/>
                  </a:cubicBezTo>
                  <a:cubicBezTo>
                    <a:pt x="764" y="237"/>
                    <a:pt x="745" y="223"/>
                    <a:pt x="731" y="213"/>
                  </a:cubicBezTo>
                  <a:cubicBezTo>
                    <a:pt x="728" y="207"/>
                    <a:pt x="724" y="206"/>
                    <a:pt x="719" y="202"/>
                  </a:cubicBezTo>
                  <a:cubicBezTo>
                    <a:pt x="715" y="194"/>
                    <a:pt x="706" y="183"/>
                    <a:pt x="699" y="177"/>
                  </a:cubicBezTo>
                  <a:cubicBezTo>
                    <a:pt x="683" y="151"/>
                    <a:pt x="654" y="122"/>
                    <a:pt x="627" y="106"/>
                  </a:cubicBezTo>
                  <a:cubicBezTo>
                    <a:pt x="622" y="99"/>
                    <a:pt x="620" y="101"/>
                    <a:pt x="614" y="96"/>
                  </a:cubicBezTo>
                  <a:cubicBezTo>
                    <a:pt x="609" y="88"/>
                    <a:pt x="599" y="83"/>
                    <a:pt x="591" y="78"/>
                  </a:cubicBezTo>
                  <a:cubicBezTo>
                    <a:pt x="585" y="68"/>
                    <a:pt x="561" y="50"/>
                    <a:pt x="549" y="48"/>
                  </a:cubicBezTo>
                  <a:cubicBezTo>
                    <a:pt x="537" y="33"/>
                    <a:pt x="510" y="22"/>
                    <a:pt x="492" y="18"/>
                  </a:cubicBezTo>
                  <a:cubicBezTo>
                    <a:pt x="483" y="11"/>
                    <a:pt x="465" y="7"/>
                    <a:pt x="453" y="6"/>
                  </a:cubicBezTo>
                  <a:cubicBezTo>
                    <a:pt x="366" y="7"/>
                    <a:pt x="279" y="6"/>
                    <a:pt x="192" y="4"/>
                  </a:cubicBezTo>
                  <a:cubicBezTo>
                    <a:pt x="163" y="2"/>
                    <a:pt x="137" y="0"/>
                    <a:pt x="107" y="1"/>
                  </a:cubicBezTo>
                  <a:cubicBezTo>
                    <a:pt x="46" y="4"/>
                    <a:pt x="82" y="3"/>
                    <a:pt x="0" y="3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2" name="Oval 86"/>
            <p:cNvSpPr>
              <a:spLocks noChangeArrowheads="1"/>
            </p:cNvSpPr>
            <p:nvPr/>
          </p:nvSpPr>
          <p:spPr bwMode="auto">
            <a:xfrm rot="1319468" flipH="1">
              <a:off x="3454" y="2216"/>
              <a:ext cx="71" cy="186"/>
            </a:xfrm>
            <a:prstGeom prst="ellipse">
              <a:avLst/>
            </a:prstGeom>
            <a:solidFill>
              <a:srgbClr val="CC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3" name="AutoShape 87"/>
            <p:cNvSpPr>
              <a:spLocks noChangeArrowheads="1"/>
            </p:cNvSpPr>
            <p:nvPr/>
          </p:nvSpPr>
          <p:spPr bwMode="auto">
            <a:xfrm rot="7761465">
              <a:off x="1712" y="2285"/>
              <a:ext cx="266" cy="485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4" name="AutoShape 88"/>
            <p:cNvSpPr>
              <a:spLocks noChangeArrowheads="1"/>
            </p:cNvSpPr>
            <p:nvPr/>
          </p:nvSpPr>
          <p:spPr bwMode="auto">
            <a:xfrm rot="-159402">
              <a:off x="891" y="1026"/>
              <a:ext cx="1382" cy="1442"/>
            </a:xfrm>
            <a:custGeom>
              <a:avLst/>
              <a:gdLst>
                <a:gd name="T0" fmla="*/ 695 w 21600"/>
                <a:gd name="T1" fmla="*/ 146 h 21600"/>
                <a:gd name="T2" fmla="*/ 187 w 21600"/>
                <a:gd name="T3" fmla="*/ 721 h 21600"/>
                <a:gd name="T4" fmla="*/ 695 w 21600"/>
                <a:gd name="T5" fmla="*/ 1442 h 21600"/>
                <a:gd name="T6" fmla="*/ 1195 w 21600"/>
                <a:gd name="T7" fmla="*/ 721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3 w 21600"/>
                <a:gd name="T13" fmla="*/ 2277 h 21600"/>
                <a:gd name="T14" fmla="*/ 16552 w 21600"/>
                <a:gd name="T15" fmla="*/ 136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5" name="AutoShape 89"/>
            <p:cNvSpPr>
              <a:spLocks noChangeArrowheads="1"/>
            </p:cNvSpPr>
            <p:nvPr/>
          </p:nvSpPr>
          <p:spPr bwMode="auto">
            <a:xfrm rot="4113339">
              <a:off x="1461" y="1408"/>
              <a:ext cx="1327" cy="1419"/>
            </a:xfrm>
            <a:custGeom>
              <a:avLst/>
              <a:gdLst>
                <a:gd name="T0" fmla="*/ 667 w 21600"/>
                <a:gd name="T1" fmla="*/ 144 h 21600"/>
                <a:gd name="T2" fmla="*/ 180 w 21600"/>
                <a:gd name="T3" fmla="*/ 710 h 21600"/>
                <a:gd name="T4" fmla="*/ 667 w 21600"/>
                <a:gd name="T5" fmla="*/ 1419 h 21600"/>
                <a:gd name="T6" fmla="*/ 1147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30 w 21600"/>
                <a:gd name="T13" fmla="*/ 2283 h 21600"/>
                <a:gd name="T14" fmla="*/ 16554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6" name="AutoShape 90"/>
            <p:cNvSpPr>
              <a:spLocks noChangeArrowheads="1"/>
            </p:cNvSpPr>
            <p:nvPr/>
          </p:nvSpPr>
          <p:spPr bwMode="auto">
            <a:xfrm rot="-3781289">
              <a:off x="340" y="1400"/>
              <a:ext cx="1328" cy="1419"/>
            </a:xfrm>
            <a:custGeom>
              <a:avLst/>
              <a:gdLst>
                <a:gd name="T0" fmla="*/ 668 w 21600"/>
                <a:gd name="T1" fmla="*/ 144 h 21600"/>
                <a:gd name="T2" fmla="*/ 180 w 21600"/>
                <a:gd name="T3" fmla="*/ 710 h 21600"/>
                <a:gd name="T4" fmla="*/ 668 w 21600"/>
                <a:gd name="T5" fmla="*/ 1419 h 21600"/>
                <a:gd name="T6" fmla="*/ 1148 w 21600"/>
                <a:gd name="T7" fmla="*/ 71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5042 w 21600"/>
                <a:gd name="T13" fmla="*/ 2283 h 21600"/>
                <a:gd name="T14" fmla="*/ 16558 w 21600"/>
                <a:gd name="T15" fmla="*/ 1368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60" y="2187"/>
                  </a:moveTo>
                  <a:cubicBezTo>
                    <a:pt x="10451" y="1746"/>
                    <a:pt x="9529" y="1018"/>
                    <a:pt x="9015" y="730"/>
                  </a:cubicBezTo>
                  <a:cubicBezTo>
                    <a:pt x="7865" y="152"/>
                    <a:pt x="6685" y="0"/>
                    <a:pt x="5415" y="0"/>
                  </a:cubicBezTo>
                  <a:cubicBezTo>
                    <a:pt x="4175" y="152"/>
                    <a:pt x="2995" y="575"/>
                    <a:pt x="1967" y="1305"/>
                  </a:cubicBezTo>
                  <a:cubicBezTo>
                    <a:pt x="1150" y="2187"/>
                    <a:pt x="575" y="3222"/>
                    <a:pt x="242" y="4220"/>
                  </a:cubicBezTo>
                  <a:cubicBezTo>
                    <a:pt x="0" y="5410"/>
                    <a:pt x="242" y="6560"/>
                    <a:pt x="575" y="7597"/>
                  </a:cubicBezTo>
                  <a:lnTo>
                    <a:pt x="10860" y="21600"/>
                  </a:lnTo>
                  <a:lnTo>
                    <a:pt x="20995" y="7597"/>
                  </a:lnTo>
                  <a:cubicBezTo>
                    <a:pt x="21480" y="6560"/>
                    <a:pt x="21600" y="5410"/>
                    <a:pt x="21480" y="4220"/>
                  </a:cubicBezTo>
                  <a:cubicBezTo>
                    <a:pt x="21115" y="3222"/>
                    <a:pt x="20420" y="2187"/>
                    <a:pt x="19632" y="1305"/>
                  </a:cubicBezTo>
                  <a:cubicBezTo>
                    <a:pt x="18575" y="575"/>
                    <a:pt x="17425" y="152"/>
                    <a:pt x="16275" y="0"/>
                  </a:cubicBezTo>
                  <a:cubicBezTo>
                    <a:pt x="15005" y="0"/>
                    <a:pt x="13735" y="152"/>
                    <a:pt x="12705" y="730"/>
                  </a:cubicBezTo>
                  <a:cubicBezTo>
                    <a:pt x="12176" y="1018"/>
                    <a:pt x="11254" y="1746"/>
                    <a:pt x="10860" y="2187"/>
                  </a:cubicBezTo>
                  <a:close/>
                </a:path>
              </a:pathLst>
            </a:custGeom>
            <a:solidFill>
              <a:srgbClr val="9999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7" name="Oval 91"/>
            <p:cNvSpPr>
              <a:spLocks noChangeArrowheads="1"/>
            </p:cNvSpPr>
            <p:nvPr/>
          </p:nvSpPr>
          <p:spPr bwMode="auto">
            <a:xfrm>
              <a:off x="1340" y="1977"/>
              <a:ext cx="411" cy="532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8" name="Rectangle 92"/>
            <p:cNvSpPr>
              <a:spLocks noChangeArrowheads="1"/>
            </p:cNvSpPr>
            <p:nvPr/>
          </p:nvSpPr>
          <p:spPr bwMode="auto">
            <a:xfrm>
              <a:off x="1487" y="1644"/>
              <a:ext cx="105" cy="342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9" name="Rectangle 93"/>
            <p:cNvSpPr>
              <a:spLocks noChangeArrowheads="1"/>
            </p:cNvSpPr>
            <p:nvPr/>
          </p:nvSpPr>
          <p:spPr bwMode="auto">
            <a:xfrm rot="-5400000">
              <a:off x="1488" y="2054"/>
              <a:ext cx="77" cy="75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0" name="AutoShape 94"/>
            <p:cNvSpPr>
              <a:spLocks noChangeArrowheads="1"/>
            </p:cNvSpPr>
            <p:nvPr/>
          </p:nvSpPr>
          <p:spPr bwMode="auto">
            <a:xfrm rot="861338">
              <a:off x="1782" y="1180"/>
              <a:ext cx="260" cy="922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1" name="AutoShape 95"/>
            <p:cNvSpPr>
              <a:spLocks noChangeArrowheads="1"/>
            </p:cNvSpPr>
            <p:nvPr/>
          </p:nvSpPr>
          <p:spPr bwMode="auto">
            <a:xfrm rot="-952189">
              <a:off x="1068" y="1190"/>
              <a:ext cx="252" cy="895"/>
            </a:xfrm>
            <a:prstGeom prst="roundRect">
              <a:avLst>
                <a:gd name="adj" fmla="val 16667"/>
              </a:avLst>
            </a:prstGeom>
            <a:solidFill>
              <a:srgbClr val="9999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2" name="Oval 96"/>
            <p:cNvSpPr>
              <a:spLocks noChangeArrowheads="1"/>
            </p:cNvSpPr>
            <p:nvPr/>
          </p:nvSpPr>
          <p:spPr bwMode="auto">
            <a:xfrm>
              <a:off x="1415" y="2053"/>
              <a:ext cx="262" cy="456"/>
            </a:xfrm>
            <a:prstGeom prst="ellipse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3" name="Rectangle 97"/>
            <p:cNvSpPr>
              <a:spLocks noChangeArrowheads="1"/>
            </p:cNvSpPr>
            <p:nvPr/>
          </p:nvSpPr>
          <p:spPr bwMode="auto">
            <a:xfrm>
              <a:off x="1502" y="2725"/>
              <a:ext cx="78" cy="569"/>
            </a:xfrm>
            <a:prstGeom prst="rect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54" name="Rectangle 98"/>
            <p:cNvSpPr>
              <a:spLocks noChangeArrowheads="1"/>
            </p:cNvSpPr>
            <p:nvPr/>
          </p:nvSpPr>
          <p:spPr bwMode="auto">
            <a:xfrm>
              <a:off x="1527" y="2016"/>
              <a:ext cx="37" cy="45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99"/>
            <p:cNvGrpSpPr>
              <a:grpSpLocks/>
            </p:cNvGrpSpPr>
            <p:nvPr/>
          </p:nvGrpSpPr>
          <p:grpSpPr bwMode="auto">
            <a:xfrm>
              <a:off x="1564" y="2277"/>
              <a:ext cx="82" cy="113"/>
              <a:chOff x="2018" y="2790"/>
              <a:chExt cx="100" cy="136"/>
            </a:xfrm>
          </p:grpSpPr>
          <p:sp>
            <p:nvSpPr>
              <p:cNvPr id="8284" name="Rectangle 100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5" name="Oval 101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102"/>
            <p:cNvGrpSpPr>
              <a:grpSpLocks/>
            </p:cNvGrpSpPr>
            <p:nvPr/>
          </p:nvGrpSpPr>
          <p:grpSpPr bwMode="auto">
            <a:xfrm>
              <a:off x="1449" y="2279"/>
              <a:ext cx="78" cy="113"/>
              <a:chOff x="1878" y="2792"/>
              <a:chExt cx="95" cy="136"/>
            </a:xfrm>
          </p:grpSpPr>
          <p:sp>
            <p:nvSpPr>
              <p:cNvPr id="8282" name="Rectangle 103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3" name="Oval 104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105"/>
            <p:cNvGrpSpPr>
              <a:grpSpLocks/>
            </p:cNvGrpSpPr>
            <p:nvPr/>
          </p:nvGrpSpPr>
          <p:grpSpPr bwMode="auto">
            <a:xfrm>
              <a:off x="1447" y="2150"/>
              <a:ext cx="78" cy="114"/>
              <a:chOff x="1878" y="2792"/>
              <a:chExt cx="95" cy="136"/>
            </a:xfrm>
          </p:grpSpPr>
          <p:sp>
            <p:nvSpPr>
              <p:cNvPr id="8280" name="Rectangle 106"/>
              <p:cNvSpPr>
                <a:spLocks noChangeArrowheads="1"/>
              </p:cNvSpPr>
              <p:nvPr/>
            </p:nvSpPr>
            <p:spPr bwMode="auto">
              <a:xfrm>
                <a:off x="1927" y="2836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81" name="Oval 107"/>
              <p:cNvSpPr>
                <a:spLocks noChangeArrowheads="1"/>
              </p:cNvSpPr>
              <p:nvPr/>
            </p:nvSpPr>
            <p:spPr bwMode="auto">
              <a:xfrm>
                <a:off x="1878" y="2792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108"/>
            <p:cNvGrpSpPr>
              <a:grpSpLocks/>
            </p:cNvGrpSpPr>
            <p:nvPr/>
          </p:nvGrpSpPr>
          <p:grpSpPr bwMode="auto">
            <a:xfrm>
              <a:off x="1565" y="2144"/>
              <a:ext cx="82" cy="114"/>
              <a:chOff x="2018" y="2790"/>
              <a:chExt cx="100" cy="136"/>
            </a:xfrm>
          </p:grpSpPr>
          <p:sp>
            <p:nvSpPr>
              <p:cNvPr id="8278" name="Rectangle 109"/>
              <p:cNvSpPr>
                <a:spLocks noChangeArrowheads="1"/>
              </p:cNvSpPr>
              <p:nvPr/>
            </p:nvSpPr>
            <p:spPr bwMode="auto">
              <a:xfrm>
                <a:off x="2018" y="2840"/>
                <a:ext cx="46" cy="45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79" name="Oval 110"/>
              <p:cNvSpPr>
                <a:spLocks noChangeArrowheads="1"/>
              </p:cNvSpPr>
              <p:nvPr/>
            </p:nvSpPr>
            <p:spPr bwMode="auto">
              <a:xfrm>
                <a:off x="2055" y="2790"/>
                <a:ext cx="63" cy="136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59" name="Freeform 111"/>
            <p:cNvSpPr>
              <a:spLocks/>
            </p:cNvSpPr>
            <p:nvPr/>
          </p:nvSpPr>
          <p:spPr bwMode="auto">
            <a:xfrm>
              <a:off x="1682" y="1560"/>
              <a:ext cx="273" cy="910"/>
            </a:xfrm>
            <a:custGeom>
              <a:avLst/>
              <a:gdLst>
                <a:gd name="T0" fmla="*/ 0 w 332"/>
                <a:gd name="T1" fmla="*/ 1088 h 1088"/>
                <a:gd name="T2" fmla="*/ 226 w 332"/>
                <a:gd name="T3" fmla="*/ 726 h 1088"/>
                <a:gd name="T4" fmla="*/ 317 w 332"/>
                <a:gd name="T5" fmla="*/ 363 h 1088"/>
                <a:gd name="T6" fmla="*/ 317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8"/>
                <a:gd name="T14" fmla="*/ 332 w 332"/>
                <a:gd name="T15" fmla="*/ 1088 h 10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0" name="Freeform 112"/>
            <p:cNvSpPr>
              <a:spLocks/>
            </p:cNvSpPr>
            <p:nvPr/>
          </p:nvSpPr>
          <p:spPr bwMode="auto">
            <a:xfrm>
              <a:off x="1676" y="1712"/>
              <a:ext cx="561" cy="759"/>
            </a:xfrm>
            <a:custGeom>
              <a:avLst/>
              <a:gdLst>
                <a:gd name="T0" fmla="*/ 0 w 681"/>
                <a:gd name="T1" fmla="*/ 907 h 907"/>
                <a:gd name="T2" fmla="*/ 454 w 681"/>
                <a:gd name="T3" fmla="*/ 544 h 907"/>
                <a:gd name="T4" fmla="*/ 681 w 681"/>
                <a:gd name="T5" fmla="*/ 0 h 907"/>
                <a:gd name="T6" fmla="*/ 0 60000 65536"/>
                <a:gd name="T7" fmla="*/ 0 60000 65536"/>
                <a:gd name="T8" fmla="*/ 0 60000 65536"/>
                <a:gd name="T9" fmla="*/ 0 w 681"/>
                <a:gd name="T10" fmla="*/ 0 h 907"/>
                <a:gd name="T11" fmla="*/ 681 w 681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1" name="Oval 113"/>
            <p:cNvSpPr>
              <a:spLocks noChangeArrowheads="1"/>
            </p:cNvSpPr>
            <p:nvPr/>
          </p:nvSpPr>
          <p:spPr bwMode="auto">
            <a:xfrm>
              <a:off x="1893" y="1373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2" name="Oval 114"/>
            <p:cNvSpPr>
              <a:spLocks noChangeArrowheads="1"/>
            </p:cNvSpPr>
            <p:nvPr/>
          </p:nvSpPr>
          <p:spPr bwMode="auto">
            <a:xfrm rot="183620">
              <a:off x="1918" y="1376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3" name="Oval 115"/>
            <p:cNvSpPr>
              <a:spLocks noChangeArrowheads="1"/>
            </p:cNvSpPr>
            <p:nvPr/>
          </p:nvSpPr>
          <p:spPr bwMode="auto">
            <a:xfrm rot="848122">
              <a:off x="2207" y="1531"/>
              <a:ext cx="76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4" name="Oval 116"/>
            <p:cNvSpPr>
              <a:spLocks noChangeArrowheads="1"/>
            </p:cNvSpPr>
            <p:nvPr/>
          </p:nvSpPr>
          <p:spPr bwMode="auto">
            <a:xfrm rot="1022545">
              <a:off x="2230" y="1546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5" name="Freeform 117"/>
            <p:cNvSpPr>
              <a:spLocks/>
            </p:cNvSpPr>
            <p:nvPr/>
          </p:nvSpPr>
          <p:spPr bwMode="auto">
            <a:xfrm flipH="1">
              <a:off x="1127" y="1548"/>
              <a:ext cx="274" cy="911"/>
            </a:xfrm>
            <a:custGeom>
              <a:avLst/>
              <a:gdLst>
                <a:gd name="T0" fmla="*/ 0 w 332"/>
                <a:gd name="T1" fmla="*/ 1088 h 1088"/>
                <a:gd name="T2" fmla="*/ 226 w 332"/>
                <a:gd name="T3" fmla="*/ 726 h 1088"/>
                <a:gd name="T4" fmla="*/ 317 w 332"/>
                <a:gd name="T5" fmla="*/ 363 h 1088"/>
                <a:gd name="T6" fmla="*/ 317 w 332"/>
                <a:gd name="T7" fmla="*/ 0 h 108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32"/>
                <a:gd name="T13" fmla="*/ 0 h 1088"/>
                <a:gd name="T14" fmla="*/ 332 w 332"/>
                <a:gd name="T15" fmla="*/ 1088 h 108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32" h="1088">
                  <a:moveTo>
                    <a:pt x="0" y="1088"/>
                  </a:moveTo>
                  <a:cubicBezTo>
                    <a:pt x="86" y="967"/>
                    <a:pt x="173" y="847"/>
                    <a:pt x="226" y="726"/>
                  </a:cubicBezTo>
                  <a:cubicBezTo>
                    <a:pt x="279" y="605"/>
                    <a:pt x="302" y="484"/>
                    <a:pt x="317" y="363"/>
                  </a:cubicBezTo>
                  <a:cubicBezTo>
                    <a:pt x="332" y="242"/>
                    <a:pt x="324" y="121"/>
                    <a:pt x="317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6" name="Freeform 118"/>
            <p:cNvSpPr>
              <a:spLocks/>
            </p:cNvSpPr>
            <p:nvPr/>
          </p:nvSpPr>
          <p:spPr bwMode="auto">
            <a:xfrm flipH="1">
              <a:off x="845" y="1701"/>
              <a:ext cx="562" cy="758"/>
            </a:xfrm>
            <a:custGeom>
              <a:avLst/>
              <a:gdLst>
                <a:gd name="T0" fmla="*/ 0 w 681"/>
                <a:gd name="T1" fmla="*/ 907 h 907"/>
                <a:gd name="T2" fmla="*/ 454 w 681"/>
                <a:gd name="T3" fmla="*/ 544 h 907"/>
                <a:gd name="T4" fmla="*/ 681 w 681"/>
                <a:gd name="T5" fmla="*/ 0 h 907"/>
                <a:gd name="T6" fmla="*/ 0 60000 65536"/>
                <a:gd name="T7" fmla="*/ 0 60000 65536"/>
                <a:gd name="T8" fmla="*/ 0 60000 65536"/>
                <a:gd name="T9" fmla="*/ 0 w 681"/>
                <a:gd name="T10" fmla="*/ 0 h 907"/>
                <a:gd name="T11" fmla="*/ 681 w 681"/>
                <a:gd name="T12" fmla="*/ 907 h 90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81" h="907">
                  <a:moveTo>
                    <a:pt x="0" y="907"/>
                  </a:moveTo>
                  <a:cubicBezTo>
                    <a:pt x="170" y="801"/>
                    <a:pt x="341" y="695"/>
                    <a:pt x="454" y="544"/>
                  </a:cubicBezTo>
                  <a:cubicBezTo>
                    <a:pt x="567" y="393"/>
                    <a:pt x="643" y="91"/>
                    <a:pt x="681" y="0"/>
                  </a:cubicBezTo>
                </a:path>
              </a:pathLst>
            </a:custGeom>
            <a:noFill/>
            <a:ln w="38100" cmpd="sng">
              <a:solidFill>
                <a:srgbClr val="292929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67" name="Oval 119"/>
            <p:cNvSpPr>
              <a:spLocks noChangeArrowheads="1"/>
            </p:cNvSpPr>
            <p:nvPr/>
          </p:nvSpPr>
          <p:spPr bwMode="auto">
            <a:xfrm flipH="1">
              <a:off x="1114" y="1362"/>
              <a:ext cx="75" cy="189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8" name="Oval 120"/>
            <p:cNvSpPr>
              <a:spLocks noChangeArrowheads="1"/>
            </p:cNvSpPr>
            <p:nvPr/>
          </p:nvSpPr>
          <p:spPr bwMode="auto">
            <a:xfrm rot="21416380" flipH="1">
              <a:off x="1090" y="136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69" name="Oval 121"/>
            <p:cNvSpPr>
              <a:spLocks noChangeArrowheads="1"/>
            </p:cNvSpPr>
            <p:nvPr/>
          </p:nvSpPr>
          <p:spPr bwMode="auto">
            <a:xfrm rot="20751878" flipH="1">
              <a:off x="800" y="1520"/>
              <a:ext cx="75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0" name="Oval 122"/>
            <p:cNvSpPr>
              <a:spLocks noChangeArrowheads="1"/>
            </p:cNvSpPr>
            <p:nvPr/>
          </p:nvSpPr>
          <p:spPr bwMode="auto">
            <a:xfrm rot="20577455" flipH="1">
              <a:off x="778" y="1534"/>
              <a:ext cx="74" cy="190"/>
            </a:xfrm>
            <a:prstGeom prst="ellipse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1" name="Oval 123"/>
            <p:cNvSpPr>
              <a:spLocks noChangeArrowheads="1"/>
            </p:cNvSpPr>
            <p:nvPr/>
          </p:nvSpPr>
          <p:spPr bwMode="auto">
            <a:xfrm>
              <a:off x="1430" y="2468"/>
              <a:ext cx="231" cy="271"/>
            </a:xfrm>
            <a:prstGeom prst="ellipse">
              <a:avLst/>
            </a:prstGeom>
            <a:solidFill>
              <a:srgbClr val="00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2" name="AutoShape 124"/>
            <p:cNvSpPr>
              <a:spLocks noChangeArrowheads="1"/>
            </p:cNvSpPr>
            <p:nvPr/>
          </p:nvSpPr>
          <p:spPr bwMode="auto">
            <a:xfrm rot="8933839">
              <a:off x="1645" y="2372"/>
              <a:ext cx="262" cy="492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3" name="AutoShape 125"/>
            <p:cNvSpPr>
              <a:spLocks noChangeArrowheads="1"/>
            </p:cNvSpPr>
            <p:nvPr/>
          </p:nvSpPr>
          <p:spPr bwMode="auto">
            <a:xfrm rot="1485656">
              <a:off x="1191" y="2395"/>
              <a:ext cx="262" cy="493"/>
            </a:xfrm>
            <a:prstGeom prst="moon">
              <a:avLst>
                <a:gd name="adj" fmla="val 50000"/>
              </a:avLst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4" name="Oval 126"/>
            <p:cNvSpPr>
              <a:spLocks noChangeArrowheads="1"/>
            </p:cNvSpPr>
            <p:nvPr/>
          </p:nvSpPr>
          <p:spPr bwMode="auto">
            <a:xfrm>
              <a:off x="1494" y="2617"/>
              <a:ext cx="96" cy="142"/>
            </a:xfrm>
            <a:prstGeom prst="ellipse">
              <a:avLst/>
            </a:prstGeom>
            <a:solidFill>
              <a:srgbClr val="0033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5" name="Oval 127"/>
            <p:cNvSpPr>
              <a:spLocks noChangeArrowheads="1"/>
            </p:cNvSpPr>
            <p:nvPr/>
          </p:nvSpPr>
          <p:spPr bwMode="auto">
            <a:xfrm>
              <a:off x="1487" y="1549"/>
              <a:ext cx="107" cy="18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6" name="Oval 128"/>
            <p:cNvSpPr>
              <a:spLocks noChangeArrowheads="1"/>
            </p:cNvSpPr>
            <p:nvPr/>
          </p:nvSpPr>
          <p:spPr bwMode="auto">
            <a:xfrm>
              <a:off x="1488" y="1576"/>
              <a:ext cx="102" cy="181"/>
            </a:xfrm>
            <a:prstGeom prst="ellipse">
              <a:avLst/>
            </a:pr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77" name="Rectangle 129"/>
            <p:cNvSpPr>
              <a:spLocks noChangeArrowheads="1"/>
            </p:cNvSpPr>
            <p:nvPr/>
          </p:nvSpPr>
          <p:spPr bwMode="auto">
            <a:xfrm rot="5400000">
              <a:off x="1481" y="1948"/>
              <a:ext cx="114" cy="98"/>
            </a:xfrm>
            <a:prstGeom prst="rect">
              <a:avLst/>
            </a:prstGeom>
            <a:solidFill>
              <a:srgbClr val="008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228" name="AutoShape 132"/>
          <p:cNvSpPr>
            <a:spLocks noChangeArrowheads="1"/>
          </p:cNvSpPr>
          <p:nvPr/>
        </p:nvSpPr>
        <p:spPr bwMode="auto">
          <a:xfrm>
            <a:off x="1692275" y="2276475"/>
            <a:ext cx="215900" cy="2159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30" name="AutoShape 134"/>
          <p:cNvSpPr>
            <a:spLocks noChangeArrowheads="1"/>
          </p:cNvSpPr>
          <p:nvPr/>
        </p:nvSpPr>
        <p:spPr bwMode="auto">
          <a:xfrm>
            <a:off x="2968625" y="2292350"/>
            <a:ext cx="215900" cy="215900"/>
          </a:xfrm>
          <a:prstGeom prst="star8">
            <a:avLst>
              <a:gd name="adj" fmla="val 382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237" name="Picture 14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Recorded Sound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8350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14815E-6 C 0.00486 -0.00973 0.00052 0.00046 0.00313 -0.02084 C 0.00399 -0.02825 0.00712 -0.03241 0.00937 -0.0389 C 0.01181 -0.04607 0.01285 -0.05394 0.01771 -0.05834 C 0.0184 -0.06019 0.01875 -0.06228 0.01979 -0.0639 C 0.02066 -0.06528 0.02205 -0.06528 0.02292 -0.06667 C 0.02865 -0.07616 0.01806 -0.06575 0.02709 -0.07362 C 0.0316 -0.08241 0.03351 -0.08056 0.03854 -0.08612 C 0.04063 -0.08843 0.04149 -0.0926 0.04375 -0.09445 C 0.04653 -0.09677 0.05 -0.09723 0.05313 -0.09862 C 0.06129 -0.10232 0.06858 -0.10649 0.07709 -0.10834 C 0.09514 -0.12431 0.13021 -0.12084 0.14792 -0.12223 C 0.15278 -0.12269 0.15764 -0.12339 0.1625 -0.12362 C 0.19306 -0.12431 0.22361 -0.12454 0.25417 -0.12501 C 0.28993 -0.1264 0.32587 -0.12478 0.36146 -0.12917 C 0.40434 -0.12825 0.44792 -0.12987 0.49063 -0.12362 C 0.49445 -0.12223 0.49827 -0.12084 0.50209 -0.11945 C 0.50573 -0.11459 0.51268 -0.10996 0.51771 -0.10834 C 0.52396 -0.10209 0.52049 -0.10556 0.52813 -0.09862 C 0.52917 -0.09769 0.53125 -0.09584 0.53125 -0.09584 C 0.54045 -0.07755 0.54584 -0.05556 0.54584 -0.03334 " pathEditMode="relative" ptsTypes="ffffffffffffffffffffA">
                                      <p:cBhvr>
                                        <p:cTn id="6" dur="3000" fill="hold"/>
                                        <p:tgtEl>
                                          <p:spTgt spid="42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66667E-6 0 C 0.00295 -0.00394 0.00486 -0.00787 0.00833 -0.01111 C 0.01076 -0.0162 0.01233 -0.01991 0.01667 -0.02361 C 0.01875 -0.02546 0.02292 -0.02917 0.02292 -0.02917 C 0.02448 -0.03519 0.02656 -0.03981 0.02813 -0.04583 C 0.02899 -0.04907 0.03229 -0.04954 0.03438 -0.05139 C 0.03785 -0.0544 0.04097 -0.05718 0.04479 -0.05972 C 0.04792 -0.0662 0.05434 -0.06852 0.05938 -0.07222 C 0.06076 -0.07315 0.06215 -0.07384 0.06354 -0.075 C 0.06563 -0.07662 0.06979 -0.08056 0.06979 -0.08056 C 0.07066 -0.08218 0.07431 -0.08958 0.075 -0.09028 C 0.07674 -0.09167 0.0908 -0.09931 0.09271 -0.1 C 0.09653 -0.10324 0.10087 -0.10648 0.10521 -0.10833 C 0.10851 -0.11713 0.11753 -0.12014 0.12396 -0.125 C 0.12882 -0.1287 0.13281 -0.13356 0.1375 -0.1375 C 0.14288 -0.1419 0.14931 -0.14398 0.15521 -0.14722 C 0.15851 -0.1537 0.16233 -0.15648 0.16771 -0.15833 C 0.1724 -0.1625 0.17795 -0.16296 0.18333 -0.16528 C 0.2599 -0.16435 0.28698 -0.16296 0.35208 -0.16111 C 0.35642 -0.15972 0.3592 -0.15694 0.36354 -0.15556 C 0.36875 -0.15093 0.37135 -0.14769 0.37708 -0.14583 C 0.37778 -0.14444 0.37813 -0.14282 0.37917 -0.14167 C 0.38003 -0.14074 0.3816 -0.14144 0.38229 -0.14028 C 0.3901 -0.12546 0.37951 -0.13634 0.3875 -0.12917 C 0.3901 -0.12384 0.39271 -0.12431 0.39583 -0.11944 C 0.40052 -0.11204 0.39583 -0.11852 0.39896 -0.11111 C 0.40174 -0.10463 0.40538 -0.10046 0.40833 -0.09444 C 0.41285 -0.07014 0.40938 -0.09074 0.40938 -0.03056 " pathEditMode="relative" ptsTypes="fffffffffffffffffffffffffffA">
                                      <p:cBhvr>
                                        <p:cTn id="9" dur="3000" fill="hold"/>
                                        <p:tgtEl>
                                          <p:spTgt spid="4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2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000" fill="hold"/>
                                        <p:tgtEl>
                                          <p:spTgt spid="42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3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37"/>
                </p:tgtEl>
              </p:cMediaNode>
            </p:audio>
          </p:childTnLst>
        </p:cTn>
      </p:par>
    </p:tnLst>
    <p:bldLst>
      <p:bldP spid="4116" grpId="0"/>
      <p:bldP spid="4228" grpId="0" animBg="1"/>
      <p:bldP spid="42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z="280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268413"/>
            <a:ext cx="7127875" cy="15414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Pollen can be carried between flowers by </a:t>
            </a:r>
            <a:r>
              <a:rPr lang="en-GB" sz="2400" smtClean="0">
                <a:solidFill>
                  <a:srgbClr val="FF0000"/>
                </a:solidFill>
              </a:rPr>
              <a:t>insects</a:t>
            </a:r>
            <a:r>
              <a:rPr lang="en-GB" sz="2400" smtClean="0"/>
              <a:t> or by </a:t>
            </a:r>
            <a:r>
              <a:rPr lang="en-GB" sz="2400" smtClean="0">
                <a:solidFill>
                  <a:srgbClr val="FF0000"/>
                </a:solidFill>
              </a:rPr>
              <a:t>wind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  <p:pic>
        <p:nvPicPr>
          <p:cNvPr id="9221" name="Picture 11" descr="windflow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2852738"/>
            <a:ext cx="5976938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pollenbe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268413"/>
            <a:ext cx="6983412" cy="523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2800" smtClean="0">
                <a:solidFill>
                  <a:srgbClr val="FF0000"/>
                </a:solidFill>
              </a:rPr>
              <a:t>Insect-pollinated</a:t>
            </a:r>
            <a:r>
              <a:rPr lang="en-GB" sz="2800" smtClean="0"/>
              <a:t> flowers are adapted to attract insects to them to enable transfer of pollen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971550" y="4941888"/>
            <a:ext cx="23034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Sticky stigma to collect pollen</a:t>
            </a:r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1908175" y="4365625"/>
            <a:ext cx="792163" cy="649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651500" y="5157788"/>
            <a:ext cx="2376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 dirty="0"/>
              <a:t>Brightly </a:t>
            </a:r>
            <a:r>
              <a:rPr lang="en-GB" sz="2400" dirty="0" err="1" smtClean="0"/>
              <a:t>colored</a:t>
            </a:r>
            <a:r>
              <a:rPr lang="en-GB" sz="2400" dirty="0" smtClean="0"/>
              <a:t> </a:t>
            </a:r>
            <a:r>
              <a:rPr lang="en-GB" sz="2400" dirty="0"/>
              <a:t>petals</a:t>
            </a:r>
          </a:p>
        </p:txBody>
      </p:sp>
      <p:sp>
        <p:nvSpPr>
          <p:cNvPr id="10247" name="Rectangle 8"/>
          <p:cNvSpPr>
            <a:spLocks noChangeArrowheads="1"/>
          </p:cNvSpPr>
          <p:nvPr/>
        </p:nvSpPr>
        <p:spPr bwMode="auto">
          <a:xfrm>
            <a:off x="1042988" y="2133600"/>
            <a:ext cx="23749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nectar and a scent present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724525" y="1268413"/>
            <a:ext cx="201771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Pollen has barbs for hooking onto insect fur</a:t>
            </a:r>
          </a:p>
        </p:txBody>
      </p:sp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1125538"/>
            <a:ext cx="863600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1"/>
          <p:cNvSpPr txBox="1">
            <a:spLocks noChangeArrowheads="1"/>
          </p:cNvSpPr>
          <p:nvPr/>
        </p:nvSpPr>
        <p:spPr bwMode="auto">
          <a:xfrm>
            <a:off x="5580063" y="3429000"/>
            <a:ext cx="28082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400"/>
              <a:t>Anthers positioned to rub pollen onto insects</a:t>
            </a:r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 flipH="1" flipV="1">
            <a:off x="4211638" y="2133600"/>
            <a:ext cx="1441450" cy="13668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52" name="Text Box 14"/>
          <p:cNvSpPr txBox="1">
            <a:spLocks noChangeArrowheads="1"/>
          </p:cNvSpPr>
          <p:nvPr/>
        </p:nvSpPr>
        <p:spPr bwMode="auto">
          <a:xfrm>
            <a:off x="1547813" y="6583363"/>
            <a:ext cx="6477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>
                <a:solidFill>
                  <a:srgbClr val="B2B2B2"/>
                </a:solidFill>
              </a:rPr>
              <a:t>Flower Structure</a:t>
            </a:r>
            <a:r>
              <a:rPr lang="en-GB" sz="1200">
                <a:solidFill>
                  <a:schemeClr val="bg2"/>
                </a:solidFill>
              </a:rPr>
              <a:t>     </a:t>
            </a:r>
            <a:r>
              <a:rPr lang="en-GB" sz="1200">
                <a:solidFill>
                  <a:srgbClr val="FF6600"/>
                </a:solidFill>
              </a:rPr>
              <a:t>Pollination</a:t>
            </a:r>
            <a:r>
              <a:rPr lang="en-GB" sz="1200">
                <a:solidFill>
                  <a:srgbClr val="B2B2B2"/>
                </a:solidFill>
              </a:rPr>
              <a:t>     Fertilisation     Seed Dispersal     Germination     Test</a:t>
            </a:r>
            <a:endParaRPr lang="en-GB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</TotalTime>
  <Words>1519</Words>
  <Application>Microsoft Office PowerPoint</Application>
  <PresentationFormat>On-screen Show (4:3)</PresentationFormat>
  <Paragraphs>236</Paragraphs>
  <Slides>53</Slides>
  <Notes>20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Plant Growth &amp; Development</vt:lpstr>
      <vt:lpstr>Introduction</vt:lpstr>
      <vt:lpstr>Use the diagram below to complete the labels on the flower structure worksheet</vt:lpstr>
      <vt:lpstr>Plant Reproduction</vt:lpstr>
      <vt:lpstr>Flowers are the reproductive organs of plants</vt:lpstr>
      <vt:lpstr>Pollination</vt:lpstr>
      <vt:lpstr>What is Pollination? Pollination is the transfer of pollen from the anther to the stigma</vt:lpstr>
      <vt:lpstr>PowerPoint Presentation</vt:lpstr>
      <vt:lpstr>Insect-pollinated flowers are adapted to attract insects to them to enable transfer of pollen</vt:lpstr>
      <vt:lpstr>Wind-pollinated flowers are different in structure because they do not have to attract insects to them but do need to be exposed to the wind.</vt:lpstr>
      <vt:lpstr>Self-pollination occurs when pollen falls from the anther onto the stigma of the same flower</vt:lpstr>
      <vt:lpstr>Flowers will prevent self-pollination by either  having stigma above stamen or…</vt:lpstr>
      <vt:lpstr>…by having stamen and stigma mature at different times.</vt:lpstr>
      <vt:lpstr>Click on the icon below to view the summary video on pollination </vt:lpstr>
      <vt:lpstr>Fertilization and Fruit Development</vt:lpstr>
      <vt:lpstr>Once pollination occurs a tube grows from the pollen grain down through the style to the ovule</vt:lpstr>
      <vt:lpstr>Fertilization occurs when the male gamete fuses with the ovule (the female gamete)</vt:lpstr>
      <vt:lpstr>Watch this short introductory video to review fertilization (1 minute)</vt:lpstr>
      <vt:lpstr>Seed Dispersal</vt:lpstr>
      <vt:lpstr>Watch the video on seed dispersal  (lasts just under 10 minutes)</vt:lpstr>
      <vt:lpstr>PowerPoint Presentation</vt:lpstr>
      <vt:lpstr>Seeds need to be dispersed away from the parent plant in order to reduce competition for space, light, nutrients and water.</vt:lpstr>
      <vt:lpstr>Photosynthesis</vt:lpstr>
      <vt:lpstr>Photosynthesis</vt:lpstr>
      <vt:lpstr>Respiration</vt:lpstr>
      <vt:lpstr>Photosynthesis vs. Respiration</vt:lpstr>
      <vt:lpstr>Absorption</vt:lpstr>
      <vt:lpstr>Transpiration</vt:lpstr>
      <vt:lpstr>Translocation</vt:lpstr>
      <vt:lpstr>Translocation</vt:lpstr>
      <vt:lpstr>Classification of Plants</vt:lpstr>
      <vt:lpstr>Classification of Plants</vt:lpstr>
      <vt:lpstr>Seedless Plants</vt:lpstr>
      <vt:lpstr>Seedless Plants</vt:lpstr>
      <vt:lpstr>Seedless Plants</vt:lpstr>
      <vt:lpstr>Seedless Plants</vt:lpstr>
      <vt:lpstr>Seedless Plants</vt:lpstr>
      <vt:lpstr>Seedless Plants</vt:lpstr>
      <vt:lpstr>Seedless Plants</vt:lpstr>
      <vt:lpstr>Seed Plants</vt:lpstr>
      <vt:lpstr>Seed Plants</vt:lpstr>
      <vt:lpstr>Seed Plants</vt:lpstr>
      <vt:lpstr>Leaf Cell Layers</vt:lpstr>
      <vt:lpstr>Leaf Cell Layers</vt:lpstr>
      <vt:lpstr>Leaf Cell Layers</vt:lpstr>
      <vt:lpstr>Stems</vt:lpstr>
      <vt:lpstr>PowerPoint Presentation</vt:lpstr>
      <vt:lpstr>Roots</vt:lpstr>
      <vt:lpstr>Gymnosperms</vt:lpstr>
      <vt:lpstr>Angiosperms</vt:lpstr>
      <vt:lpstr>Angiosperms</vt:lpstr>
      <vt:lpstr>Angiosperms</vt:lpstr>
      <vt:lpstr>Seed Plant Class Work</vt:lpstr>
    </vt:vector>
  </TitlesOfParts>
  <Company>Onslow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Growth &amp; Development</dc:title>
  <dc:creator>jamie.sulewski</dc:creator>
  <cp:lastModifiedBy>Patricia Darling</cp:lastModifiedBy>
  <cp:revision>20</cp:revision>
  <dcterms:created xsi:type="dcterms:W3CDTF">2013-04-14T20:37:35Z</dcterms:created>
  <dcterms:modified xsi:type="dcterms:W3CDTF">2015-04-08T17:04:30Z</dcterms:modified>
</cp:coreProperties>
</file>