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6" r:id="rId6"/>
    <p:sldId id="257" r:id="rId7"/>
    <p:sldId id="267" r:id="rId8"/>
    <p:sldId id="265" r:id="rId9"/>
    <p:sldId id="261" r:id="rId10"/>
    <p:sldId id="264" r:id="rId11"/>
    <p:sldId id="268" r:id="rId12"/>
    <p:sldId id="259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979AC4-0F8A-45C8-97FE-50DD3171BBEB}" type="datetimeFigureOut">
              <a:rPr lang="en-US" smtClean="0"/>
              <a:pPr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E63F469-CD70-479A-9835-0B880C8190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d/de/Nitrogen_Cycl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Nitrogen Fixation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Toxic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cyanobacteria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had become a major concern throughout  the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world and the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WorldHealth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Organization: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identify  toxic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cyanobacteria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throughout your study? 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What methods used to detect and identify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cyanotoxins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?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Evidence results from your study of human populations that have shown symptoms of poisoning or injury attributed to the presence of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cyanotoxins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Plants, animals and microorganisms can die of nitrogen deficiency.</a:t>
            </a:r>
          </a:p>
          <a:p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All organisms use the ammonia (NH3) form of nitrogen</a:t>
            </a:r>
          </a:p>
          <a:p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to manufacture amino acids, proteins, nucleic acids</a:t>
            </a:r>
          </a:p>
          <a:p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and other nitrogen-containing components</a:t>
            </a:r>
          </a:p>
          <a:p>
            <a:r>
              <a:rPr lang="en-US" sz="4000" dirty="0" smtClean="0">
                <a:latin typeface="Angsana New" pitchFamily="18" charset="-34"/>
                <a:cs typeface="Angsana New" pitchFamily="18" charset="-34"/>
              </a:rPr>
              <a:t>necessary for life.</a:t>
            </a:r>
            <a:endParaRPr lang="en-US" sz="4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The air we breathe is 78% N2 and only 21% oxygen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Nitrogen is the most abundant element in our atmosphere. It is a vital element as many classes of compounds essential to living systems are nitrogen-containing compounds.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Nitrogen is a primary nutrient for all green plants, but it must be modified before it can be readily utilized by most living systems.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Fixation</a:t>
            </a:r>
            <a:endParaRPr lang="en-US" dirty="0"/>
          </a:p>
        </p:txBody>
      </p:sp>
      <p:pic>
        <p:nvPicPr>
          <p:cNvPr id="4" name="Content Placeholder 3" descr="http://users.rcn.com/jkimball.ma.ultranet/BiologyPages/N/NitrogenCycle.gif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1844824"/>
            <a:ext cx="8208000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Nitrogen fixation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Nitrogen fixation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is one process by which molecular nitrogen is reduced to form ammonia. This complex process is carried out by nitrogen-fixing bacteria present in the soil. Although nitrogen-fixation involves a number of oxidation-reduction reactions that occur sequentially, that reaction which describes its reduction can be written in a simplified way as: 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    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pt-BR" sz="3600" b="1" dirty="0" smtClean="0">
                <a:latin typeface="Angsana New" pitchFamily="18" charset="-34"/>
                <a:cs typeface="Angsana New" pitchFamily="18" charset="-34"/>
              </a:rPr>
              <a:t>N</a:t>
            </a:r>
            <a:r>
              <a:rPr lang="pt-BR" sz="3600" b="1" baseline="-250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pt-BR" sz="3600" b="1" dirty="0" smtClean="0">
                <a:latin typeface="Angsana New" pitchFamily="18" charset="-34"/>
                <a:cs typeface="Angsana New" pitchFamily="18" charset="-34"/>
              </a:rPr>
              <a:t> + 6 e</a:t>
            </a:r>
            <a:r>
              <a:rPr lang="pt-BR" sz="3600" b="1" baseline="30000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pt-BR" sz="3600" b="1" dirty="0" smtClean="0">
                <a:latin typeface="Angsana New" pitchFamily="18" charset="-34"/>
                <a:cs typeface="Angsana New" pitchFamily="18" charset="-34"/>
              </a:rPr>
              <a:t> + 8H</a:t>
            </a:r>
            <a:r>
              <a:rPr lang="pt-BR" sz="3600" b="1" baseline="30000" dirty="0" smtClean="0">
                <a:latin typeface="Angsana New" pitchFamily="18" charset="-34"/>
                <a:cs typeface="Angsana New" pitchFamily="18" charset="-34"/>
              </a:rPr>
              <a:t>+</a:t>
            </a:r>
            <a:r>
              <a:rPr lang="pt-BR" sz="3600" b="1" dirty="0" smtClean="0">
                <a:latin typeface="Angsana New" pitchFamily="18" charset="-34"/>
                <a:cs typeface="Angsana New" pitchFamily="18" charset="-34"/>
              </a:rPr>
              <a:t> ---&gt; 2 NH</a:t>
            </a:r>
            <a:r>
              <a:rPr lang="pt-BR" sz="3600" b="1" baseline="-25000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pt-BR" sz="3600" b="1" baseline="30000" dirty="0" smtClean="0">
                <a:latin typeface="Angsana New" pitchFamily="18" charset="-34"/>
                <a:cs typeface="Angsana New" pitchFamily="18" charset="-34"/>
              </a:rPr>
              <a:t>+</a:t>
            </a:r>
            <a:r>
              <a:rPr lang="pt-BR" sz="3600" b="1" dirty="0" smtClean="0">
                <a:latin typeface="Angsana New" pitchFamily="18" charset="-34"/>
                <a:cs typeface="Angsana New" pitchFamily="18" charset="-34"/>
              </a:rPr>
              <a:t> (ammonium ion)</a:t>
            </a:r>
            <a:endParaRPr lang="en-US" sz="3600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Nitrification is the biological conversion of ammonium to nitrate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Nitrification is a two-step process. 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In the first step of nitrification, ammonia-oxidizing bacteria oxidize ammonia to nitrite</a:t>
            </a:r>
          </a:p>
          <a:p>
            <a:pPr algn="ctr">
              <a:buNone/>
            </a:pPr>
            <a:r>
              <a:rPr lang="en-US" sz="3600" b="1" dirty="0" smtClean="0">
                <a:latin typeface="Angsana New" pitchFamily="18" charset="-34"/>
                <a:cs typeface="Angsana New" pitchFamily="18" charset="-34"/>
              </a:rPr>
              <a:t>NH3 + O2 → NO2-+ 3H+ + 2e- (1)</a:t>
            </a:r>
          </a:p>
          <a:p>
            <a:pPr>
              <a:buNone/>
            </a:pP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Bacteria known as </a:t>
            </a:r>
            <a:r>
              <a:rPr lang="en-US" sz="3600" b="1" i="1" dirty="0" err="1" smtClean="0">
                <a:latin typeface="Angsana New" pitchFamily="18" charset="-34"/>
                <a:cs typeface="Angsana New" pitchFamily="18" charset="-34"/>
              </a:rPr>
              <a:t>Nitrosomonas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convert ammonia and ammonium to nitrite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In the second step of the process, nitrite-oxidizing bacteria oxidize nitrite to nitrate </a:t>
            </a:r>
          </a:p>
          <a:p>
            <a:pPr algn="ctr">
              <a:buNone/>
            </a:pPr>
            <a:r>
              <a:rPr lang="en-US" sz="4400" b="1" dirty="0" smtClean="0">
                <a:latin typeface="Angsana New" pitchFamily="18" charset="-34"/>
                <a:cs typeface="Angsana New" pitchFamily="18" charset="-34"/>
              </a:rPr>
              <a:t>NO2- + H2O → NO3- + 2H+ +2e- </a:t>
            </a:r>
          </a:p>
          <a:p>
            <a:r>
              <a:rPr lang="en-US" sz="4400" b="1" i="1" dirty="0" err="1" smtClean="0">
                <a:latin typeface="Angsana New" pitchFamily="18" charset="-34"/>
                <a:cs typeface="Angsana New" pitchFamily="18" charset="-34"/>
              </a:rPr>
              <a:t>Nitrobacter</a:t>
            </a:r>
            <a:r>
              <a:rPr lang="en-US" sz="4400" i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oxidize the nitrites to nitrates (NO</a:t>
            </a:r>
            <a:r>
              <a:rPr lang="en-US" sz="4400" baseline="-2500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en-US" sz="4400" baseline="30000" dirty="0" smtClean="0">
                <a:latin typeface="Angsana New" pitchFamily="18" charset="-34"/>
                <a:cs typeface="Angsana New" pitchFamily="18" charset="-34"/>
              </a:rPr>
              <a:t>−</a:t>
            </a:r>
            <a:r>
              <a:rPr lang="en-US" sz="440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sz="4400" i="1" dirty="0" smtClean="0">
                <a:latin typeface="Angsana New" pitchFamily="18" charset="-34"/>
                <a:cs typeface="Angsana New" pitchFamily="18" charset="-34"/>
              </a:rPr>
              <a:t>.</a:t>
            </a:r>
            <a:endParaRPr lang="en-US" sz="4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Denitrification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Denitrification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 is the biological reduction of nitrate (NO3) to nitrogen gas (N2)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When bacteria break apart nitrate (NO3-) to gain the oxygen (O2), the nitrate is reduced to nitrous oxide (N2O), and, in turn, nitrogen gas (N2).</a:t>
            </a:r>
          </a:p>
          <a:p>
            <a:pPr algn="ctr">
              <a:buNone/>
            </a:pPr>
            <a:r>
              <a:rPr lang="pt-BR" sz="3600" b="1" dirty="0" smtClean="0">
                <a:latin typeface="Angsana New" pitchFamily="18" charset="-34"/>
                <a:cs typeface="Angsana New" pitchFamily="18" charset="-34"/>
              </a:rPr>
              <a:t>6NO3- + 5CH3OH  ---&gt;  3N2 + 5CO2 + 7H2O + 6OH</a:t>
            </a:r>
          </a:p>
          <a:p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When the O depleted and nitrate becomes the primary oxygen source for microorganisms.</a:t>
            </a:r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Nitrogen fixation by </a:t>
            </a:r>
            <a:r>
              <a:rPr lang="en-US" b="1" dirty="0" err="1" smtClean="0"/>
              <a:t>cyanobacteria</a:t>
            </a:r>
            <a:endParaRPr lang="en-US" dirty="0"/>
          </a:p>
        </p:txBody>
      </p:sp>
      <p:pic>
        <p:nvPicPr>
          <p:cNvPr id="4" name="Content Placeholder 3" descr="File:Nitrogen Cycle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8388000" cy="51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2AA41298BE6A489315CDCC8E806CD0" ma:contentTypeVersion="0" ma:contentTypeDescription="Create a new document." ma:contentTypeScope="" ma:versionID="bcc8757bb9dea802cce4049154ab89c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3069B20-E823-4CA8-AB52-0C34757081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B43218-4BAF-4DD8-9C22-5EED689C11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575018A-4DA4-4801-87EF-AA53F6E24E64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321</TotalTime>
  <Words>410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Angsana New</vt:lpstr>
      <vt:lpstr>Arial</vt:lpstr>
      <vt:lpstr>Corbel</vt:lpstr>
      <vt:lpstr>Wingdings</vt:lpstr>
      <vt:lpstr>Wingdings 2</vt:lpstr>
      <vt:lpstr>Wingdings 3</vt:lpstr>
      <vt:lpstr>Module</vt:lpstr>
      <vt:lpstr>Nitrogen Fixation </vt:lpstr>
      <vt:lpstr>Introduction</vt:lpstr>
      <vt:lpstr>Introduction</vt:lpstr>
      <vt:lpstr>Nitrogen Fixation</vt:lpstr>
      <vt:lpstr>Nitrogen fixation</vt:lpstr>
      <vt:lpstr>Nitrification</vt:lpstr>
      <vt:lpstr>Nitrification</vt:lpstr>
      <vt:lpstr>Denitrification</vt:lpstr>
      <vt:lpstr>Nitrogen fixation by cyanobacteria</vt:lpstr>
      <vt:lpstr>Case Study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</dc:creator>
  <cp:lastModifiedBy>8p</cp:lastModifiedBy>
  <cp:revision>46</cp:revision>
  <dcterms:created xsi:type="dcterms:W3CDTF">2011-04-29T12:37:30Z</dcterms:created>
  <dcterms:modified xsi:type="dcterms:W3CDTF">2017-05-03T07:17:33Z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0x010100B92AA41298BE6A489315CDCC8E806CD0</vt:lpwstr>
  </property>
</Properties>
</file>