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 xmlns:mv="urn:schemas-microsoft-com:mac:vml" xmlns:mc="http://schemas.openxmlformats.org/markup-compatibility/2006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xmlns:mv="urn:schemas-microsoft-com:mac:vml" xmlns:mc="http://schemas.openxmlformats.org/markup-compatibility/2006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-128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2145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4177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45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50587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6682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065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804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4535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2131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518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373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EFE3F-C00A-4D7B-903A-12A1D05BBA0D}" type="datetimeFigureOut">
              <a:rPr lang="en-CA" smtClean="0"/>
              <a:pPr/>
              <a:t>14-11-20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037C6-2804-4817-8348-FC132D9FB9E0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352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Effects of Pesticide use on </a:t>
            </a:r>
            <a:r>
              <a:rPr lang="en-CA" dirty="0"/>
              <a:t>V</a:t>
            </a:r>
            <a:r>
              <a:rPr lang="en-CA" dirty="0" smtClean="0"/>
              <a:t>ermicompost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038" y="3602038"/>
            <a:ext cx="3587923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71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Our Findings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Carrot data was flawed and was omitted. </a:t>
            </a:r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781" y="2783068"/>
            <a:ext cx="6256557" cy="3528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0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Our Findings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Both organic and non-organic lettuce showed a decrease in mass over time. </a:t>
            </a:r>
          </a:p>
          <a:p>
            <a:r>
              <a:rPr lang="en-CA" dirty="0" smtClean="0"/>
              <a:t>The worms broke down the organic lettuce at a faster rate.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2342" y="3427013"/>
            <a:ext cx="5767316" cy="324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92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What do our Results Mean?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5775"/>
            <a:ext cx="10515600" cy="3601188"/>
          </a:xfrm>
        </p:spPr>
        <p:txBody>
          <a:bodyPr/>
          <a:lstStyle/>
          <a:p>
            <a:r>
              <a:rPr lang="en-CA" dirty="0" smtClean="0"/>
              <a:t>From the lettuce data, our results suggest that pesticides do have an effect on worms’ ability to break down organic materials. </a:t>
            </a:r>
          </a:p>
          <a:p>
            <a:r>
              <a:rPr lang="en-CA" dirty="0" smtClean="0"/>
              <a:t>Results from other studies also suggest that this may be the case.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5901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Yasmin and D’Souza (2007)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7338"/>
            <a:ext cx="10515600" cy="4619625"/>
          </a:xfrm>
        </p:spPr>
        <p:txBody>
          <a:bodyPr/>
          <a:lstStyle/>
          <a:p>
            <a:r>
              <a:rPr lang="en-CA" dirty="0" smtClean="0"/>
              <a:t>Found that reproduction and growth rates of Red Wigglers were negatively affected by pesticides. </a:t>
            </a:r>
          </a:p>
          <a:p>
            <a:r>
              <a:rPr lang="en-CA" dirty="0" smtClean="0"/>
              <a:t>However, it was unclear if the pesticides affected worms feeding rate of ability to uptake nutrients because food was not weighed. 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0" b="14601"/>
          <a:stretch/>
        </p:blipFill>
        <p:spPr>
          <a:xfrm>
            <a:off x="3371849" y="3326206"/>
            <a:ext cx="4772026" cy="3046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71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De Silva et al (2010)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Effects of pesticide chlorpyritos on decomposition by earthworms and termites in the soil litter layer. </a:t>
            </a:r>
          </a:p>
          <a:p>
            <a:r>
              <a:rPr lang="en-CA" dirty="0" smtClean="0"/>
              <a:t>Less turnover of organic material was observed with pesticides present. </a:t>
            </a:r>
          </a:p>
          <a:p>
            <a:r>
              <a:rPr lang="en-CA" dirty="0" smtClean="0"/>
              <a:t>This was attributed to reduced biomass of earthworms and termites.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6790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Earthworms as </a:t>
            </a:r>
            <a:r>
              <a:rPr lang="en-CA" dirty="0" err="1" smtClean="0"/>
              <a:t>Bioindicators</a:t>
            </a:r>
            <a:r>
              <a:rPr lang="en-CA" dirty="0" smtClean="0"/>
              <a:t> 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869" y="2202289"/>
            <a:ext cx="4569364" cy="2975018"/>
          </a:xfrm>
        </p:spPr>
      </p:pic>
      <p:sp>
        <p:nvSpPr>
          <p:cNvPr id="5" name="TextBox 4"/>
          <p:cNvSpPr txBox="1"/>
          <p:nvPr/>
        </p:nvSpPr>
        <p:spPr>
          <a:xfrm>
            <a:off x="6465194" y="1906073"/>
            <a:ext cx="499700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 smtClean="0"/>
              <a:t>Sensitive to changes in soil conditions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 smtClean="0"/>
              <a:t>Play an important rule in aerating soils and cycling nutrients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3200" dirty="0" smtClean="0"/>
              <a:t>Can act as a </a:t>
            </a:r>
            <a:r>
              <a:rPr lang="en-CA" sz="3200" dirty="0" err="1" smtClean="0"/>
              <a:t>bioindicator</a:t>
            </a:r>
            <a:r>
              <a:rPr lang="en-CA" sz="3200" dirty="0" smtClean="0"/>
              <a:t> for the general health of other organisms living in the soil 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3618429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Ecological Implications</a:t>
            </a:r>
            <a:endParaRPr lang="en-CA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3082" y="1855687"/>
            <a:ext cx="3398011" cy="4041324"/>
          </a:xfrm>
        </p:spPr>
      </p:pic>
      <p:sp>
        <p:nvSpPr>
          <p:cNvPr id="7" name="TextBox 6"/>
          <p:cNvSpPr txBox="1"/>
          <p:nvPr/>
        </p:nvSpPr>
        <p:spPr>
          <a:xfrm>
            <a:off x="5293217" y="1690688"/>
            <a:ext cx="583412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After being sprayed plants will dilute pesticides internally through a series of reactions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When worms consume the plants they are ingesting the pesticides at lowered concentrations yet they are still physiologically effected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400" dirty="0" smtClean="0"/>
              <a:t>What does this say about the strength of the pesticides used in agriculture?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49977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5" name="Oval 4"/>
          <p:cNvSpPr/>
          <p:nvPr/>
        </p:nvSpPr>
        <p:spPr>
          <a:xfrm>
            <a:off x="4739426" y="2294217"/>
            <a:ext cx="2672366" cy="159136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2000" b="1" dirty="0" smtClean="0">
                <a:solidFill>
                  <a:schemeClr val="tx1"/>
                </a:solidFill>
              </a:rPr>
              <a:t>Future Research- Biochemical mechanism??? </a:t>
            </a:r>
            <a:endParaRPr lang="en-CA" sz="2000" b="1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6926151" y="1499282"/>
            <a:ext cx="1326524" cy="7949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411792" y="3648713"/>
            <a:ext cx="1591076" cy="4982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6001554" y="4146997"/>
            <a:ext cx="1" cy="10689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2987899" y="3567448"/>
            <a:ext cx="1609860" cy="579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3812147" y="1525040"/>
            <a:ext cx="1339403" cy="769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855042" y="972416"/>
            <a:ext cx="1738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Larger sample size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2380981" y="972415"/>
            <a:ext cx="17257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Longer sampling period </a:t>
            </a:r>
            <a:endParaRPr lang="en-CA" dirty="0"/>
          </a:p>
        </p:txBody>
      </p:sp>
      <p:sp>
        <p:nvSpPr>
          <p:cNvPr id="25" name="TextBox 24"/>
          <p:cNvSpPr txBox="1"/>
          <p:nvPr/>
        </p:nvSpPr>
        <p:spPr>
          <a:xfrm>
            <a:off x="1475168" y="3915177"/>
            <a:ext cx="15197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Weigh food and worms </a:t>
            </a:r>
            <a:endParaRPr lang="en-CA" dirty="0"/>
          </a:p>
        </p:txBody>
      </p:sp>
      <p:sp>
        <p:nvSpPr>
          <p:cNvPr id="26" name="TextBox 25"/>
          <p:cNvSpPr txBox="1"/>
          <p:nvPr/>
        </p:nvSpPr>
        <p:spPr>
          <a:xfrm>
            <a:off x="5320450" y="5323377"/>
            <a:ext cx="1362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Use known pesticides </a:t>
            </a:r>
            <a:endParaRPr lang="en-CA" dirty="0"/>
          </a:p>
        </p:txBody>
      </p:sp>
      <p:sp>
        <p:nvSpPr>
          <p:cNvPr id="27" name="TextBox 26"/>
          <p:cNvSpPr txBox="1"/>
          <p:nvPr/>
        </p:nvSpPr>
        <p:spPr>
          <a:xfrm>
            <a:off x="9281038" y="3915177"/>
            <a:ext cx="1794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/>
              <a:t>Greater variety of food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07889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Importance of Composting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Proper disposal of organic wastes. </a:t>
            </a:r>
          </a:p>
          <a:p>
            <a:r>
              <a:rPr lang="en-CA" dirty="0" smtClean="0"/>
              <a:t>Done on a large agricultural scale or in backyard gardens.</a:t>
            </a:r>
          </a:p>
          <a:p>
            <a:r>
              <a:rPr lang="en-CA" dirty="0" smtClean="0"/>
              <a:t>Allows for recycling of nutrients and can increase soil fertility.</a:t>
            </a:r>
          </a:p>
          <a:p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348" y="3555318"/>
            <a:ext cx="3274460" cy="22213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3106" y="3555318"/>
            <a:ext cx="3362070" cy="2221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92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 Method of Composting - </a:t>
            </a:r>
            <a:r>
              <a:rPr lang="en-CA" dirty="0" err="1" smtClean="0"/>
              <a:t>Vermiculture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Uses earthworms to break down organic wastes.</a:t>
            </a:r>
          </a:p>
          <a:p>
            <a:r>
              <a:rPr lang="en-CA" dirty="0" smtClean="0"/>
              <a:t>Wastes are ingested and are broken down as they pass through the gut. </a:t>
            </a:r>
          </a:p>
          <a:p>
            <a:r>
              <a:rPr lang="en-CA" dirty="0" smtClean="0"/>
              <a:t>Castings are very nutrient rich.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30579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Pesticides and </a:t>
            </a:r>
            <a:r>
              <a:rPr lang="en-CA" dirty="0" err="1" smtClean="0"/>
              <a:t>Vermiculture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 smtClean="0"/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8828" y="1825625"/>
            <a:ext cx="5574343" cy="3720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262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Our hypotheses: 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sz="2800" dirty="0" smtClean="0"/>
              <a:t>H</a:t>
            </a:r>
            <a:r>
              <a:rPr lang="en-CA" sz="2800" baseline="-25000" dirty="0" smtClean="0"/>
              <a:t>o</a:t>
            </a:r>
            <a:r>
              <a:rPr lang="en-CA" sz="2800" dirty="0" smtClean="0"/>
              <a:t>: </a:t>
            </a:r>
            <a:r>
              <a:rPr lang="en-CA" dirty="0" smtClean="0"/>
              <a:t>There will be no difference in decomposition rates between 	organically grown food and produce grown with pesticides by 	Red Wiggler worms (</a:t>
            </a:r>
            <a:r>
              <a:rPr lang="en-CA" i="1" dirty="0" smtClean="0"/>
              <a:t>Eisenia fetida</a:t>
            </a:r>
            <a:r>
              <a:rPr lang="en-CA" dirty="0" smtClean="0"/>
              <a:t>).</a:t>
            </a:r>
          </a:p>
          <a:p>
            <a:pPr marL="0" lvl="1" indent="0">
              <a:spcBef>
                <a:spcPts val="1000"/>
              </a:spcBef>
              <a:buNone/>
            </a:pPr>
            <a:endParaRPr lang="en-CA" sz="2800" dirty="0" smtClean="0"/>
          </a:p>
          <a:p>
            <a:pPr marL="0" indent="0">
              <a:buNone/>
            </a:pPr>
            <a:r>
              <a:rPr lang="en-CA" dirty="0" smtClean="0"/>
              <a:t>	H</a:t>
            </a:r>
            <a:r>
              <a:rPr lang="en-CA" baseline="-25000" dirty="0" smtClean="0"/>
              <a:t>a</a:t>
            </a:r>
            <a:r>
              <a:rPr lang="en-CA" dirty="0" smtClean="0"/>
              <a:t>: There will be a difference in decomposition rates between 	organically grown food and produce grown with pesticides by 	Red Wiggler worms (</a:t>
            </a:r>
            <a:r>
              <a:rPr lang="en-CA" i="1" dirty="0" smtClean="0"/>
              <a:t>Eisenia fetida</a:t>
            </a:r>
            <a:r>
              <a:rPr lang="en-CA" dirty="0" smtClean="0"/>
              <a:t>).</a:t>
            </a:r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8204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i="1" dirty="0" smtClean="0"/>
              <a:t>Eisenia fetida</a:t>
            </a:r>
            <a:endParaRPr lang="en-CA" i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8285" y="1554975"/>
            <a:ext cx="5515429" cy="4617771"/>
          </a:xfrm>
        </p:spPr>
      </p:pic>
    </p:spTree>
    <p:extLst>
      <p:ext uri="{BB962C8B-B14F-4D97-AF65-F5344CB8AC3E}">
        <p14:creationId xmlns:p14="http://schemas.microsoft.com/office/powerpoint/2010/main" val="2978284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Set up two separate worm bins. </a:t>
            </a:r>
          </a:p>
          <a:p>
            <a:r>
              <a:rPr lang="en-CA" dirty="0" smtClean="0"/>
              <a:t>Newspaper and soil were the bedding materials used.</a:t>
            </a:r>
          </a:p>
          <a:p>
            <a:r>
              <a:rPr lang="en-CA" dirty="0" smtClean="0"/>
              <a:t>Same mass of worms was added to each bin. </a:t>
            </a:r>
          </a:p>
          <a:p>
            <a:r>
              <a:rPr lang="en-CA" dirty="0" smtClean="0"/>
              <a:t> 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371591"/>
            <a:ext cx="4568371" cy="30999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540" b="19061"/>
          <a:stretch/>
        </p:blipFill>
        <p:spPr>
          <a:xfrm>
            <a:off x="6606860" y="3371592"/>
            <a:ext cx="4327303" cy="3099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389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Produce was cut into small, uniform, pieces and added to the bins. </a:t>
            </a:r>
          </a:p>
          <a:p>
            <a:r>
              <a:rPr lang="en-CA" dirty="0" smtClean="0"/>
              <a:t>Carrots were tested in both bins first, followed by lettuce. </a:t>
            </a:r>
          </a:p>
          <a:p>
            <a:r>
              <a:rPr lang="en-CA" dirty="0" smtClean="0"/>
              <a:t>Decomposition was measured by loss in mass of vegetables over time.</a:t>
            </a:r>
          </a:p>
          <a:p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171" y="4001294"/>
            <a:ext cx="3276610" cy="21756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2862" y="4001294"/>
            <a:ext cx="3259429" cy="217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972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Methods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Measurement was done by removing vegetables from the bins and weighing them over specific time intervals. </a:t>
            </a:r>
          </a:p>
          <a:p>
            <a:endParaRPr lang="en-CA" dirty="0" smtClean="0"/>
          </a:p>
          <a:p>
            <a:r>
              <a:rPr lang="en-CA" dirty="0" smtClean="0"/>
              <a:t>Improvement was made after troubleshooting the carrot experiment.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5734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</TotalTime>
  <Words>453</Words>
  <Application>Microsoft Macintosh PowerPoint</Application>
  <PresentationFormat>Custom</PresentationFormat>
  <Paragraphs>61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Effects of Pesticide use on Vermicompost</vt:lpstr>
      <vt:lpstr>Importance of Composting</vt:lpstr>
      <vt:lpstr>A Method of Composting - Vermiculture</vt:lpstr>
      <vt:lpstr>Pesticides and Vermiculture</vt:lpstr>
      <vt:lpstr>PowerPoint Presentation</vt:lpstr>
      <vt:lpstr>Eisenia fetida</vt:lpstr>
      <vt:lpstr>Methods</vt:lpstr>
      <vt:lpstr>Methods</vt:lpstr>
      <vt:lpstr>Methods</vt:lpstr>
      <vt:lpstr>Our Findings</vt:lpstr>
      <vt:lpstr>Our Findings</vt:lpstr>
      <vt:lpstr>What do our Results Mean? </vt:lpstr>
      <vt:lpstr>Yasmin and D’Souza (2007) </vt:lpstr>
      <vt:lpstr>De Silva et al (2010)</vt:lpstr>
      <vt:lpstr>Earthworms as Bioindicators </vt:lpstr>
      <vt:lpstr>Ecological Implications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Pesticide Use on Vermicompost</dc:title>
  <dc:creator>Meredith Karcz</dc:creator>
  <cp:lastModifiedBy>Ronald Aiken</cp:lastModifiedBy>
  <cp:revision>22</cp:revision>
  <dcterms:created xsi:type="dcterms:W3CDTF">2014-11-20T16:54:55Z</dcterms:created>
  <dcterms:modified xsi:type="dcterms:W3CDTF">2014-11-20T18:55:09Z</dcterms:modified>
</cp:coreProperties>
</file>