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7848FA-DEFE-47FA-A8E0-810D1AB42FEB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E6FCF9-61AA-4D2F-8256-56BF35E82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Food Security and Nutrition Implementation: International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477000" cy="17526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Arindam</a:t>
            </a:r>
            <a:r>
              <a:rPr lang="en-US" sz="2200" dirty="0" smtClean="0"/>
              <a:t> </a:t>
            </a:r>
            <a:r>
              <a:rPr lang="en-US" sz="2200" dirty="0" err="1" smtClean="0"/>
              <a:t>Banerjee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Forum: Food Security and Nutrition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for Kyrgyzstan in Action – in search of an efficient policy implementation</a:t>
            </a:r>
          </a:p>
          <a:p>
            <a:r>
              <a:rPr lang="en-US" sz="2200" dirty="0" smtClean="0"/>
              <a:t>Bishkek, 06 December 2016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India: Progress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Slow progress towards MDG targets (SOFI 2015)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Paradox of Food surpluses and Persisting hunger incidence: </a:t>
            </a:r>
          </a:p>
          <a:p>
            <a:pPr>
              <a:buNone/>
            </a:pPr>
            <a:r>
              <a:rPr lang="en-US" dirty="0" smtClean="0"/>
              <a:t>	&gt;70 million tons of food stocks, high net exports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High food inflation after 2007, reducing domestic demand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Reorienting the strategy towards a right-based approach</a:t>
            </a:r>
          </a:p>
          <a:p>
            <a:pPr>
              <a:buNone/>
            </a:pPr>
            <a:r>
              <a:rPr lang="en-US" dirty="0" smtClean="0"/>
              <a:t>-Right to Food Movement after 2004</a:t>
            </a:r>
          </a:p>
          <a:p>
            <a:pPr>
              <a:buNone/>
            </a:pPr>
            <a:r>
              <a:rPr lang="en-US" dirty="0" smtClean="0"/>
              <a:t>-National Food Security Act, 2013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09800"/>
          <a:ext cx="75438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3830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1990-2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Proportion of Undernourished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Undernourished (</a:t>
                      </a:r>
                      <a:r>
                        <a:rPr lang="en-US" sz="1400" dirty="0" err="1" smtClean="0"/>
                        <a:t>mn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210.1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194.6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lessons for FSNP in</a:t>
            </a:r>
            <a:r>
              <a:rPr lang="en-US" dirty="0" smtClean="0"/>
              <a:t> </a:t>
            </a:r>
            <a:r>
              <a:rPr lang="en-US" dirty="0" smtClean="0"/>
              <a:t>Kyrgyzstan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Specific socio-economic, historic </a:t>
            </a:r>
            <a:r>
              <a:rPr lang="en-US" dirty="0" smtClean="0"/>
              <a:t>and cultural </a:t>
            </a:r>
            <a:r>
              <a:rPr lang="en-US" dirty="0" smtClean="0"/>
              <a:t>context of the Kyrgyz economy will have to be considered while drawing lessons from other experiences.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/>
              <a:t>Synergies between various policies as reflected in Malawi Growth and Development Strategy can be explored in Kyrgyzstan.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Striking a balance and complementary relationship between </a:t>
            </a:r>
            <a:r>
              <a:rPr lang="en-US" b="1" i="1" dirty="0" smtClean="0"/>
              <a:t>trade measures, agricultural input incentives, environmentally sustainable practices, infrastructure development</a:t>
            </a:r>
            <a:r>
              <a:rPr lang="en-US" i="1" dirty="0" smtClean="0"/>
              <a:t> and</a:t>
            </a:r>
            <a:r>
              <a:rPr lang="en-US" b="1" i="1" dirty="0" smtClean="0"/>
              <a:t> food support system for beneficiaries</a:t>
            </a:r>
            <a:r>
              <a:rPr lang="en-US" i="1" dirty="0" smtClean="0"/>
              <a:t>.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-Rights-based intervention like in India.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Developing a </a:t>
            </a:r>
            <a:r>
              <a:rPr lang="en-US" b="1" i="1" dirty="0" smtClean="0"/>
              <a:t>legal right framework</a:t>
            </a:r>
            <a:r>
              <a:rPr lang="en-US" i="1" dirty="0" smtClean="0"/>
              <a:t> for combating food-insecurity in sync with the economic and social conditions.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Thank You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FSN </a:t>
            </a:r>
            <a:r>
              <a:rPr lang="en-US" dirty="0" err="1" smtClean="0"/>
              <a:t>Programme</a:t>
            </a:r>
            <a:r>
              <a:rPr lang="en-US" dirty="0" smtClean="0"/>
              <a:t>: Concepts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Paradigms of Food and Nutrition Security</a:t>
            </a:r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Availability</a:t>
            </a:r>
            <a:r>
              <a:rPr lang="en-US" dirty="0" smtClean="0"/>
              <a:t>: Linking Agriculture and Trade policies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Accessibility</a:t>
            </a:r>
            <a:r>
              <a:rPr lang="en-US" dirty="0" smtClean="0"/>
              <a:t>: Purchasing power and distribution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Balanced Nutrition</a:t>
            </a:r>
            <a:r>
              <a:rPr lang="en-US" dirty="0" smtClean="0"/>
              <a:t>: Focusing on absorption and awareness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Food Safety</a:t>
            </a:r>
            <a:r>
              <a:rPr lang="en-US" dirty="0" smtClean="0"/>
              <a:t>: role of scientific knowledge and regulations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FSN into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Policy Development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err="1" smtClean="0"/>
              <a:t>Programme</a:t>
            </a:r>
            <a:r>
              <a:rPr lang="en-US" dirty="0" smtClean="0"/>
              <a:t> Financing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Identification and participation of Stakeholders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Capacity Development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Implementation Plan (Road Map)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Case-study: Malawi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Understanding Malawian Food Security policy: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i="1" dirty="0" smtClean="0"/>
              <a:t>Malawi Famine, 2002-05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i="1" dirty="0" smtClean="0"/>
              <a:t>Multi-pronged approach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State interventions</a:t>
            </a:r>
          </a:p>
          <a:p>
            <a:pPr>
              <a:buNone/>
            </a:pPr>
            <a:r>
              <a:rPr lang="en-US" i="1" dirty="0" smtClean="0"/>
              <a:t>	-Boosting production, aiding accessibility</a:t>
            </a:r>
          </a:p>
          <a:p>
            <a:pPr>
              <a:buNone/>
            </a:pPr>
            <a:r>
              <a:rPr lang="en-US" i="1" dirty="0" smtClean="0"/>
              <a:t>	-Trade policy interventions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Malawi: Synergy among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Malawi Growth and Development Strategy</a:t>
            </a:r>
          </a:p>
          <a:p>
            <a:pPr>
              <a:buNone/>
            </a:pPr>
            <a:r>
              <a:rPr lang="en-US" dirty="0" smtClean="0"/>
              <a:t>	-MGDS I, 2006-11</a:t>
            </a:r>
          </a:p>
          <a:p>
            <a:pPr>
              <a:buNone/>
            </a:pPr>
            <a:r>
              <a:rPr lang="en-US" dirty="0" smtClean="0"/>
              <a:t>	-MGDS II, 2011-16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National fertilizer Strategy</a:t>
            </a:r>
          </a:p>
          <a:p>
            <a:pPr>
              <a:buNone/>
            </a:pPr>
            <a:r>
              <a:rPr lang="en-US" dirty="0" smtClean="0"/>
              <a:t>	-Farm Input Subsidy </a:t>
            </a:r>
            <a:r>
              <a:rPr lang="en-US" dirty="0" err="1" smtClean="0"/>
              <a:t>Programme</a:t>
            </a:r>
            <a:r>
              <a:rPr lang="en-US" dirty="0" smtClean="0"/>
              <a:t> (FISP)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Green Belt Initiative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Linking with Economic Recovery Plan and National Export Strategy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Development and Adaptability, 2005-13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2005: Export Restrictions, Social Safety Nets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smtClean="0"/>
              <a:t>2006: FISP, ADMARC and marketing, Export relaxations, Storage development, Price Interventions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dirty="0" smtClean="0"/>
              <a:t>2008: Storage expansion, allowing regulated private grain trade, Expanding FISP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dirty="0" smtClean="0"/>
              <a:t>2009: Credit provision and irrigation, Food aid distribution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dirty="0" smtClean="0"/>
              <a:t>2010: National Water Development </a:t>
            </a:r>
            <a:r>
              <a:rPr lang="en-US" dirty="0" err="1" smtClean="0"/>
              <a:t>programme</a:t>
            </a:r>
            <a:r>
              <a:rPr lang="en-US" dirty="0" smtClean="0"/>
              <a:t>, small-scale storage, role of National Food Reserve Agency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dirty="0" smtClean="0"/>
              <a:t>2011: Devaluation and its implications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Malawi: Progress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69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Increasing Food Availability</a:t>
            </a:r>
          </a:p>
          <a:p>
            <a:pPr>
              <a:buNone/>
            </a:pPr>
            <a:endParaRPr lang="en-US" sz="100" dirty="0" smtClean="0"/>
          </a:p>
          <a:p>
            <a:pPr algn="ctr">
              <a:buNone/>
            </a:pPr>
            <a:r>
              <a:rPr lang="en-US" sz="1900" b="1" dirty="0" smtClean="0"/>
              <a:t>Per Capita Food-grains Availability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" dirty="0" smtClean="0"/>
          </a:p>
          <a:p>
            <a:pPr algn="ctr">
              <a:buNone/>
            </a:pPr>
            <a:r>
              <a:rPr lang="en-US" sz="1500" dirty="0" smtClean="0"/>
              <a:t>Source: based on USDA, foreign Agricultural Service database</a:t>
            </a:r>
          </a:p>
          <a:p>
            <a:pPr algn="ctr">
              <a:buNone/>
            </a:pPr>
            <a:endParaRPr lang="en-US" sz="1050" dirty="0" smtClean="0"/>
          </a:p>
          <a:p>
            <a:pPr>
              <a:buNone/>
            </a:pPr>
            <a:r>
              <a:rPr lang="en-US" dirty="0" smtClean="0"/>
              <a:t>Achieving the MDG, onwards to WFS targets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1400" dirty="0" smtClean="0"/>
              <a:t>Source: The State of Food Insecurity in the World, 2015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40000"/>
          <a:ext cx="74676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2005-6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2010-11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2014-5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Food-grains (in </a:t>
                      </a:r>
                      <a:r>
                        <a:rPr lang="en-US" sz="1400" dirty="0" err="1" smtClean="0"/>
                        <a:t>kgs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234.2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460240"/>
          <a:ext cx="75438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3830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1990-2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Proportion of Undernourished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Undernourished (</a:t>
                      </a:r>
                      <a:r>
                        <a:rPr lang="en-US" sz="1400" dirty="0" err="1" smtClean="0"/>
                        <a:t>mn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Case Study: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Large country context: 194.6 </a:t>
            </a:r>
            <a:r>
              <a:rPr lang="en-US" dirty="0" err="1" smtClean="0"/>
              <a:t>mn</a:t>
            </a:r>
            <a:r>
              <a:rPr lang="en-US" dirty="0" smtClean="0"/>
              <a:t> people undernourished in 2015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Longer intervention in Food security since 1960s</a:t>
            </a:r>
          </a:p>
          <a:p>
            <a:pPr>
              <a:buNone/>
            </a:pPr>
            <a:r>
              <a:rPr lang="en-US" dirty="0" smtClean="0"/>
              <a:t>	-Green Revolution Strategy</a:t>
            </a:r>
          </a:p>
          <a:p>
            <a:pPr>
              <a:buNone/>
            </a:pPr>
            <a:r>
              <a:rPr lang="en-US" dirty="0" smtClean="0"/>
              <a:t>	-Food Management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Dual pricing policy through food subsidies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Large network of Public Distribution System (PDS)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India: Achievements, Challenges and Policy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Attaining Food self-sufficiency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Accessibility constrained by high inequality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Shifting to a focused targeting of vulnerable population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Challenges of a targeted PDS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970</TotalTime>
  <Words>379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Food Security and Nutrition Implementation: International perspectives</vt:lpstr>
      <vt:lpstr>FSN Programme: Concepts and Implementation</vt:lpstr>
      <vt:lpstr>Translating FSN into Action</vt:lpstr>
      <vt:lpstr>International Case-study: Malawi</vt:lpstr>
      <vt:lpstr>Malawi: Synergy among Programmes</vt:lpstr>
      <vt:lpstr>Policy Development and Adaptability, 2005-13</vt:lpstr>
      <vt:lpstr>Malawi: Progress and Challenges</vt:lpstr>
      <vt:lpstr>International Case Study: India</vt:lpstr>
      <vt:lpstr>India: Achievements, Challenges and Policy changes</vt:lpstr>
      <vt:lpstr>India: Progress and Challenges</vt:lpstr>
      <vt:lpstr>Possible lessons for FSNP in Kyrgyzstan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Security and Nutrition Implementation: International perspectives</dc:title>
  <dc:creator>arindam</dc:creator>
  <cp:lastModifiedBy>arindam</cp:lastModifiedBy>
  <cp:revision>28</cp:revision>
  <dcterms:created xsi:type="dcterms:W3CDTF">2016-11-29T18:16:32Z</dcterms:created>
  <dcterms:modified xsi:type="dcterms:W3CDTF">2016-12-11T11:30:02Z</dcterms:modified>
</cp:coreProperties>
</file>