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84" r:id="rId4"/>
    <p:sldId id="289" r:id="rId5"/>
    <p:sldId id="407" r:id="rId6"/>
    <p:sldId id="406" r:id="rId7"/>
    <p:sldId id="424" r:id="rId8"/>
    <p:sldId id="409" r:id="rId9"/>
    <p:sldId id="408" r:id="rId10"/>
    <p:sldId id="290" r:id="rId11"/>
    <p:sldId id="380" r:id="rId12"/>
    <p:sldId id="401" r:id="rId13"/>
    <p:sldId id="283" r:id="rId14"/>
    <p:sldId id="410" r:id="rId15"/>
    <p:sldId id="388" r:id="rId16"/>
    <p:sldId id="402" r:id="rId17"/>
    <p:sldId id="385" r:id="rId18"/>
    <p:sldId id="411" r:id="rId19"/>
    <p:sldId id="301" r:id="rId20"/>
    <p:sldId id="279" r:id="rId21"/>
    <p:sldId id="423" r:id="rId22"/>
    <p:sldId id="323" r:id="rId23"/>
    <p:sldId id="412" r:id="rId24"/>
    <p:sldId id="379" r:id="rId25"/>
    <p:sldId id="326" r:id="rId26"/>
    <p:sldId id="413" r:id="rId27"/>
    <p:sldId id="414" r:id="rId28"/>
    <p:sldId id="416" r:id="rId29"/>
    <p:sldId id="415" r:id="rId30"/>
    <p:sldId id="417" r:id="rId31"/>
    <p:sldId id="418" r:id="rId32"/>
    <p:sldId id="419" r:id="rId33"/>
    <p:sldId id="421" r:id="rId34"/>
    <p:sldId id="422" r:id="rId35"/>
    <p:sldId id="420" r:id="rId36"/>
  </p:sldIdLst>
  <p:sldSz cx="9144000" cy="6858000" type="screen4x3"/>
  <p:notesSz cx="9236075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FF"/>
    <a:srgbClr val="003300"/>
    <a:srgbClr val="333300"/>
    <a:srgbClr val="339966"/>
    <a:srgbClr val="3333FF"/>
    <a:srgbClr val="FF0000"/>
    <a:srgbClr val="FC98B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1" autoAdjust="0"/>
    <p:restoredTop sz="90929"/>
  </p:normalViewPr>
  <p:slideViewPr>
    <p:cSldViewPr>
      <p:cViewPr varScale="1">
        <p:scale>
          <a:sx n="132" d="100"/>
          <a:sy n="132" d="100"/>
        </p:scale>
        <p:origin x="10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29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1636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30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b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30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1636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fld id="{BE52DCB2-4B70-46E5-B08E-C1C9E1D86F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1636" y="1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09588"/>
            <a:ext cx="3414713" cy="2560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8916" y="3239778"/>
            <a:ext cx="6804416" cy="312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b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01636" y="6534966"/>
            <a:ext cx="4000607" cy="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7" tIns="45103" rIns="90207" bIns="45103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/>
            </a:lvl1pPr>
          </a:lstStyle>
          <a:p>
            <a:fld id="{08DA7518-21F1-40D9-8364-5A954388D5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7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130051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2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3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4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5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6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7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8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9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0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1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2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3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4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5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6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7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8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9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0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2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073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130074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5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6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007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0079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D62557-913C-46A8-9CF6-31C975A9983A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130080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0081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1A02CE-29FF-4E90-B25F-D336502DA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70253-7A8E-4E92-81D3-AA4AA167D867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0A00-B500-475B-97F6-FE1062405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81B0A-DEFB-4B43-AD84-68B2453CCFA6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BEE9-FB1D-48F0-BCFD-9AB5FAF7E2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BD5BFC-5279-4C75-AB8E-EF8008529F91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BFE3D1-6528-4E1E-B14B-8396C8DE4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84522D-ABD0-4F10-B37B-F5433DE9F44E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FE2D15-C1E2-4077-BC45-7BE211A33E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7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5083-2F6F-461C-A8C3-E5A04CAC2029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FCDC3-104D-4633-A6A0-3BB3A3489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1BA5D-066F-4154-9309-BC0F16A4FD91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01D5F-34D0-4ACF-A048-5DBAE627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4704B-054D-4D8E-9B23-26DEA4D2A8A1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833A-172A-487E-A7A5-8B416FF4D0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BAB38-630A-4FC3-BC7F-39883CA781CA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F3FAB-D512-4DC0-A255-3F2DD9B52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76D62-6935-4CCA-B37A-2BE528690A7A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2CC40-3F5D-42D1-A192-9C519AC6D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A126F-B4F6-4782-A822-040CC5C37DD6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72D21-FFEC-45B9-8D85-D7B0EAF423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7560F-278F-48F5-8567-EA09CB80D7DD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A5323-D9C1-483D-AEE5-05D038D93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E09EC-922C-4F9E-A8AB-F0C6BC04772C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AC5C-68D8-46E2-B634-0D8890210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8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2902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49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2905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5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94888A-6794-427A-8883-677A95E65B42}" type="datetime1">
              <a:rPr lang="en-US"/>
              <a:pPr/>
              <a:t>11/3/2015</a:t>
            </a:fld>
            <a:endParaRPr lang="en-US"/>
          </a:p>
        </p:txBody>
      </p:sp>
      <p:sp>
        <p:nvSpPr>
          <p:cNvPr id="1290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9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358053-58A2-4DFB-95FF-4002B35B29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0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7.wmf"/><Relationship Id="rId19" Type="http://schemas.openxmlformats.org/officeDocument/2006/relationships/image" Target="../media/image41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txing\My%20Documents\NAVY2004IIHRnew\NACA12DESQd4.avi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.com/oldverswitcher.htm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0010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Grid Generation and Post-Processing for Computational Fluid Dynamics (CFD)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514600"/>
            <a:ext cx="64008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Maysam Mousaviraad, Tao </a:t>
            </a:r>
            <a:r>
              <a:rPr lang="en-US" sz="2800" dirty="0">
                <a:solidFill>
                  <a:schemeClr val="tx2"/>
                </a:solidFill>
              </a:rPr>
              <a:t>Xing and Fred Stern</a:t>
            </a:r>
          </a:p>
          <a:p>
            <a:endParaRPr lang="en-US" sz="2200" dirty="0"/>
          </a:p>
          <a:p>
            <a:r>
              <a:rPr lang="en-US" sz="2200" dirty="0"/>
              <a:t>IIHR—Hydroscience &amp; Engineering</a:t>
            </a:r>
          </a:p>
          <a:p>
            <a:r>
              <a:rPr lang="en-US" sz="2200" dirty="0"/>
              <a:t>C. Maxwell Stanley Hydraulics Laboratory</a:t>
            </a:r>
          </a:p>
          <a:p>
            <a:r>
              <a:rPr lang="en-US" sz="2200" dirty="0"/>
              <a:t>The University of Iowa</a:t>
            </a:r>
          </a:p>
          <a:p>
            <a:endParaRPr lang="en-US" sz="2200" dirty="0" smtClean="0"/>
          </a:p>
          <a:p>
            <a:r>
              <a:rPr lang="en-US" sz="2200" dirty="0" smtClean="0"/>
              <a:t>ME:5160 </a:t>
            </a:r>
            <a:r>
              <a:rPr lang="en-US" sz="2200" dirty="0"/>
              <a:t>Intermediate Mechanics of Fluids</a:t>
            </a:r>
          </a:p>
          <a:p>
            <a:r>
              <a:rPr lang="en-US" sz="2200" dirty="0"/>
              <a:t>http://css.engineering.uiowa.edu/~me_160/</a:t>
            </a:r>
          </a:p>
          <a:p>
            <a:r>
              <a:rPr lang="en-US" sz="2200" dirty="0"/>
              <a:t>November </a:t>
            </a:r>
            <a:r>
              <a:rPr lang="en-US" sz="2200" dirty="0" smtClean="0"/>
              <a:t>4, 2015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E2CE-1F23-4400-A46C-5D54A4ECF8A8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4000"/>
              <a:t>Grid generation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5486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Conformal mapping: </a:t>
            </a:r>
            <a:r>
              <a:rPr lang="en-US" sz="2000"/>
              <a:t>based on complex variable theory, which is limited to two dimensions.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Algebraic methods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1. 1D: polynomials, Trigonometric functions,  Logarithmic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functions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2. 2D: Orthogonal one-dimensional transformation, normalizing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 transformation, connection functions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3. 3D: Stacked two-dimensional transformations, superelliptical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 boundaries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Differential equation methods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Step 1: Determine the grid point distribution on the boundaries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       of the physical space.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Step 2:Assume the interior grid point is specified by a differential equation that satisfies the grid point distributions specified on the boundaries and yields an acceptable interior grid point distribution.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Commercial software</a:t>
            </a:r>
            <a:r>
              <a:rPr lang="en-US" sz="2000"/>
              <a:t> (Gridgen, Gambit, etc.)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254-A73F-4F3D-B35E-ACAE7EF730BF}" type="slidenum">
              <a:rPr lang="en-US"/>
              <a:pPr/>
              <a:t>11</a:t>
            </a:fld>
            <a:endParaRPr lang="en-US"/>
          </a:p>
        </p:txBody>
      </p:sp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4325938" y="914400"/>
            <a:ext cx="46656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6"/>
          <a:stretch>
            <a:fillRect/>
          </a:stretch>
        </p:blipFill>
        <p:spPr bwMode="auto">
          <a:xfrm>
            <a:off x="457200" y="642938"/>
            <a:ext cx="37338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533400" y="29718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Orthogonal one-dimensional transformation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4343400" y="6003925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Superelliptical transformations: (a) symmetric; (b) centerbody; (c) asymmetric</a:t>
            </a:r>
          </a:p>
        </p:txBody>
      </p:sp>
      <p:pic>
        <p:nvPicPr>
          <p:cNvPr id="1577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9663"/>
            <a:ext cx="4114800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850"/>
            <a:ext cx="7772400" cy="692150"/>
          </a:xfrm>
        </p:spPr>
        <p:txBody>
          <a:bodyPr/>
          <a:lstStyle/>
          <a:p>
            <a:r>
              <a:rPr lang="en-US" sz="4000"/>
              <a:t>Grid generation (examples)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BAFC-0731-453F-B67E-E7BBA9C4E325}" type="slidenum">
              <a:rPr lang="en-US"/>
              <a:pPr/>
              <a:t>12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r>
              <a:rPr lang="en-US" sz="3000"/>
              <a:t>Grid generation (commercial software, gridgen)</a:t>
            </a: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609600" y="1031875"/>
            <a:ext cx="81534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>
                <a:latin typeface="Tahoma" pitchFamily="34" charset="0"/>
              </a:rPr>
              <a:t> Commercial software </a:t>
            </a:r>
            <a:r>
              <a:rPr lang="en-US">
                <a:solidFill>
                  <a:srgbClr val="FF0000"/>
                </a:solidFill>
                <a:latin typeface="Tahoma" pitchFamily="34" charset="0"/>
              </a:rPr>
              <a:t>GRIDGEN will be used to illustrate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>
                <a:solidFill>
                  <a:srgbClr val="FF0000"/>
                </a:solidFill>
                <a:latin typeface="Tahoma" pitchFamily="34" charset="0"/>
              </a:rPr>
              <a:t>  typical grid generation procedure  </a:t>
            </a:r>
            <a:r>
              <a:rPr lang="en-US">
                <a:latin typeface="Tahoma" pitchFamily="34" charset="0"/>
              </a:rPr>
              <a:t> </a:t>
            </a:r>
            <a:endParaRPr lang="en-US" sz="1800">
              <a:latin typeface="Tahoma" pitchFamily="34" charset="0"/>
            </a:endParaRPr>
          </a:p>
        </p:txBody>
      </p:sp>
      <p:pic>
        <p:nvPicPr>
          <p:cNvPr id="2201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3250"/>
            <a:ext cx="64770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DD-0123-44D7-98CB-A7DB29CB4B5F}" type="slidenum">
              <a:rPr lang="en-US"/>
              <a:pPr/>
              <a:t>13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3600"/>
              <a:t>Grid generation (Gridgen, 2D pipe)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620000" cy="13716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Geometry: </a:t>
            </a:r>
            <a:r>
              <a:rPr lang="en-US" sz="1800"/>
              <a:t>two-dimensional axisymmetric circular pipe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Creation of connectors</a:t>
            </a:r>
            <a:r>
              <a:rPr lang="en-US" sz="1800"/>
              <a:t>: “connectors”</a:t>
            </a:r>
            <a:r>
              <a:rPr lang="en-US" sz="1800">
                <a:sym typeface="Wingdings" pitchFamily="2" charset="2"/>
              </a:rPr>
              <a:t>”create””2 points connectors””input x,y,z of the two points””Done”. 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Dimension of connectors</a:t>
            </a:r>
            <a:r>
              <a:rPr lang="en-US" sz="1800"/>
              <a:t>: “Connectors”</a:t>
            </a:r>
            <a:r>
              <a:rPr lang="en-US" sz="1800">
                <a:sym typeface="Wingdings" pitchFamily="2" charset="2"/>
              </a:rPr>
              <a:t>”modify””Redimension””40””Done”.</a:t>
            </a:r>
            <a:endParaRPr lang="en-US" sz="1800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457200" y="2438400"/>
            <a:ext cx="2971800" cy="685800"/>
            <a:chOff x="528" y="3072"/>
            <a:chExt cx="1872" cy="432"/>
          </a:xfrm>
        </p:grpSpPr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528" y="3504"/>
              <a:ext cx="1872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624" y="3072"/>
              <a:ext cx="0" cy="43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624" y="3072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2304" y="3072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88925" y="304800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(0,0)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04800" y="20574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(0,0.5)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352800" y="304800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(1,0)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200400" y="2193925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(1,0.5)</a:t>
            </a:r>
          </a:p>
        </p:txBody>
      </p:sp>
      <p:pic>
        <p:nvPicPr>
          <p:cNvPr id="3381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419600" y="2209800"/>
            <a:ext cx="464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Tahoma" pitchFamily="34" charset="0"/>
              </a:rPr>
              <a:t>Repeat the procedure to create C2, C3, and C4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1600200" y="2971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3238500" y="2590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1676400" y="2209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81000" y="25908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C4</a:t>
            </a:r>
          </a:p>
        </p:txBody>
      </p:sp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419600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26EB-C69C-4ACD-9E26-87597AA6618E}" type="slidenum">
              <a:rPr lang="en-US"/>
              <a:pPr/>
              <a:t>14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685800"/>
          </a:xfrm>
        </p:spPr>
        <p:txBody>
          <a:bodyPr/>
          <a:lstStyle/>
          <a:p>
            <a:r>
              <a:rPr lang="en-US" sz="3200"/>
              <a:t>Grid generation (Gridgen, 2D pipe, cont’d)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924800" cy="2590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Creation of Domain: </a:t>
            </a:r>
            <a:r>
              <a:rPr lang="en-US" sz="1800"/>
              <a:t>“domain”</a:t>
            </a:r>
            <a:r>
              <a:rPr lang="en-US" sz="1800">
                <a:sym typeface="Wingdings" pitchFamily="2" charset="2"/>
              </a:rPr>
              <a:t>”create””structured””Assemble edges””Specify edges one by one””Done”.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Redistribution of grid points</a:t>
            </a:r>
            <a:r>
              <a:rPr lang="en-US" sz="1800"/>
              <a:t>: Boundary layer requires grid refinement near the wall surface. “select connectors (C2, C4)”</a:t>
            </a:r>
            <a:r>
              <a:rPr lang="en-US" sz="1800">
                <a:sym typeface="Wingdings" pitchFamily="2" charset="2"/>
              </a:rPr>
              <a:t>”modify””redistribute””grid spacing(start+end)” with distribution function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/>
              <a:t>For turbulent flow, the first grid spacing near the wall, i.e. “matching point”, could have different values when different turbulent models applied (near wall or wall function).</a:t>
            </a:r>
          </a:p>
        </p:txBody>
      </p:sp>
      <p:pic>
        <p:nvPicPr>
          <p:cNvPr id="24168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03625"/>
            <a:ext cx="46482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561975" y="3733800"/>
            <a:ext cx="370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Grid may be used for laminar flow</a:t>
            </a:r>
          </a:p>
        </p:txBody>
      </p:sp>
      <p:pic>
        <p:nvPicPr>
          <p:cNvPr id="24168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87" name="Text Box 23"/>
          <p:cNvSpPr txBox="1">
            <a:spLocks noChangeArrowheads="1"/>
          </p:cNvSpPr>
          <p:nvPr/>
        </p:nvSpPr>
        <p:spPr bwMode="auto">
          <a:xfrm>
            <a:off x="5145088" y="3810000"/>
            <a:ext cx="3846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Grid may be used for turbulent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A38B-7123-4E7C-A926-8425672486FE}" type="slidenum">
              <a:rPr lang="en-US"/>
              <a:pPr/>
              <a:t>15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8350"/>
          </a:xfrm>
        </p:spPr>
        <p:txBody>
          <a:bodyPr/>
          <a:lstStyle/>
          <a:p>
            <a:r>
              <a:rPr lang="en-US" sz="4000"/>
              <a:t>Grid generation (3D NACA12 foil)</a:t>
            </a:r>
          </a:p>
        </p:txBody>
      </p:sp>
      <p:sp>
        <p:nvSpPr>
          <p:cNvPr id="1669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2286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Geometry</a:t>
            </a:r>
            <a:r>
              <a:rPr lang="en-US" sz="2000"/>
              <a:t>: two-dimensional NACA12 airfoil with 60 degree angle of attack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Creation of geometry</a:t>
            </a:r>
            <a:r>
              <a:rPr lang="en-US" sz="2000"/>
              <a:t>: unlike the pipe, we have to </a:t>
            </a:r>
            <a:r>
              <a:rPr lang="en-US" sz="2000">
                <a:solidFill>
                  <a:srgbClr val="FF0000"/>
                </a:solidFill>
              </a:rPr>
              <a:t>import the database</a:t>
            </a:r>
            <a:r>
              <a:rPr lang="en-US" sz="2000"/>
              <a:t> for NACA12 into Gridgen and create connectors based on that (only half of the geometry shape was imported due to symmetry).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None/>
            </a:pPr>
            <a:r>
              <a:rPr lang="en-US" sz="2000">
                <a:sym typeface="Wingdings" pitchFamily="2" charset="2"/>
              </a:rPr>
              <a:t>     “input””database””import the geometry data”</a:t>
            </a:r>
            <a:r>
              <a:rPr lang="en-US" sz="2000"/>
              <a:t> “connector”</a:t>
            </a:r>
            <a:r>
              <a:rPr lang="en-US" sz="2000">
                <a:sym typeface="Wingdings" pitchFamily="2" charset="2"/>
              </a:rPr>
              <a:t>”create””on DB entities””delete database”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r>
              <a:rPr lang="en-US" sz="2000"/>
              <a:t>Creation of connectors C1 (line), C2(line), C3(half circle)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5000"/>
              <a:buFontTx/>
              <a:buChar char="•"/>
            </a:pPr>
            <a:endParaRPr lang="en-US" sz="2000">
              <a:sym typeface="Wingdings" pitchFamily="2" charset="2"/>
            </a:endParaRPr>
          </a:p>
        </p:txBody>
      </p:sp>
      <p:pic>
        <p:nvPicPr>
          <p:cNvPr id="1669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191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2286000" y="4419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1143000" y="4003675"/>
            <a:ext cx="283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Half of airfoil surface</a:t>
            </a: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6134100" y="5483225"/>
            <a:ext cx="217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Half of airfoil surface</a:t>
            </a:r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V="1">
            <a:off x="7239000" y="5181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 flipV="1">
            <a:off x="7086600" y="3657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 flipH="1">
            <a:off x="6248400" y="50292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>
            <a:off x="7696200" y="48768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6254750" y="473868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7391400" y="45720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6858000" y="3962400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324-D1F9-4D85-80E4-986019EDA322}" type="slidenum">
              <a:rPr lang="en-US"/>
              <a:pPr/>
              <a:t>16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68350"/>
          </a:xfrm>
        </p:spPr>
        <p:txBody>
          <a:bodyPr/>
          <a:lstStyle/>
          <a:p>
            <a:r>
              <a:rPr lang="en-US" sz="3200"/>
              <a:t>Grid generation (3D NACA12 airfoil, cont’d)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129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Redimensions </a:t>
            </a:r>
            <a:r>
              <a:rPr lang="en-US" sz="2000"/>
              <a:t>of the four connectors and create domain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Redistribute </a:t>
            </a:r>
            <a:r>
              <a:rPr lang="en-US" sz="2000"/>
              <a:t>the grid distribution for all connectors. Especially refine the grid near the airfoil surface and the leading and trailing edges</a:t>
            </a: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/>
          <a:stretch>
            <a:fillRect/>
          </a:stretch>
        </p:blipFill>
        <p:spPr bwMode="auto">
          <a:xfrm>
            <a:off x="76200" y="2362200"/>
            <a:ext cx="441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/>
          <a:stretch>
            <a:fillRect/>
          </a:stretch>
        </p:blipFill>
        <p:spPr bwMode="auto">
          <a:xfrm>
            <a:off x="4572000" y="2454275"/>
            <a:ext cx="45720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C09D-ED7D-465E-B8C3-EFF96252FC63}" type="slidenum">
              <a:rPr lang="en-US"/>
              <a:pPr/>
              <a:t>17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15950"/>
          </a:xfrm>
        </p:spPr>
        <p:txBody>
          <a:bodyPr/>
          <a:lstStyle/>
          <a:p>
            <a:r>
              <a:rPr lang="en-US" sz="2800"/>
              <a:t>Grid generation (3D NACA12 airfoil, cont’d)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610600" cy="114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 b="1">
                <a:solidFill>
                  <a:srgbClr val="FF0000"/>
                </a:solidFill>
              </a:rPr>
              <a:t>Duplicate the other half of the domain: </a:t>
            </a:r>
            <a:r>
              <a:rPr lang="en-US" sz="2000"/>
              <a:t>“domain”</a:t>
            </a:r>
            <a:r>
              <a:rPr lang="en-US" sz="2000">
                <a:sym typeface="Wingdings" pitchFamily="2" charset="2"/>
              </a:rPr>
              <a:t>”modify””mirror respect to y=0””Done”.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Rotate</a:t>
            </a:r>
            <a:r>
              <a:rPr lang="en-US" sz="2000">
                <a:sym typeface="Wingdings" pitchFamily="2" charset="2"/>
              </a:rPr>
              <a:t> the whole domain with angle of attack 60 degrees: “domain””modify””rotate””using z-principle axis””enter rotation angle:-60””Done”.</a:t>
            </a:r>
            <a:endParaRPr lang="en-US" sz="2000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8310" r="12500" b="4930"/>
          <a:stretch>
            <a:fillRect/>
          </a:stretch>
        </p:blipFill>
        <p:spPr bwMode="auto">
          <a:xfrm>
            <a:off x="228600" y="2286000"/>
            <a:ext cx="41910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1690" r="14063" b="2676"/>
          <a:stretch>
            <a:fillRect/>
          </a:stretch>
        </p:blipFill>
        <p:spPr bwMode="auto">
          <a:xfrm>
            <a:off x="4724400" y="2265363"/>
            <a:ext cx="42672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48B1-033F-4FB2-8E12-E13B55A429AF}" type="slidenum">
              <a:rPr lang="en-US"/>
              <a:pPr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615950"/>
          </a:xfrm>
        </p:spPr>
        <p:txBody>
          <a:bodyPr/>
          <a:lstStyle/>
          <a:p>
            <a:r>
              <a:rPr lang="en-US" sz="2800"/>
              <a:t>Grid generation (3D NACA12 airfoil, cont’d)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610600" cy="1828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Create 3D block: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/>
              <a:t>“blocks”</a:t>
            </a:r>
            <a:r>
              <a:rPr lang="en-US" sz="2000">
                <a:sym typeface="Wingdings" pitchFamily="2" charset="2"/>
              </a:rPr>
              <a:t>”create””extrude from domains”specify ”translate distance and direction””Run N”“Done”.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Split the 3D block to be four blocks: </a:t>
            </a:r>
            <a:r>
              <a:rPr lang="en-US" sz="2000">
                <a:sym typeface="Wingdings" pitchFamily="2" charset="2"/>
              </a:rPr>
              <a:t>“block””modify””split””in </a:t>
            </a:r>
            <a:r>
              <a:rPr lang="en-US" sz="2000">
                <a:sym typeface="Symbol" pitchFamily="18" charset="2"/>
              </a:rPr>
              <a:t> direction</a:t>
            </a:r>
            <a:r>
              <a:rPr lang="en-US" sz="2000">
                <a:sym typeface="Wingdings" pitchFamily="2" charset="2"/>
              </a:rPr>
              <a:t>”” </a:t>
            </a:r>
            <a:r>
              <a:rPr lang="en-US" sz="2000">
                <a:sym typeface="Symbol" pitchFamily="18" charset="2"/>
              </a:rPr>
              <a:t></a:t>
            </a:r>
            <a:r>
              <a:rPr lang="en-US" sz="2000">
                <a:sym typeface="Wingdings" pitchFamily="2" charset="2"/>
              </a:rPr>
              <a:t> =?””Done”.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ym typeface="Wingdings" pitchFamily="2" charset="2"/>
              </a:rPr>
              <a:t>Specify boundary conditions and export Grid and BCS.</a:t>
            </a:r>
          </a:p>
        </p:txBody>
      </p:sp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7591" r="14473" b="3203"/>
          <a:stretch>
            <a:fillRect/>
          </a:stretch>
        </p:blipFill>
        <p:spPr bwMode="auto">
          <a:xfrm>
            <a:off x="0" y="2667000"/>
            <a:ext cx="3048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3766" r="7230"/>
          <a:stretch>
            <a:fillRect/>
          </a:stretch>
        </p:blipFill>
        <p:spPr bwMode="auto">
          <a:xfrm>
            <a:off x="2971800" y="2667000"/>
            <a:ext cx="3429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4343400" y="2860675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1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3276600" y="39624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2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4038600" y="52578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3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5105400" y="44196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4</a:t>
            </a:r>
          </a:p>
        </p:txBody>
      </p:sp>
      <p:pic>
        <p:nvPicPr>
          <p:cNvPr id="2427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3802" r="17188"/>
          <a:stretch>
            <a:fillRect/>
          </a:stretch>
        </p:blipFill>
        <p:spPr bwMode="auto">
          <a:xfrm>
            <a:off x="6400800" y="2667000"/>
            <a:ext cx="27479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533400" y="5992813"/>
            <a:ext cx="1704975" cy="396875"/>
          </a:xfrm>
          <a:prstGeom prst="rect">
            <a:avLst/>
          </a:prstGeom>
          <a:solidFill>
            <a:srgbClr val="FC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3D before split</a:t>
            </a: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3549650" y="5992813"/>
            <a:ext cx="2317750" cy="396875"/>
          </a:xfrm>
          <a:prstGeom prst="rect">
            <a:avLst/>
          </a:prstGeom>
          <a:solidFill>
            <a:srgbClr val="FC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After split (2D view)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6781800" y="6003925"/>
            <a:ext cx="2317750" cy="396875"/>
          </a:xfrm>
          <a:prstGeom prst="rect">
            <a:avLst/>
          </a:prstGeom>
          <a:solidFill>
            <a:srgbClr val="FC98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After split (3D view)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7620000" y="31242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1</a:t>
            </a: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6400800" y="41148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2</a:t>
            </a: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086600" y="53340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3</a:t>
            </a:r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 bwMode="auto">
          <a:xfrm>
            <a:off x="8004175" y="4419600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Block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7FE9-1433-4F22-9FB4-4D0DCF54C596}" type="slidenum">
              <a:rPr lang="en-US"/>
              <a:pPr/>
              <a:t>19</a:t>
            </a:fld>
            <a:endParaRPr lang="en-US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6858000" y="51816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943600" y="43434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477000" y="3810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5867400" y="58674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752600" y="5257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3200400" y="46482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615950"/>
          </a:xfrm>
        </p:spPr>
        <p:txBody>
          <a:bodyPr/>
          <a:lstStyle/>
          <a:p>
            <a:r>
              <a:rPr lang="en-US" sz="3600"/>
              <a:t>Systematic grid generation for CFD UA</a:t>
            </a:r>
            <a:r>
              <a:rPr lang="en-US" sz="400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/>
              <a:t>CFD UA analysis requires a series of meshes with uniform grid refinement ratio, usually start from the fine mesh to generate coarser grids.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/>
              <a:t>A tool is developed to automate this process, i.e., each fine grid block is input into the tool and a series of three, 1D interpolation is performed to yield a medium grid block with the desired non-integer grid refinement ratio.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1D interpolation</a:t>
            </a:r>
            <a:r>
              <a:rPr lang="en-US" sz="1800"/>
              <a:t> is the same for all three directions.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Consider 1D line segment with    and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points for the fine and medium grids, respectively.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 1</a:t>
            </a:r>
            <a:r>
              <a:rPr lang="en-US" sz="1800"/>
              <a:t>: compute the fine grid size at each grid node: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 2</a:t>
            </a:r>
            <a:r>
              <a:rPr lang="en-US" sz="1800"/>
              <a:t>: compute the medium grid distribution: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where         from the first step is interpolated at location </a:t>
            </a:r>
          </a:p>
          <a:p>
            <a:pPr>
              <a:lnSpc>
                <a:spcPct val="105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 3</a:t>
            </a:r>
            <a:r>
              <a:rPr lang="en-US" sz="1800"/>
              <a:t>: The medium grid distribution     is scaled so that the fine and medium grid line segments are the same (i.e.,                    )</a:t>
            </a:r>
          </a:p>
          <a:p>
            <a:pPr>
              <a:lnSpc>
                <a:spcPct val="105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</a:rPr>
              <a:t>step4</a:t>
            </a:r>
            <a:r>
              <a:rPr lang="en-US" sz="1800"/>
              <a:t>: The procedure is repeated until it converges</a:t>
            </a: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3124200"/>
          <a:ext cx="319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9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124200"/>
                        <a:ext cx="319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953000" y="3124200"/>
          <a:ext cx="20415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0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124200"/>
                        <a:ext cx="20415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6477000" y="3733800"/>
          <a:ext cx="1981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1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19812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5943600" y="4267200"/>
          <a:ext cx="2092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2" name="Equation" r:id="rId9" imgW="952200" imgH="241200" progId="Equation.DSMT4">
                  <p:embed/>
                </p:oleObj>
              </mc:Choice>
              <mc:Fallback>
                <p:oleObj name="Equation" r:id="rId9" imgW="95220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7200"/>
                        <a:ext cx="20923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3200400" y="4654550"/>
          <a:ext cx="17287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54550"/>
                        <a:ext cx="17287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1752600" y="5181600"/>
          <a:ext cx="5857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4" name="Equation" r:id="rId13" imgW="266400" imgH="241200" progId="Equation.DSMT4">
                  <p:embed/>
                </p:oleObj>
              </mc:Choice>
              <mc:Fallback>
                <p:oleObj name="Equation" r:id="rId13" imgW="2664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5857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6867525" y="5105400"/>
          <a:ext cx="447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" name="Equation" r:id="rId15" imgW="203040" imgH="241200" progId="Equation.DSMT4">
                  <p:embed/>
                </p:oleObj>
              </mc:Choice>
              <mc:Fallback>
                <p:oleObj name="Equation" r:id="rId15" imgW="2030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5105400"/>
                        <a:ext cx="4476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4800600" y="5410200"/>
          <a:ext cx="447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6" name="Equation" r:id="rId17" imgW="203040" imgH="241200" progId="Equation.DSMT4">
                  <p:embed/>
                </p:oleObj>
              </mc:Choice>
              <mc:Fallback>
                <p:oleObj name="Equation" r:id="rId17" imgW="20304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10200"/>
                        <a:ext cx="4476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867400" y="5741988"/>
          <a:ext cx="1371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7" name="Equation" r:id="rId18" imgW="622080" imgH="266400" progId="Equation.DSMT4">
                  <p:embed/>
                </p:oleObj>
              </mc:Choice>
              <mc:Fallback>
                <p:oleObj name="Equation" r:id="rId18" imgW="622080" imgH="266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41988"/>
                        <a:ext cx="13716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592-4E1B-48DE-BEF5-19A61046A45F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6962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1. </a:t>
            </a:r>
            <a:r>
              <a:rPr lang="en-US" sz="2000"/>
              <a:t>Introduction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2. Choice of grid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2.1. Simple geometries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2.2. Complex geometries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3. Grid generation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3.1. Conformal mapping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3.2. Algebraic methods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3.3. Differential equation methods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3.4. Commercial software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3.5. Systematic grid generation for CFD UA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4. Post-processing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4.1. UA (details in “Introduction to CFD”)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4.2. Calculation of derived variables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4.3. Calculation of integral variables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4.4. Visualization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5. References and 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18C8-AA10-4457-AE02-A1DBB319888C}" type="slidenum">
              <a:rPr lang="en-US"/>
              <a:pPr/>
              <a:t>20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/>
          <a:lstStyle/>
          <a:p>
            <a:r>
              <a:rPr lang="en-US" sz="4000"/>
              <a:t>Post-Processing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924800" cy="5486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Uncertainty analysis</a:t>
            </a:r>
            <a:r>
              <a:rPr lang="en-US" sz="2000"/>
              <a:t>: estimate order of accuracy, correction factor, and uncertainties (for details, CFD Lecture 1, introduction to CFD).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MPI functions</a:t>
            </a:r>
            <a:r>
              <a:rPr lang="en-US" sz="2000"/>
              <a:t> required to combine data from different blocks if parallel computation used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Calculation of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derived variables</a:t>
            </a:r>
            <a:r>
              <a:rPr lang="en-US" sz="2000"/>
              <a:t> (vorticity, shear stress)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Calculation of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integral variables</a:t>
            </a:r>
            <a:r>
              <a:rPr lang="en-US" sz="2000"/>
              <a:t> (forces, lift/drag coefficients)</a:t>
            </a:r>
            <a:endParaRPr 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Calculation of turbulent quantities: </a:t>
            </a:r>
            <a:r>
              <a:rPr lang="en-US" sz="2000"/>
              <a:t>Reynolds stresses, energy spectra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Visualization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</a:t>
            </a:r>
            <a:r>
              <a:rPr lang="en-US" sz="2000"/>
              <a:t>1. XY plots (time/iterative history of residuals and forces, wave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    elevation)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 2D contour plots (pressure, velocity, vorticity, eddy viscosity)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 2D velocity vectors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 3D Iso-surface plots (pressure, vorticity magnitude, Q criterion)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5. Streamlines, Pathlines, streaklines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6. Animations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Other techniques</a:t>
            </a:r>
            <a:r>
              <a:rPr lang="en-US" sz="2000"/>
              <a:t>: Fast Fourier Transform (FFT),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Phase averaging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A122-AABA-44AB-9830-03AC1ED03AF2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/>
          <a:lstStyle/>
          <a:p>
            <a:r>
              <a:rPr lang="en-US" sz="3200"/>
              <a:t>Post-Processing (visualization, XY plots)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924800" cy="54864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endParaRPr lang="en-US"/>
          </a:p>
          <a:p>
            <a:pPr>
              <a:buClr>
                <a:schemeClr val="tx2"/>
              </a:buClr>
              <a:buSzPct val="110000"/>
              <a:buFontTx/>
              <a:buChar char="•"/>
            </a:pPr>
            <a:endParaRPr lang="en-US"/>
          </a:p>
        </p:txBody>
      </p:sp>
      <p:pic>
        <p:nvPicPr>
          <p:cNvPr id="258052" name="Picture 4" descr="DESctotxym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10431" r="10146"/>
          <a:stretch>
            <a:fillRect/>
          </a:stretch>
        </p:blipFill>
        <p:spPr bwMode="auto">
          <a:xfrm>
            <a:off x="152400" y="838200"/>
            <a:ext cx="44958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594225" y="1752600"/>
            <a:ext cx="432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Lift and drag coefficients of </a:t>
            </a:r>
          </a:p>
          <a:p>
            <a:r>
              <a:rPr lang="en-US">
                <a:solidFill>
                  <a:srgbClr val="FF0000"/>
                </a:solidFill>
              </a:rPr>
              <a:t>NACA12 with 60</a:t>
            </a:r>
            <a:r>
              <a:rPr lang="en-US" baseline="30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 angle of attack</a:t>
            </a:r>
          </a:p>
          <a:p>
            <a:r>
              <a:rPr lang="en-US">
                <a:solidFill>
                  <a:srgbClr val="FF0000"/>
                </a:solidFill>
              </a:rPr>
              <a:t>        (CFDSHIP-IOWA, DES)</a:t>
            </a:r>
          </a:p>
        </p:txBody>
      </p:sp>
      <p:pic>
        <p:nvPicPr>
          <p:cNvPr id="258055" name="Picture 7" descr="waveprofile37f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61591" r="10573" b="3270"/>
          <a:stretch>
            <a:fillRect/>
          </a:stretch>
        </p:blipFill>
        <p:spPr bwMode="auto">
          <a:xfrm>
            <a:off x="0" y="4648200"/>
            <a:ext cx="495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4876800" y="5105400"/>
            <a:ext cx="424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Wave profile of  surface-piercing</a:t>
            </a:r>
          </a:p>
          <a:p>
            <a:r>
              <a:rPr lang="en-US">
                <a:solidFill>
                  <a:srgbClr val="FF0000"/>
                </a:solidFill>
              </a:rPr>
              <a:t>NACA24, Re=1.52e6, Fr=0.37</a:t>
            </a:r>
          </a:p>
          <a:p>
            <a:r>
              <a:rPr lang="en-US">
                <a:solidFill>
                  <a:srgbClr val="FF0000"/>
                </a:solidFill>
              </a:rPr>
              <a:t>     (CFDSHIP-IOWA, 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6B82-F61C-4639-9766-8C7180A52BE0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685800"/>
          </a:xfrm>
        </p:spPr>
        <p:txBody>
          <a:bodyPr/>
          <a:lstStyle/>
          <a:p>
            <a:r>
              <a:rPr lang="en-US" sz="3600"/>
              <a:t>Post-Processing (visualization, Tecplot)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057400" y="1565275"/>
            <a:ext cx="5688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Different colors illustrate different blocks (6)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828800" y="5764213"/>
            <a:ext cx="60467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Re=10^5, DES, NACA12 with angle of attack 60 degrees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39-12AA-4F36-92CA-52818F13FE87}" type="slidenum">
              <a:rPr lang="en-US"/>
              <a:pPr/>
              <a:t>23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15950"/>
          </a:xfrm>
        </p:spPr>
        <p:txBody>
          <a:bodyPr/>
          <a:lstStyle/>
          <a:p>
            <a:r>
              <a:rPr lang="en-US" sz="2800"/>
              <a:t>Post-Processing (NACA12, 2D contour plots, vorticity)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5438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Define and compute new variable:</a:t>
            </a:r>
            <a:r>
              <a:rPr lang="en-US" sz="2000"/>
              <a:t> “Data”</a:t>
            </a:r>
            <a:r>
              <a:rPr lang="en-US" sz="2000">
                <a:sym typeface="Wingdings" pitchFamily="2" charset="2"/>
              </a:rPr>
              <a:t>”Alter””Specify equations””vorticity in x,y plane: v10””compute””OK”.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000"/>
          </a:p>
        </p:txBody>
      </p:sp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>
            <a:fillRect/>
          </a:stretch>
        </p:blipFill>
        <p:spPr bwMode="auto">
          <a:xfrm>
            <a:off x="1066800" y="1600200"/>
            <a:ext cx="7086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D959C-0262-45B0-9F0F-223E890C35E7}" type="slidenum">
              <a:rPr lang="en-US"/>
              <a:pPr/>
              <a:t>24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15950"/>
          </a:xfrm>
        </p:spPr>
        <p:txBody>
          <a:bodyPr/>
          <a:lstStyle/>
          <a:p>
            <a:r>
              <a:rPr lang="en-US" sz="2800"/>
              <a:t>Post-Processing (NACA12, 2D contour plot)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5438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Extract 2D slice from 3D geometry:</a:t>
            </a:r>
            <a:r>
              <a:rPr lang="en-US" sz="2000"/>
              <a:t> “Data”</a:t>
            </a:r>
            <a:r>
              <a:rPr lang="en-US" sz="2000">
                <a:sym typeface="Wingdings" pitchFamily="2" charset="2"/>
              </a:rPr>
              <a:t>”Extract””Slice from plane””z=0.5””extract”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000"/>
          </a:p>
        </p:txBody>
      </p:sp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>
            <a:fillRect/>
          </a:stretch>
        </p:blipFill>
        <p:spPr bwMode="auto">
          <a:xfrm>
            <a:off x="838200" y="1676400"/>
            <a:ext cx="6553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743200"/>
            <a:ext cx="34194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905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6EEF-2F38-4C4A-9AD1-E6AA472F3FEB}" type="slidenum">
              <a:rPr lang="en-US"/>
              <a:pPr/>
              <a:t>25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z="3200"/>
              <a:t>Post-Processing (NACA12, 2D contour plots)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8382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2D contour plots</a:t>
            </a:r>
            <a:r>
              <a:rPr lang="en-US" sz="2400">
                <a:solidFill>
                  <a:srgbClr val="333300"/>
                </a:solidFill>
              </a:rPr>
              <a:t> on z=0.5 plane (vorticity and eddy viscosity)</a:t>
            </a:r>
            <a:endParaRPr lang="en-US" sz="240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18744" r="12346" b="11395"/>
          <a:stretch>
            <a:fillRect/>
          </a:stretch>
        </p:blipFill>
        <p:spPr bwMode="auto">
          <a:xfrm>
            <a:off x="381000" y="2057400"/>
            <a:ext cx="396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8289" r="13750" b="10995"/>
          <a:stretch>
            <a:fillRect/>
          </a:stretch>
        </p:blipFill>
        <p:spPr bwMode="auto">
          <a:xfrm>
            <a:off x="4495800" y="2057400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465263" y="5257800"/>
            <a:ext cx="1658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Vorticity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en-US" baseline="-25000">
                <a:solidFill>
                  <a:srgbClr val="FF0000"/>
                </a:solidFill>
                <a:sym typeface="Symbol" pitchFamily="18" charset="2"/>
              </a:rPr>
              <a:t>z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557838" y="5257800"/>
            <a:ext cx="198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Eddy viscosity</a:t>
            </a:r>
            <a:endParaRPr lang="en-US" baseline="-2500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0F3-7133-4883-8F13-B2B411D2C351}" type="slidenum">
              <a:rPr lang="en-US"/>
              <a:pPr/>
              <a:t>26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609600"/>
          </a:xfrm>
        </p:spPr>
        <p:txBody>
          <a:bodyPr/>
          <a:lstStyle/>
          <a:p>
            <a:r>
              <a:rPr lang="en-US" sz="3200"/>
              <a:t>Post-Processing (NACA12, 2D contour plots)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8382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2D contour plots</a:t>
            </a:r>
            <a:r>
              <a:rPr lang="en-US" sz="2400">
                <a:solidFill>
                  <a:srgbClr val="333300"/>
                </a:solidFill>
              </a:rPr>
              <a:t> on z=0.5 plane (pressure and streamwise velocity)</a:t>
            </a:r>
            <a:endParaRPr lang="en-US" sz="2400"/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465263" y="1987550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Pressure</a:t>
            </a:r>
            <a:endParaRPr lang="en-US" baseline="-250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5329238" y="2057400"/>
            <a:ext cx="266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Streamwise velocity</a:t>
            </a:r>
            <a:endParaRPr lang="en-US" baseline="-25000">
              <a:solidFill>
                <a:srgbClr val="FF0000"/>
              </a:solidFill>
              <a:sym typeface="Symbol" pitchFamily="18" charset="2"/>
            </a:endParaRPr>
          </a:p>
        </p:txBody>
      </p:sp>
      <p:pic>
        <p:nvPicPr>
          <p:cNvPr id="2457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18439" r="12857" b="10596"/>
          <a:stretch>
            <a:fillRect/>
          </a:stretch>
        </p:blipFill>
        <p:spPr bwMode="auto">
          <a:xfrm>
            <a:off x="304800" y="2438400"/>
            <a:ext cx="39624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8733" r="13281" b="11186"/>
          <a:stretch>
            <a:fillRect/>
          </a:stretch>
        </p:blipFill>
        <p:spPr bwMode="auto">
          <a:xfrm>
            <a:off x="4572000" y="2514600"/>
            <a:ext cx="38862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3FE8-B35E-472F-96BE-F79BCE012885}" type="slidenum">
              <a:rPr lang="en-US"/>
              <a:pPr/>
              <a:t>27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/>
          <a:lstStyle/>
          <a:p>
            <a:r>
              <a:rPr lang="en-US" sz="3600"/>
              <a:t>Post-Processing (2D velocity vectors)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8382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2D velocity vectors</a:t>
            </a:r>
            <a:r>
              <a:rPr lang="en-US" sz="2400">
                <a:solidFill>
                  <a:srgbClr val="333300"/>
                </a:solidFill>
              </a:rPr>
              <a:t> on z=0.5 plane: turn off “contour” and activate “vector”, specify the vector variables.</a:t>
            </a:r>
            <a:endParaRPr lang="en-US" sz="2400"/>
          </a:p>
        </p:txBody>
      </p:sp>
      <p:pic>
        <p:nvPicPr>
          <p:cNvPr id="2467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9718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2361" r="16418" b="11417"/>
          <a:stretch>
            <a:fillRect/>
          </a:stretch>
        </p:blipFill>
        <p:spPr bwMode="auto">
          <a:xfrm>
            <a:off x="4267200" y="1828800"/>
            <a:ext cx="43434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8" t="17015" r="16438" b="11147"/>
          <a:stretch>
            <a:fillRect/>
          </a:stretch>
        </p:blipFill>
        <p:spPr bwMode="auto">
          <a:xfrm>
            <a:off x="762000" y="3962400"/>
            <a:ext cx="2971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95" name="Line 11"/>
          <p:cNvSpPr>
            <a:spLocks noChangeShapeType="1"/>
          </p:cNvSpPr>
          <p:nvPr/>
        </p:nvSpPr>
        <p:spPr bwMode="auto">
          <a:xfrm flipH="1">
            <a:off x="3505200" y="4419600"/>
            <a:ext cx="914400" cy="685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2743200" y="5241925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Zoom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7B4C-362C-46D7-AE35-A5D6F37BFD68}" type="slidenum">
              <a:rPr lang="en-US"/>
              <a:pPr/>
              <a:t>28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/>
          <a:lstStyle/>
          <a:p>
            <a:r>
              <a:rPr lang="en-US" sz="2800"/>
              <a:t>Post-Processing (3D Iso-surface plots, cont’d)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620000" cy="2743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 dirty="0"/>
              <a:t>3D </a:t>
            </a:r>
            <a:r>
              <a:rPr lang="en-US" sz="1800" dirty="0" err="1"/>
              <a:t>Iso</a:t>
            </a:r>
            <a:r>
              <a:rPr lang="en-US" sz="1800" dirty="0"/>
              <a:t>-surface plots:</a:t>
            </a:r>
            <a:r>
              <a:rPr lang="en-US" sz="1800" dirty="0">
                <a:solidFill>
                  <a:srgbClr val="FF0000"/>
                </a:solidFill>
              </a:rPr>
              <a:t> pressure, p=constant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 dirty="0"/>
              <a:t>3D </a:t>
            </a:r>
            <a:r>
              <a:rPr lang="en-US" sz="1800" dirty="0" err="1"/>
              <a:t>Iso</a:t>
            </a:r>
            <a:r>
              <a:rPr lang="en-US" sz="1800" dirty="0"/>
              <a:t>-surface plots: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vorticity</a:t>
            </a:r>
            <a:r>
              <a:rPr lang="en-US" sz="1800" dirty="0">
                <a:solidFill>
                  <a:srgbClr val="FF0000"/>
                </a:solidFill>
              </a:rPr>
              <a:t> magnitude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 dirty="0"/>
              <a:t>3D </a:t>
            </a:r>
            <a:r>
              <a:rPr lang="en-US" sz="1800" dirty="0" err="1"/>
              <a:t>Iso</a:t>
            </a:r>
            <a:r>
              <a:rPr lang="en-US" sz="1800" dirty="0"/>
              <a:t>-surface plots: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sz="1800" baseline="-25000" dirty="0">
                <a:solidFill>
                  <a:srgbClr val="FF0000"/>
                </a:solidFill>
                <a:sym typeface="Symbol" pitchFamily="18" charset="2"/>
              </a:rPr>
              <a:t>2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criterion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baseline="-25000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 baseline="-25000" dirty="0">
                <a:solidFill>
                  <a:srgbClr val="FF0000"/>
                </a:solidFill>
                <a:sym typeface="Symbol" pitchFamily="18" charset="2"/>
              </a:rPr>
              <a:t>      </a:t>
            </a:r>
            <a:r>
              <a:rPr lang="en-US" sz="1800" dirty="0">
                <a:sym typeface="Symbol" pitchFamily="18" charset="2"/>
              </a:rPr>
              <a:t>Second eigenvalue of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 dirty="0"/>
              <a:t>3D </a:t>
            </a:r>
            <a:r>
              <a:rPr lang="en-US" sz="1800" dirty="0" err="1"/>
              <a:t>Iso</a:t>
            </a:r>
            <a:r>
              <a:rPr lang="en-US" sz="1800" dirty="0"/>
              <a:t>-surface plots</a:t>
            </a:r>
            <a:r>
              <a:rPr lang="en-US" sz="1800" dirty="0">
                <a:solidFill>
                  <a:srgbClr val="333300"/>
                </a:solidFill>
              </a:rPr>
              <a:t>: </a:t>
            </a:r>
            <a:r>
              <a:rPr lang="en-US" sz="1800" dirty="0">
                <a:solidFill>
                  <a:srgbClr val="FF0000"/>
                </a:solidFill>
              </a:rPr>
              <a:t>Q criterion </a:t>
            </a:r>
            <a:r>
              <a:rPr lang="en-US" sz="1800" dirty="0">
                <a:solidFill>
                  <a:srgbClr val="000000"/>
                </a:solidFill>
              </a:rPr>
              <a:t>(positive 2nd invariant of </a:t>
            </a:r>
            <a:r>
              <a:rPr lang="en-US" sz="1800" dirty="0" err="1" smtClean="0">
                <a:solidFill>
                  <a:srgbClr val="000000"/>
                </a:solidFill>
              </a:rPr>
              <a:t>Jacobian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chemeClr val="tx2"/>
              </a:buClr>
              <a:buSzPct val="110000"/>
              <a:buNone/>
            </a:pPr>
            <a:endParaRPr lang="en-US" sz="500" dirty="0" smtClean="0"/>
          </a:p>
          <a:p>
            <a:pPr marL="0" indent="0" algn="ctr">
              <a:lnSpc>
                <a:spcPct val="80000"/>
              </a:lnSpc>
              <a:buClr>
                <a:schemeClr val="tx2"/>
              </a:buClr>
              <a:buSzPct val="110000"/>
              <a:buNone/>
            </a:pPr>
            <a:r>
              <a:rPr lang="en-US" sz="1800" dirty="0" smtClean="0"/>
              <a:t>(Q </a:t>
            </a:r>
            <a:r>
              <a:rPr lang="en-US" sz="1800" dirty="0"/>
              <a:t>&gt; 0 implies local pressure smaller than surrounding </a:t>
            </a:r>
            <a:r>
              <a:rPr lang="en-US" sz="1800" dirty="0" smtClean="0"/>
              <a:t>pressure)</a:t>
            </a:r>
            <a:endParaRPr lang="en-US" sz="1800" dirty="0"/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1219200" y="3962400"/>
          <a:ext cx="23304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2" name="Equation" r:id="rId3" imgW="1307880" imgH="393480" progId="Equation.3">
                  <p:embed/>
                </p:oleObj>
              </mc:Choice>
              <mc:Fallback>
                <p:oleObj name="Equation" r:id="rId3" imgW="13078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2330450" cy="7016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4267200" y="4038600"/>
          <a:ext cx="2667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3" name="Equation" r:id="rId5" imgW="1143000" imgH="241200" progId="Equation.3">
                  <p:embed/>
                </p:oleObj>
              </mc:Choice>
              <mc:Fallback>
                <p:oleObj name="Equation" r:id="rId5" imgW="11430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38600"/>
                        <a:ext cx="2667000" cy="5619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3" name="Object 11"/>
          <p:cNvGraphicFramePr>
            <a:graphicFrameLocks noChangeAspect="1"/>
          </p:cNvGraphicFramePr>
          <p:nvPr/>
        </p:nvGraphicFramePr>
        <p:xfrm>
          <a:off x="2743200" y="4953000"/>
          <a:ext cx="2819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4" name="Equation" r:id="rId7" imgW="1104840" imgH="241200" progId="Equation.3">
                  <p:embed/>
                </p:oleObj>
              </mc:Choice>
              <mc:Fallback>
                <p:oleObj name="Equation" r:id="rId7" imgW="110484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2819400" cy="6159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5" name="Object 13"/>
          <p:cNvGraphicFramePr>
            <a:graphicFrameLocks noChangeAspect="1"/>
          </p:cNvGraphicFramePr>
          <p:nvPr/>
        </p:nvGraphicFramePr>
        <p:xfrm>
          <a:off x="2971800" y="1924050"/>
          <a:ext cx="2590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5" name="Equation" r:id="rId9" imgW="1206360" imgH="304560" progId="Equation.DSMT4">
                  <p:embed/>
                </p:oleObj>
              </mc:Choice>
              <mc:Fallback>
                <p:oleObj name="Equation" r:id="rId9" imgW="1206360" imgH="3045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24050"/>
                        <a:ext cx="2590800" cy="6540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46" name="Object 14"/>
          <p:cNvGraphicFramePr>
            <a:graphicFrameLocks noChangeAspect="1"/>
          </p:cNvGraphicFramePr>
          <p:nvPr/>
        </p:nvGraphicFramePr>
        <p:xfrm>
          <a:off x="3505200" y="2924175"/>
          <a:ext cx="838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26" name="Equation" r:id="rId11" imgW="533160" imgH="419040" progId="Equation.DSMT4">
                  <p:embed/>
                </p:oleObj>
              </mc:Choice>
              <mc:Fallback>
                <p:oleObj name="Equation" r:id="rId11" imgW="5331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24175"/>
                        <a:ext cx="838200" cy="6572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48E0B-4A70-4D80-9549-184C48C796B8}" type="slidenum">
              <a:rPr lang="en-US"/>
              <a:pPr/>
              <a:t>29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/>
          <a:lstStyle/>
          <a:p>
            <a:r>
              <a:rPr lang="en-US" sz="3600"/>
              <a:t>Post-Processing (3D Iso-surface plots)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68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3D Iso-surface plots</a:t>
            </a:r>
            <a:r>
              <a:rPr lang="en-US" sz="2000">
                <a:solidFill>
                  <a:srgbClr val="333300"/>
                </a:solidFill>
              </a:rPr>
              <a:t>: used to define the coherent vortical structures, including pressure, voriticity magnitude, Q criterion, </a:t>
            </a:r>
            <a:r>
              <a:rPr lang="en-US" sz="2000">
                <a:solidFill>
                  <a:srgbClr val="333300"/>
                </a:solidFill>
                <a:sym typeface="Symbol" pitchFamily="18" charset="2"/>
              </a:rPr>
              <a:t></a:t>
            </a:r>
            <a:r>
              <a:rPr lang="en-US" sz="2000" baseline="-25000">
                <a:solidFill>
                  <a:srgbClr val="333300"/>
                </a:solidFill>
                <a:sym typeface="Symbol" pitchFamily="18" charset="2"/>
              </a:rPr>
              <a:t>2, </a:t>
            </a:r>
            <a:r>
              <a:rPr lang="en-US" sz="2000">
                <a:solidFill>
                  <a:srgbClr val="333300"/>
                </a:solidFill>
              </a:rPr>
              <a:t>etc.</a:t>
            </a:r>
            <a:endParaRPr lang="en-US" sz="2000"/>
          </a:p>
        </p:txBody>
      </p:sp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7717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2265" r="14063" b="28436"/>
          <a:stretch>
            <a:fillRect/>
          </a:stretch>
        </p:blipFill>
        <p:spPr bwMode="auto">
          <a:xfrm>
            <a:off x="3352800" y="1905000"/>
            <a:ext cx="52578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2651125" y="5832475"/>
            <a:ext cx="433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Iso-surface of vorticity 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F47-DF6D-44A0-A4EC-328EA860A9BC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391400" cy="51816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The numerical solution of partial differential equations requires some discretization of the field into a collection of points or elemental volumes (cells)</a:t>
            </a:r>
          </a:p>
          <a:p>
            <a:pPr marL="533400" indent="-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The differential equations are approximated by a set of algebraic equations on this collection, which can be solved to produce a set of discrete values that approximate the solution of the PDE over the field</a:t>
            </a:r>
          </a:p>
          <a:p>
            <a:pPr marL="533400" indent="-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Grid generation</a:t>
            </a:r>
            <a:r>
              <a:rPr lang="en-US" sz="2000"/>
              <a:t> is the process of determining the coordinate transformation that maps the body-fitted non-uniform non-orthogonal physical space x,y,z,t into the transformed uniform orthogonal computational space, </a:t>
            </a:r>
            <a:r>
              <a:rPr lang="en-US" sz="2000">
                <a:sym typeface="Symbol" pitchFamily="18" charset="2"/>
              </a:rPr>
              <a:t>,,,.</a:t>
            </a:r>
          </a:p>
          <a:p>
            <a:pPr marL="533400" indent="-533400"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Post-processing</a:t>
            </a:r>
            <a:r>
              <a:rPr lang="en-US" sz="2000">
                <a:sym typeface="Symbol" pitchFamily="18" charset="2"/>
              </a:rPr>
              <a:t> is the process to examine and analyze the flow field solutions, including contours, vectors, streamlines, Iso-surfaces, animations, and CFD Uncertainty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5E4C-9DF6-4E6D-8F06-7D37233EDE8C}" type="slidenum">
              <a:rPr lang="en-US"/>
              <a:pPr/>
              <a:t>30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609600"/>
          </a:xfrm>
        </p:spPr>
        <p:txBody>
          <a:bodyPr/>
          <a:lstStyle/>
          <a:p>
            <a:r>
              <a:rPr lang="en-US" sz="3600"/>
              <a:t>Post-Processing (streamlines)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7315200" cy="6858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Streamlines</a:t>
            </a:r>
            <a:r>
              <a:rPr lang="en-US" sz="2000">
                <a:solidFill>
                  <a:srgbClr val="333300"/>
                </a:solidFill>
              </a:rPr>
              <a:t> (2D): </a:t>
            </a:r>
            <a:endParaRPr lang="en-US" sz="2000"/>
          </a:p>
        </p:txBody>
      </p:sp>
      <p:pic>
        <p:nvPicPr>
          <p:cNvPr id="25089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362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8733" r="19531" b="11186"/>
          <a:stretch>
            <a:fillRect/>
          </a:stretch>
        </p:blipFill>
        <p:spPr bwMode="auto">
          <a:xfrm>
            <a:off x="3733800" y="1066800"/>
            <a:ext cx="5105400" cy="45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4248150" y="5638800"/>
            <a:ext cx="466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Streamlines with contour of pressure</a:t>
            </a: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304800" y="60198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Streaklines and pathlines (not shown here)</a:t>
            </a:r>
            <a:endParaRPr lang="en-US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4FB-0480-404B-922F-E8FA40C923CB}" type="slidenum">
              <a:rPr lang="en-US"/>
              <a:pPr/>
              <a:t>31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/>
          <a:lstStyle/>
          <a:p>
            <a:r>
              <a:rPr lang="en-US" sz="2800"/>
              <a:t>Post-Processing (Animations)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315200" cy="17526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Animations</a:t>
            </a:r>
            <a:r>
              <a:rPr lang="en-US" sz="1800">
                <a:solidFill>
                  <a:srgbClr val="333300"/>
                </a:solidFill>
              </a:rPr>
              <a:t> (3D): animations can be created by saving CFD solutions with or without skipping certain number of time steps and playing the saved frames in a continuous sequence.</a:t>
            </a:r>
          </a:p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333300"/>
                </a:solidFill>
              </a:rPr>
              <a:t>Animations are important tools to study time-dependent developments of vortical/turbulent structures and their interactions</a:t>
            </a:r>
            <a:endParaRPr lang="en-US" sz="1800"/>
          </a:p>
        </p:txBody>
      </p:sp>
      <p:pic>
        <p:nvPicPr>
          <p:cNvPr id="251911" name="NACA12DESQd4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743200"/>
            <a:ext cx="4114800" cy="366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6096000" y="4343400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Q=0.4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51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1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1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9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1911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495F-751A-44B7-A5FF-EBFCC9498D82}" type="slidenum">
              <a:rPr lang="en-US"/>
              <a:pPr/>
              <a:t>32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/>
          <a:lstStyle/>
          <a:p>
            <a:r>
              <a:rPr lang="en-US" sz="2800"/>
              <a:t>Other Post-Processing techniques 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315200" cy="525780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Fast Fourier Transform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  </a:t>
            </a:r>
            <a:r>
              <a:rPr lang="en-US" sz="2000"/>
              <a:t>1. A signal can be viewed from two different standpoints: the </a:t>
            </a:r>
            <a:r>
              <a:rPr lang="en-US" sz="2000">
                <a:solidFill>
                  <a:srgbClr val="FF0000"/>
                </a:solidFill>
              </a:rPr>
              <a:t>time domain</a:t>
            </a:r>
            <a:r>
              <a:rPr lang="en-US" sz="2000"/>
              <a:t> and the </a:t>
            </a:r>
            <a:r>
              <a:rPr lang="en-US" sz="2000">
                <a:solidFill>
                  <a:srgbClr val="FF0000"/>
                </a:solidFill>
              </a:rPr>
              <a:t>frequency domain</a:t>
            </a:r>
            <a:r>
              <a:rPr lang="en-US" sz="2000"/>
              <a:t> 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2. The </a:t>
            </a:r>
            <a:r>
              <a:rPr lang="en-US" sz="2000">
                <a:solidFill>
                  <a:srgbClr val="FF0000"/>
                </a:solidFill>
              </a:rPr>
              <a:t>time domain</a:t>
            </a:r>
            <a:r>
              <a:rPr lang="en-US" sz="2000"/>
              <a:t> is the trace on an signal (forces, velocity, pressure, etc.) where the vertical deflection is the signals amplitude, and the horizontal deflection is the time variable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3. The </a:t>
            </a:r>
            <a:r>
              <a:rPr lang="en-US" sz="2000">
                <a:solidFill>
                  <a:srgbClr val="FF0000"/>
                </a:solidFill>
              </a:rPr>
              <a:t>frequency domain</a:t>
            </a:r>
            <a:r>
              <a:rPr lang="en-US" sz="2000"/>
              <a:t> is like the trace on a spectrum analyzer, where the deflection is the frequency variable and the vertical deflection is the signals amplitude at that frequency.</a:t>
            </a:r>
          </a:p>
          <a:p>
            <a:pPr>
              <a:buClr>
                <a:schemeClr val="tx2"/>
              </a:buClr>
              <a:buSzPct val="110000"/>
              <a:buFontTx/>
              <a:buNone/>
            </a:pPr>
            <a:r>
              <a:rPr lang="en-US" sz="2000"/>
              <a:t>    4. We can go between the above two domains using </a:t>
            </a:r>
            <a:r>
              <a:rPr lang="en-US" sz="2000" i="1"/>
              <a:t>(Fast)</a:t>
            </a:r>
            <a:r>
              <a:rPr lang="en-US" sz="2000"/>
              <a:t> </a:t>
            </a:r>
            <a:r>
              <a:rPr lang="en-US" sz="2000" i="1"/>
              <a:t>Fourier Transform</a:t>
            </a:r>
          </a:p>
          <a:p>
            <a:pPr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Phase averaging (next two slides)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823F-FCCC-4392-B76D-A06E3C58A667}" type="slidenum">
              <a:rPr lang="en-US"/>
              <a:pPr/>
              <a:t>33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5950"/>
          </a:xfrm>
        </p:spPr>
        <p:txBody>
          <a:bodyPr/>
          <a:lstStyle/>
          <a:p>
            <a:r>
              <a:rPr lang="en-US" sz="2800"/>
              <a:t>Other Post-Processing techniques (cont’d)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4676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Phase averaging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 </a:t>
            </a:r>
            <a:r>
              <a:rPr lang="en-US" sz="1800">
                <a:solidFill>
                  <a:srgbClr val="FF0000"/>
                </a:solidFill>
              </a:rPr>
              <a:t>Assumption</a:t>
            </a:r>
            <a:r>
              <a:rPr lang="en-US" sz="1800"/>
              <a:t>: the signal should have a coherent dominant  frequency.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/>
              <a:t>     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 Steps: 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      </a:t>
            </a:r>
            <a:r>
              <a:rPr lang="en-US" sz="1800">
                <a:sym typeface="Symbol" pitchFamily="18" charset="2"/>
              </a:rPr>
              <a:t>1.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1800">
                <a:sym typeface="Symbol" pitchFamily="18" charset="2"/>
              </a:rPr>
              <a:t>a filter is first used to smooth the data and remove the high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typeface="Symbol" pitchFamily="18" charset="2"/>
              </a:rPr>
              <a:t>         frequency noise that can cause errors in determining the peaks.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typeface="Symbol" pitchFamily="18" charset="2"/>
              </a:rPr>
              <a:t>      2. once the number of peaks determined, zero phase value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typeface="Symbol" pitchFamily="18" charset="2"/>
              </a:rPr>
              <a:t>          is assigned  at each maximum value.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800">
                <a:sym typeface="Symbol" pitchFamily="18" charset="2"/>
              </a:rPr>
              <a:t>      3. Phase averaging is implemented using the triple decomposition.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1400">
                <a:sym typeface="Symbol" pitchFamily="18" charset="2"/>
              </a:rPr>
              <a:t>        </a:t>
            </a:r>
            <a:endParaRPr lang="en-US" sz="1400"/>
          </a:p>
        </p:txBody>
      </p:sp>
      <p:graphicFrame>
        <p:nvGraphicFramePr>
          <p:cNvPr id="254993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3429000"/>
          <a:ext cx="4800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7" name="Equation" r:id="rId3" imgW="2501640" imgH="279360" progId="Equation.DSMT4">
                  <p:embed/>
                </p:oleObj>
              </mc:Choice>
              <mc:Fallback>
                <p:oleObj name="Equation" r:id="rId3" imgW="2501640" imgH="279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4800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5" name="Object 19"/>
          <p:cNvGraphicFramePr>
            <a:graphicFrameLocks noChangeAspect="1"/>
          </p:cNvGraphicFramePr>
          <p:nvPr/>
        </p:nvGraphicFramePr>
        <p:xfrm>
          <a:off x="838200" y="4038600"/>
          <a:ext cx="3073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8" name="Equation" r:id="rId5" imgW="1600200" imgH="393480" progId="Equation.DSMT4">
                  <p:embed/>
                </p:oleObj>
              </mc:Choice>
              <mc:Fallback>
                <p:oleObj name="Equation" r:id="rId5" imgW="160020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30734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6" name="Object 20"/>
          <p:cNvGraphicFramePr>
            <a:graphicFrameLocks noChangeAspect="1"/>
          </p:cNvGraphicFramePr>
          <p:nvPr/>
        </p:nvGraphicFramePr>
        <p:xfrm>
          <a:off x="5334000" y="3733800"/>
          <a:ext cx="34385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9" name="Equation" r:id="rId7" imgW="1790640" imgH="431640" progId="Equation.DSMT4">
                  <p:embed/>
                </p:oleObj>
              </mc:Choice>
              <mc:Fallback>
                <p:oleObj name="Equation" r:id="rId7" imgW="17906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33800"/>
                        <a:ext cx="34385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1600200" y="5715000"/>
            <a:ext cx="469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is the time period of the dominant frequency</a:t>
            </a:r>
          </a:p>
        </p:txBody>
      </p:sp>
      <p:sp>
        <p:nvSpPr>
          <p:cNvPr id="254998" name="Text Box 22"/>
          <p:cNvSpPr txBox="1">
            <a:spLocks noChangeArrowheads="1"/>
          </p:cNvSpPr>
          <p:nvPr/>
        </p:nvSpPr>
        <p:spPr bwMode="auto">
          <a:xfrm>
            <a:off x="1524000" y="60960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000"/>
              <a:t>is the phase average associated with the coherent structures</a:t>
            </a:r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 bwMode="auto">
          <a:xfrm>
            <a:off x="15240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000"/>
              <a:t>random fluctuating component</a:t>
            </a:r>
          </a:p>
        </p:txBody>
      </p:sp>
      <p:sp>
        <p:nvSpPr>
          <p:cNvPr id="255000" name="Text Box 24"/>
          <p:cNvSpPr txBox="1">
            <a:spLocks noChangeArrowheads="1"/>
          </p:cNvSpPr>
          <p:nvPr/>
        </p:nvSpPr>
        <p:spPr bwMode="auto">
          <a:xfrm>
            <a:off x="5029200" y="4724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000"/>
              <a:t>organized oscillating component</a:t>
            </a:r>
          </a:p>
        </p:txBody>
      </p:sp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990600" y="5303838"/>
          <a:ext cx="6572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0" name="Equation" r:id="rId9" imgW="342720" imgH="253800" progId="Equation.DSMT4">
                  <p:embed/>
                </p:oleObj>
              </mc:Choice>
              <mc:Fallback>
                <p:oleObj name="Equation" r:id="rId9" imgW="34272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03838"/>
                        <a:ext cx="6572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2" name="Object 26"/>
          <p:cNvGraphicFramePr>
            <a:graphicFrameLocks noChangeAspect="1"/>
          </p:cNvGraphicFramePr>
          <p:nvPr/>
        </p:nvGraphicFramePr>
        <p:xfrm>
          <a:off x="990600" y="4876800"/>
          <a:ext cx="6080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1" name="Equation" r:id="rId11" imgW="317160" imgH="253800" progId="Equation.DSMT4">
                  <p:embed/>
                </p:oleObj>
              </mc:Choice>
              <mc:Fallback>
                <p:oleObj name="Equation" r:id="rId11" imgW="31716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60801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03" name="Text Box 27"/>
          <p:cNvSpPr txBox="1">
            <a:spLocks noChangeArrowheads="1"/>
          </p:cNvSpPr>
          <p:nvPr/>
        </p:nvSpPr>
        <p:spPr bwMode="auto">
          <a:xfrm>
            <a:off x="1600200" y="48609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mean component</a:t>
            </a:r>
          </a:p>
        </p:txBody>
      </p:sp>
      <p:graphicFrame>
        <p:nvGraphicFramePr>
          <p:cNvPr id="255004" name="Object 28"/>
          <p:cNvGraphicFramePr>
            <a:graphicFrameLocks noChangeAspect="1"/>
          </p:cNvGraphicFramePr>
          <p:nvPr/>
        </p:nvGraphicFramePr>
        <p:xfrm>
          <a:off x="4597400" y="4770438"/>
          <a:ext cx="584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2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4770438"/>
                        <a:ext cx="584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5" name="Object 29"/>
          <p:cNvGraphicFramePr>
            <a:graphicFrameLocks noChangeAspect="1"/>
          </p:cNvGraphicFramePr>
          <p:nvPr/>
        </p:nvGraphicFramePr>
        <p:xfrm>
          <a:off x="1196975" y="5824538"/>
          <a:ext cx="2428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3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824538"/>
                        <a:ext cx="242888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6" name="Object 30"/>
          <p:cNvGraphicFramePr>
            <a:graphicFrameLocks noChangeAspect="1"/>
          </p:cNvGraphicFramePr>
          <p:nvPr/>
        </p:nvGraphicFramePr>
        <p:xfrm>
          <a:off x="914400" y="6065838"/>
          <a:ext cx="7302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4" name="Equation" r:id="rId17" imgW="419040" imgH="279360" progId="Equation.DSMT4">
                  <p:embed/>
                </p:oleObj>
              </mc:Choice>
              <mc:Fallback>
                <p:oleObj name="Equation" r:id="rId17" imgW="419040" imgH="2793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65838"/>
                        <a:ext cx="7302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9BC7-9209-44EF-BA1A-F19379D71D65}" type="slidenum">
              <a:rPr lang="en-US"/>
              <a:pPr/>
              <a:t>34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5950"/>
          </a:xfrm>
        </p:spPr>
        <p:txBody>
          <a:bodyPr/>
          <a:lstStyle/>
          <a:p>
            <a:r>
              <a:rPr lang="en-US" sz="2800"/>
              <a:t>Other Post-Processing techniques (cont’d)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7467600" cy="6096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FFT and Phase averaging (example)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400"/>
              <a:t>    </a:t>
            </a:r>
            <a:r>
              <a:rPr lang="en-US" sz="2400">
                <a:solidFill>
                  <a:srgbClr val="FF0000"/>
                </a:solidFill>
              </a:rPr>
              <a:t> </a:t>
            </a:r>
            <a:endParaRPr lang="en-US" sz="2400"/>
          </a:p>
        </p:txBody>
      </p:sp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8763"/>
            <a:ext cx="45720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5408613" y="5013325"/>
            <a:ext cx="2897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FFT of wave elevation time histories at one point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914400" y="4937125"/>
            <a:ext cx="2897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Original, phase averaged, and random fluctuations of the wave elevation at one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B4DD-7D1A-45A4-9450-CB22687A9EE1}" type="slidenum">
              <a:rPr lang="en-US"/>
              <a:pPr/>
              <a:t>35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09600"/>
          </a:xfrm>
        </p:spPr>
        <p:txBody>
          <a:bodyPr/>
          <a:lstStyle/>
          <a:p>
            <a:r>
              <a:rPr lang="en-US" sz="3200"/>
              <a:t>References and books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315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dirty="0"/>
              <a:t>User Manual for </a:t>
            </a:r>
            <a:r>
              <a:rPr lang="en-US" sz="2400" dirty="0" err="1"/>
              <a:t>GridGen</a:t>
            </a:r>
            <a:endParaRPr lang="en-US" sz="2400" dirty="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dirty="0"/>
              <a:t>User Manual for </a:t>
            </a:r>
            <a:r>
              <a:rPr lang="en-US" sz="2400" dirty="0" err="1"/>
              <a:t>Tecplot</a:t>
            </a:r>
            <a:endParaRPr lang="en-US" sz="2400" dirty="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dirty="0"/>
              <a:t>Numerical recipes: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None/>
            </a:pPr>
            <a:r>
              <a:rPr lang="en-US" sz="2400">
                <a:hlinkClick r:id="rId2"/>
              </a:rPr>
              <a:t>http://www.nr.com/oldverswitcher.html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dirty="0"/>
              <a:t>Sung J. &amp; </a:t>
            </a:r>
            <a:r>
              <a:rPr lang="en-US" sz="2400" dirty="0" err="1"/>
              <a:t>Yoo</a:t>
            </a:r>
            <a:r>
              <a:rPr lang="en-US" sz="2400" dirty="0"/>
              <a:t> J. Y., “Three Dimensional Phase Averaging of Time Resolved PIV measurement data”, Measurement of Science and Technology, Volume 12, 2001, pp. 655-662.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dirty="0"/>
              <a:t>Joe D. Hoffman, “Numerical Methods for Engineers and Scientists”, McGraw-Hill, Inc. 1992.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dirty="0"/>
              <a:t>Y. </a:t>
            </a:r>
            <a:r>
              <a:rPr lang="en-US" sz="2400" dirty="0" err="1"/>
              <a:t>Dubief</a:t>
            </a:r>
            <a:r>
              <a:rPr lang="en-US" sz="2400" dirty="0"/>
              <a:t> and F. </a:t>
            </a:r>
            <a:r>
              <a:rPr lang="en-US" sz="2400" dirty="0" err="1"/>
              <a:t>Delcayre</a:t>
            </a:r>
            <a:r>
              <a:rPr lang="en-US" sz="2400" dirty="0"/>
              <a:t>, “On Coherent-vortex Identification in Turbulence”, Journal of Turbulence, Vol. 1, 2000, pp. 1-20.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90A80-FA15-4926-9788-249BF25823ED}" type="slidenum">
              <a:rPr lang="en-US"/>
              <a:pPr/>
              <a:t>4</a:t>
            </a:fld>
            <a:endParaRPr lang="en-US"/>
          </a:p>
        </p:txBody>
      </p:sp>
      <p:pic>
        <p:nvPicPr>
          <p:cNvPr id="4198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r="-4134" b="25073"/>
          <a:stretch>
            <a:fillRect/>
          </a:stretch>
        </p:blipFill>
        <p:spPr bwMode="auto">
          <a:xfrm rot="21540000">
            <a:off x="1066800" y="3810000"/>
            <a:ext cx="75231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/>
              <a:t>Choice of grid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2590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>
                <a:solidFill>
                  <a:srgbClr val="FF0000"/>
                </a:solidFill>
              </a:rPr>
              <a:t>Simple/regular geometries</a:t>
            </a:r>
            <a:r>
              <a:rPr lang="en-US" sz="2000"/>
              <a:t> (e.g. pipe, circular cylinder): the grid lines usually follow the coordinate directions.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Char char="•"/>
            </a:pPr>
            <a:r>
              <a:rPr lang="en-US" sz="2000"/>
              <a:t>Complex geometries (</a:t>
            </a:r>
            <a:r>
              <a:rPr lang="en-US" sz="2000">
                <a:solidFill>
                  <a:srgbClr val="FF0000"/>
                </a:solidFill>
              </a:rPr>
              <a:t>Stepwise Approximation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</a:t>
            </a:r>
            <a:r>
              <a:rPr lang="en-US" sz="1800"/>
              <a:t>1. Using Regular Grids to approximate solution domains with inclined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   or curved boundaries by staircase-like steps.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2. Problems: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(1). Number of grid points (or CVs) per grid line is not constant,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      special arrays have to be created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(2). Steps at the boundary introduce errors into solutions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(3). Not recommended except local grid refinement near the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1800"/>
              <a:t>          wall is possible.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/>
          </a:p>
        </p:txBody>
      </p:sp>
      <p:sp>
        <p:nvSpPr>
          <p:cNvPr id="41989" name="Text Box 1029"/>
          <p:cNvSpPr txBox="1">
            <a:spLocks noChangeArrowheads="1"/>
          </p:cNvSpPr>
          <p:nvPr/>
        </p:nvSpPr>
        <p:spPr bwMode="auto">
          <a:xfrm>
            <a:off x="609600" y="60960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An example of a grid using stepwise approximation of an Inclined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45A5-088A-4F9F-BB7B-DC1CED6194E2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/>
              <a:t>Choice of grid, cont’d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2590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 dirty="0"/>
              <a:t>Complex geometries (</a:t>
            </a:r>
            <a:r>
              <a:rPr lang="en-US" sz="2000" dirty="0">
                <a:solidFill>
                  <a:srgbClr val="FF0000"/>
                </a:solidFill>
              </a:rPr>
              <a:t>Overlapping Chimera grid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1. </a:t>
            </a:r>
            <a:r>
              <a:rPr lang="en-US" sz="2000" dirty="0">
                <a:solidFill>
                  <a:srgbClr val="FF0000"/>
                </a:solidFill>
              </a:rPr>
              <a:t>Definition</a:t>
            </a:r>
            <a:r>
              <a:rPr lang="en-US" sz="2000" dirty="0"/>
              <a:t>: Use of a set of grids to cover irregular solution domains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2. </a:t>
            </a:r>
            <a:r>
              <a:rPr lang="en-US" sz="2000" dirty="0">
                <a:solidFill>
                  <a:srgbClr val="FF0000"/>
                </a:solidFill>
              </a:rPr>
              <a:t>Advantages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(1). Reduce substantially the time and efforts to generate a grid, especially for 3D configurations with increasing geometric complexity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(2). It allows – without additional difficulty – calculation of flows around moving bodies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3. </a:t>
            </a:r>
            <a:r>
              <a:rPr lang="en-US" sz="2000" dirty="0">
                <a:solidFill>
                  <a:srgbClr val="FF0000"/>
                </a:solidFill>
              </a:rPr>
              <a:t>Disadvantages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(1). The programming and coupling of the grids can be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       complicated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(2). Difficult to maintain conservation at the interfaces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(3). Interpolation process may introduce errors or convergence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      problems if the solution exhibits strong variation near the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 dirty="0"/>
              <a:t>           interface.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080C-9C20-490C-A562-7EB19D1B5ADC}" type="slidenum">
              <a:rPr lang="en-US"/>
              <a:pPr/>
              <a:t>6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/>
              <a:t>Choice of grid, cont’d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7543800" cy="53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800"/>
              <a:t>Chimera grid (examples):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800"/>
              <a:t> 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/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953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Different grid distribution approaches</a:t>
            </a:r>
          </a:p>
        </p:txBody>
      </p:sp>
      <p:pic>
        <p:nvPicPr>
          <p:cNvPr id="237574" name="Picture 6" descr="over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5948" r="5641" b="5948"/>
          <a:stretch>
            <a:fillRect/>
          </a:stretch>
        </p:blipFill>
        <p:spPr bwMode="auto">
          <a:xfrm>
            <a:off x="5257800" y="990600"/>
            <a:ext cx="3733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5" name="Picture 7" descr="patch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5948" r="5641" b="5948"/>
          <a:stretch>
            <a:fillRect/>
          </a:stretch>
        </p:blipFill>
        <p:spPr bwMode="auto">
          <a:xfrm>
            <a:off x="5257800" y="3962400"/>
            <a:ext cx="36576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6010275" y="3733800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CFDSHIP-IOWA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38F5-BAC1-432D-8454-9336F22E9870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600"/>
              <a:t>Choice of grid, cont’d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7543800" cy="53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800"/>
              <a:t>Chimera grid (examples):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800"/>
              <a:t> 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endParaRPr lang="en-US" sz="2400"/>
          </a:p>
        </p:txBody>
      </p:sp>
      <p:pic>
        <p:nvPicPr>
          <p:cNvPr id="261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5" t="10774" r="11024" b="10580"/>
          <a:stretch>
            <a:fillRect/>
          </a:stretch>
        </p:blipFill>
        <p:spPr bwMode="auto">
          <a:xfrm>
            <a:off x="0" y="1524000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30" name="Picture 10" descr="shaft-det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191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F7DE-6C71-4846-988F-AD16A5D2F6ED}" type="slidenum">
              <a:rPr lang="en-US"/>
              <a:pPr/>
              <a:t>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/>
              <a:t>Choice of grid, cont’d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2590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Complex geometries (</a:t>
            </a:r>
            <a:r>
              <a:rPr lang="en-US" sz="2000">
                <a:solidFill>
                  <a:srgbClr val="FF0000"/>
                </a:solidFill>
              </a:rPr>
              <a:t>Boundary-Fitted Non-Orthogonal Grids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1. Types: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(1). Structured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(2). Block-structured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(3). Unstructured 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2. </a:t>
            </a:r>
            <a:r>
              <a:rPr lang="en-US" sz="2000">
                <a:solidFill>
                  <a:srgbClr val="FF0000"/>
                </a:solidFill>
              </a:rPr>
              <a:t>Advantages</a:t>
            </a:r>
            <a:r>
              <a:rPr lang="en-US" sz="20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(1). Can be adapted to any geometry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(2). Boundary conditions are easy to apply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(3). Grid spacing can be made smaller in regions of strong variable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      variation.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3. </a:t>
            </a:r>
            <a:r>
              <a:rPr lang="en-US" sz="2000">
                <a:solidFill>
                  <a:srgbClr val="FF0000"/>
                </a:solidFill>
              </a:rPr>
              <a:t>Disadvantages</a:t>
            </a:r>
            <a:r>
              <a:rPr lang="en-US" sz="2000"/>
              <a:t>: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(1). The transformed equations contain more terms thereby increasing both the difficulty of programming and the cost of solving the equations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    (2). The grid non-orthogonality may cause unphysical solutions.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BE04-03CB-4631-AE20-10CECF206B41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/>
              <a:t>Choice of grid, cont’d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609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Tx/>
              <a:buChar char="•"/>
            </a:pPr>
            <a:r>
              <a:rPr lang="en-US" sz="2000"/>
              <a:t>Complex geometries (</a:t>
            </a:r>
            <a:r>
              <a:rPr lang="en-US" sz="2000">
                <a:solidFill>
                  <a:srgbClr val="FF0000"/>
                </a:solidFill>
              </a:rPr>
              <a:t>Boundary-Fitted Non-Orthogonal Grids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30000"/>
              <a:buFontTx/>
              <a:buNone/>
            </a:pPr>
            <a:r>
              <a:rPr lang="en-US" sz="2000"/>
              <a:t> </a:t>
            </a:r>
            <a:endParaRPr lang="en-US" sz="2800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43050"/>
            <a:ext cx="4953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2563"/>
            <a:ext cx="57912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>
            <a:fillRect/>
          </a:stretch>
        </p:blipFill>
        <p:spPr bwMode="auto">
          <a:xfrm rot="21480000">
            <a:off x="25400" y="1439863"/>
            <a:ext cx="4241800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4" name="Picture 8" descr="2DU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63975"/>
            <a:ext cx="29718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2101850" y="16002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structured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6096000" y="1344613"/>
            <a:ext cx="283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Block-structured</a:t>
            </a:r>
          </a:p>
          <a:p>
            <a:r>
              <a:rPr lang="en-US" sz="2000" b="1">
                <a:solidFill>
                  <a:srgbClr val="FF0000"/>
                </a:solidFill>
              </a:rPr>
              <a:t>With matching interface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76200" y="4953000"/>
            <a:ext cx="318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Block-structured</a:t>
            </a:r>
          </a:p>
          <a:p>
            <a:r>
              <a:rPr lang="en-US" sz="2000" b="1">
                <a:solidFill>
                  <a:srgbClr val="FF0000"/>
                </a:solidFill>
              </a:rPr>
              <a:t>Without matching interface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7086600" y="3886200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Unstructured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38357</TotalTime>
  <Words>2534</Words>
  <Application>Microsoft Office PowerPoint</Application>
  <PresentationFormat>On-screen Show (4:3)</PresentationFormat>
  <Paragraphs>313</Paragraphs>
  <Slides>35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Symbol</vt:lpstr>
      <vt:lpstr>Tahoma</vt:lpstr>
      <vt:lpstr>Times New Roman</vt:lpstr>
      <vt:lpstr>Wingdings</vt:lpstr>
      <vt:lpstr>Sumi Painting</vt:lpstr>
      <vt:lpstr>Equation</vt:lpstr>
      <vt:lpstr>Grid Generation and Post-Processing for Computational Fluid Dynamics (CFD)</vt:lpstr>
      <vt:lpstr>Outline</vt:lpstr>
      <vt:lpstr>Introduction</vt:lpstr>
      <vt:lpstr>Choice of grid</vt:lpstr>
      <vt:lpstr>Choice of grid, cont’d</vt:lpstr>
      <vt:lpstr>Choice of grid, cont’d</vt:lpstr>
      <vt:lpstr>Choice of grid, cont’d</vt:lpstr>
      <vt:lpstr>Choice of grid, cont’d</vt:lpstr>
      <vt:lpstr>Choice of grid, cont’d</vt:lpstr>
      <vt:lpstr>Grid generation</vt:lpstr>
      <vt:lpstr>Grid generation (examples)</vt:lpstr>
      <vt:lpstr>Grid generation (commercial software, gridgen)</vt:lpstr>
      <vt:lpstr>Grid generation (Gridgen, 2D pipe)</vt:lpstr>
      <vt:lpstr>Grid generation (Gridgen, 2D pipe, cont’d)</vt:lpstr>
      <vt:lpstr>Grid generation (3D NACA12 foil)</vt:lpstr>
      <vt:lpstr>Grid generation (3D NACA12 airfoil, cont’d)</vt:lpstr>
      <vt:lpstr>Grid generation (3D NACA12 airfoil, cont’d)</vt:lpstr>
      <vt:lpstr>Grid generation (3D NACA12 airfoil, cont’d)</vt:lpstr>
      <vt:lpstr>Systematic grid generation for CFD UA </vt:lpstr>
      <vt:lpstr>Post-Processing</vt:lpstr>
      <vt:lpstr>Post-Processing (visualization, XY plots)</vt:lpstr>
      <vt:lpstr>Post-Processing (visualization, Tecplot)</vt:lpstr>
      <vt:lpstr>Post-Processing (NACA12, 2D contour plots, vorticity)</vt:lpstr>
      <vt:lpstr>Post-Processing (NACA12, 2D contour plot)</vt:lpstr>
      <vt:lpstr>Post-Processing (NACA12, 2D contour plots)</vt:lpstr>
      <vt:lpstr>Post-Processing (NACA12, 2D contour plots)</vt:lpstr>
      <vt:lpstr>Post-Processing (2D velocity vectors)</vt:lpstr>
      <vt:lpstr>Post-Processing (3D Iso-surface plots, cont’d)</vt:lpstr>
      <vt:lpstr>Post-Processing (3D Iso-surface plots)</vt:lpstr>
      <vt:lpstr>Post-Processing (streamlines)</vt:lpstr>
      <vt:lpstr>Post-Processing (Animations)</vt:lpstr>
      <vt:lpstr>Other Post-Processing techniques </vt:lpstr>
      <vt:lpstr>Other Post-Processing techniques (cont’d)</vt:lpstr>
      <vt:lpstr>Other Post-Processing techniques (cont’d)</vt:lpstr>
      <vt:lpstr>References and books</vt:lpstr>
    </vt:vector>
  </TitlesOfParts>
  <Company>IIHR, Univ.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Fluid Dynamics:  An Introduction</dc:title>
  <dc:creator>Dr. Eric G. Paterson</dc:creator>
  <cp:lastModifiedBy>Mousaviraad, Sayyed Maysam</cp:lastModifiedBy>
  <cp:revision>1396</cp:revision>
  <cp:lastPrinted>2015-11-04T00:48:27Z</cp:lastPrinted>
  <dcterms:created xsi:type="dcterms:W3CDTF">1999-10-13T02:18:42Z</dcterms:created>
  <dcterms:modified xsi:type="dcterms:W3CDTF">2015-11-04T00:48:36Z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2</vt:i4>
  </property>
  <property fmtid="{D5CDD505-2E9C-101B-9397-08002B2CF9AE}" pid="7" name="MailAddress">
    <vt:lpwstr>eric-paterson@uiowa.edu</vt:lpwstr>
  </property>
  <property fmtid="{D5CDD505-2E9C-101B-9397-08002B2CF9AE}" pid="8" name="HomePage">
    <vt:lpwstr>http://www.icaen.uiowa.edu/~fluids/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D:\My Documents\ugfluids\documents</vt:lpwstr>
  </property>
</Properties>
</file>