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5" r:id="rId9"/>
    <p:sldId id="262" r:id="rId10"/>
    <p:sldId id="263" r:id="rId11"/>
    <p:sldId id="264" r:id="rId12"/>
    <p:sldId id="268" r:id="rId13"/>
    <p:sldId id="266" r:id="rId14"/>
    <p:sldId id="267" r:id="rId15"/>
    <p:sldId id="269" r:id="rId16"/>
    <p:sldId id="271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3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4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4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9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9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2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8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2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0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E8BBC-3983-E543-9149-BA64459A0E3D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D01C5-8A58-EC4F-AA73-78493021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0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 effects of democracy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Political Economy of the Global South</a:t>
            </a:r>
          </a:p>
          <a:p>
            <a:r>
              <a:rPr lang="en-US" dirty="0" smtClean="0"/>
              <a:t>Prof. Tyson Roberts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92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dictatorships have faster labor force growth?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Dictatorships have faster labor growth than democracies</a:t>
            </a:r>
          </a:p>
          <a:p>
            <a:r>
              <a:rPr lang="en-US" dirty="0" smtClean="0"/>
              <a:t>Poor countries tend to have faster labor force growth than wealthy countries</a:t>
            </a:r>
          </a:p>
          <a:p>
            <a:r>
              <a:rPr lang="en-US" dirty="0" smtClean="0"/>
              <a:t>In poor countries, little difference between dictatorships and democracies</a:t>
            </a:r>
          </a:p>
          <a:p>
            <a:r>
              <a:rPr lang="en-US" dirty="0" smtClean="0"/>
              <a:t>Among wealthier countries, dictatorships have faster population growth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63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democracies have better resource efficiency (technology, etc.)?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factor productivity is higher in democracies</a:t>
            </a:r>
          </a:p>
          <a:p>
            <a:r>
              <a:rPr lang="en-US" dirty="0" smtClean="0"/>
              <a:t>Democracies use labor more efficiently</a:t>
            </a:r>
          </a:p>
          <a:p>
            <a:r>
              <a:rPr lang="en-US" dirty="0" smtClean="0"/>
              <a:t>Dictatorships get more growth out of capital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2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dictatorships grow faster or slower than democracies?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controlling for factors such as income level, religious fractionalization, etc. …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5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456" y="1417637"/>
            <a:ext cx="6107746" cy="484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3" name="TextBox 4"/>
          <p:cNvSpPr txBox="1">
            <a:spLocks noChangeArrowheads="1"/>
          </p:cNvSpPr>
          <p:nvPr/>
        </p:nvSpPr>
        <p:spPr bwMode="auto">
          <a:xfrm>
            <a:off x="457200" y="6223434"/>
            <a:ext cx="4843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Source: </a:t>
            </a:r>
            <a:r>
              <a:rPr lang="en-US" sz="1800" dirty="0" err="1"/>
              <a:t>Doucoullagos</a:t>
            </a:r>
            <a:r>
              <a:rPr lang="en-US" sz="1800" dirty="0"/>
              <a:t> and </a:t>
            </a:r>
            <a:r>
              <a:rPr lang="en-US" sz="1800" dirty="0" err="1"/>
              <a:t>Ulubasoglu</a:t>
            </a:r>
            <a:r>
              <a:rPr lang="en-US" sz="1800" dirty="0"/>
              <a:t> (2008)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Democracies grow neither faster nor slower </a:t>
            </a:r>
            <a:r>
              <a:rPr lang="en-US" sz="3200" dirty="0" smtClean="0"/>
              <a:t>than </a:t>
            </a:r>
            <a:r>
              <a:rPr lang="en-US" sz="3200" dirty="0" smtClean="0"/>
              <a:t>dictatorships (controlling for other factors)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555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dictatorships grow faster or slower than democracies in poor countries?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countries generally invest little (poverty trap)</a:t>
            </a:r>
          </a:p>
          <a:p>
            <a:r>
              <a:rPr lang="en-US" dirty="0" smtClean="0"/>
              <a:t>Poor countries cannot afford a strong state to build roads, schools, etc. (weak capacity)</a:t>
            </a:r>
          </a:p>
          <a:p>
            <a:r>
              <a:rPr lang="en-US" dirty="0" smtClean="0"/>
              <a:t>Labor force growth is high in poor countries generally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3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110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dictatorships grow faster or slower than democracies in wealthy countries?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Wealthy dictatorships have</a:t>
            </a:r>
          </a:p>
          <a:p>
            <a:pPr lvl="1"/>
            <a:r>
              <a:rPr lang="en-US" dirty="0" smtClean="0"/>
              <a:t>faster labor force growth (labor extensive)</a:t>
            </a:r>
          </a:p>
          <a:p>
            <a:pPr lvl="1"/>
            <a:r>
              <a:rPr lang="en-US" dirty="0" smtClean="0"/>
              <a:t>lower wages (labor exploitative)</a:t>
            </a:r>
          </a:p>
          <a:p>
            <a:pPr lvl="1"/>
            <a:r>
              <a:rPr lang="en-US" dirty="0" smtClean="0"/>
              <a:t>faster growth of capital stock</a:t>
            </a:r>
          </a:p>
          <a:p>
            <a:r>
              <a:rPr lang="en-US" dirty="0" smtClean="0"/>
              <a:t>Wealthy democracies have</a:t>
            </a:r>
          </a:p>
          <a:p>
            <a:pPr lvl="1"/>
            <a:r>
              <a:rPr lang="en-US" dirty="0" smtClean="0"/>
              <a:t>more technical progress</a:t>
            </a:r>
          </a:p>
          <a:p>
            <a:pPr lvl="1"/>
            <a:r>
              <a:rPr lang="en-US" dirty="0" smtClean="0"/>
              <a:t>more efficient labor</a:t>
            </a:r>
          </a:p>
          <a:p>
            <a:pPr lvl="1"/>
            <a:r>
              <a:rPr lang="en-US" dirty="0" smtClean="0"/>
              <a:t>better paid labor (allowed to unionize, strike, etc.)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Democracies promote growth through greater investment in female health and education 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21956" b="-21956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690744" y="5949914"/>
            <a:ext cx="288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Baum and Lake 2003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4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Whereas Communist dictatorships have high female labor force participation, oil rich dictatorships do not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556" b="-5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716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Tigers?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most long-term economic miracles were/are dictatorships …</a:t>
            </a:r>
          </a:p>
          <a:p>
            <a:pPr lvl="1"/>
            <a:r>
              <a:rPr lang="en-US" dirty="0" smtClean="0"/>
              <a:t>E.g., South Korea, Singapore, Taiwan</a:t>
            </a:r>
          </a:p>
          <a:p>
            <a:r>
              <a:rPr lang="en-US" dirty="0" smtClean="0"/>
              <a:t>Many short-term economic miracles fell into civil wars …</a:t>
            </a:r>
          </a:p>
          <a:p>
            <a:pPr lvl="1"/>
            <a:r>
              <a:rPr lang="en-US" dirty="0" smtClean="0"/>
              <a:t>E.g., Ivory Coast, Yugoslavia, Yemen</a:t>
            </a:r>
          </a:p>
          <a:p>
            <a:r>
              <a:rPr lang="en-US" dirty="0" smtClean="0"/>
              <a:t>And most disasters were/are dictatorships</a:t>
            </a:r>
          </a:p>
          <a:p>
            <a:pPr lvl="1"/>
            <a:r>
              <a:rPr lang="en-US" dirty="0" smtClean="0"/>
              <a:t>E.g., Chad, Madagascar, Guyana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9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does democracy in the Global South affect economic growth and other economic outcomes?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1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Argument that </a:t>
            </a:r>
            <a:br>
              <a:rPr lang="en-US" sz="4000" dirty="0" smtClean="0"/>
            </a:br>
            <a:r>
              <a:rPr lang="en-US" sz="4000" dirty="0" smtClean="0"/>
              <a:t>democracy is bad for growth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poor countries, democracy unleashes pressures for immediate consumption =&gt; less investment =&gt; less growth</a:t>
            </a:r>
          </a:p>
          <a:p>
            <a:pPr lvl="1"/>
            <a:r>
              <a:rPr lang="en-US" dirty="0" err="1" smtClean="0"/>
              <a:t>Galenson</a:t>
            </a:r>
            <a:r>
              <a:rPr lang="en-US" dirty="0" smtClean="0"/>
              <a:t> &amp; de </a:t>
            </a:r>
            <a:r>
              <a:rPr lang="en-US" dirty="0" err="1" smtClean="0"/>
              <a:t>Schweinitz</a:t>
            </a:r>
            <a:r>
              <a:rPr lang="en-US" dirty="0" smtClean="0"/>
              <a:t> (1959)</a:t>
            </a:r>
          </a:p>
          <a:p>
            <a:r>
              <a:rPr lang="en-US" dirty="0" smtClean="0"/>
              <a:t>Dictatorship =&gt; less consumption/more investment =&gt; more growth</a:t>
            </a:r>
          </a:p>
          <a:p>
            <a:pPr lvl="1"/>
            <a:r>
              <a:rPr lang="en-US" dirty="0" err="1" smtClean="0"/>
              <a:t>Rao</a:t>
            </a:r>
            <a:r>
              <a:rPr lang="en-US" dirty="0" smtClean="0"/>
              <a:t> (1984)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details on </a:t>
            </a:r>
            <a:br>
              <a:rPr lang="en-US" dirty="0" smtClean="0"/>
            </a:br>
            <a:r>
              <a:rPr lang="en-US" dirty="0" smtClean="0"/>
              <a:t>“democracy bad for growth”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Poor people want to consume immediately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workers can organize, wages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ea typeface="Wingdings"/>
                <a:cs typeface="Wingdings"/>
                <a:sym typeface="Wingdings"/>
              </a:rPr>
              <a:t> 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=&gt; profits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ea typeface="Wingdings"/>
                <a:cs typeface="Wingdings"/>
                <a:sym typeface="Wingdings"/>
              </a:rPr>
              <a:t> 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=&gt; investment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Wingdings"/>
                <a:cs typeface="Wingdings"/>
                <a:sym typeface="Wingdings"/>
              </a:rPr>
              <a:t>When people can vote, government </a:t>
            </a:r>
            <a:r>
              <a:rPr lang="en-US" dirty="0" smtClean="0">
                <a:latin typeface="Calibri"/>
                <a:ea typeface="Wingdings"/>
                <a:cs typeface="Calibri"/>
                <a:sym typeface="Wingdings"/>
              </a:rPr>
              <a:t>distribute more and invest 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/>
                <a:ea typeface="Wingdings"/>
                <a:cs typeface="Calibri"/>
                <a:sym typeface="Wingdings"/>
              </a:rPr>
              <a:t>Investment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latin typeface="Calibri"/>
                <a:ea typeface="Wingdings"/>
                <a:cs typeface="Calibri"/>
                <a:sym typeface="Wingdings"/>
              </a:rPr>
              <a:t> </a:t>
            </a:r>
            <a:r>
              <a:rPr lang="en-US" dirty="0" smtClean="0">
                <a:latin typeface="Calibri"/>
                <a:ea typeface="Wingdings"/>
                <a:cs typeface="Calibri"/>
                <a:sym typeface="Wingdings"/>
              </a:rPr>
              <a:t>=&gt; growth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>
                <a:latin typeface="Calibri"/>
                <a:ea typeface="Wingdings"/>
                <a:cs typeface="Calibri"/>
                <a:sym typeface="Wingdings"/>
              </a:rPr>
              <a:t> 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2325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Some blame India’s democracy for  economic problems </a:t>
            </a:r>
            <a:br>
              <a:rPr lang="en-US" sz="3600" dirty="0" smtClean="0"/>
            </a:br>
            <a:r>
              <a:rPr lang="en-US" sz="3200" dirty="0" smtClean="0"/>
              <a:t>(Economist (2012): </a:t>
            </a:r>
            <a:r>
              <a:rPr lang="en-US" sz="3200" i="1" dirty="0" smtClean="0"/>
              <a:t>The democracy bottleneck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Indian </a:t>
            </a:r>
            <a:r>
              <a:rPr lang="en-US" dirty="0" smtClean="0"/>
              <a:t>coalition government unable to push through reforms</a:t>
            </a:r>
          </a:p>
          <a:p>
            <a:r>
              <a:rPr lang="en-US" dirty="0" smtClean="0"/>
              <a:t>Government spending on subsidies for fuel &amp; electricity (and debt) instead of investment and social programs (education, etc.)</a:t>
            </a:r>
          </a:p>
          <a:p>
            <a:r>
              <a:rPr lang="en-US" dirty="0" smtClean="0"/>
              <a:t>Government spending also on unprofitable SOEs to protect public sector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3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 that democracy is good for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91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Democracies are more accountable to voters =&gt; protect property rights =&gt; investment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>
                <a:sym typeface="Wingdings"/>
              </a:rPr>
              <a:t> =&gt; growth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</a:p>
          <a:p>
            <a:r>
              <a:rPr lang="en-US" dirty="0" smtClean="0">
                <a:latin typeface="Calibri"/>
                <a:cs typeface="Calibri"/>
                <a:sym typeface="Wingdings"/>
              </a:rPr>
              <a:t>Democracy are more accountable to voters =&gt; optimal investment in public services =&gt; growth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>
              <a:latin typeface="Calibri"/>
              <a:cs typeface="Calibri"/>
              <a:sym typeface="Wingdings"/>
            </a:endParaRPr>
          </a:p>
          <a:p>
            <a:r>
              <a:rPr lang="en-US" dirty="0" smtClean="0">
                <a:latin typeface="Calibri"/>
                <a:cs typeface="Calibri"/>
                <a:sym typeface="Wingdings"/>
              </a:rPr>
              <a:t>Dictators fear empowered voters =&gt; undersupply public services =&gt; growth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 smtClean="0">
              <a:latin typeface="Calibri"/>
              <a:cs typeface="Calibri"/>
              <a:sym typeface="Wingdings"/>
            </a:endParaRPr>
          </a:p>
          <a:p>
            <a:r>
              <a:rPr lang="en-US" dirty="0" smtClean="0">
                <a:sym typeface="Wingdings"/>
              </a:rPr>
              <a:t>Democracies allow free flow of information =&gt; resource allocation efficiency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=&gt; growth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3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arguments are not mutually exclusive; if true, may cancel each other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7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Ingredients of Growth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Solow Model (based on Cobb-Douglas)</a:t>
            </a:r>
          </a:p>
          <a:p>
            <a:pPr lvl="1">
              <a:buFont typeface="Courier New"/>
              <a:buChar char="o"/>
            </a:pPr>
            <a:r>
              <a:rPr lang="en-US" i="1" dirty="0" smtClean="0"/>
              <a:t>y = </a:t>
            </a:r>
            <a:r>
              <a:rPr lang="en-US" i="1" dirty="0" err="1" smtClean="0"/>
              <a:t>Ak</a:t>
            </a:r>
            <a:r>
              <a:rPr lang="en-US" baseline="30000" dirty="0" smtClean="0"/>
              <a:t>α</a:t>
            </a:r>
            <a:r>
              <a:rPr lang="en-US" i="1" dirty="0" smtClean="0"/>
              <a:t>l</a:t>
            </a:r>
            <a:r>
              <a:rPr lang="en-US" baseline="30000" dirty="0" smtClean="0"/>
              <a:t>β</a:t>
            </a:r>
            <a:r>
              <a:rPr lang="en-US" i="1" dirty="0" smtClean="0"/>
              <a:t> </a:t>
            </a:r>
            <a:r>
              <a:rPr lang="en-US" dirty="0" smtClean="0"/>
              <a:t>; α + β </a:t>
            </a:r>
            <a:r>
              <a:rPr lang="en-US" i="1" dirty="0" smtClean="0"/>
              <a:t>= </a:t>
            </a:r>
            <a:r>
              <a:rPr lang="en-US" dirty="0" smtClean="0"/>
              <a:t>1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K = capital (investment in machines, etc.)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L = labor (workers)</a:t>
            </a:r>
            <a:endParaRPr lang="en-US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α + β </a:t>
            </a:r>
            <a:r>
              <a:rPr lang="en-US" i="1" dirty="0" smtClean="0"/>
              <a:t>= </a:t>
            </a:r>
            <a:r>
              <a:rPr lang="en-US" dirty="0" smtClean="0"/>
              <a:t>1 =&gt; Diminishing </a:t>
            </a:r>
            <a:r>
              <a:rPr lang="en-US" dirty="0" smtClean="0"/>
              <a:t>returns to capital &amp; labor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A = Total factor productivity (technology, etc.)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Long term growth </a:t>
            </a:r>
            <a:r>
              <a:rPr lang="en-US" dirty="0" smtClean="0"/>
              <a:t>determined </a:t>
            </a:r>
            <a:r>
              <a:rPr lang="en-US" dirty="0" smtClean="0"/>
              <a:t>TFP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478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dictatorships invest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countries, democracies invest more (as share of GDP)</a:t>
            </a:r>
          </a:p>
          <a:p>
            <a:r>
              <a:rPr lang="en-US" dirty="0" smtClean="0"/>
              <a:t>But democracies tend to be rich, and rich countries tend to invest more</a:t>
            </a:r>
          </a:p>
          <a:p>
            <a:r>
              <a:rPr lang="en-US" dirty="0" smtClean="0"/>
              <a:t>In poor countries, little difference between democracies and dictatorships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2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688</Words>
  <Application>Microsoft Macintosh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Economic effects of democracy</vt:lpstr>
      <vt:lpstr>PowerPoint Presentation</vt:lpstr>
      <vt:lpstr>Argument that  democracy is bad for growth</vt:lpstr>
      <vt:lpstr>More details on  “democracy bad for growth” argument</vt:lpstr>
      <vt:lpstr>Some blame India’s democracy for  economic problems  (Economist (2012): The democracy bottleneck)</vt:lpstr>
      <vt:lpstr>Arguments that democracy is good for growth</vt:lpstr>
      <vt:lpstr>PowerPoint Presentation</vt:lpstr>
      <vt:lpstr>Ingredients of Growth</vt:lpstr>
      <vt:lpstr>Do dictatorships invest more?</vt:lpstr>
      <vt:lpstr>Do dictatorships have faster labor force growth?</vt:lpstr>
      <vt:lpstr>Do democracies have better resource efficiency (technology, etc.)? </vt:lpstr>
      <vt:lpstr>Do dictatorships grow faster or slower than democracies?</vt:lpstr>
      <vt:lpstr>Democracies grow neither faster nor slower than dictatorships (controlling for other factors)</vt:lpstr>
      <vt:lpstr>Do dictatorships grow faster or slower than democracies in poor countries?  </vt:lpstr>
      <vt:lpstr>Do dictatorships grow faster or slower than democracies in wealthy countries? </vt:lpstr>
      <vt:lpstr>Democracies promote growth through greater investment in female health and education </vt:lpstr>
      <vt:lpstr>Whereas Communist dictatorships have high female labor force participation, oil rich dictatorships do not</vt:lpstr>
      <vt:lpstr>What about the Tigers?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effects of democracy</dc:title>
  <dc:creator>Tyson Roberts</dc:creator>
  <cp:lastModifiedBy>Tyson Roberts</cp:lastModifiedBy>
  <cp:revision>14</cp:revision>
  <dcterms:created xsi:type="dcterms:W3CDTF">2015-05-28T04:59:37Z</dcterms:created>
  <dcterms:modified xsi:type="dcterms:W3CDTF">2015-05-28T17:59:15Z</dcterms:modified>
</cp:coreProperties>
</file>