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8"/>
  </p:notesMasterIdLst>
  <p:handoutMasterIdLst>
    <p:handoutMasterId r:id="rId59"/>
  </p:handoutMasterIdLst>
  <p:sldIdLst>
    <p:sldId id="696" r:id="rId2"/>
    <p:sldId id="494" r:id="rId3"/>
    <p:sldId id="399" r:id="rId4"/>
    <p:sldId id="634" r:id="rId5"/>
    <p:sldId id="586" r:id="rId6"/>
    <p:sldId id="400" r:id="rId7"/>
    <p:sldId id="636" r:id="rId8"/>
    <p:sldId id="699" r:id="rId9"/>
    <p:sldId id="598" r:id="rId10"/>
    <p:sldId id="594" r:id="rId11"/>
    <p:sldId id="403" r:id="rId12"/>
    <p:sldId id="497" r:id="rId13"/>
    <p:sldId id="402" r:id="rId14"/>
    <p:sldId id="430" r:id="rId15"/>
    <p:sldId id="631" r:id="rId16"/>
    <p:sldId id="760" r:id="rId17"/>
    <p:sldId id="615" r:id="rId18"/>
    <p:sldId id="705" r:id="rId19"/>
    <p:sldId id="706" r:id="rId20"/>
    <p:sldId id="704" r:id="rId21"/>
    <p:sldId id="708" r:id="rId22"/>
    <p:sldId id="756" r:id="rId23"/>
    <p:sldId id="716" r:id="rId24"/>
    <p:sldId id="757" r:id="rId25"/>
    <p:sldId id="721" r:id="rId26"/>
    <p:sldId id="717" r:id="rId27"/>
    <p:sldId id="723" r:id="rId28"/>
    <p:sldId id="758" r:id="rId29"/>
    <p:sldId id="697" r:id="rId30"/>
    <p:sldId id="725" r:id="rId31"/>
    <p:sldId id="726" r:id="rId32"/>
    <p:sldId id="727" r:id="rId33"/>
    <p:sldId id="709" r:id="rId34"/>
    <p:sldId id="710" r:id="rId35"/>
    <p:sldId id="711" r:id="rId36"/>
    <p:sldId id="394" r:id="rId37"/>
    <p:sldId id="395" r:id="rId38"/>
    <p:sldId id="442" r:id="rId39"/>
    <p:sldId id="448" r:id="rId40"/>
    <p:sldId id="736" r:id="rId41"/>
    <p:sldId id="607" r:id="rId42"/>
    <p:sldId id="608" r:id="rId43"/>
    <p:sldId id="610" r:id="rId44"/>
    <p:sldId id="732" r:id="rId45"/>
    <p:sldId id="712" r:id="rId46"/>
    <p:sldId id="740" r:id="rId47"/>
    <p:sldId id="739" r:id="rId48"/>
    <p:sldId id="742" r:id="rId49"/>
    <p:sldId id="741" r:id="rId50"/>
    <p:sldId id="743" r:id="rId51"/>
    <p:sldId id="744" r:id="rId52"/>
    <p:sldId id="745" r:id="rId53"/>
    <p:sldId id="754" r:id="rId54"/>
    <p:sldId id="761" r:id="rId55"/>
    <p:sldId id="762" r:id="rId56"/>
    <p:sldId id="763"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B06BA"/>
    <a:srgbClr val="993300"/>
    <a:srgbClr val="4F81BD"/>
    <a:srgbClr val="3095E8"/>
    <a:srgbClr val="4784FF"/>
    <a:srgbClr val="6598FF"/>
    <a:srgbClr val="B2B2B2"/>
    <a:srgbClr val="9EA7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5936" autoAdjust="0"/>
  </p:normalViewPr>
  <p:slideViewPr>
    <p:cSldViewPr>
      <p:cViewPr varScale="1">
        <p:scale>
          <a:sx n="78" d="100"/>
          <a:sy n="78" d="100"/>
        </p:scale>
        <p:origin x="-12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10"/>
    </p:cViewPr>
  </p:sorterViewPr>
  <p:notesViewPr>
    <p:cSldViewPr>
      <p:cViewPr varScale="1">
        <p:scale>
          <a:sx n="66" d="100"/>
          <a:sy n="66" d="100"/>
        </p:scale>
        <p:origin x="-282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CA2DCD40-3BE7-4D19-A858-A6C422FBF1FB}" type="datetimeFigureOut">
              <a:rPr lang="en-US"/>
              <a:pPr>
                <a:defRPr/>
              </a:pPr>
              <a:t>8/17/2013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81BBD1BC-4BA0-45AE-82B9-09D1E8B1109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200">
                <a:latin typeface="Arial" charset="0"/>
                <a:cs typeface="+mn-cs"/>
              </a:defRPr>
            </a:lvl1pPr>
          </a:lstStyle>
          <a:p>
            <a:pPr>
              <a:defRPr/>
            </a:pPr>
            <a:endParaRPr lang="en-US" dirty="0"/>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200">
                <a:latin typeface="Arial" charset="0"/>
                <a:cs typeface="+mn-cs"/>
              </a:defRPr>
            </a:lvl1pPr>
          </a:lstStyle>
          <a:p>
            <a:pPr>
              <a:defRPr/>
            </a:pPr>
            <a:endParaRPr lang="en-US" dirty="0"/>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base">
              <a:defRPr sz="1200">
                <a:latin typeface="Arial" charset="0"/>
                <a:cs typeface="+mn-cs"/>
              </a:defRPr>
            </a:lvl1pPr>
          </a:lstStyle>
          <a:p>
            <a:pPr>
              <a:defRPr/>
            </a:pPr>
            <a:endParaRPr lang="en-US" dirty="0"/>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defRPr sz="1200">
                <a:latin typeface="Arial" charset="0"/>
                <a:cs typeface="+mn-cs"/>
              </a:defRPr>
            </a:lvl1pPr>
          </a:lstStyle>
          <a:p>
            <a:pPr>
              <a:defRPr/>
            </a:pPr>
            <a:fld id="{142A98CD-2ACF-4F3A-A1B9-AEE8885B252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1140" name="Slide Number Placeholder 3"/>
          <p:cNvSpPr>
            <a:spLocks noGrp="1"/>
          </p:cNvSpPr>
          <p:nvPr>
            <p:ph type="sldNum" sz="quarter" idx="5"/>
          </p:nvPr>
        </p:nvSpPr>
        <p:spPr/>
        <p:txBody>
          <a:bodyPr/>
          <a:lstStyle/>
          <a:p>
            <a:pPr>
              <a:defRPr/>
            </a:pPr>
            <a:fld id="{6024E22C-1B44-4D31-A1F3-B500755955FE}" type="slidenum">
              <a:rPr lang="en-US" smtClean="0">
                <a:latin typeface="Arial" pitchFamily="34" charset="0"/>
              </a:rPr>
              <a:pPr>
                <a:defRPr/>
              </a:pPr>
              <a:t>2</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4692" name="Slide Number Placeholder 3"/>
          <p:cNvSpPr>
            <a:spLocks noGrp="1"/>
          </p:cNvSpPr>
          <p:nvPr>
            <p:ph type="sldNum" sz="quarter" idx="5"/>
          </p:nvPr>
        </p:nvSpPr>
        <p:spPr/>
        <p:txBody>
          <a:bodyPr/>
          <a:lstStyle/>
          <a:p>
            <a:pPr>
              <a:defRPr/>
            </a:pPr>
            <a:fld id="{3F5FD709-2851-4ED2-913C-E37A5B8ABB50}" type="slidenum">
              <a:rPr lang="en-US" smtClean="0">
                <a:latin typeface="Arial" pitchFamily="34" charset="0"/>
              </a:rPr>
              <a:pPr>
                <a:defRPr/>
              </a:pPr>
              <a:t>11</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5716" name="Slide Number Placeholder 3"/>
          <p:cNvSpPr>
            <a:spLocks noGrp="1"/>
          </p:cNvSpPr>
          <p:nvPr>
            <p:ph type="sldNum" sz="quarter" idx="5"/>
          </p:nvPr>
        </p:nvSpPr>
        <p:spPr/>
        <p:txBody>
          <a:bodyPr/>
          <a:lstStyle/>
          <a:p>
            <a:pPr>
              <a:defRPr/>
            </a:pPr>
            <a:fld id="{41D36EEC-7723-4AE3-941F-E1DE33F0EFE8}" type="slidenum">
              <a:rPr lang="en-US" smtClean="0">
                <a:latin typeface="Arial" pitchFamily="34" charset="0"/>
              </a:rPr>
              <a:pPr>
                <a:defRPr/>
              </a:pPr>
              <a:t>12</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0596" name="Slide Number Placeholder 3"/>
          <p:cNvSpPr>
            <a:spLocks noGrp="1"/>
          </p:cNvSpPr>
          <p:nvPr>
            <p:ph type="sldNum" sz="quarter" idx="5"/>
          </p:nvPr>
        </p:nvSpPr>
        <p:spPr/>
        <p:txBody>
          <a:bodyPr/>
          <a:lstStyle/>
          <a:p>
            <a:pPr>
              <a:defRPr/>
            </a:pPr>
            <a:fld id="{9A133493-D990-40CC-84A3-369CD5CF6974}" type="slidenum">
              <a:rPr lang="en-US" smtClean="0">
                <a:latin typeface="Arial" pitchFamily="34" charset="0"/>
              </a:rPr>
              <a:pPr>
                <a:defRPr/>
              </a:pPr>
              <a:t>13</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1620" name="Slide Number Placeholder 3"/>
          <p:cNvSpPr>
            <a:spLocks noGrp="1"/>
          </p:cNvSpPr>
          <p:nvPr>
            <p:ph type="sldNum" sz="quarter" idx="5"/>
          </p:nvPr>
        </p:nvSpPr>
        <p:spPr/>
        <p:txBody>
          <a:bodyPr/>
          <a:lstStyle/>
          <a:p>
            <a:pPr>
              <a:defRPr/>
            </a:pPr>
            <a:fld id="{68E35635-7F98-47AA-88DA-DA8233D137F0}" type="slidenum">
              <a:rPr lang="en-US" smtClean="0">
                <a:latin typeface="Arial" pitchFamily="34" charset="0"/>
              </a:rPr>
              <a:pPr>
                <a:defRPr/>
              </a:pPr>
              <a:t>14</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0596" name="Slide Number Placeholder 3"/>
          <p:cNvSpPr>
            <a:spLocks noGrp="1"/>
          </p:cNvSpPr>
          <p:nvPr>
            <p:ph type="sldNum" sz="quarter" idx="5"/>
          </p:nvPr>
        </p:nvSpPr>
        <p:spPr/>
        <p:txBody>
          <a:bodyPr/>
          <a:lstStyle/>
          <a:p>
            <a:pPr>
              <a:defRPr/>
            </a:pPr>
            <a:fld id="{B9DC7854-F6B9-40AF-9B15-C97D92A164DA}" type="slidenum">
              <a:rPr lang="en-US" smtClean="0">
                <a:latin typeface="Arial" pitchFamily="34" charset="0"/>
              </a:rPr>
              <a:pPr>
                <a:defRPr/>
              </a:pPr>
              <a:t>15</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00356" name="Slide Number Placeholder 3"/>
          <p:cNvSpPr>
            <a:spLocks noGrp="1"/>
          </p:cNvSpPr>
          <p:nvPr>
            <p:ph type="sldNum" sz="quarter" idx="5"/>
          </p:nvPr>
        </p:nvSpPr>
        <p:spPr/>
        <p:txBody>
          <a:bodyPr/>
          <a:lstStyle/>
          <a:p>
            <a:pPr>
              <a:defRPr/>
            </a:pPr>
            <a:fld id="{59B8E900-5CFA-422E-BE58-E9AD948179A6}" type="slidenum">
              <a:rPr lang="en-US" smtClean="0">
                <a:latin typeface="Arial" pitchFamily="34" charset="0"/>
              </a:rPr>
              <a:pPr>
                <a:defRPr/>
              </a:pPr>
              <a:t>16</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2644" name="Slide Number Placeholder 3"/>
          <p:cNvSpPr>
            <a:spLocks noGrp="1"/>
          </p:cNvSpPr>
          <p:nvPr>
            <p:ph type="sldNum" sz="quarter" idx="5"/>
          </p:nvPr>
        </p:nvSpPr>
        <p:spPr/>
        <p:txBody>
          <a:bodyPr/>
          <a:lstStyle/>
          <a:p>
            <a:pPr>
              <a:defRPr/>
            </a:pPr>
            <a:fld id="{B67DBFF6-3779-4327-93FC-657DB4484291}" type="slidenum">
              <a:rPr lang="en-US" smtClean="0">
                <a:latin typeface="Arial" pitchFamily="34" charset="0"/>
              </a:rPr>
              <a:pPr>
                <a:defRPr/>
              </a:pPr>
              <a:t>17</a:t>
            </a:fld>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2164" name="Slide Number Placeholder 3"/>
          <p:cNvSpPr>
            <a:spLocks noGrp="1"/>
          </p:cNvSpPr>
          <p:nvPr>
            <p:ph type="sldNum" sz="quarter" idx="5"/>
          </p:nvPr>
        </p:nvSpPr>
        <p:spPr/>
        <p:txBody>
          <a:bodyPr/>
          <a:lstStyle/>
          <a:p>
            <a:pPr>
              <a:defRPr/>
            </a:pPr>
            <a:fld id="{04F16753-AD81-48E1-AECC-04156DF7DE77}" type="slidenum">
              <a:rPr lang="en-US" smtClean="0">
                <a:latin typeface="Arial" pitchFamily="34" charset="0"/>
              </a:rPr>
              <a:pPr>
                <a:defRPr/>
              </a:pPr>
              <a:t>18</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2164" name="Slide Number Placeholder 3"/>
          <p:cNvSpPr>
            <a:spLocks noGrp="1"/>
          </p:cNvSpPr>
          <p:nvPr>
            <p:ph type="sldNum" sz="quarter" idx="5"/>
          </p:nvPr>
        </p:nvSpPr>
        <p:spPr/>
        <p:txBody>
          <a:bodyPr/>
          <a:lstStyle/>
          <a:p>
            <a:pPr>
              <a:defRPr/>
            </a:pPr>
            <a:fld id="{F7353B16-4C14-415F-BCB6-46F8BB392982}" type="slidenum">
              <a:rPr lang="en-US" smtClean="0">
                <a:latin typeface="Arial" pitchFamily="34" charset="0"/>
              </a:rPr>
              <a:pPr>
                <a:defRPr/>
              </a:pPr>
              <a:t>19</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2164" name="Slide Number Placeholder 3"/>
          <p:cNvSpPr>
            <a:spLocks noGrp="1"/>
          </p:cNvSpPr>
          <p:nvPr>
            <p:ph type="sldNum" sz="quarter" idx="5"/>
          </p:nvPr>
        </p:nvSpPr>
        <p:spPr/>
        <p:txBody>
          <a:bodyPr/>
          <a:lstStyle/>
          <a:p>
            <a:pPr>
              <a:defRPr/>
            </a:pPr>
            <a:fld id="{689C9279-8A36-4161-843C-028EF64E725C}" type="slidenum">
              <a:rPr lang="en-US" smtClean="0">
                <a:latin typeface="Arial" pitchFamily="34" charset="0"/>
              </a:rPr>
              <a:pPr>
                <a:defRPr/>
              </a:pPr>
              <a:t>20</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2164" name="Slide Number Placeholder 3"/>
          <p:cNvSpPr>
            <a:spLocks noGrp="1"/>
          </p:cNvSpPr>
          <p:nvPr>
            <p:ph type="sldNum" sz="quarter" idx="5"/>
          </p:nvPr>
        </p:nvSpPr>
        <p:spPr/>
        <p:txBody>
          <a:bodyPr/>
          <a:lstStyle/>
          <a:p>
            <a:pPr>
              <a:defRPr/>
            </a:pPr>
            <a:fld id="{F3D23574-0DF4-4437-B763-C4B0DAE775B9}" type="slidenum">
              <a:rPr lang="en-US" smtClean="0">
                <a:latin typeface="Arial" pitchFamily="34" charset="0"/>
              </a:rPr>
              <a:pPr>
                <a:defRPr/>
              </a:pPr>
              <a:t>3</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71012" name="Slide Number Placeholder 3"/>
          <p:cNvSpPr>
            <a:spLocks noGrp="1"/>
          </p:cNvSpPr>
          <p:nvPr>
            <p:ph type="sldNum" sz="quarter" idx="5"/>
          </p:nvPr>
        </p:nvSpPr>
        <p:spPr/>
        <p:txBody>
          <a:bodyPr/>
          <a:lstStyle/>
          <a:p>
            <a:pPr>
              <a:defRPr/>
            </a:pPr>
            <a:fld id="{7250C8A5-AF52-4877-85F2-77240B43714E}" type="slidenum">
              <a:rPr lang="en-US" smtClean="0">
                <a:latin typeface="Arial" pitchFamily="34" charset="0"/>
              </a:rPr>
              <a:pPr>
                <a:defRPr/>
              </a:pPr>
              <a:t>21</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7348" name="Slide Number Placeholder 3"/>
          <p:cNvSpPr>
            <a:spLocks noGrp="1"/>
          </p:cNvSpPr>
          <p:nvPr>
            <p:ph type="sldNum" sz="quarter" idx="5"/>
          </p:nvPr>
        </p:nvSpPr>
        <p:spPr/>
        <p:txBody>
          <a:bodyPr/>
          <a:lstStyle/>
          <a:p>
            <a:pPr>
              <a:defRPr/>
            </a:pPr>
            <a:fld id="{D33DCBA0-ACD3-4275-A619-F01AA0410E62}" type="slidenum">
              <a:rPr lang="en-US" smtClean="0"/>
              <a:pPr>
                <a:defRPr/>
              </a:pPr>
              <a:t>22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2884" name="Slide Number Placeholder 3"/>
          <p:cNvSpPr>
            <a:spLocks noGrp="1"/>
          </p:cNvSpPr>
          <p:nvPr>
            <p:ph type="sldNum" sz="quarter" idx="5"/>
          </p:nvPr>
        </p:nvSpPr>
        <p:spPr/>
        <p:txBody>
          <a:bodyPr/>
          <a:lstStyle/>
          <a:p>
            <a:pPr>
              <a:defRPr/>
            </a:pPr>
            <a:fld id="{458AF1B2-1C05-4E6F-91AB-667923D0991B}" type="slidenum">
              <a:rPr lang="en-US" smtClean="0">
                <a:latin typeface="Arial" pitchFamily="34" charset="0"/>
              </a:rPr>
              <a:pPr>
                <a:defRPr/>
              </a:pPr>
              <a:t>23</a:t>
            </a:fld>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2884" name="Slide Number Placeholder 3"/>
          <p:cNvSpPr>
            <a:spLocks noGrp="1"/>
          </p:cNvSpPr>
          <p:nvPr>
            <p:ph type="sldNum" sz="quarter" idx="5"/>
          </p:nvPr>
        </p:nvSpPr>
        <p:spPr/>
        <p:txBody>
          <a:bodyPr/>
          <a:lstStyle/>
          <a:p>
            <a:pPr>
              <a:defRPr/>
            </a:pPr>
            <a:fld id="{458AF1B2-1C05-4E6F-91AB-667923D0991B}" type="slidenum">
              <a:rPr lang="en-US" smtClean="0">
                <a:latin typeface="Arial" pitchFamily="34" charset="0"/>
              </a:rPr>
              <a:pPr>
                <a:defRPr/>
              </a:pPr>
              <a:t>24</a:t>
            </a:fld>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1860" name="Slide Number Placeholder 3"/>
          <p:cNvSpPr>
            <a:spLocks noGrp="1"/>
          </p:cNvSpPr>
          <p:nvPr>
            <p:ph type="sldNum" sz="quarter" idx="5"/>
          </p:nvPr>
        </p:nvSpPr>
        <p:spPr/>
        <p:txBody>
          <a:bodyPr/>
          <a:lstStyle/>
          <a:p>
            <a:pPr>
              <a:defRPr/>
            </a:pPr>
            <a:fld id="{1B1656FA-5902-4CC3-B0CB-3D0AD8424021}" type="slidenum">
              <a:rPr lang="en-US" smtClean="0">
                <a:latin typeface="Arial" pitchFamily="34" charset="0"/>
              </a:rPr>
              <a:pPr>
                <a:defRPr/>
              </a:pPr>
              <a:t>25</a:t>
            </a:fld>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9396" name="Slide Number Placeholder 3"/>
          <p:cNvSpPr>
            <a:spLocks noGrp="1"/>
          </p:cNvSpPr>
          <p:nvPr>
            <p:ph type="sldNum" sz="quarter" idx="5"/>
          </p:nvPr>
        </p:nvSpPr>
        <p:spPr/>
        <p:txBody>
          <a:bodyPr/>
          <a:lstStyle/>
          <a:p>
            <a:pPr>
              <a:defRPr/>
            </a:pPr>
            <a:fld id="{4D094D89-8374-4A83-A5AB-C12ED2DC746F}" type="slidenum">
              <a:rPr lang="en-US" smtClean="0"/>
              <a:pPr>
                <a:defRPr/>
              </a:pPr>
              <a:t>26</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9396" name="Slide Number Placeholder 3"/>
          <p:cNvSpPr>
            <a:spLocks noGrp="1"/>
          </p:cNvSpPr>
          <p:nvPr>
            <p:ph type="sldNum" sz="quarter" idx="5"/>
          </p:nvPr>
        </p:nvSpPr>
        <p:spPr/>
        <p:txBody>
          <a:bodyPr/>
          <a:lstStyle/>
          <a:p>
            <a:pPr>
              <a:defRPr/>
            </a:pPr>
            <a:fld id="{05BF5324-FC65-4CE4-A1E1-324DF812ED20}" type="slidenum">
              <a:rPr lang="en-US" smtClean="0"/>
              <a:pPr>
                <a:defRPr/>
              </a:pPr>
              <a:t>27</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9396" name="Slide Number Placeholder 3"/>
          <p:cNvSpPr>
            <a:spLocks noGrp="1"/>
          </p:cNvSpPr>
          <p:nvPr>
            <p:ph type="sldNum" sz="quarter" idx="5"/>
          </p:nvPr>
        </p:nvSpPr>
        <p:spPr/>
        <p:txBody>
          <a:bodyPr/>
          <a:lstStyle/>
          <a:p>
            <a:pPr>
              <a:defRPr/>
            </a:pPr>
            <a:fld id="{05BF5324-FC65-4CE4-A1E1-324DF812ED20}" type="slidenum">
              <a:rPr lang="en-US" smtClean="0"/>
              <a:pPr>
                <a:defRPr/>
              </a:pPr>
              <a:t>28</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6980" name="Slide Number Placeholder 3"/>
          <p:cNvSpPr>
            <a:spLocks noGrp="1"/>
          </p:cNvSpPr>
          <p:nvPr>
            <p:ph type="sldNum" sz="quarter" idx="5"/>
          </p:nvPr>
        </p:nvSpPr>
        <p:spPr/>
        <p:txBody>
          <a:bodyPr/>
          <a:lstStyle/>
          <a:p>
            <a:pPr>
              <a:defRPr/>
            </a:pPr>
            <a:fld id="{9A8B9403-FA92-4014-906E-DE22AFED1D8C}" type="slidenum">
              <a:rPr lang="en-US" smtClean="0">
                <a:latin typeface="Arial" pitchFamily="34" charset="0"/>
              </a:rPr>
              <a:pPr>
                <a:defRPr/>
              </a:pPr>
              <a:t>29</a:t>
            </a:fld>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1444" name="Slide Number Placeholder 3"/>
          <p:cNvSpPr>
            <a:spLocks noGrp="1"/>
          </p:cNvSpPr>
          <p:nvPr>
            <p:ph type="sldNum" sz="quarter" idx="5"/>
          </p:nvPr>
        </p:nvSpPr>
        <p:spPr/>
        <p:txBody>
          <a:bodyPr/>
          <a:lstStyle/>
          <a:p>
            <a:pPr>
              <a:defRPr/>
            </a:pPr>
            <a:fld id="{49BF31CE-34D6-446C-80B6-BED40ADBE386}" type="slidenum">
              <a:rPr lang="en-US" smtClean="0"/>
              <a:pPr>
                <a:defRPr/>
              </a:pPr>
              <a:t>30</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4212" name="Slide Number Placeholder 3"/>
          <p:cNvSpPr>
            <a:spLocks noGrp="1"/>
          </p:cNvSpPr>
          <p:nvPr>
            <p:ph type="sldNum" sz="quarter" idx="5"/>
          </p:nvPr>
        </p:nvSpPr>
        <p:spPr/>
        <p:txBody>
          <a:bodyPr/>
          <a:lstStyle/>
          <a:p>
            <a:pPr>
              <a:defRPr/>
            </a:pPr>
            <a:fld id="{361085DA-6497-49C5-9EA9-C09DE692F511}" type="slidenum">
              <a:rPr lang="en-US" smtClean="0">
                <a:latin typeface="Arial" pitchFamily="34" charset="0"/>
              </a:rPr>
              <a:pPr>
                <a:defRPr/>
              </a:pPr>
              <a:t>4</a:t>
            </a:fld>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1444" name="Slide Number Placeholder 3"/>
          <p:cNvSpPr>
            <a:spLocks noGrp="1"/>
          </p:cNvSpPr>
          <p:nvPr>
            <p:ph type="sldNum" sz="quarter" idx="5"/>
          </p:nvPr>
        </p:nvSpPr>
        <p:spPr/>
        <p:txBody>
          <a:bodyPr/>
          <a:lstStyle/>
          <a:p>
            <a:pPr>
              <a:defRPr/>
            </a:pPr>
            <a:fld id="{2C0C1196-4369-4AB1-8B8A-B2CCEEB45F51}" type="slidenum">
              <a:rPr lang="en-US" smtClean="0"/>
              <a:pPr>
                <a:defRPr/>
              </a:pPr>
              <a:t>31</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2708" name="Slide Number Placeholder 3"/>
          <p:cNvSpPr>
            <a:spLocks noGrp="1"/>
          </p:cNvSpPr>
          <p:nvPr>
            <p:ph type="sldNum" sz="quarter" idx="5"/>
          </p:nvPr>
        </p:nvSpPr>
        <p:spPr/>
        <p:txBody>
          <a:bodyPr/>
          <a:lstStyle/>
          <a:p>
            <a:pPr>
              <a:defRPr/>
            </a:pPr>
            <a:fld id="{24795385-5BA0-4C03-9140-1CFA841F45DC}" type="slidenum">
              <a:rPr lang="en-US" smtClean="0"/>
              <a:pPr>
                <a:defRPr/>
              </a:pPr>
              <a:t>32</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B19B1565-2994-402D-8041-0B83EA2C5DBB}" type="slidenum">
              <a:rPr lang="en-US" smtClean="0">
                <a:latin typeface="Arial" pitchFamily="34" charset="0"/>
              </a:rPr>
              <a:pPr>
                <a:defRPr/>
              </a:pPr>
              <a:t>33</a:t>
            </a:fld>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829F9559-BE33-4AB7-BF29-C6BD7F3079E2}" type="slidenum">
              <a:rPr lang="en-US" smtClean="0">
                <a:latin typeface="Arial" pitchFamily="34" charset="0"/>
              </a:rPr>
              <a:pPr>
                <a:defRPr/>
              </a:pPr>
              <a:t>34</a:t>
            </a:fld>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40FCB7AE-0FD2-40E9-AD64-B24FD35FB02F}" type="slidenum">
              <a:rPr lang="en-US" smtClean="0">
                <a:latin typeface="Arial" pitchFamily="34" charset="0"/>
              </a:rPr>
              <a:pPr>
                <a:defRPr/>
              </a:pPr>
              <a:t>35</a:t>
            </a:fld>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8484" name="Slide Number Placeholder 3"/>
          <p:cNvSpPr>
            <a:spLocks noGrp="1"/>
          </p:cNvSpPr>
          <p:nvPr>
            <p:ph type="sldNum" sz="quarter" idx="5"/>
          </p:nvPr>
        </p:nvSpPr>
        <p:spPr/>
        <p:txBody>
          <a:bodyPr/>
          <a:lstStyle/>
          <a:p>
            <a:pPr>
              <a:defRPr/>
            </a:pPr>
            <a:fld id="{5BD2B9FF-E333-4E42-BB52-67B594C64FAA}" type="slidenum">
              <a:rPr lang="en-US" smtClean="0">
                <a:latin typeface="Arial" pitchFamily="34" charset="0"/>
              </a:rPr>
              <a:pPr>
                <a:defRPr/>
              </a:pPr>
              <a:t>36</a:t>
            </a:fld>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9508" name="Slide Number Placeholder 3"/>
          <p:cNvSpPr>
            <a:spLocks noGrp="1"/>
          </p:cNvSpPr>
          <p:nvPr>
            <p:ph type="sldNum" sz="quarter" idx="5"/>
          </p:nvPr>
        </p:nvSpPr>
        <p:spPr/>
        <p:txBody>
          <a:bodyPr/>
          <a:lstStyle/>
          <a:p>
            <a:pPr>
              <a:defRPr/>
            </a:pPr>
            <a:fld id="{8F701EDB-994A-4D32-AFCF-000FEF0A0E08}" type="slidenum">
              <a:rPr lang="en-US" smtClean="0">
                <a:latin typeface="Arial" pitchFamily="34" charset="0"/>
              </a:rPr>
              <a:pPr>
                <a:defRPr/>
              </a:pPr>
              <a:t>37</a:t>
            </a:fld>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50532" name="Slide Number Placeholder 3"/>
          <p:cNvSpPr>
            <a:spLocks noGrp="1"/>
          </p:cNvSpPr>
          <p:nvPr>
            <p:ph type="sldNum" sz="quarter" idx="5"/>
          </p:nvPr>
        </p:nvSpPr>
        <p:spPr/>
        <p:txBody>
          <a:bodyPr/>
          <a:lstStyle/>
          <a:p>
            <a:pPr>
              <a:defRPr/>
            </a:pPr>
            <a:fld id="{2206CCA2-B30C-47CF-844E-46DD14C5D358}" type="slidenum">
              <a:rPr lang="en-US" smtClean="0">
                <a:latin typeface="Arial" pitchFamily="34" charset="0"/>
              </a:rPr>
              <a:pPr>
                <a:defRPr/>
              </a:pPr>
              <a:t>38</a:t>
            </a:fld>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51556" name="Slide Number Placeholder 3"/>
          <p:cNvSpPr>
            <a:spLocks noGrp="1"/>
          </p:cNvSpPr>
          <p:nvPr>
            <p:ph type="sldNum" sz="quarter" idx="5"/>
          </p:nvPr>
        </p:nvSpPr>
        <p:spPr/>
        <p:txBody>
          <a:bodyPr/>
          <a:lstStyle/>
          <a:p>
            <a:pPr>
              <a:defRPr/>
            </a:pPr>
            <a:fld id="{B6A1B69C-1053-45C9-9AFD-204181E1448B}" type="slidenum">
              <a:rPr lang="en-US" smtClean="0">
                <a:latin typeface="Arial" pitchFamily="34" charset="0"/>
              </a:rPr>
              <a:pPr>
                <a:defRPr/>
              </a:pPr>
              <a:t>39</a:t>
            </a:fld>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51556" name="Slide Number Placeholder 3"/>
          <p:cNvSpPr>
            <a:spLocks noGrp="1"/>
          </p:cNvSpPr>
          <p:nvPr>
            <p:ph type="sldNum" sz="quarter" idx="5"/>
          </p:nvPr>
        </p:nvSpPr>
        <p:spPr/>
        <p:txBody>
          <a:bodyPr/>
          <a:lstStyle/>
          <a:p>
            <a:pPr>
              <a:defRPr/>
            </a:pPr>
            <a:fld id="{E335D200-2435-45F8-8DD4-E54905769AEE}" type="slidenum">
              <a:rPr lang="en-US" smtClean="0">
                <a:latin typeface="Arial" pitchFamily="34" charset="0"/>
              </a:rPr>
              <a:pPr>
                <a:defRPr/>
              </a:pPr>
              <a:t>40</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3188" name="Slide Number Placeholder 3"/>
          <p:cNvSpPr>
            <a:spLocks noGrp="1"/>
          </p:cNvSpPr>
          <p:nvPr>
            <p:ph type="sldNum" sz="quarter" idx="5"/>
          </p:nvPr>
        </p:nvSpPr>
        <p:spPr/>
        <p:txBody>
          <a:bodyPr/>
          <a:lstStyle/>
          <a:p>
            <a:pPr>
              <a:defRPr/>
            </a:pPr>
            <a:fld id="{386D728A-7C49-42B0-BDBE-B4A7FE2A653A}" type="slidenum">
              <a:rPr lang="en-US" smtClean="0">
                <a:latin typeface="Arial" pitchFamily="34" charset="0"/>
              </a:rPr>
              <a:pPr>
                <a:defRPr/>
              </a:pPr>
              <a:t>5</a:t>
            </a:fld>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05476" name="Slide Number Placeholder 3"/>
          <p:cNvSpPr>
            <a:spLocks noGrp="1"/>
          </p:cNvSpPr>
          <p:nvPr>
            <p:ph type="sldNum" sz="quarter" idx="5"/>
          </p:nvPr>
        </p:nvSpPr>
        <p:spPr/>
        <p:txBody>
          <a:bodyPr/>
          <a:lstStyle/>
          <a:p>
            <a:pPr>
              <a:defRPr/>
            </a:pPr>
            <a:fld id="{82E886A8-315D-4E50-9E64-C8C72A6822A1}" type="slidenum">
              <a:rPr lang="en-US" smtClean="0">
                <a:latin typeface="Arial" pitchFamily="34" charset="0"/>
              </a:rPr>
              <a:pPr>
                <a:defRPr/>
              </a:pPr>
              <a:t>41</a:t>
            </a:fld>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06500" name="Slide Number Placeholder 3"/>
          <p:cNvSpPr>
            <a:spLocks noGrp="1"/>
          </p:cNvSpPr>
          <p:nvPr>
            <p:ph type="sldNum" sz="quarter" idx="5"/>
          </p:nvPr>
        </p:nvSpPr>
        <p:spPr/>
        <p:txBody>
          <a:bodyPr/>
          <a:lstStyle/>
          <a:p>
            <a:pPr>
              <a:defRPr/>
            </a:pPr>
            <a:fld id="{2DB6529E-0E08-4D28-A029-E598FEA8E11E}" type="slidenum">
              <a:rPr lang="en-US" smtClean="0">
                <a:latin typeface="Arial" pitchFamily="34" charset="0"/>
              </a:rPr>
              <a:pPr>
                <a:defRPr/>
              </a:pPr>
              <a:t>42</a:t>
            </a:fld>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08548" name="Slide Number Placeholder 3"/>
          <p:cNvSpPr>
            <a:spLocks noGrp="1"/>
          </p:cNvSpPr>
          <p:nvPr>
            <p:ph type="sldNum" sz="quarter" idx="5"/>
          </p:nvPr>
        </p:nvSpPr>
        <p:spPr/>
        <p:txBody>
          <a:bodyPr/>
          <a:lstStyle/>
          <a:p>
            <a:pPr>
              <a:defRPr/>
            </a:pPr>
            <a:fld id="{F4B54AAE-986D-4A76-A4B8-274E3A5B6711}" type="slidenum">
              <a:rPr lang="en-US" smtClean="0">
                <a:latin typeface="Arial" pitchFamily="34" charset="0"/>
              </a:rPr>
              <a:pPr>
                <a:defRPr/>
              </a:pPr>
              <a:t>43</a:t>
            </a:fld>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p:txBody>
          <a:bodyPr/>
          <a:lstStyle/>
          <a:p>
            <a:pPr>
              <a:defRPr/>
            </a:pPr>
            <a:fld id="{1F311698-664D-48F9-869A-6E0ED90C7CE5}" type="slidenum">
              <a:rPr lang="en-US" smtClean="0">
                <a:latin typeface="Arial" pitchFamily="34" charset="0"/>
              </a:rPr>
              <a:pPr>
                <a:defRPr/>
              </a:pPr>
              <a:t>45</a:t>
            </a:fld>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6564" name="Slide Number Placeholder 3"/>
          <p:cNvSpPr>
            <a:spLocks noGrp="1"/>
          </p:cNvSpPr>
          <p:nvPr>
            <p:ph type="sldNum" sz="quarter" idx="5"/>
          </p:nvPr>
        </p:nvSpPr>
        <p:spPr/>
        <p:txBody>
          <a:bodyPr/>
          <a:lstStyle/>
          <a:p>
            <a:pPr>
              <a:defRPr/>
            </a:pPr>
            <a:fld id="{56E2E119-263B-4A88-BB16-5CCAE0B4FACE}" type="slidenum">
              <a:rPr lang="en-US" smtClean="0"/>
              <a:pPr>
                <a:defRPr/>
              </a:pPr>
              <a:t>46</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5540" name="Slide Number Placeholder 3"/>
          <p:cNvSpPr>
            <a:spLocks noGrp="1"/>
          </p:cNvSpPr>
          <p:nvPr>
            <p:ph type="sldNum" sz="quarter" idx="5"/>
          </p:nvPr>
        </p:nvSpPr>
        <p:spPr/>
        <p:txBody>
          <a:bodyPr/>
          <a:lstStyle/>
          <a:p>
            <a:pPr>
              <a:defRPr/>
            </a:pPr>
            <a:fld id="{5B468568-60DD-48CD-B8EB-27700E9072A5}" type="slidenum">
              <a:rPr lang="en-US" smtClean="0"/>
              <a:pPr>
                <a:defRPr/>
              </a:pPr>
              <a:t>47</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6564" name="Slide Number Placeholder 3"/>
          <p:cNvSpPr>
            <a:spLocks noGrp="1"/>
          </p:cNvSpPr>
          <p:nvPr>
            <p:ph type="sldNum" sz="quarter" idx="5"/>
          </p:nvPr>
        </p:nvSpPr>
        <p:spPr/>
        <p:txBody>
          <a:bodyPr/>
          <a:lstStyle/>
          <a:p>
            <a:pPr>
              <a:defRPr/>
            </a:pPr>
            <a:fld id="{02B68D13-4720-4716-8D08-FEBD45015543}" type="slidenum">
              <a:rPr lang="en-US" smtClean="0"/>
              <a:pPr>
                <a:defRPr/>
              </a:pPr>
              <a:t>48</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6564" name="Slide Number Placeholder 3"/>
          <p:cNvSpPr>
            <a:spLocks noGrp="1"/>
          </p:cNvSpPr>
          <p:nvPr>
            <p:ph type="sldNum" sz="quarter" idx="5"/>
          </p:nvPr>
        </p:nvSpPr>
        <p:spPr/>
        <p:txBody>
          <a:bodyPr/>
          <a:lstStyle/>
          <a:p>
            <a:pPr>
              <a:defRPr/>
            </a:pPr>
            <a:fld id="{7F274E18-1DA6-4CA9-9DC3-6242C9E58271}" type="slidenum">
              <a:rPr lang="en-US" smtClean="0"/>
              <a:pPr>
                <a:defRPr/>
              </a:pPr>
              <a:t>49</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2644" name="Slide Number Placeholder 3"/>
          <p:cNvSpPr>
            <a:spLocks noGrp="1"/>
          </p:cNvSpPr>
          <p:nvPr>
            <p:ph type="sldNum" sz="quarter" idx="5"/>
          </p:nvPr>
        </p:nvSpPr>
        <p:spPr/>
        <p:txBody>
          <a:bodyPr/>
          <a:lstStyle/>
          <a:p>
            <a:pPr>
              <a:defRPr/>
            </a:pPr>
            <a:fld id="{B67DBFF6-3779-4327-93FC-657DB4484291}" type="slidenum">
              <a:rPr lang="en-US" smtClean="0">
                <a:latin typeface="Arial" pitchFamily="34" charset="0"/>
              </a:rPr>
              <a:pPr>
                <a:defRPr/>
              </a:pPr>
              <a:t>52</a:t>
            </a:fld>
            <a:endParaRPr 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2644" name="Slide Number Placeholder 3"/>
          <p:cNvSpPr>
            <a:spLocks noGrp="1"/>
          </p:cNvSpPr>
          <p:nvPr>
            <p:ph type="sldNum" sz="quarter" idx="5"/>
          </p:nvPr>
        </p:nvSpPr>
        <p:spPr/>
        <p:txBody>
          <a:bodyPr/>
          <a:lstStyle/>
          <a:p>
            <a:pPr>
              <a:defRPr/>
            </a:pPr>
            <a:fld id="{B67DBFF6-3779-4327-93FC-657DB4484291}" type="slidenum">
              <a:rPr lang="en-US" smtClean="0">
                <a:latin typeface="Arial" pitchFamily="34" charset="0"/>
              </a:rPr>
              <a:pPr>
                <a:defRPr/>
              </a:pPr>
              <a:t>53</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5236" name="Slide Number Placeholder 3"/>
          <p:cNvSpPr>
            <a:spLocks noGrp="1"/>
          </p:cNvSpPr>
          <p:nvPr>
            <p:ph type="sldNum" sz="quarter" idx="5"/>
          </p:nvPr>
        </p:nvSpPr>
        <p:spPr/>
        <p:txBody>
          <a:bodyPr/>
          <a:lstStyle/>
          <a:p>
            <a:pPr>
              <a:defRPr/>
            </a:pPr>
            <a:fld id="{3579B27F-DC6F-4714-9CA5-7A0E676839CC}" type="slidenum">
              <a:rPr lang="en-US" smtClean="0">
                <a:latin typeface="Arial" pitchFamily="34" charset="0"/>
              </a:rPr>
              <a:pPr>
                <a:defRPr/>
              </a:pPr>
              <a:t>6</a:t>
            </a:fld>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2644" name="Slide Number Placeholder 3"/>
          <p:cNvSpPr>
            <a:spLocks noGrp="1"/>
          </p:cNvSpPr>
          <p:nvPr>
            <p:ph type="sldNum" sz="quarter" idx="5"/>
          </p:nvPr>
        </p:nvSpPr>
        <p:spPr/>
        <p:txBody>
          <a:bodyPr/>
          <a:lstStyle/>
          <a:p>
            <a:pPr>
              <a:defRPr/>
            </a:pPr>
            <a:fld id="{B67DBFF6-3779-4327-93FC-657DB4484291}" type="slidenum">
              <a:rPr lang="en-US" smtClean="0">
                <a:latin typeface="Arial" pitchFamily="34" charset="0"/>
              </a:rPr>
              <a:pPr>
                <a:defRPr/>
              </a:pPr>
              <a:t>54</a:t>
            </a:fld>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2644" name="Slide Number Placeholder 3"/>
          <p:cNvSpPr>
            <a:spLocks noGrp="1"/>
          </p:cNvSpPr>
          <p:nvPr>
            <p:ph type="sldNum" sz="quarter" idx="5"/>
          </p:nvPr>
        </p:nvSpPr>
        <p:spPr/>
        <p:txBody>
          <a:bodyPr/>
          <a:lstStyle/>
          <a:p>
            <a:pPr>
              <a:defRPr/>
            </a:pPr>
            <a:fld id="{B67DBFF6-3779-4327-93FC-657DB4484291}" type="slidenum">
              <a:rPr lang="en-US" smtClean="0">
                <a:latin typeface="Arial" pitchFamily="34" charset="0"/>
              </a:rPr>
              <a:pPr>
                <a:defRPr/>
              </a:pPr>
              <a:t>55</a:t>
            </a:fld>
            <a:endParaRPr lang="en-US"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71012" name="Slide Number Placeholder 3"/>
          <p:cNvSpPr>
            <a:spLocks noGrp="1"/>
          </p:cNvSpPr>
          <p:nvPr>
            <p:ph type="sldNum" sz="quarter" idx="5"/>
          </p:nvPr>
        </p:nvSpPr>
        <p:spPr/>
        <p:txBody>
          <a:bodyPr/>
          <a:lstStyle/>
          <a:p>
            <a:pPr>
              <a:defRPr/>
            </a:pPr>
            <a:fld id="{7250C8A5-AF52-4877-85F2-77240B43714E}" type="slidenum">
              <a:rPr lang="en-US" smtClean="0">
                <a:latin typeface="Arial" pitchFamily="34" charset="0"/>
              </a:rPr>
              <a:pPr>
                <a:defRPr/>
              </a:pPr>
              <a:t>56</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71012" name="Slide Number Placeholder 3"/>
          <p:cNvSpPr>
            <a:spLocks noGrp="1"/>
          </p:cNvSpPr>
          <p:nvPr>
            <p:ph type="sldNum" sz="quarter" idx="5"/>
          </p:nvPr>
        </p:nvSpPr>
        <p:spPr/>
        <p:txBody>
          <a:bodyPr/>
          <a:lstStyle/>
          <a:p>
            <a:pPr>
              <a:defRPr/>
            </a:pPr>
            <a:fld id="{41823987-490B-40B6-96E0-F355C62BE65C}" type="slidenum">
              <a:rPr lang="en-US" smtClean="0">
                <a:latin typeface="Arial" pitchFamily="34" charset="0"/>
              </a:rPr>
              <a:pPr>
                <a:defRPr/>
              </a:pPr>
              <a:t>7</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7284" name="Slide Number Placeholder 3"/>
          <p:cNvSpPr>
            <a:spLocks noGrp="1"/>
          </p:cNvSpPr>
          <p:nvPr>
            <p:ph type="sldNum" sz="quarter" idx="5"/>
          </p:nvPr>
        </p:nvSpPr>
        <p:spPr/>
        <p:txBody>
          <a:bodyPr/>
          <a:lstStyle/>
          <a:p>
            <a:pPr>
              <a:defRPr/>
            </a:pPr>
            <a:fld id="{F77EAD6C-F52B-481B-A523-B89CF7514745}" type="slidenum">
              <a:rPr lang="en-US" smtClean="0">
                <a:latin typeface="Arial" pitchFamily="34" charset="0"/>
              </a:rPr>
              <a:pPr>
                <a:defRPr/>
              </a:pPr>
              <a:t>8</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9332" name="Slide Number Placeholder 3"/>
          <p:cNvSpPr>
            <a:spLocks noGrp="1"/>
          </p:cNvSpPr>
          <p:nvPr>
            <p:ph type="sldNum" sz="quarter" idx="5"/>
          </p:nvPr>
        </p:nvSpPr>
        <p:spPr/>
        <p:txBody>
          <a:bodyPr/>
          <a:lstStyle/>
          <a:p>
            <a:pPr>
              <a:defRPr/>
            </a:pPr>
            <a:fld id="{CC0D77EE-F0A5-4999-8AA3-40B08192D14B}" type="slidenum">
              <a:rPr lang="en-US" smtClean="0">
                <a:latin typeface="Arial" pitchFamily="34" charset="0"/>
              </a:rPr>
              <a:pPr>
                <a:defRPr/>
              </a:pPr>
              <a:t>9</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3668" name="Slide Number Placeholder 3"/>
          <p:cNvSpPr>
            <a:spLocks noGrp="1"/>
          </p:cNvSpPr>
          <p:nvPr>
            <p:ph type="sldNum" sz="quarter" idx="5"/>
          </p:nvPr>
        </p:nvSpPr>
        <p:spPr/>
        <p:txBody>
          <a:bodyPr/>
          <a:lstStyle/>
          <a:p>
            <a:pPr>
              <a:defRPr/>
            </a:pPr>
            <a:fld id="{110A3FBA-B670-494C-AD8A-87315ACD7C7E}" type="slidenum">
              <a:rPr lang="en-US" smtClean="0">
                <a:latin typeface="Arial" pitchFamily="34" charset="0"/>
              </a:rPr>
              <a:pPr>
                <a:defRPr/>
              </a:pPr>
              <a:t>10</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iuonline.edu/" TargetMode="External"/><Relationship Id="rId1" Type="http://schemas.openxmlformats.org/officeDocument/2006/relationships/slideMaster" Target="../slideMasters/slideMaster1.xml"/><Relationship Id="rId4" Type="http://schemas.openxmlformats.org/officeDocument/2006/relationships/image" Target="http://www.aiuonline.edu/images/aiu_logo.gif"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dirty="0">
              <a:latin typeface="Times New Roman" pitchFamily="18" charset="0"/>
              <a:cs typeface="+mn-cs"/>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dirty="0">
              <a:latin typeface="Times New Roman" pitchFamily="18" charset="0"/>
              <a:cs typeface="+mn-cs"/>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dirty="0">
              <a:latin typeface="Arial" charset="0"/>
              <a:cs typeface="+mn-cs"/>
            </a:endParaRPr>
          </a:p>
        </p:txBody>
      </p:sp>
      <p:sp>
        <p:nvSpPr>
          <p:cNvPr id="7" name="Rectangle 6"/>
          <p:cNvSpPr>
            <a:spLocks noChangeArrowheads="1"/>
          </p:cNvSpPr>
          <p:nvPr userDrawn="1"/>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pPr>
              <a:defRPr/>
            </a:pPr>
            <a:endParaRPr kumimoji="1" lang="en-US" sz="2400" dirty="0">
              <a:latin typeface="Times New Roman" pitchFamily="18" charset="0"/>
              <a:cs typeface="+mn-cs"/>
            </a:endParaRPr>
          </a:p>
        </p:txBody>
      </p:sp>
      <p:pic>
        <p:nvPicPr>
          <p:cNvPr id="8" name="Picture 11" descr="AIU Online, AIU, American InterContinental University, online degree, information technology, IT, online university">
            <a:hlinkClick r:id="rId2"/>
          </p:cNvPr>
          <p:cNvPicPr>
            <a:picLocks noChangeAspect="1" noChangeArrowheads="1"/>
          </p:cNvPicPr>
          <p:nvPr userDrawn="1"/>
        </p:nvPicPr>
        <p:blipFill>
          <a:blip r:embed="rId3" r:link="rId4" cstate="print"/>
          <a:srcRect/>
          <a:stretch>
            <a:fillRect/>
          </a:stretch>
        </p:blipFill>
        <p:spPr bwMode="auto">
          <a:xfrm>
            <a:off x="785813" y="6142038"/>
            <a:ext cx="1571625" cy="514350"/>
          </a:xfrm>
          <a:prstGeom prst="rect">
            <a:avLst/>
          </a:prstGeom>
          <a:noFill/>
          <a:ln w="9525">
            <a:noFill/>
            <a:miter lim="800000"/>
            <a:headEnd/>
            <a:tailEnd/>
          </a:ln>
        </p:spPr>
      </p:pic>
      <p:sp>
        <p:nvSpPr>
          <p:cNvPr id="110597" name="Rectangle 5"/>
          <p:cNvSpPr>
            <a:spLocks noGrp="1" noChangeArrowheads="1"/>
          </p:cNvSpPr>
          <p:nvPr>
            <p:ph type="ctrTitle"/>
          </p:nvPr>
        </p:nvSpPr>
        <p:spPr>
          <a:xfrm>
            <a:off x="685800" y="857250"/>
            <a:ext cx="7772400" cy="2266950"/>
          </a:xfrm>
          <a:prstGeom prst="rect">
            <a:avLst/>
          </a:prstGeom>
        </p:spPr>
        <p:txBody>
          <a:bodyPr anchor="ctr" anchorCtr="1"/>
          <a:lstStyle>
            <a:lvl1pPr algn="ctr">
              <a:defRPr sz="4400" i="0"/>
            </a:lvl1pPr>
          </a:lstStyle>
          <a:p>
            <a:r>
              <a:rPr lang="en-US"/>
              <a:t>Click to edit Master title style</a:t>
            </a:r>
          </a:p>
        </p:txBody>
      </p:sp>
      <p:sp>
        <p:nvSpPr>
          <p:cNvPr id="110598" name="Rectangle 6"/>
          <p:cNvSpPr>
            <a:spLocks noGrp="1" noChangeArrowheads="1"/>
          </p:cNvSpPr>
          <p:nvPr>
            <p:ph type="subTitle" idx="1"/>
          </p:nvPr>
        </p:nvSpPr>
        <p:spPr>
          <a:xfrm>
            <a:off x="1752600" y="3567113"/>
            <a:ext cx="5410200" cy="1905000"/>
          </a:xfrm>
          <a:prstGeom prst="rect">
            <a:avLst/>
          </a:prstGeom>
        </p:spPr>
        <p:txBody>
          <a:bodyPr anchor="ctr"/>
          <a:lstStyle>
            <a:lvl1pPr marL="0" indent="0" algn="ctr">
              <a:buFont typeface="Wingdings" pitchFamily="2" charset="2"/>
              <a:buNone/>
              <a:defRPr sz="2600"/>
            </a:lvl1pPr>
          </a:lstStyle>
          <a:p>
            <a:r>
              <a:rPr lang="en-US"/>
              <a:t>Click to edit Master subtitle style</a:t>
            </a:r>
          </a:p>
        </p:txBody>
      </p:sp>
      <p:sp>
        <p:nvSpPr>
          <p:cNvPr id="9" name="Rectangle 7"/>
          <p:cNvSpPr>
            <a:spLocks noGrp="1" noChangeArrowheads="1"/>
          </p:cNvSpPr>
          <p:nvPr>
            <p:ph type="dt" sz="half" idx="10"/>
          </p:nvPr>
        </p:nvSpPr>
        <p:spPr bwMode="auto">
          <a:xfrm>
            <a:off x="762000" y="6391275"/>
            <a:ext cx="2057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endParaRPr lang="en-US" dirty="0"/>
          </a:p>
        </p:txBody>
      </p:sp>
      <p:sp>
        <p:nvSpPr>
          <p:cNvPr id="10" name="Rectangle 8"/>
          <p:cNvSpPr>
            <a:spLocks noGrp="1" noChangeArrowheads="1"/>
          </p:cNvSpPr>
          <p:nvPr>
            <p:ph type="ftr" sz="quarter" idx="11"/>
          </p:nvPr>
        </p:nvSpPr>
        <p:spPr bwMode="auto">
          <a:xfrm>
            <a:off x="3352800" y="6391275"/>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endParaRPr lang="en-US" dirty="0"/>
          </a:p>
        </p:txBody>
      </p:sp>
      <p:sp>
        <p:nvSpPr>
          <p:cNvPr id="11" name="Rectangle 9"/>
          <p:cNvSpPr>
            <a:spLocks noGrp="1" noChangeArrowheads="1"/>
          </p:cNvSpPr>
          <p:nvPr>
            <p:ph type="sldNum" sz="quarter" idx="12"/>
          </p:nvPr>
        </p:nvSpPr>
        <p:spPr bwMode="auto">
          <a:xfrm>
            <a:off x="6858000" y="6391275"/>
            <a:ext cx="16002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base">
              <a:defRPr sz="1400">
                <a:latin typeface="Arial" charset="0"/>
                <a:cs typeface="+mn-cs"/>
              </a:defRPr>
            </a:lvl1pPr>
          </a:lstStyle>
          <a:p>
            <a:pPr>
              <a:defRPr/>
            </a:pPr>
            <a:fld id="{B43BE659-2EF5-4F80-9635-E63165EEF055}"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28800"/>
            <a:ext cx="7924800" cy="4191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7912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8288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9248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86200" cy="20193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724400" y="18288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4000500"/>
            <a:ext cx="3886200" cy="2019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4400" y="1828800"/>
            <a:ext cx="38862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828800"/>
            <a:ext cx="7924800" cy="4191000"/>
          </a:xfrm>
          <a:prstGeom prst="rect">
            <a:avLst/>
          </a:prstGeom>
        </p:spPr>
        <p:txBody>
          <a:bodyPr/>
          <a:lstStyle>
            <a:lvl1pPr>
              <a:buClr>
                <a:schemeClr val="tx1">
                  <a:lumMod val="65000"/>
                  <a:lumOff val="35000"/>
                </a:schemeClr>
              </a:buClr>
              <a:buSzPct val="15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862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828800"/>
            <a:ext cx="38862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7" cstate="print"/>
          <a:srcRect/>
          <a:stretch>
            <a:fillRect/>
          </a:stretch>
        </p:blipFill>
        <p:spPr bwMode="auto">
          <a:xfrm>
            <a:off x="0" y="-7282"/>
            <a:ext cx="9144000" cy="687256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85" r:id="rId1"/>
    <p:sldLayoutId id="2147485771" r:id="rId2"/>
    <p:sldLayoutId id="2147485772" r:id="rId3"/>
    <p:sldLayoutId id="2147485773" r:id="rId4"/>
    <p:sldLayoutId id="2147485774" r:id="rId5"/>
    <p:sldLayoutId id="2147485775" r:id="rId6"/>
    <p:sldLayoutId id="2147485776" r:id="rId7"/>
    <p:sldLayoutId id="2147485777" r:id="rId8"/>
    <p:sldLayoutId id="2147485778" r:id="rId9"/>
    <p:sldLayoutId id="2147485779" r:id="rId10"/>
    <p:sldLayoutId id="2147485780" r:id="rId11"/>
    <p:sldLayoutId id="2147485781" r:id="rId12"/>
    <p:sldLayoutId id="2147485782" r:id="rId13"/>
    <p:sldLayoutId id="2147485783" r:id="rId14"/>
    <p:sldLayoutId id="2147485784" r:id="rId15"/>
  </p:sldLayoutIdLst>
  <p:transition/>
  <p:timing>
    <p:tnLst>
      <p:par>
        <p:cTn id="1" dur="indefinite" restart="never" nodeType="tmRoot"/>
      </p:par>
    </p:tnLst>
  </p:timing>
  <p:txStyles>
    <p:titleStyle>
      <a:lvl1pPr algn="l" rtl="0" eaLnBrk="0" fontAlgn="base" hangingPunct="0">
        <a:spcBef>
          <a:spcPct val="0"/>
        </a:spcBef>
        <a:spcAft>
          <a:spcPct val="0"/>
        </a:spcAft>
        <a:defRPr sz="3600" b="1" i="1">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Rockwell" pitchFamily="18" charset="0"/>
        </a:defRPr>
      </a:lvl2pPr>
      <a:lvl3pPr algn="l" rtl="0" eaLnBrk="0" fontAlgn="base" hangingPunct="0">
        <a:spcBef>
          <a:spcPct val="0"/>
        </a:spcBef>
        <a:spcAft>
          <a:spcPct val="0"/>
        </a:spcAft>
        <a:defRPr sz="3600" b="1" i="1">
          <a:solidFill>
            <a:schemeClr val="tx2"/>
          </a:solidFill>
          <a:latin typeface="Rockwell" pitchFamily="18" charset="0"/>
        </a:defRPr>
      </a:lvl3pPr>
      <a:lvl4pPr algn="l" rtl="0" eaLnBrk="0" fontAlgn="base" hangingPunct="0">
        <a:spcBef>
          <a:spcPct val="0"/>
        </a:spcBef>
        <a:spcAft>
          <a:spcPct val="0"/>
        </a:spcAft>
        <a:defRPr sz="3600" b="1" i="1">
          <a:solidFill>
            <a:schemeClr val="tx2"/>
          </a:solidFill>
          <a:latin typeface="Rockwell" pitchFamily="18" charset="0"/>
        </a:defRPr>
      </a:lvl4pPr>
      <a:lvl5pPr algn="l" rtl="0" eaLnBrk="0" fontAlgn="base" hangingPunct="0">
        <a:spcBef>
          <a:spcPct val="0"/>
        </a:spcBef>
        <a:spcAft>
          <a:spcPct val="0"/>
        </a:spcAft>
        <a:defRPr sz="3600" b="1" i="1">
          <a:solidFill>
            <a:schemeClr val="tx2"/>
          </a:solidFill>
          <a:latin typeface="Rockwell" pitchFamily="18" charset="0"/>
        </a:defRPr>
      </a:lvl5pPr>
      <a:lvl6pPr marL="457200" algn="l" rtl="0" fontAlgn="base">
        <a:spcBef>
          <a:spcPct val="0"/>
        </a:spcBef>
        <a:spcAft>
          <a:spcPct val="0"/>
        </a:spcAft>
        <a:defRPr sz="3600" b="1" i="1">
          <a:solidFill>
            <a:schemeClr val="tx2"/>
          </a:solidFill>
          <a:latin typeface="Rockwell" pitchFamily="18" charset="0"/>
        </a:defRPr>
      </a:lvl6pPr>
      <a:lvl7pPr marL="914400" algn="l" rtl="0" fontAlgn="base">
        <a:spcBef>
          <a:spcPct val="0"/>
        </a:spcBef>
        <a:spcAft>
          <a:spcPct val="0"/>
        </a:spcAft>
        <a:defRPr sz="3600" b="1" i="1">
          <a:solidFill>
            <a:schemeClr val="tx2"/>
          </a:solidFill>
          <a:latin typeface="Rockwell" pitchFamily="18" charset="0"/>
        </a:defRPr>
      </a:lvl7pPr>
      <a:lvl8pPr marL="1371600" algn="l" rtl="0" fontAlgn="base">
        <a:spcBef>
          <a:spcPct val="0"/>
        </a:spcBef>
        <a:spcAft>
          <a:spcPct val="0"/>
        </a:spcAft>
        <a:defRPr sz="3600" b="1" i="1">
          <a:solidFill>
            <a:schemeClr val="tx2"/>
          </a:solidFill>
          <a:latin typeface="Rockwell" pitchFamily="18" charset="0"/>
        </a:defRPr>
      </a:lvl8pPr>
      <a:lvl9pPr marL="1828800" algn="l" rtl="0" fontAlgn="base">
        <a:spcBef>
          <a:spcPct val="0"/>
        </a:spcBef>
        <a:spcAft>
          <a:spcPct val="0"/>
        </a:spcAft>
        <a:defRPr sz="3600" b="1" i="1">
          <a:solidFill>
            <a:schemeClr val="tx2"/>
          </a:solidFill>
          <a:latin typeface="Rockwell" pitchFamily="18"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 Target="slide54.xml"/><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 Target="slide45.xml"/><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frontiersin.org/Educational_Psychology/10.3389/fpsyg.2012.00429/ful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eg"/><Relationship Id="rId4" Type="http://schemas.openxmlformats.org/officeDocument/2006/relationships/image" Target="../media/image6.jpeg"/><Relationship Id="rId9" Type="http://schemas.openxmlformats.org/officeDocument/2006/relationships/slide" Target="slide5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slide" Target="slide5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50.xml"/><Relationship Id="rId7"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slide" Target="slide49.xml"/><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30.xml"/><Relationship Id="rId7"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image" Target="../media/image7.jpeg"/><Relationship Id="rId4" Type="http://schemas.openxmlformats.org/officeDocument/2006/relationships/slide" Target="slide31.xml"/><Relationship Id="rId9"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6.jpeg"/><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6.png"/><Relationship Id="rId7"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cisco.com/web/strategy/docs/education/Multimodal-Learning-Through-Media.pdf" TargetMode="External"/><Relationship Id="rId5" Type="http://schemas.openxmlformats.org/officeDocument/2006/relationships/hyperlink" Target="http://www2.potsdam.edu/betrusak/AECT2002/dalescone_files/dalescone.html.ppt" TargetMode="External"/><Relationship Id="rId4" Type="http://schemas.openxmlformats.org/officeDocument/2006/relationships/hyperlink" Target="http://facultyecommons.com/dales-cone-of-learning-images-debunked" TargetMode="External"/></Relationships>
</file>

<file path=ppt/slides/_rels/slide3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7.png"/><Relationship Id="rId7"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8" Type="http://schemas.openxmlformats.org/officeDocument/2006/relationships/hyperlink" Target="http://test.scripts.psu.edu/users/k/h/khk122/woty/AJDE/DeTure%202004.pdf" TargetMode="External"/><Relationship Id="rId3" Type="http://schemas.openxmlformats.org/officeDocument/2006/relationships/hyperlink" Target="http://www.leerbeleving.nl/wp-content/uploads/2011/09/learning-styles.pdf" TargetMode="External"/><Relationship Id="rId7" Type="http://schemas.openxmlformats.org/officeDocument/2006/relationships/hyperlink" Target="http://www.ascd.org/ASCD/pdf/journals/ed_lead/el_199010_curry.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tip.psychology.org/styles.html" TargetMode="External"/><Relationship Id="rId11" Type="http://schemas.openxmlformats.org/officeDocument/2006/relationships/image" Target="../media/image7.jpeg"/><Relationship Id="rId5" Type="http://schemas.openxmlformats.org/officeDocument/2006/relationships/hyperlink" Target="http://www.itdl.org/Journal/Sep_05/article03.htm" TargetMode="External"/><Relationship Id="rId10" Type="http://schemas.openxmlformats.org/officeDocument/2006/relationships/slide" Target="slide4.xml"/><Relationship Id="rId4" Type="http://schemas.openxmlformats.org/officeDocument/2006/relationships/hyperlink" Target="http://www.itslifejimbutnotasweknowit.org.uk/files/LSRC_LearningStyles.pdf" TargetMode="External"/><Relationship Id="rId9" Type="http://schemas.openxmlformats.org/officeDocument/2006/relationships/image" Target="../media/image4.jpeg"/></Relationships>
</file>

<file path=ppt/slides/_rels/slide3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eric.ed.gov/ERICWebPortal/search/detailmini.jsp?_nfpb=true&amp;_&amp;ERICExtSearch_SearchValue_0=EJ767768&amp;ERICExtSearch_SearchType_0=no&amp;accno=EJ767768" TargetMode="External"/><Relationship Id="rId7" Type="http://schemas.openxmlformats.org/officeDocument/2006/relationships/hyperlink" Target="http://psychology.illinoisstate.edu/cbs/readings/kratzig_arbuthnott2006.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tandfonline.com/doi/pdf/10.1080/00461520.2013.804395" TargetMode="External"/><Relationship Id="rId11" Type="http://schemas.openxmlformats.org/officeDocument/2006/relationships/image" Target="../media/image7.jpeg"/><Relationship Id="rId5" Type="http://schemas.openxmlformats.org/officeDocument/2006/relationships/hyperlink" Target="http://www.vcu.edu/cte/resources/newsletters_archive/OC0904.pdf" TargetMode="External"/><Relationship Id="rId10" Type="http://schemas.openxmlformats.org/officeDocument/2006/relationships/slide" Target="slide4.xml"/><Relationship Id="rId4" Type="http://schemas.openxmlformats.org/officeDocument/2006/relationships/hyperlink" Target="http://isg.urv.es/library/papers/learning%20styles_overview.pdf" TargetMode="External"/><Relationship Id="rId9"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trainingplace.com/source/research/cronbach.htm" TargetMode="External"/><Relationship Id="rId7" Type="http://schemas.openxmlformats.org/officeDocument/2006/relationships/hyperlink" Target="http://www.cisco.com/web/strategy/docs/education/Multimodal-Learning-Through-Media.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chronicle.com/article/Matching-Teaching-Style-to/49497/" TargetMode="External"/><Relationship Id="rId11" Type="http://schemas.openxmlformats.org/officeDocument/2006/relationships/image" Target="../media/image7.jpeg"/><Relationship Id="rId5" Type="http://schemas.openxmlformats.org/officeDocument/2006/relationships/hyperlink" Target="http://people.cs.vt.edu/~shaffer/cs6604/Papers/Validity_2006.pdf" TargetMode="External"/><Relationship Id="rId10" Type="http://schemas.openxmlformats.org/officeDocument/2006/relationships/slide" Target="slide4.xml"/><Relationship Id="rId4" Type="http://schemas.openxmlformats.org/officeDocument/2006/relationships/hyperlink" Target="http://www.westga.edu/~distance/liu23.html" TargetMode="External"/><Relationship Id="rId9" Type="http://schemas.openxmlformats.org/officeDocument/2006/relationships/image" Target="../media/image4.jpeg"/></Relationships>
</file>

<file path=ppt/slides/_rels/slide3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om/url?sa=t&amp;source=web&amp;cd=1&amp;ved=0CBkQFjAA&amp;url=http://citeseerx.ist.psu.edu/viewdoc/download?doi=10.1.1.22.3996&amp;rep=rep1&amp;type=pdf&amp;rct=j&amp;q=Instructional%20Strategies%20and%20Learning%20Styles:%20Which%20takes%20Precedence&amp;ei=czy4TaTaOsmDtgfHnczeBA&amp;usg=AFQjCNFRR9qlyzSSM3L_YzhcksffPlkmGg" TargetMode="External"/><Relationship Id="rId7"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changemag.org/Archives/Back%20Issues/September-October%202010/the-myth-of-learning-full.html" TargetMode="External"/><Relationship Id="rId5" Type="http://schemas.openxmlformats.org/officeDocument/2006/relationships/hyperlink" Target="http://it.coe.uga.edu/itforum/Paper104/ReevesITForumJan08.pdf" TargetMode="External"/><Relationship Id="rId10" Type="http://schemas.openxmlformats.org/officeDocument/2006/relationships/image" Target="../media/image7.jpeg"/><Relationship Id="rId4" Type="http://schemas.openxmlformats.org/officeDocument/2006/relationships/hyperlink" Target="http://www.psychologicalscience.org/journals/pspi/PSPI_9_3.pdf" TargetMode="Externa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18"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23.xml"/><Relationship Id="rId17" Type="http://schemas.openxmlformats.org/officeDocument/2006/relationships/image" Target="../media/image4.jpeg"/><Relationship Id="rId2" Type="http://schemas.openxmlformats.org/officeDocument/2006/relationships/notesSlide" Target="../notesSlides/notesSlide3.xml"/><Relationship Id="rId16"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36.xml"/><Relationship Id="rId10" Type="http://schemas.openxmlformats.org/officeDocument/2006/relationships/slide" Target="slide20.xml"/><Relationship Id="rId19" Type="http://schemas.openxmlformats.org/officeDocument/2006/relationships/image" Target="../media/image7.jpeg"/><Relationship Id="rId4" Type="http://schemas.openxmlformats.org/officeDocument/2006/relationships/slide" Target="slide7.xml"/><Relationship Id="rId9" Type="http://schemas.openxmlformats.org/officeDocument/2006/relationships/slide" Target="slide17.xml"/><Relationship Id="rId14" Type="http://schemas.openxmlformats.org/officeDocument/2006/relationships/slide" Target="slide41.xml"/></Relationships>
</file>

<file path=ppt/slides/_rels/slide4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eurodl.org/materials/contrib/2013/Santally_Senteni.pdf" TargetMode="External"/><Relationship Id="rId7" Type="http://schemas.openxmlformats.org/officeDocument/2006/relationships/hyperlink" Target="http://www.aft.org/newspubs/periodicals/ae/summer2005/willingham.cf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home.centurytel.net/msv/Documents/Learning-Styles-Different%20Strokes.pdf" TargetMode="External"/><Relationship Id="rId5" Type="http://schemas.openxmlformats.org/officeDocument/2006/relationships/hyperlink" Target="http://www.educationstudies.org.uk/materials/sharp_et_al_2.pdf" TargetMode="External"/><Relationship Id="rId10" Type="http://schemas.openxmlformats.org/officeDocument/2006/relationships/image" Target="../media/image7.jpeg"/><Relationship Id="rId4" Type="http://schemas.openxmlformats.org/officeDocument/2006/relationships/hyperlink" Target="http://research.acer.edu.au/aje/vol54/iss1/1" TargetMode="External"/><Relationship Id="rId9" Type="http://schemas.openxmlformats.org/officeDocument/2006/relationships/slide" Target="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4.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4.xml"/></Relationships>
</file>

<file path=ppt/slides/_rels/slide4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3.wmf"/><Relationship Id="rId7" Type="http://schemas.openxmlformats.org/officeDocument/2006/relationships/image" Target="../media/image4.jpeg"/><Relationship Id="rId2"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gif"/></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usanim.com/miller1956" TargetMode="Externa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53.xml.rels><?xml version="1.0" encoding="UTF-8" standalone="yes"?>
<Relationships xmlns="http://schemas.openxmlformats.org/package/2006/relationships"><Relationship Id="rId3" Type="http://schemas.openxmlformats.org/officeDocument/2006/relationships/hyperlink" Target="http://www.human-memory.net/types_sensory.html" TargetMode="External"/><Relationship Id="rId7" Type="http://schemas.openxmlformats.org/officeDocument/2006/relationships/slide" Target="slide2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human-memory.net/types_long.html" TargetMode="External"/><Relationship Id="rId4" Type="http://schemas.openxmlformats.org/officeDocument/2006/relationships/hyperlink" Target="http://www.human-memory.net/types_short.html" TargetMode="External"/></Relationships>
</file>

<file path=ppt/slides/_rels/slide5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hyperlink" Target="http://www.human-memory.net/types_declarative.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ChangeArrowheads="1"/>
          </p:cNvSpPr>
          <p:nvPr/>
        </p:nvSpPr>
        <p:spPr bwMode="auto">
          <a:xfrm>
            <a:off x="152400" y="1295400"/>
            <a:ext cx="8991600" cy="3733800"/>
          </a:xfrm>
          <a:prstGeom prst="rect">
            <a:avLst/>
          </a:prstGeom>
          <a:noFill/>
          <a:ln w="9525">
            <a:noFill/>
            <a:miter lim="800000"/>
            <a:headEnd/>
            <a:tailEnd/>
          </a:ln>
        </p:spPr>
        <p:txBody>
          <a:bodyPr anchor="b"/>
          <a:lstStyle/>
          <a:p>
            <a:pPr algn="ctr"/>
            <a:r>
              <a:rPr lang="en-US" sz="3100" b="1" i="1" dirty="0">
                <a:solidFill>
                  <a:schemeClr val="tx2"/>
                </a:solidFill>
                <a:latin typeface="Rockwell" pitchFamily="18" charset="0"/>
              </a:rPr>
              <a:t>The Learning Styles Revelation: </a:t>
            </a:r>
          </a:p>
          <a:p>
            <a:pPr algn="ctr"/>
            <a:r>
              <a:rPr lang="en-US" sz="3100" b="1" i="1" dirty="0">
                <a:solidFill>
                  <a:schemeClr val="tx2"/>
                </a:solidFill>
                <a:latin typeface="Rockwell" pitchFamily="18" charset="0"/>
              </a:rPr>
              <a:t>Insight and Research from Cognitive Science</a:t>
            </a:r>
          </a:p>
          <a:p>
            <a:pPr algn="ctr">
              <a:spcAft>
                <a:spcPts val="1200"/>
              </a:spcAft>
            </a:pPr>
            <a:endParaRPr lang="en-US" b="1" i="1" dirty="0" smtClean="0">
              <a:solidFill>
                <a:schemeClr val="tx2"/>
              </a:solidFill>
              <a:latin typeface="Rockwell" pitchFamily="18" charset="0"/>
            </a:endParaRPr>
          </a:p>
          <a:p>
            <a:pPr algn="ctr">
              <a:spcAft>
                <a:spcPts val="1200"/>
              </a:spcAft>
            </a:pPr>
            <a:r>
              <a:rPr lang="en-US" sz="3100" b="1" i="1" dirty="0" smtClean="0">
                <a:solidFill>
                  <a:schemeClr val="tx2"/>
                </a:solidFill>
                <a:latin typeface="Rockwell" pitchFamily="18" charset="0"/>
              </a:rPr>
              <a:t>Implications </a:t>
            </a:r>
            <a:r>
              <a:rPr lang="en-US" sz="3100" b="1" i="1" dirty="0">
                <a:solidFill>
                  <a:schemeClr val="tx2"/>
                </a:solidFill>
                <a:latin typeface="Rockwell" pitchFamily="18" charset="0"/>
              </a:rPr>
              <a:t>for Instructional Design</a:t>
            </a:r>
          </a:p>
          <a:p>
            <a:pPr algn="ctr"/>
            <a:endParaRPr lang="en-US" sz="1400" i="1" dirty="0" smtClean="0">
              <a:solidFill>
                <a:schemeClr val="tx2"/>
              </a:solidFill>
              <a:latin typeface="Rockwell" pitchFamily="18" charset="0"/>
            </a:endParaRPr>
          </a:p>
          <a:p>
            <a:pPr algn="ctr"/>
            <a:r>
              <a:rPr lang="en-US" sz="1400" i="1" dirty="0" smtClean="0">
                <a:solidFill>
                  <a:schemeClr val="tx2"/>
                </a:solidFill>
                <a:latin typeface="Rockwell" pitchFamily="18" charset="0"/>
              </a:rPr>
              <a:t>Dr</a:t>
            </a:r>
            <a:r>
              <a:rPr lang="en-US" sz="1400" i="1" dirty="0">
                <a:solidFill>
                  <a:schemeClr val="tx2"/>
                </a:solidFill>
                <a:latin typeface="Rockwell" pitchFamily="18" charset="0"/>
              </a:rPr>
              <a:t>. Jolly Holden</a:t>
            </a:r>
          </a:p>
          <a:p>
            <a:pPr algn="ctr"/>
            <a:endParaRPr lang="en-US" sz="1400" i="1" dirty="0">
              <a:solidFill>
                <a:schemeClr val="tx2"/>
              </a:solidFill>
              <a:latin typeface="Rockwell" pitchFamily="18" charset="0"/>
            </a:endParaRPr>
          </a:p>
          <a:p>
            <a:pPr algn="ctr"/>
            <a:r>
              <a:rPr lang="en-US" sz="1400" i="1" dirty="0">
                <a:solidFill>
                  <a:schemeClr val="tx2"/>
                </a:solidFill>
                <a:latin typeface="Rockwell" pitchFamily="18" charset="0"/>
              </a:rPr>
              <a:t>Associate Professor</a:t>
            </a:r>
          </a:p>
          <a:p>
            <a:pPr algn="ctr"/>
            <a:r>
              <a:rPr lang="en-US" sz="1400" i="1" dirty="0">
                <a:solidFill>
                  <a:schemeClr val="tx2"/>
                </a:solidFill>
                <a:latin typeface="Rockwell" pitchFamily="18" charset="0"/>
              </a:rPr>
              <a:t>Instructional Technology &amp; Design Graduate Program</a:t>
            </a:r>
          </a:p>
          <a:p>
            <a:pPr algn="ctr"/>
            <a:r>
              <a:rPr lang="en-US" sz="1400" i="1" dirty="0">
                <a:solidFill>
                  <a:schemeClr val="tx2"/>
                </a:solidFill>
                <a:latin typeface="Rockwell" pitchFamily="18" charset="0"/>
              </a:rPr>
              <a:t>American InterContinental University</a:t>
            </a:r>
          </a:p>
        </p:txBody>
      </p:sp>
      <p:pic>
        <p:nvPicPr>
          <p:cNvPr id="3078" name="Picture 6" descr="C:\Users\User\Desktop\SALT 2013 Interactive Learning Technologies Conference\2013 Interactive Learning Technologies Conference.jpg.1.jpg"/>
          <p:cNvPicPr>
            <a:picLocks noChangeAspect="1" noChangeArrowheads="1"/>
          </p:cNvPicPr>
          <p:nvPr/>
        </p:nvPicPr>
        <p:blipFill>
          <a:blip r:embed="rId2" cstate="print"/>
          <a:srcRect/>
          <a:stretch>
            <a:fillRect/>
          </a:stretch>
        </p:blipFill>
        <p:spPr bwMode="auto">
          <a:xfrm>
            <a:off x="3905435" y="5334000"/>
            <a:ext cx="1657165" cy="1227971"/>
          </a:xfrm>
          <a:prstGeom prst="rect">
            <a:avLst/>
          </a:prstGeom>
          <a:noFill/>
        </p:spPr>
      </p:pic>
      <p:pic>
        <p:nvPicPr>
          <p:cNvPr id="205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143000" y="228600"/>
            <a:ext cx="68580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Does the Research Reveal About Learning Styles?</a:t>
            </a:r>
          </a:p>
        </p:txBody>
      </p:sp>
      <p:sp>
        <p:nvSpPr>
          <p:cNvPr id="10" name="Rectangle 3"/>
          <p:cNvSpPr txBox="1">
            <a:spLocks noChangeArrowheads="1"/>
          </p:cNvSpPr>
          <p:nvPr/>
        </p:nvSpPr>
        <p:spPr bwMode="auto">
          <a:xfrm>
            <a:off x="533400" y="1600200"/>
            <a:ext cx="8610600" cy="31242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cs typeface="+mn-cs"/>
              </a:rPr>
              <a:t>Simply stated, the research has not revealed a compelling argument as to the impact of learning styles and their effect on </a:t>
            </a:r>
            <a:r>
              <a:rPr lang="en-US" sz="1900" b="1" i="1" u="sng" dirty="0">
                <a:latin typeface="+mn-lt"/>
                <a:cs typeface="+mn-cs"/>
              </a:rPr>
              <a:t>predicting</a:t>
            </a:r>
            <a:r>
              <a:rPr lang="en-US" sz="1900" b="1" dirty="0">
                <a:latin typeface="+mn-lt"/>
                <a:cs typeface="+mn-cs"/>
              </a:rPr>
              <a:t> </a:t>
            </a:r>
            <a:r>
              <a:rPr lang="en-US" sz="1900" dirty="0">
                <a:latin typeface="+mn-lt"/>
                <a:cs typeface="+mn-cs"/>
              </a:rPr>
              <a:t>learning outcomes.</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cs typeface="+mn-cs"/>
              </a:rPr>
              <a:t>Research does not support designing instruction to match learning styles. </a:t>
            </a:r>
          </a:p>
          <a:p>
            <a:pPr marL="338138" lvl="1" indent="-174625" fontAlgn="t">
              <a:spcAft>
                <a:spcPts val="600"/>
              </a:spcAft>
              <a:buClr>
                <a:schemeClr val="accent1"/>
              </a:buClr>
              <a:buSzPct val="150000"/>
              <a:buFont typeface="Arial" pitchFamily="34" charset="0"/>
              <a:buChar char="•"/>
              <a:defRPr/>
            </a:pPr>
            <a:r>
              <a:rPr lang="en-US" dirty="0">
                <a:latin typeface="+mn-lt"/>
                <a:cs typeface="+mn-cs"/>
              </a:rPr>
              <a:t>After more than 30 years of research, no consensus has been reached about the most effective instrument for measuring learning styles and there is no agreement about the most appropriate pedagogical interventions. </a:t>
            </a:r>
            <a:endParaRPr lang="en-US" dirty="0" smtClean="0">
              <a:latin typeface="+mn-lt"/>
              <a:cs typeface="+mn-cs"/>
            </a:endParaRPr>
          </a:p>
          <a:p>
            <a:pPr marL="338138" lvl="1" indent="-174625" algn="ctr" fontAlgn="t">
              <a:spcBef>
                <a:spcPts val="1200"/>
              </a:spcBef>
              <a:spcAft>
                <a:spcPts val="300"/>
              </a:spcAft>
              <a:buClr>
                <a:schemeClr val="accent1"/>
              </a:buClr>
              <a:buSzPct val="150000"/>
              <a:defRPr/>
            </a:pPr>
            <a:r>
              <a:rPr lang="en-US" dirty="0" smtClean="0">
                <a:latin typeface="+mn-lt"/>
                <a:cs typeface="+mn-cs"/>
              </a:rPr>
              <a:t>Click </a:t>
            </a:r>
            <a:r>
              <a:rPr lang="en-US" b="1" i="1" dirty="0" smtClean="0">
                <a:solidFill>
                  <a:srgbClr val="0070C0"/>
                </a:solidFill>
                <a:latin typeface="+mn-lt"/>
                <a:cs typeface="+mn-cs"/>
                <a:hlinkClick r:id="rId3" action="ppaction://hlinksldjump"/>
              </a:rPr>
              <a:t>here</a:t>
            </a:r>
            <a:r>
              <a:rPr lang="en-US" dirty="0" smtClean="0">
                <a:latin typeface="+mn-lt"/>
                <a:cs typeface="+mn-cs"/>
              </a:rPr>
              <a:t> for the Google Effect</a:t>
            </a:r>
            <a:endParaRPr lang="en-US" dirty="0">
              <a:latin typeface="+mn-lt"/>
              <a:cs typeface="+mn-cs"/>
            </a:endParaRPr>
          </a:p>
        </p:txBody>
      </p:sp>
      <p:sp>
        <p:nvSpPr>
          <p:cNvPr id="11" name="TextBox 10"/>
          <p:cNvSpPr txBox="1"/>
          <p:nvPr/>
        </p:nvSpPr>
        <p:spPr>
          <a:xfrm>
            <a:off x="838200" y="4724400"/>
            <a:ext cx="7772400" cy="1254125"/>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spcAft>
                <a:spcPts val="300"/>
              </a:spcAft>
              <a:defRPr/>
            </a:pPr>
            <a:r>
              <a:rPr lang="en-US" sz="1500" dirty="0">
                <a:latin typeface="+mn-lt"/>
              </a:rPr>
              <a:t>“The findings of this [VAK] research adds to the existing body of discourse and consolidates the belief that learning styles as determined by self-assessment instruments do not necessarily improve performances”. </a:t>
            </a:r>
          </a:p>
          <a:p>
            <a:pPr fontAlgn="t">
              <a:defRPr/>
            </a:pPr>
            <a:r>
              <a:rPr lang="en-US" sz="1400" i="1" dirty="0">
                <a:latin typeface="+mn-lt"/>
              </a:rPr>
              <a:t>Effectiveness of Personalized Learning Paths on Students Learning Experiences in an e-Learning Environment, European Journal of Open, Distance and E-Learning (2013)</a:t>
            </a:r>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pic>
        <p:nvPicPr>
          <p:cNvPr id="12"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533400" y="1600200"/>
            <a:ext cx="8229600" cy="2438400"/>
          </a:xfrm>
          <a:prstGeom prst="rect">
            <a:avLst/>
          </a:prstGeom>
          <a:noFill/>
          <a:ln w="9525">
            <a:noFill/>
            <a:miter lim="800000"/>
            <a:headEnd/>
            <a:tailEnd/>
          </a:ln>
        </p:spPr>
        <p:txBody>
          <a:bodyPr/>
          <a:lstStyle/>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cs typeface="Arial" charset="0"/>
              </a:rPr>
              <a:t>Postulates learning/cognitive styles have &lt;5% effect on the variability in learning.</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cs typeface="+mn-cs"/>
              </a:rPr>
              <a:t>The majority of research does not support a significant statistical relationship between learning/cognitive styles and learning outcomes.</a:t>
            </a:r>
          </a:p>
          <a:p>
            <a:pPr marL="169863" indent="-169863" fontAlgn="t">
              <a:spcAft>
                <a:spcPts val="300"/>
              </a:spcAft>
              <a:buClr>
                <a:schemeClr val="tx1">
                  <a:lumMod val="65000"/>
                  <a:lumOff val="35000"/>
                </a:schemeClr>
              </a:buClr>
              <a:buSzPct val="150000"/>
              <a:buFont typeface="Arial" pitchFamily="34" charset="0"/>
              <a:buChar char="•"/>
              <a:defRPr/>
            </a:pPr>
            <a:r>
              <a:rPr lang="en-US" sz="1900" dirty="0">
                <a:latin typeface="+mn-lt"/>
                <a:cs typeface="+mn-cs"/>
              </a:rPr>
              <a:t>Small sample sizes, flawed sampling methodology, and non-experimental research designs casts doubt on the results of VAK learning style research. </a:t>
            </a:r>
          </a:p>
          <a:p>
            <a:pPr marL="169863" indent="-169863" fontAlgn="t">
              <a:spcAft>
                <a:spcPts val="600"/>
              </a:spcAft>
              <a:buClr>
                <a:schemeClr val="bg2"/>
              </a:buClr>
              <a:buSzPct val="150000"/>
              <a:buFont typeface="Arial" pitchFamily="34" charset="0"/>
              <a:buChar char="•"/>
              <a:defRPr/>
            </a:pPr>
            <a:endParaRPr lang="en-US" sz="2000" dirty="0">
              <a:latin typeface="+mn-lt"/>
              <a:cs typeface="+mn-cs"/>
            </a:endParaRPr>
          </a:p>
        </p:txBody>
      </p:sp>
      <p:sp>
        <p:nvSpPr>
          <p:cNvPr id="13" name="TextBox 12"/>
          <p:cNvSpPr txBox="1"/>
          <p:nvPr/>
        </p:nvSpPr>
        <p:spPr>
          <a:xfrm>
            <a:off x="762000" y="4648200"/>
            <a:ext cx="7543800" cy="808038"/>
          </a:xfrm>
          <a:prstGeom prst="rect">
            <a:avLst/>
          </a:prstGeom>
          <a:solidFill>
            <a:schemeClr val="bg2">
              <a:lumMod val="20000"/>
              <a:lumOff val="80000"/>
            </a:schemeClr>
          </a:solidFill>
          <a:ln w="38100">
            <a:solidFill>
              <a:schemeClr val="tx1">
                <a:lumMod val="50000"/>
                <a:lumOff val="50000"/>
              </a:schemeClr>
            </a:solidFill>
          </a:ln>
        </p:spPr>
        <p:txBody>
          <a:bodyPr>
            <a:spAutoFit/>
          </a:bodyPr>
          <a:lstStyle/>
          <a:p>
            <a:pPr fontAlgn="t">
              <a:spcAft>
                <a:spcPts val="300"/>
              </a:spcAft>
              <a:defRPr/>
            </a:pPr>
            <a:r>
              <a:rPr lang="en-US" sz="1500" dirty="0">
                <a:latin typeface="+mn-lt"/>
                <a:cs typeface="+mn-cs"/>
              </a:rPr>
              <a:t>“Based on several decades of empirical evidence, matching learning activities/ strategies with specific learning styles does not often result in improved learning.”</a:t>
            </a:r>
          </a:p>
          <a:p>
            <a:pPr fontAlgn="t">
              <a:defRPr/>
            </a:pPr>
            <a:r>
              <a:rPr lang="en-US" sz="1400" i="1" dirty="0">
                <a:latin typeface="+mn-lt"/>
              </a:rPr>
              <a:t>Howles &amp; Jeong 2009. Learning Styles and the Design of E-learning: What the Research Says.</a:t>
            </a:r>
            <a:endParaRPr lang="en-US" sz="1400" i="1" dirty="0">
              <a:latin typeface="+mn-lt"/>
              <a:cs typeface="+mn-cs"/>
            </a:endParaRPr>
          </a:p>
        </p:txBody>
      </p:sp>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12"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14"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6" name="Rectangle 2"/>
          <p:cNvSpPr>
            <a:spLocks noGrp="1" noChangeArrowheads="1"/>
          </p:cNvSpPr>
          <p:nvPr>
            <p:ph type="title"/>
          </p:nvPr>
        </p:nvSpPr>
        <p:spPr bwMode="auto">
          <a:xfrm>
            <a:off x="1143000" y="228600"/>
            <a:ext cx="68580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Does the Research Reveal About Learning Styles?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752600" y="1752600"/>
            <a:ext cx="7315200" cy="4038600"/>
          </a:xfrm>
          <a:prstGeom prst="rect">
            <a:avLst/>
          </a:prstGeom>
          <a:noFill/>
          <a:ln w="9525">
            <a:noFill/>
            <a:miter lim="800000"/>
            <a:headEnd/>
            <a:tailEnd/>
          </a:ln>
        </p:spPr>
        <p:txBody>
          <a:bodyPr/>
          <a:lstStyle/>
          <a:p>
            <a:pPr marL="342900" indent="-342900">
              <a:buClr>
                <a:schemeClr val="bg2"/>
              </a:buClr>
              <a:buSzPct val="70000"/>
              <a:buFont typeface="Wingdings" pitchFamily="2" charset="2"/>
              <a:buChar char="l"/>
              <a:defRPr/>
            </a:pPr>
            <a:endParaRPr lang="en-US" sz="2000" kern="0" dirty="0">
              <a:latin typeface="+mn-lt"/>
              <a:cs typeface="+mn-cs"/>
            </a:endParaRPr>
          </a:p>
        </p:txBody>
      </p:sp>
      <p:sp>
        <p:nvSpPr>
          <p:cNvPr id="10" name="Rectangle 3"/>
          <p:cNvSpPr txBox="1">
            <a:spLocks noChangeArrowheads="1"/>
          </p:cNvSpPr>
          <p:nvPr/>
        </p:nvSpPr>
        <p:spPr bwMode="auto">
          <a:xfrm>
            <a:off x="533400" y="1600200"/>
            <a:ext cx="8305800" cy="3200400"/>
          </a:xfrm>
          <a:prstGeom prst="rect">
            <a:avLst/>
          </a:prstGeom>
          <a:noFill/>
          <a:ln w="9525">
            <a:noFill/>
            <a:miter lim="800000"/>
            <a:headEnd/>
            <a:tailEnd/>
          </a:ln>
        </p:spPr>
        <p:txBody>
          <a:bodyPr/>
          <a:lstStyle/>
          <a:p>
            <a:pPr marL="169863" indent="-169863" fontAlgn="t">
              <a:lnSpc>
                <a:spcPct val="90000"/>
              </a:lnSpc>
              <a:spcAft>
                <a:spcPts val="300"/>
              </a:spcAft>
              <a:buClr>
                <a:schemeClr val="tx1">
                  <a:lumMod val="65000"/>
                  <a:lumOff val="35000"/>
                </a:schemeClr>
              </a:buClr>
              <a:buSzPct val="150000"/>
              <a:buFont typeface="Arial" pitchFamily="34" charset="0"/>
              <a:buChar char="•"/>
              <a:defRPr/>
            </a:pPr>
            <a:r>
              <a:rPr lang="en-US" sz="1900" b="1" i="1" dirty="0">
                <a:latin typeface="+mn-lt"/>
                <a:cs typeface="Arial" charset="0"/>
              </a:rPr>
              <a:t>Low validity and reliability </a:t>
            </a:r>
            <a:r>
              <a:rPr lang="en-US" sz="1900" dirty="0">
                <a:latin typeface="+mn-lt"/>
                <a:cs typeface="Arial" charset="0"/>
              </a:rPr>
              <a:t>scores of the VAK instruments used to identify specific learning styles raise serious doubts about their psychometric properties</a:t>
            </a:r>
            <a:r>
              <a:rPr lang="en-US" sz="2000" dirty="0">
                <a:latin typeface="+mn-lt"/>
                <a:cs typeface="Arial" charset="0"/>
              </a:rPr>
              <a:t>.</a:t>
            </a:r>
          </a:p>
          <a:p>
            <a:pPr marL="338138" lvl="1" indent="-157163" fontAlgn="t">
              <a:lnSpc>
                <a:spcPct val="90000"/>
              </a:lnSpc>
              <a:spcAft>
                <a:spcPts val="300"/>
              </a:spcAft>
              <a:buClr>
                <a:schemeClr val="accent1"/>
              </a:buClr>
              <a:buSzPct val="150000"/>
              <a:buFont typeface="Arial" pitchFamily="34" charset="0"/>
              <a:buChar char="•"/>
              <a:defRPr/>
            </a:pPr>
            <a:r>
              <a:rPr lang="en-US" sz="1700" dirty="0">
                <a:latin typeface="+mn-lt"/>
                <a:cs typeface="Arial" charset="0"/>
              </a:rPr>
              <a:t>In other words, </a:t>
            </a:r>
            <a:r>
              <a:rPr lang="en-US" sz="1700" i="1" dirty="0">
                <a:latin typeface="+mn-lt"/>
                <a:cs typeface="Arial" charset="0"/>
              </a:rPr>
              <a:t>if the tests used to identify learning styles are not reliable or valid, then any conclusions or results based upon them are </a:t>
            </a:r>
            <a:r>
              <a:rPr lang="en-US" sz="1700" i="1" dirty="0" smtClean="0">
                <a:latin typeface="+mn-lt"/>
                <a:cs typeface="Arial" charset="0"/>
              </a:rPr>
              <a:t>suspect.</a:t>
            </a:r>
            <a:endParaRPr lang="en-US" sz="1700" i="1" dirty="0">
              <a:latin typeface="+mn-lt"/>
              <a:cs typeface="Arial" charset="0"/>
            </a:endParaRPr>
          </a:p>
          <a:p>
            <a:pPr marL="395288" lvl="1" indent="-157163" fontAlgn="t">
              <a:lnSpc>
                <a:spcPct val="90000"/>
              </a:lnSpc>
              <a:spcAft>
                <a:spcPts val="300"/>
              </a:spcAft>
              <a:buClr>
                <a:schemeClr val="accent1"/>
              </a:buClr>
              <a:buSzPct val="150000"/>
              <a:buFont typeface="Arial" pitchFamily="34" charset="0"/>
              <a:buChar char="•"/>
              <a:defRPr/>
            </a:pPr>
            <a:r>
              <a:rPr lang="en-US" sz="1700" dirty="0">
                <a:latin typeface="+mn-lt"/>
                <a:cs typeface="Arial" charset="0"/>
              </a:rPr>
              <a:t>Intervening variables confound the results (click </a:t>
            </a:r>
            <a:r>
              <a:rPr lang="en-US" sz="1700" b="1" dirty="0">
                <a:solidFill>
                  <a:srgbClr val="1B06BA"/>
                </a:solidFill>
                <a:latin typeface="+mn-lt"/>
                <a:cs typeface="Arial" charset="0"/>
                <a:hlinkClick r:id="rId3" action="ppaction://hlinksldjump"/>
              </a:rPr>
              <a:t>here</a:t>
            </a:r>
            <a:r>
              <a:rPr lang="en-US" sz="1700" dirty="0">
                <a:latin typeface="+mn-lt"/>
                <a:cs typeface="Arial" charset="0"/>
              </a:rPr>
              <a:t> for factors that affect the variability in learning</a:t>
            </a:r>
            <a:r>
              <a:rPr lang="en-US" sz="1700" dirty="0" smtClean="0">
                <a:latin typeface="+mn-lt"/>
                <a:cs typeface="Arial" charset="0"/>
              </a:rPr>
              <a:t>).</a:t>
            </a:r>
            <a:endParaRPr lang="en-US" sz="1700" dirty="0">
              <a:latin typeface="+mn-lt"/>
              <a:cs typeface="Arial" charset="0"/>
            </a:endParaRPr>
          </a:p>
          <a:p>
            <a:pPr marL="395288" lvl="1" indent="-157163" fontAlgn="t">
              <a:lnSpc>
                <a:spcPct val="90000"/>
              </a:lnSpc>
              <a:spcAft>
                <a:spcPts val="300"/>
              </a:spcAft>
              <a:buClr>
                <a:schemeClr val="accent1"/>
              </a:buClr>
              <a:buSzPct val="150000"/>
              <a:buFont typeface="Arial" pitchFamily="34" charset="0"/>
              <a:buChar char="•"/>
              <a:defRPr/>
            </a:pPr>
            <a:r>
              <a:rPr lang="en-US" sz="1700" dirty="0">
                <a:latin typeface="+mn-lt"/>
              </a:rPr>
              <a:t>Assessment of learning styles based on sensory modality has no correlation with learning and memory</a:t>
            </a:r>
            <a:r>
              <a:rPr lang="en-US" sz="1700" dirty="0" smtClean="0">
                <a:latin typeface="+mn-lt"/>
              </a:rPr>
              <a:t>.</a:t>
            </a:r>
          </a:p>
          <a:p>
            <a:pPr marL="169863" lvl="1" indent="-157163" fontAlgn="t">
              <a:lnSpc>
                <a:spcPct val="90000"/>
              </a:lnSpc>
              <a:spcAft>
                <a:spcPts val="600"/>
              </a:spcAft>
              <a:buClr>
                <a:schemeClr val="tx1">
                  <a:lumMod val="75000"/>
                  <a:lumOff val="25000"/>
                </a:schemeClr>
              </a:buClr>
              <a:buSzPct val="150000"/>
              <a:buFont typeface="Arial" pitchFamily="34" charset="0"/>
              <a:buChar char="•"/>
              <a:defRPr/>
            </a:pPr>
            <a:r>
              <a:rPr lang="en-US" sz="1900" dirty="0" smtClean="0">
                <a:latin typeface="+mn-lt"/>
              </a:rPr>
              <a:t>Since self-report measures are used to determine learning styles, the adequacy of such self-reports for the assessment of learning styles is questionable </a:t>
            </a:r>
            <a:r>
              <a:rPr lang="en-US" sz="1500" i="1" dirty="0" smtClean="0">
                <a:latin typeface="+mn-lt"/>
              </a:rPr>
              <a:t>(</a:t>
            </a:r>
            <a:r>
              <a:rPr lang="en-US" sz="1500" i="1" dirty="0" smtClean="0">
                <a:latin typeface="+mn-lt"/>
              </a:rPr>
              <a:t>Kirschner</a:t>
            </a:r>
            <a:r>
              <a:rPr lang="en-US" sz="1500" i="1" dirty="0" smtClean="0">
                <a:latin typeface="+mn-lt"/>
              </a:rPr>
              <a:t> &amp; van </a:t>
            </a:r>
            <a:r>
              <a:rPr lang="en-US" sz="1500" i="1" dirty="0" smtClean="0">
                <a:latin typeface="+mn-lt"/>
              </a:rPr>
              <a:t>Merrinboer</a:t>
            </a:r>
            <a:r>
              <a:rPr lang="en-US" sz="1500" i="1" dirty="0" smtClean="0">
                <a:latin typeface="+mn-lt"/>
              </a:rPr>
              <a:t>, 2013</a:t>
            </a:r>
            <a:r>
              <a:rPr lang="en-US" sz="1500" dirty="0" smtClean="0">
                <a:latin typeface="+mn-lt"/>
              </a:rPr>
              <a:t>) </a:t>
            </a:r>
          </a:p>
        </p:txBody>
      </p:sp>
      <p:sp>
        <p:nvSpPr>
          <p:cNvPr id="13" name="TextBox 12"/>
          <p:cNvSpPr txBox="1"/>
          <p:nvPr/>
        </p:nvSpPr>
        <p:spPr>
          <a:xfrm>
            <a:off x="304800" y="4953000"/>
            <a:ext cx="8610600" cy="101566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300"/>
              </a:spcAft>
              <a:defRPr/>
            </a:pPr>
            <a:r>
              <a:rPr lang="en-US" sz="1500" dirty="0">
                <a:latin typeface="+mn-lt"/>
                <a:cs typeface="+mn-cs"/>
              </a:rPr>
              <a:t>Research reveals that most learning style instruments have such serious weaknesses (e.g. low reliability &amp; poor validity) </a:t>
            </a:r>
            <a:r>
              <a:rPr lang="en-US" sz="1500" i="1" dirty="0">
                <a:latin typeface="+mn-lt"/>
                <a:cs typeface="+mn-cs"/>
              </a:rPr>
              <a:t>it is recommend their use in research and practice should be </a:t>
            </a:r>
            <a:r>
              <a:rPr lang="en-US" sz="1500" i="1" dirty="0" smtClean="0">
                <a:latin typeface="+mn-lt"/>
                <a:cs typeface="+mn-cs"/>
              </a:rPr>
              <a:t>dis</a:t>
            </a:r>
            <a:r>
              <a:rPr lang="en-US" sz="1500" i="1" dirty="0" smtClean="0">
                <a:latin typeface="+mn-lt"/>
                <a:cs typeface="+mn-cs"/>
              </a:rPr>
              <a:t>-continued</a:t>
            </a:r>
            <a:r>
              <a:rPr lang="en-US" sz="1500" i="1" dirty="0">
                <a:latin typeface="+mn-lt"/>
                <a:cs typeface="+mn-cs"/>
              </a:rPr>
              <a:t>.  </a:t>
            </a:r>
            <a:r>
              <a:rPr lang="en-US" sz="1500" dirty="0">
                <a:latin typeface="+mn-lt"/>
                <a:cs typeface="+mn-cs"/>
              </a:rPr>
              <a:t>Investigations of the properties of a variety of scales have revealed that even the most widely used are inadequate in this </a:t>
            </a:r>
            <a:r>
              <a:rPr lang="en-US" sz="1500" dirty="0" smtClean="0">
                <a:latin typeface="+mn-lt"/>
                <a:cs typeface="+mn-cs"/>
              </a:rPr>
              <a:t>regard. </a:t>
            </a:r>
            <a:r>
              <a:rPr lang="en-US" sz="1400" i="1" dirty="0" smtClean="0">
                <a:latin typeface="+mn-lt"/>
                <a:cs typeface="+mn-cs"/>
              </a:rPr>
              <a:t>Australian </a:t>
            </a:r>
            <a:r>
              <a:rPr lang="en-US" sz="1400" i="1" dirty="0">
                <a:latin typeface="+mn-lt"/>
                <a:cs typeface="+mn-cs"/>
              </a:rPr>
              <a:t>Journal of Education, Vol. 54, No. I, 2010, 5-17</a:t>
            </a:r>
            <a:endParaRPr lang="en-US" sz="1400" b="1" i="1" dirty="0">
              <a:latin typeface="+mn-lt"/>
              <a:cs typeface="+mn-cs"/>
            </a:endParaRPr>
          </a:p>
        </p:txBody>
      </p:sp>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12"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pic>
        <p:nvPicPr>
          <p:cNvPr id="14"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
        <p:nvSpPr>
          <p:cNvPr id="16" name="Rectangle 2"/>
          <p:cNvSpPr>
            <a:spLocks noGrp="1" noChangeArrowheads="1"/>
          </p:cNvSpPr>
          <p:nvPr>
            <p:ph type="title"/>
          </p:nvPr>
        </p:nvSpPr>
        <p:spPr bwMode="auto">
          <a:xfrm>
            <a:off x="1143000" y="228600"/>
            <a:ext cx="68580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Does the Research Reveal About Learning Styles?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752600" y="533400"/>
            <a:ext cx="62484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are Learning Modalities?</a:t>
            </a:r>
          </a:p>
        </p:txBody>
      </p:sp>
      <p:sp>
        <p:nvSpPr>
          <p:cNvPr id="11" name="Rectangle 3"/>
          <p:cNvSpPr txBox="1">
            <a:spLocks noChangeArrowheads="1"/>
          </p:cNvSpPr>
          <p:nvPr/>
        </p:nvSpPr>
        <p:spPr bwMode="auto">
          <a:xfrm>
            <a:off x="457200" y="1676400"/>
            <a:ext cx="8458200" cy="20574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kern="0" dirty="0">
                <a:latin typeface="+mn-lt"/>
                <a:cs typeface="+mn-cs"/>
              </a:rPr>
              <a:t>L</a:t>
            </a:r>
            <a:r>
              <a:rPr lang="en-US" sz="1900" dirty="0">
                <a:latin typeface="+mn-lt"/>
                <a:cs typeface="+mn-cs"/>
              </a:rPr>
              <a:t>earning, or perceptual modalities, are sensory based and refer to the primary way our bodies take in information though our senses: </a:t>
            </a:r>
            <a:r>
              <a:rPr lang="en-US" sz="1900" i="1" dirty="0">
                <a:latin typeface="+mn-lt"/>
                <a:cs typeface="+mn-cs"/>
              </a:rPr>
              <a:t>visual</a:t>
            </a:r>
            <a:r>
              <a:rPr lang="en-US" sz="1900" dirty="0">
                <a:latin typeface="+mn-lt"/>
                <a:cs typeface="+mn-cs"/>
              </a:rPr>
              <a:t> (seeing), </a:t>
            </a:r>
            <a:r>
              <a:rPr lang="en-US" sz="1900" i="1" dirty="0">
                <a:latin typeface="+mn-lt"/>
                <a:cs typeface="+mn-cs"/>
              </a:rPr>
              <a:t>auditory</a:t>
            </a:r>
            <a:r>
              <a:rPr lang="en-US" sz="1900" dirty="0">
                <a:latin typeface="+mn-lt"/>
                <a:cs typeface="+mn-cs"/>
              </a:rPr>
              <a:t> (hearing), </a:t>
            </a:r>
            <a:r>
              <a:rPr lang="en-US" sz="1900" i="1" dirty="0">
                <a:latin typeface="+mn-lt"/>
                <a:cs typeface="+mn-cs"/>
              </a:rPr>
              <a:t>kinesthetic </a:t>
            </a:r>
            <a:r>
              <a:rPr lang="en-US" sz="1900" dirty="0">
                <a:latin typeface="+mn-lt"/>
                <a:cs typeface="+mn-cs"/>
              </a:rPr>
              <a:t>(moving), and </a:t>
            </a:r>
            <a:r>
              <a:rPr lang="en-US" sz="1900" i="1" dirty="0">
                <a:latin typeface="+mn-lt"/>
                <a:cs typeface="+mn-cs"/>
              </a:rPr>
              <a:t>tactile</a:t>
            </a:r>
            <a:r>
              <a:rPr lang="en-US" sz="1900" dirty="0">
                <a:latin typeface="+mn-lt"/>
                <a:cs typeface="+mn-cs"/>
              </a:rPr>
              <a:t> (touching).</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cs typeface="+mn-cs"/>
              </a:rPr>
              <a:t>Humans are </a:t>
            </a:r>
            <a:r>
              <a:rPr lang="en-US" sz="1900" i="1" dirty="0">
                <a:latin typeface="+mn-lt"/>
                <a:cs typeface="+mn-cs"/>
              </a:rPr>
              <a:t>multi-sensory</a:t>
            </a:r>
            <a:r>
              <a:rPr lang="en-US" sz="1900" dirty="0">
                <a:latin typeface="+mn-lt"/>
                <a:cs typeface="+mn-cs"/>
              </a:rPr>
              <a:t> in that the brain performs several activities at once when processing information (e.g., tasting and smelling, hearing and seeing), but are processed through different channels in our brain.</a:t>
            </a:r>
          </a:p>
        </p:txBody>
      </p:sp>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1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12"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4" name="TextBox 13"/>
          <p:cNvSpPr txBox="1"/>
          <p:nvPr/>
        </p:nvSpPr>
        <p:spPr>
          <a:xfrm>
            <a:off x="609600" y="4191000"/>
            <a:ext cx="8153400" cy="1454244"/>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defRPr/>
            </a:pPr>
            <a:r>
              <a:rPr lang="en-US" sz="1500" dirty="0">
                <a:latin typeface="+mn-lt"/>
              </a:rPr>
              <a:t>Separate structures in the brain are highly interconnected and there is profound cross- modal activation and transfer of information between sensory modalities . Thus, it is incorrect to assume that only one sensory modality is involved with information processing. </a:t>
            </a:r>
          </a:p>
          <a:p>
            <a:pPr>
              <a:spcBef>
                <a:spcPts val="300"/>
              </a:spcBef>
              <a:spcAft>
                <a:spcPts val="0"/>
              </a:spcAft>
              <a:defRPr/>
            </a:pPr>
            <a:r>
              <a:rPr lang="en-US" sz="1400" i="1" dirty="0">
                <a:latin typeface="+mn-lt"/>
              </a:rPr>
              <a:t>Neuromyths in education: Prevalence and predictors of misconceptions among teachers, frontiers in Educational Psychology,  </a:t>
            </a:r>
            <a:r>
              <a:rPr lang="en-US" sz="1400" i="1" dirty="0" smtClean="0">
                <a:latin typeface="+mn-lt"/>
              </a:rPr>
              <a:t>2012: </a:t>
            </a:r>
            <a:r>
              <a:rPr lang="en-US" sz="1300" i="1" dirty="0" smtClean="0">
                <a:latin typeface="+mn-lt"/>
                <a:hlinkClick r:id="rId7"/>
              </a:rPr>
              <a:t>http</a:t>
            </a:r>
            <a:r>
              <a:rPr lang="en-US" sz="1300" i="1" dirty="0">
                <a:latin typeface="+mn-lt"/>
                <a:hlinkClick r:id="rId7"/>
              </a:rPr>
              <a:t>://www.frontiersin.org/Educational_Psychology/10.3389/fpsyg.2012.00429/full</a:t>
            </a:r>
            <a:r>
              <a:rPr lang="en-US" sz="1300" i="1" dirty="0">
                <a:latin typeface="+mn-lt"/>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600200" y="533400"/>
            <a:ext cx="62484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What’s the Difference?</a:t>
            </a:r>
          </a:p>
        </p:txBody>
      </p:sp>
      <p:sp>
        <p:nvSpPr>
          <p:cNvPr id="7" name="Rectangle 3"/>
          <p:cNvSpPr txBox="1">
            <a:spLocks noChangeArrowheads="1"/>
          </p:cNvSpPr>
          <p:nvPr/>
        </p:nvSpPr>
        <p:spPr bwMode="auto">
          <a:xfrm>
            <a:off x="533400" y="1676400"/>
            <a:ext cx="8305800" cy="25146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ea typeface="Times New Roman" pitchFamily="18" charset="0"/>
              </a:rPr>
              <a:t>Not surprisingly, there is substantial confusion between learning styles and learning modalities where the terms are often used interchangeably.</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One of the reasons is the complexity of how the human brain functions as it relates to one’s modalities in receiving information (visual, aural, kinesthetic) and how the brain processes that information (cognition).</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An important finding from that research is that </a:t>
            </a:r>
            <a:r>
              <a:rPr lang="en-US" sz="1900" i="1" dirty="0">
                <a:latin typeface="+mn-lt"/>
              </a:rPr>
              <a:t>learning </a:t>
            </a:r>
            <a:r>
              <a:rPr lang="en-US" sz="1900" dirty="0">
                <a:latin typeface="+mn-lt"/>
              </a:rPr>
              <a:t>(retention) is generally </a:t>
            </a:r>
            <a:r>
              <a:rPr lang="en-US" sz="1900" i="1" dirty="0">
                <a:latin typeface="+mn-lt"/>
              </a:rPr>
              <a:t>independent of the modality </a:t>
            </a:r>
            <a:r>
              <a:rPr lang="en-US" sz="1900" dirty="0">
                <a:latin typeface="+mn-lt"/>
              </a:rPr>
              <a:t>used to acquire whatever is learned.  </a:t>
            </a:r>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10"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1" name="TextBox 10"/>
          <p:cNvSpPr txBox="1"/>
          <p:nvPr/>
        </p:nvSpPr>
        <p:spPr>
          <a:xfrm>
            <a:off x="685800" y="4876800"/>
            <a:ext cx="8001000" cy="83026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defRPr/>
            </a:pPr>
            <a:r>
              <a:rPr lang="en-US" sz="1600" dirty="0">
                <a:latin typeface="+mn-lt"/>
                <a:cs typeface="+mn-cs"/>
              </a:rPr>
              <a:t>Note: Although neuroscience has revealed 90% of what the brain processes is visual information, most learners are multi-modal and multi-sensory and adapt their strategies accordingly.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219200" y="533400"/>
            <a:ext cx="70104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Learning Modalities &amp; Research</a:t>
            </a:r>
          </a:p>
        </p:txBody>
      </p:sp>
      <p:sp>
        <p:nvSpPr>
          <p:cNvPr id="11" name="Rectangle 3"/>
          <p:cNvSpPr txBox="1">
            <a:spLocks noChangeArrowheads="1"/>
          </p:cNvSpPr>
          <p:nvPr/>
        </p:nvSpPr>
        <p:spPr bwMode="auto">
          <a:xfrm>
            <a:off x="533400" y="1676400"/>
            <a:ext cx="8610600" cy="31242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Present studies show that although categorizing each person as a specific type of learner is easy, individuals’ memory efficiency is not limited by sensory modality, nor are people able to learn in the same way in all situations. </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Instead, most people are likely multimodal and multi-situational learners, changing learning strategies depending on the context of the to-be-learned material. </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Consequently, helping individuals learn effective memory strategies across all stimulus modalities and contexts, rather than only assessing learning type, may prove to be better for learning </a:t>
            </a:r>
            <a:r>
              <a:rPr lang="en-US" sz="1200" i="1" dirty="0">
                <a:latin typeface="+mn-lt"/>
              </a:rPr>
              <a:t>(Kra¨tzig, G.P., &amp; Arbuthnott, K.D. ,2006).</a:t>
            </a:r>
          </a:p>
          <a:p>
            <a:pPr marL="231775" indent="-231775">
              <a:spcAft>
                <a:spcPts val="0"/>
              </a:spcAft>
              <a:buClr>
                <a:schemeClr val="bg2"/>
              </a:buClr>
              <a:buSzPct val="70000"/>
              <a:buFont typeface="Wingdings" pitchFamily="2" charset="2"/>
              <a:buChar char="l"/>
              <a:defRPr/>
            </a:pPr>
            <a:endParaRPr lang="en-US" sz="2000" dirty="0">
              <a:latin typeface="+mn-lt"/>
              <a:cs typeface="+mn-cs"/>
            </a:endParaRP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0" name="TextBox 9"/>
          <p:cNvSpPr txBox="1"/>
          <p:nvPr/>
        </p:nvSpPr>
        <p:spPr>
          <a:xfrm>
            <a:off x="685800" y="5135687"/>
            <a:ext cx="8153400" cy="80791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300"/>
              </a:spcAft>
              <a:defRPr/>
            </a:pPr>
            <a:r>
              <a:rPr lang="en-US" sz="1500" dirty="0">
                <a:latin typeface="+mn-lt"/>
                <a:cs typeface="+mn-cs"/>
              </a:rPr>
              <a:t>The theory of learning styles is attractive, and it sounds like common sense. It is also convenient, offering a rationale of escaping accountability and getting rid of responsibility.  </a:t>
            </a:r>
          </a:p>
          <a:p>
            <a:pPr>
              <a:defRPr/>
            </a:pPr>
            <a:r>
              <a:rPr lang="en-US" sz="1400" i="1" dirty="0">
                <a:latin typeface="+mn-lt"/>
                <a:cs typeface="+mn-cs"/>
              </a:rPr>
              <a:t>Learning Styles Fray: Brilliant or Batty? Performance Improvement, Vol49, Number 10 , 2010</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458200" cy="31242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Studies have shown that </a:t>
            </a:r>
            <a:r>
              <a:rPr lang="en-US" sz="1900" i="1" dirty="0" smtClean="0">
                <a:latin typeface="+mn-lt"/>
              </a:rPr>
              <a:t>how information is presented</a:t>
            </a:r>
            <a:r>
              <a:rPr lang="en-US" sz="1900" dirty="0" smtClean="0">
                <a:latin typeface="+mn-lt"/>
              </a:rPr>
              <a:t> determines the retention level of the information.</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Consequently, integrating multiple media in the design and delivery of instruction would </a:t>
            </a:r>
            <a:r>
              <a:rPr lang="en-US" sz="1900" i="1" dirty="0" smtClean="0">
                <a:latin typeface="+mn-lt"/>
              </a:rPr>
              <a:t>facilitate </a:t>
            </a:r>
            <a:r>
              <a:rPr lang="en-US" sz="1900" dirty="0" smtClean="0">
                <a:latin typeface="+mn-lt"/>
              </a:rPr>
              <a:t>the learning process.</a:t>
            </a:r>
          </a:p>
          <a:p>
            <a:pPr marL="169863" indent="-169863">
              <a:spcAft>
                <a:spcPts val="600"/>
              </a:spcAft>
              <a:buClr>
                <a:schemeClr val="tx1">
                  <a:lumMod val="65000"/>
                  <a:lumOff val="35000"/>
                </a:schemeClr>
              </a:buClr>
              <a:buSzPct val="150000"/>
              <a:buFont typeface="Arial" pitchFamily="34" charset="0"/>
              <a:buChar char="•"/>
              <a:defRPr/>
            </a:pPr>
            <a:r>
              <a:rPr lang="en-US" sz="1900" dirty="0" smtClean="0">
                <a:latin typeface="+mj-lt"/>
              </a:rPr>
              <a:t>It </a:t>
            </a:r>
            <a:r>
              <a:rPr lang="en-US" sz="1900" dirty="0">
                <a:latin typeface="+mj-lt"/>
              </a:rPr>
              <a:t>often follows, then, that the more numerous and varied the media is used, the richer and more secure will be the concepts we develop.</a:t>
            </a:r>
          </a:p>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However, there is some misperception that media affects retention, and is often illustrated erroneously and incorrectly by attributing it to Edgar Dale’s </a:t>
            </a:r>
            <a:r>
              <a:rPr lang="en-US" sz="1900" b="1" dirty="0">
                <a:solidFill>
                  <a:srgbClr val="0070C0"/>
                </a:solidFill>
                <a:latin typeface="+mn-lt"/>
                <a:hlinkClick r:id="rId3" action="ppaction://hlinksldjump"/>
              </a:rPr>
              <a:t>Cone of Experience</a:t>
            </a:r>
            <a:r>
              <a:rPr lang="en-US" sz="1900" dirty="0">
                <a:latin typeface="+mn-lt"/>
              </a:rPr>
              <a:t>.  </a:t>
            </a:r>
            <a:endParaRPr lang="en-US" sz="1900" dirty="0" smtClean="0">
              <a:latin typeface="+mn-lt"/>
            </a:endParaRPr>
          </a:p>
          <a:p>
            <a:pPr marL="169863" indent="-169863">
              <a:spcAft>
                <a:spcPts val="600"/>
              </a:spcAft>
              <a:buClr>
                <a:schemeClr val="tx1">
                  <a:lumMod val="65000"/>
                  <a:lumOff val="35000"/>
                </a:schemeClr>
              </a:buClr>
              <a:buSzPct val="150000"/>
              <a:buFont typeface="Arial" pitchFamily="34" charset="0"/>
              <a:buChar char="•"/>
              <a:defRPr/>
            </a:pPr>
            <a:endParaRPr lang="en-US" sz="2000" dirty="0">
              <a:latin typeface="+mn-lt"/>
            </a:endParaRP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
        <p:nvSpPr>
          <p:cNvPr id="14" name="TextBox 13"/>
          <p:cNvSpPr txBox="1"/>
          <p:nvPr/>
        </p:nvSpPr>
        <p:spPr>
          <a:xfrm>
            <a:off x="609600" y="4819471"/>
            <a:ext cx="8305800" cy="1200329"/>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spcAft>
                <a:spcPts val="0"/>
              </a:spcAft>
              <a:buClr>
                <a:schemeClr val="bg2"/>
              </a:buClr>
              <a:buSzPct val="150000"/>
              <a:defRPr/>
            </a:pPr>
            <a:r>
              <a:rPr lang="en-US" sz="1500" dirty="0" smtClean="0">
                <a:latin typeface="+mn-lt"/>
              </a:rPr>
              <a:t>In summary, there is little evidence that knowledge of one’s learning styles is a benefit to learning and, “based upon the most thorough review of experimental studies known to date,  there is no evidence in favor of the learning style hypothesis, per se, that learning is more effective when teaching matches the learner’s style”  </a:t>
            </a:r>
          </a:p>
          <a:p>
            <a:pPr>
              <a:spcAft>
                <a:spcPts val="600"/>
              </a:spcAft>
              <a:buClr>
                <a:schemeClr val="bg2"/>
              </a:buClr>
              <a:buSzPct val="150000"/>
              <a:defRPr/>
            </a:pPr>
            <a:r>
              <a:rPr lang="en-US" sz="1200" i="1" dirty="0" smtClean="0">
                <a:latin typeface="+mn-lt"/>
              </a:rPr>
              <a:t>(Learning Styles: Concepts and Evidence, Psychological Science in the Public Interest, 2008)</a:t>
            </a:r>
            <a:endParaRPr lang="en-US" sz="1200" i="1" kern="0" dirty="0" smtClean="0">
              <a:latin typeface="+mn-lt"/>
            </a:endParaRPr>
          </a:p>
        </p:txBody>
      </p:sp>
      <p:sp>
        <p:nvSpPr>
          <p:cNvPr id="16" name="Rectangle 2"/>
          <p:cNvSpPr>
            <a:spLocks noGrp="1" noChangeArrowheads="1"/>
          </p:cNvSpPr>
          <p:nvPr>
            <p:ph type="title"/>
          </p:nvPr>
        </p:nvSpPr>
        <p:spPr bwMode="auto">
          <a:xfrm>
            <a:off x="1143000" y="533400"/>
            <a:ext cx="70104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Further Insight…Food for Thought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609600"/>
            <a:ext cx="8382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pPr>
            <a:r>
              <a:rPr lang="en-US" sz="3200" dirty="0" smtClean="0"/>
              <a:t>So What…The Science of Learning</a:t>
            </a:r>
          </a:p>
        </p:txBody>
      </p:sp>
      <p:sp>
        <p:nvSpPr>
          <p:cNvPr id="7" name="Rectangle 3"/>
          <p:cNvSpPr txBox="1">
            <a:spLocks noChangeArrowheads="1"/>
          </p:cNvSpPr>
          <p:nvPr/>
        </p:nvSpPr>
        <p:spPr bwMode="auto">
          <a:xfrm>
            <a:off x="533400" y="1676400"/>
            <a:ext cx="8458200" cy="3886200"/>
          </a:xfrm>
          <a:prstGeom prst="rect">
            <a:avLst/>
          </a:prstGeom>
          <a:noFill/>
          <a:ln w="9525">
            <a:noFill/>
            <a:miter lim="800000"/>
            <a:headEnd/>
            <a:tailEnd/>
          </a:ln>
        </p:spPr>
        <p:txBody>
          <a:bodyPr/>
          <a:lstStyle/>
          <a:p>
            <a:pPr marL="169863" lvl="1"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Learning theories are conceptual frameworks that describe how information is absorbed, processed, and retained…in other words, how people </a:t>
            </a:r>
            <a:r>
              <a:rPr lang="en-US" sz="1900" i="1" dirty="0" smtClean="0">
                <a:latin typeface="+mn-lt"/>
              </a:rPr>
              <a:t>learn.</a:t>
            </a:r>
          </a:p>
          <a:p>
            <a:pPr marL="169863" lvl="1"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Therefore, it is essential to examine how information </a:t>
            </a:r>
            <a:r>
              <a:rPr lang="en-US" sz="1900" dirty="0">
                <a:latin typeface="+mn-lt"/>
              </a:rPr>
              <a:t>moves from sensory </a:t>
            </a:r>
            <a:r>
              <a:rPr lang="en-US" sz="1900" dirty="0" smtClean="0">
                <a:latin typeface="+mn-lt"/>
              </a:rPr>
              <a:t>input, </a:t>
            </a:r>
            <a:r>
              <a:rPr lang="en-US" sz="1900" dirty="0">
                <a:latin typeface="+mn-lt"/>
              </a:rPr>
              <a:t>to short term </a:t>
            </a:r>
            <a:r>
              <a:rPr lang="en-US" sz="1900" dirty="0" smtClean="0">
                <a:latin typeface="+mn-lt"/>
              </a:rPr>
              <a:t>memory, and on to long term memory.</a:t>
            </a:r>
            <a:endParaRPr lang="en-US" sz="1900" dirty="0">
              <a:latin typeface="+mn-lt"/>
            </a:endParaRPr>
          </a:p>
          <a:p>
            <a:pPr marL="169863" lvl="1"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However, the challenge for instructional designers is to move information from short term memory to long term memory for recall [and application].</a:t>
            </a:r>
          </a:p>
          <a:p>
            <a:pPr marL="169863" lvl="1"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Therefore</a:t>
            </a:r>
            <a:r>
              <a:rPr lang="en-US" sz="1900" dirty="0">
                <a:latin typeface="+mn-lt"/>
              </a:rPr>
              <a:t>, </a:t>
            </a:r>
            <a:r>
              <a:rPr lang="en-US" sz="1900" dirty="0" smtClean="0">
                <a:latin typeface="+mn-lt"/>
              </a:rPr>
              <a:t>by exploring the </a:t>
            </a:r>
            <a:r>
              <a:rPr lang="en-US" sz="1900" i="1" dirty="0" smtClean="0">
                <a:latin typeface="+mn-lt"/>
              </a:rPr>
              <a:t>Cognitive Information Processing Model, </a:t>
            </a:r>
            <a:r>
              <a:rPr lang="en-US" sz="1900" dirty="0" smtClean="0">
                <a:latin typeface="+mn-lt"/>
              </a:rPr>
              <a:t>one can facilitate </a:t>
            </a:r>
            <a:r>
              <a:rPr lang="en-US" sz="1900" dirty="0">
                <a:latin typeface="+mn-lt"/>
              </a:rPr>
              <a:t>the transfer of </a:t>
            </a:r>
            <a:r>
              <a:rPr lang="en-US" sz="1900" dirty="0" smtClean="0">
                <a:latin typeface="+mn-lt"/>
              </a:rPr>
              <a:t> information [from short term memory to long term memory] and increase learning and retention by </a:t>
            </a:r>
            <a:r>
              <a:rPr lang="en-US" sz="1900" dirty="0">
                <a:latin typeface="+mn-lt"/>
              </a:rPr>
              <a:t>integrating </a:t>
            </a:r>
            <a:r>
              <a:rPr lang="en-US" sz="1900" i="1" dirty="0">
                <a:latin typeface="+mn-lt"/>
              </a:rPr>
              <a:t>cognitive learning </a:t>
            </a:r>
            <a:r>
              <a:rPr lang="en-US" sz="1900" i="1" dirty="0" smtClean="0">
                <a:latin typeface="+mn-lt"/>
              </a:rPr>
              <a:t>strategies</a:t>
            </a:r>
            <a:r>
              <a:rPr lang="en-US" sz="1900" dirty="0" smtClean="0">
                <a:latin typeface="+mn-lt"/>
              </a:rPr>
              <a:t>.</a:t>
            </a:r>
            <a:endParaRPr lang="en-US" sz="1900" i="1" dirty="0" smtClean="0">
              <a:latin typeface="+mn-lt"/>
            </a:endParaRPr>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10"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304800" y="1600200"/>
            <a:ext cx="8610600" cy="3352800"/>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sz="1800" dirty="0" smtClean="0"/>
              <a:t>When exposed to new information from our senses (modalities), our brain needs to form an association between what we see and [sometimes] hear, which are then encoded by different groups of neurons in various parts of your brain.</a:t>
            </a:r>
          </a:p>
        </p:txBody>
      </p:sp>
      <p:sp>
        <p:nvSpPr>
          <p:cNvPr id="21509" name="Rectangle 2"/>
          <p:cNvSpPr>
            <a:spLocks noGrp="1" noChangeArrowheads="1"/>
          </p:cNvSpPr>
          <p:nvPr>
            <p:ph type="title"/>
          </p:nvPr>
        </p:nvSpPr>
        <p:spPr bwMode="auto">
          <a:xfrm>
            <a:off x="76200" y="609600"/>
            <a:ext cx="9144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The “Neuroscience” of How the Brain Learns</a:t>
            </a:r>
          </a:p>
        </p:txBody>
      </p:sp>
      <p:pic>
        <p:nvPicPr>
          <p:cNvPr id="21511" name="Picture 8"/>
          <p:cNvPicPr>
            <a:picLocks noChangeAspect="1" noChangeArrowheads="1"/>
          </p:cNvPicPr>
          <p:nvPr/>
        </p:nvPicPr>
        <p:blipFill>
          <a:blip r:embed="rId3" cstate="print"/>
          <a:srcRect/>
          <a:stretch>
            <a:fillRect/>
          </a:stretch>
        </p:blipFill>
        <p:spPr bwMode="auto">
          <a:xfrm>
            <a:off x="4419600" y="2743200"/>
            <a:ext cx="4264025" cy="2556402"/>
          </a:xfrm>
          <a:prstGeom prst="rect">
            <a:avLst/>
          </a:prstGeom>
          <a:noFill/>
          <a:ln w="9525">
            <a:noFill/>
            <a:miter lim="800000"/>
            <a:headEnd/>
            <a:tailEnd/>
          </a:ln>
        </p:spPr>
      </p:pic>
      <p:sp>
        <p:nvSpPr>
          <p:cNvPr id="8" name="Rectangle 3"/>
          <p:cNvSpPr txBox="1">
            <a:spLocks noChangeArrowheads="1"/>
          </p:cNvSpPr>
          <p:nvPr/>
        </p:nvSpPr>
        <p:spPr bwMode="auto">
          <a:xfrm>
            <a:off x="304800" y="2590800"/>
            <a:ext cx="4114800" cy="1905000"/>
          </a:xfrm>
          <a:prstGeom prst="rect">
            <a:avLst/>
          </a:prstGeom>
          <a:noFill/>
          <a:ln>
            <a:miter lim="800000"/>
            <a:headEnd/>
            <a:tailEnd/>
          </a:ln>
        </p:spPr>
        <p:txBody>
          <a:bodyPr/>
          <a:lstStyle/>
          <a:p>
            <a:pPr eaLnBrk="0" hangingPunct="0">
              <a:spcBef>
                <a:spcPts val="0"/>
              </a:spcBef>
              <a:buClr>
                <a:schemeClr val="bg2"/>
              </a:buClr>
              <a:buSzPct val="70000"/>
              <a:defRPr/>
            </a:pPr>
            <a:r>
              <a:rPr lang="en-US" kern="0" dirty="0">
                <a:latin typeface="+mn-lt"/>
                <a:cs typeface="+mn-cs"/>
              </a:rPr>
              <a:t>Each time that input is repeated (reinforced), those sets of neurons fire simultaneously, strengthening the synaptic pathway that connects them…effectively creating </a:t>
            </a:r>
            <a:r>
              <a:rPr lang="en-US" i="1" kern="0" dirty="0">
                <a:latin typeface="+mn-lt"/>
                <a:cs typeface="+mn-cs"/>
              </a:rPr>
              <a:t>memory </a:t>
            </a:r>
            <a:r>
              <a:rPr lang="en-US" sz="1200" kern="0" dirty="0">
                <a:latin typeface="+mn-lt"/>
                <a:cs typeface="+mn-cs"/>
              </a:rPr>
              <a:t>(How Does Our Brain Learn New Information?  </a:t>
            </a:r>
            <a:r>
              <a:rPr lang="en-US" sz="1200" i="1" kern="0" dirty="0">
                <a:latin typeface="+mn-lt"/>
                <a:cs typeface="+mn-cs"/>
              </a:rPr>
              <a:t>Scientific American, </a:t>
            </a:r>
            <a:r>
              <a:rPr lang="en-US" sz="1200" kern="0" dirty="0">
                <a:latin typeface="+mn-lt"/>
                <a:cs typeface="+mn-cs"/>
              </a:rPr>
              <a:t>Nov., 2011</a:t>
            </a:r>
            <a:r>
              <a:rPr lang="en-US" sz="1200" i="1" kern="0" dirty="0">
                <a:latin typeface="+mn-lt"/>
                <a:cs typeface="+mn-cs"/>
              </a:rPr>
              <a:t>)</a:t>
            </a:r>
          </a:p>
          <a:p>
            <a:pPr marL="231775" indent="-231775" eaLnBrk="0" hangingPunct="0">
              <a:spcBef>
                <a:spcPct val="20000"/>
              </a:spcBef>
              <a:buClr>
                <a:schemeClr val="bg2"/>
              </a:buClr>
              <a:buSzPct val="70000"/>
              <a:buFont typeface="Wingdings" pitchFamily="2" charset="2"/>
              <a:buChar char="l"/>
              <a:defRPr/>
            </a:pPr>
            <a:endParaRPr lang="en-US" sz="2000" kern="0" dirty="0">
              <a:latin typeface="+mn-lt"/>
              <a:cs typeface="+mn-cs"/>
            </a:endParaRPr>
          </a:p>
        </p:txBody>
      </p:sp>
      <p:sp>
        <p:nvSpPr>
          <p:cNvPr id="9" name="Rectangle 3"/>
          <p:cNvSpPr txBox="1">
            <a:spLocks noChangeArrowheads="1"/>
          </p:cNvSpPr>
          <p:nvPr/>
        </p:nvSpPr>
        <p:spPr bwMode="auto">
          <a:xfrm>
            <a:off x="381000" y="5410200"/>
            <a:ext cx="8382000" cy="609600"/>
          </a:xfrm>
          <a:prstGeom prst="rect">
            <a:avLst/>
          </a:prstGeom>
          <a:noFill/>
          <a:ln>
            <a:miter lim="800000"/>
            <a:headEnd/>
            <a:tailEnd/>
          </a:ln>
        </p:spPr>
        <p:txBody>
          <a:bodyPr/>
          <a:lstStyle/>
          <a:p>
            <a:pPr eaLnBrk="0" hangingPunct="0">
              <a:spcBef>
                <a:spcPct val="20000"/>
              </a:spcBef>
              <a:buClr>
                <a:schemeClr val="bg2"/>
              </a:buClr>
              <a:buSzPct val="70000"/>
              <a:defRPr/>
            </a:pPr>
            <a:r>
              <a:rPr lang="en-US" kern="0" dirty="0">
                <a:latin typeface="+mn-lt"/>
                <a:cs typeface="+mn-cs"/>
              </a:rPr>
              <a:t>In scientific terms, learning is a neurobiological process indicated by the growth and strengthening of connections between neurons.</a:t>
            </a:r>
          </a:p>
        </p:txBody>
      </p:sp>
      <p:pic>
        <p:nvPicPr>
          <p:cNvPr id="10"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1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pic>
        <p:nvPicPr>
          <p:cNvPr id="12"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2"/>
          <p:cNvPicPr>
            <a:picLocks noChangeAspect="1" noChangeArrowheads="1"/>
          </p:cNvPicPr>
          <p:nvPr/>
        </p:nvPicPr>
        <p:blipFill>
          <a:blip r:embed="rId3" cstate="print"/>
          <a:srcRect/>
          <a:stretch>
            <a:fillRect/>
          </a:stretch>
        </p:blipFill>
        <p:spPr bwMode="auto">
          <a:xfrm>
            <a:off x="5334000" y="1600200"/>
            <a:ext cx="3733800" cy="3740879"/>
          </a:xfrm>
          <a:prstGeom prst="rect">
            <a:avLst/>
          </a:prstGeom>
          <a:noFill/>
          <a:ln w="9525">
            <a:noFill/>
            <a:miter lim="800000"/>
            <a:headEnd/>
            <a:tailEnd/>
          </a:ln>
        </p:spPr>
      </p:pic>
      <p:sp>
        <p:nvSpPr>
          <p:cNvPr id="22535" name="Rectangle 3"/>
          <p:cNvSpPr>
            <a:spLocks noGrp="1" noChangeArrowheads="1"/>
          </p:cNvSpPr>
          <p:nvPr>
            <p:ph type="body" idx="1"/>
          </p:nvPr>
        </p:nvSpPr>
        <p:spPr bwMode="auto">
          <a:xfrm>
            <a:off x="304800" y="1676400"/>
            <a:ext cx="5638800" cy="2514600"/>
          </a:xfrm>
          <a:noFill/>
          <a:ln>
            <a:miter lim="800000"/>
            <a:headEnd/>
            <a:tailEnd/>
          </a:ln>
        </p:spPr>
        <p:txBody>
          <a:bodyPr vert="horz" wrap="square" lIns="91440" tIns="45720" rIns="91440" bIns="45720" numCol="1" anchor="t" anchorCtr="0" compatLnSpc="1">
            <a:prstTxWarp prst="textNoShape">
              <a:avLst/>
            </a:prstTxWarp>
          </a:bodyPr>
          <a:lstStyle/>
          <a:p>
            <a:pPr marL="169863" indent="-169863">
              <a:spcBef>
                <a:spcPct val="0"/>
              </a:spcBef>
              <a:spcAft>
                <a:spcPts val="300"/>
              </a:spcAft>
            </a:pPr>
            <a:r>
              <a:rPr lang="en-US" sz="1900" dirty="0" smtClean="0"/>
              <a:t>Many different events can increase a synapse’s strength when we learn new information. </a:t>
            </a:r>
          </a:p>
          <a:p>
            <a:pPr marL="169863" indent="-169863">
              <a:spcBef>
                <a:spcPct val="0"/>
              </a:spcBef>
              <a:spcAft>
                <a:spcPts val="300"/>
              </a:spcAft>
            </a:pPr>
            <a:r>
              <a:rPr lang="en-US" sz="1900" dirty="0" smtClean="0"/>
              <a:t>That process is called long-term potentiation where repeatedly stimulating two neurons at the same time fortifies the link between them. </a:t>
            </a:r>
          </a:p>
          <a:p>
            <a:pPr marL="169863" indent="-169863">
              <a:spcBef>
                <a:spcPct val="0"/>
              </a:spcBef>
              <a:spcAft>
                <a:spcPts val="300"/>
              </a:spcAft>
            </a:pPr>
            <a:r>
              <a:rPr lang="en-US" sz="1900" dirty="0" smtClean="0"/>
              <a:t>After a strong connection is established between these neurons, stimulating the first neuron will more likely excite the second.</a:t>
            </a:r>
          </a:p>
          <a:p>
            <a:pPr lvl="1" eaLnBrk="1" hangingPunct="1">
              <a:lnSpc>
                <a:spcPct val="90000"/>
              </a:lnSpc>
            </a:pPr>
            <a:endParaRPr lang="en-US" sz="2000" dirty="0" smtClean="0"/>
          </a:p>
        </p:txBody>
      </p:sp>
      <p:sp>
        <p:nvSpPr>
          <p:cNvPr id="8" name="Rectangle 3"/>
          <p:cNvSpPr txBox="1">
            <a:spLocks noChangeArrowheads="1"/>
          </p:cNvSpPr>
          <p:nvPr/>
        </p:nvSpPr>
        <p:spPr bwMode="auto">
          <a:xfrm>
            <a:off x="457200" y="4191000"/>
            <a:ext cx="4876800" cy="762000"/>
          </a:xfrm>
          <a:prstGeom prst="rect">
            <a:avLst/>
          </a:prstGeom>
          <a:ln>
            <a:miter lim="800000"/>
            <a:headEnd/>
            <a:tailEnd/>
          </a:ln>
        </p:spPr>
        <p:txBody>
          <a:bodyPr/>
          <a:lstStyle/>
          <a:p>
            <a:pPr marL="169863" lvl="1" indent="-168275" eaLnBrk="0" hangingPunct="0">
              <a:spcBef>
                <a:spcPts val="0"/>
              </a:spcBef>
              <a:spcAft>
                <a:spcPts val="300"/>
              </a:spcAft>
              <a:buClr>
                <a:schemeClr val="accent1"/>
              </a:buClr>
              <a:buSzPct val="150000"/>
              <a:buFont typeface="Arial" pitchFamily="34" charset="0"/>
              <a:buChar char="•"/>
              <a:defRPr/>
            </a:pPr>
            <a:r>
              <a:rPr lang="en-US" sz="1700" kern="0" dirty="0">
                <a:latin typeface="+mn-lt"/>
                <a:cs typeface="+mn-cs"/>
              </a:rPr>
              <a:t>This effect can be achieved (“facilitated”) by designing and integrating </a:t>
            </a:r>
            <a:r>
              <a:rPr lang="en-US" sz="1700" i="1" kern="0" dirty="0">
                <a:latin typeface="+mn-lt"/>
                <a:cs typeface="+mn-cs"/>
              </a:rPr>
              <a:t>cognitive learning strategies.</a:t>
            </a:r>
            <a:endParaRPr lang="en-US" sz="1700" kern="0" dirty="0">
              <a:latin typeface="+mn-lt"/>
              <a:cs typeface="+mn-cs"/>
            </a:endParaRPr>
          </a:p>
        </p:txBody>
      </p:sp>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1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pic>
        <p:nvPicPr>
          <p:cNvPr id="11"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
        <p:nvSpPr>
          <p:cNvPr id="13" name="Rectangle 2"/>
          <p:cNvSpPr>
            <a:spLocks noGrp="1" noChangeArrowheads="1"/>
          </p:cNvSpPr>
          <p:nvPr>
            <p:ph type="title"/>
          </p:nvPr>
        </p:nvSpPr>
        <p:spPr bwMode="auto">
          <a:xfrm>
            <a:off x="76200" y="609600"/>
            <a:ext cx="9144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The “Neuroscience” of How the Brain Learns</a:t>
            </a:r>
          </a:p>
        </p:txBody>
      </p:sp>
      <p:sp>
        <p:nvSpPr>
          <p:cNvPr id="12" name="TextBox 11"/>
          <p:cNvSpPr txBox="1"/>
          <p:nvPr/>
        </p:nvSpPr>
        <p:spPr>
          <a:xfrm>
            <a:off x="533400" y="5464314"/>
            <a:ext cx="7924800" cy="707886"/>
          </a:xfrm>
          <a:prstGeom prst="rect">
            <a:avLst/>
          </a:prstGeom>
          <a:solidFill>
            <a:schemeClr val="bg2">
              <a:lumMod val="20000"/>
              <a:lumOff val="80000"/>
            </a:schemeClr>
          </a:solidFill>
          <a:ln w="38100">
            <a:solidFill>
              <a:schemeClr val="bg2"/>
            </a:solidFill>
          </a:ln>
        </p:spPr>
        <p:txBody>
          <a:bodyPr wrap="square">
            <a:spAutoFit/>
          </a:bodyPr>
          <a:lstStyle/>
          <a:p>
            <a:pPr fontAlgn="t">
              <a:defRPr/>
            </a:pPr>
            <a:r>
              <a:rPr lang="en-US" sz="2000" b="1" i="1" dirty="0">
                <a:latin typeface="+mn-lt"/>
              </a:rPr>
              <a:t>Learning is not how the information gets in, it’s what happens to the information once it is 'in.'</a:t>
            </a:r>
            <a:endParaRPr lang="en-US" sz="2000" i="1"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00200" y="304800"/>
            <a:ext cx="6019800" cy="838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Why Are You Here?</a:t>
            </a:r>
            <a:br>
              <a:rPr lang="en-US" sz="3200" dirty="0" smtClean="0"/>
            </a:br>
            <a:r>
              <a:rPr lang="en-US" sz="2400" b="0" dirty="0" smtClean="0"/>
              <a:t>(besides the free doughnuts)</a:t>
            </a:r>
          </a:p>
        </p:txBody>
      </p:sp>
      <p:sp>
        <p:nvSpPr>
          <p:cNvPr id="9" name="Rectangle 3"/>
          <p:cNvSpPr txBox="1">
            <a:spLocks noChangeArrowheads="1"/>
          </p:cNvSpPr>
          <p:nvPr/>
        </p:nvSpPr>
        <p:spPr bwMode="auto">
          <a:xfrm>
            <a:off x="990600" y="1981200"/>
            <a:ext cx="7696200" cy="2819400"/>
          </a:xfrm>
          <a:prstGeom prst="rect">
            <a:avLst/>
          </a:prstGeom>
          <a:noFill/>
          <a:ln>
            <a:miter lim="800000"/>
            <a:headEnd/>
            <a:tailEnd/>
          </a:ln>
        </p:spPr>
        <p:txBody>
          <a:bodyPr/>
          <a:lstStyle/>
          <a:p>
            <a:pPr>
              <a:spcAft>
                <a:spcPts val="600"/>
              </a:spcAft>
              <a:buClr>
                <a:schemeClr val="bg2"/>
              </a:buClr>
              <a:buSzPct val="70000"/>
              <a:defRPr/>
            </a:pPr>
            <a:r>
              <a:rPr lang="en-US" sz="2000" b="1" kern="0" dirty="0">
                <a:solidFill>
                  <a:schemeClr val="tx2"/>
                </a:solidFill>
                <a:latin typeface="+mn-lt"/>
                <a:cs typeface="+mn-cs"/>
              </a:rPr>
              <a:t>Opinion: </a:t>
            </a:r>
            <a:r>
              <a:rPr lang="en-US" sz="2000" dirty="0">
                <a:latin typeface="+mn-lt"/>
                <a:cs typeface="+mn-cs"/>
              </a:rPr>
              <a:t>The concept of learning styles in predicting learning outcomes is a commonly misunderstood and misapplied instructional strategy when designing content.</a:t>
            </a:r>
            <a:endParaRPr lang="en-US" sz="2000" kern="0" dirty="0">
              <a:latin typeface="+mn-lt"/>
              <a:cs typeface="+mn-cs"/>
            </a:endParaRPr>
          </a:p>
          <a:p>
            <a:pPr>
              <a:spcAft>
                <a:spcPts val="600"/>
              </a:spcAft>
              <a:buClr>
                <a:schemeClr val="bg2"/>
              </a:buClr>
              <a:buSzPct val="70000"/>
              <a:defRPr/>
            </a:pPr>
            <a:r>
              <a:rPr lang="en-US" sz="2000" b="1" kern="0" dirty="0">
                <a:solidFill>
                  <a:schemeClr val="tx2"/>
                </a:solidFill>
                <a:latin typeface="+mn-lt"/>
                <a:cs typeface="+mn-cs"/>
              </a:rPr>
              <a:t>Fact: </a:t>
            </a:r>
            <a:r>
              <a:rPr lang="en-US" sz="2000" dirty="0">
                <a:latin typeface="+mn-lt"/>
                <a:cs typeface="+mn-cs"/>
              </a:rPr>
              <a:t>Research has revealed that learning styles have little, if any, affect on </a:t>
            </a:r>
            <a:r>
              <a:rPr lang="en-US" sz="2000" b="1" i="1" dirty="0">
                <a:latin typeface="+mn-lt"/>
                <a:cs typeface="+mn-cs"/>
              </a:rPr>
              <a:t>predicting</a:t>
            </a:r>
            <a:r>
              <a:rPr lang="en-US" sz="2000" b="1" dirty="0">
                <a:latin typeface="+mn-lt"/>
                <a:cs typeface="+mn-cs"/>
              </a:rPr>
              <a:t> </a:t>
            </a:r>
            <a:r>
              <a:rPr lang="en-US" sz="2000" dirty="0">
                <a:latin typeface="+mn-lt"/>
                <a:cs typeface="+mn-cs"/>
              </a:rPr>
              <a:t>learning outcomes. </a:t>
            </a:r>
            <a:endParaRPr lang="en-US" sz="2000" kern="0" dirty="0">
              <a:latin typeface="+mn-lt"/>
              <a:cs typeface="+mn-cs"/>
            </a:endParaRPr>
          </a:p>
          <a:p>
            <a:pPr>
              <a:spcAft>
                <a:spcPts val="600"/>
              </a:spcAft>
              <a:buClr>
                <a:schemeClr val="bg2"/>
              </a:buClr>
              <a:buSzPct val="70000"/>
              <a:defRPr/>
            </a:pPr>
            <a:r>
              <a:rPr lang="en-US" sz="2000" b="1" kern="0" dirty="0">
                <a:solidFill>
                  <a:schemeClr val="tx2"/>
                </a:solidFill>
                <a:latin typeface="+mn-lt"/>
                <a:cs typeface="+mn-cs"/>
              </a:rPr>
              <a:t>Result</a:t>
            </a:r>
            <a:r>
              <a:rPr lang="en-US" sz="2000" kern="0" dirty="0">
                <a:solidFill>
                  <a:schemeClr val="tx2"/>
                </a:solidFill>
                <a:latin typeface="+mn-lt"/>
                <a:cs typeface="+mn-cs"/>
              </a:rPr>
              <a:t>:</a:t>
            </a:r>
            <a:r>
              <a:rPr lang="en-US" sz="2000" b="1" kern="0" dirty="0">
                <a:solidFill>
                  <a:schemeClr val="tx2"/>
                </a:solidFill>
                <a:latin typeface="+mn-lt"/>
                <a:cs typeface="+mn-cs"/>
              </a:rPr>
              <a:t> </a:t>
            </a:r>
            <a:r>
              <a:rPr lang="en-US" sz="2000" dirty="0">
                <a:latin typeface="+mn-lt"/>
              </a:rPr>
              <a:t>While the perception is people learn better when information is presented in their preferred learning style, </a:t>
            </a:r>
            <a:r>
              <a:rPr lang="en-US" sz="2000" b="1" i="1" dirty="0">
                <a:latin typeface="+mn-lt"/>
              </a:rPr>
              <a:t>current</a:t>
            </a:r>
            <a:r>
              <a:rPr lang="en-US" sz="2000" dirty="0">
                <a:latin typeface="+mn-lt"/>
              </a:rPr>
              <a:t> evidence has not confirmed this. </a:t>
            </a:r>
          </a:p>
        </p:txBody>
      </p:sp>
      <p:pic>
        <p:nvPicPr>
          <p:cNvPr id="7" name="Picture 2" descr="C:\Users\User\Desktop\scratch-head03-idea-animated-animation-smiley-emoticon-000416-large.gif"/>
          <p:cNvPicPr>
            <a:picLocks noChangeAspect="1" noChangeArrowheads="1"/>
          </p:cNvPicPr>
          <p:nvPr/>
        </p:nvPicPr>
        <p:blipFill>
          <a:blip r:embed="rId3" cstate="print"/>
          <a:srcRect/>
          <a:stretch>
            <a:fillRect/>
          </a:stretch>
        </p:blipFill>
        <p:spPr bwMode="auto">
          <a:xfrm>
            <a:off x="4191000" y="4876800"/>
            <a:ext cx="971550" cy="962025"/>
          </a:xfrm>
          <a:prstGeom prst="rect">
            <a:avLst/>
          </a:prstGeom>
          <a:noFill/>
          <a:ln w="9525">
            <a:noFill/>
            <a:miter lim="800000"/>
            <a:headEnd/>
            <a:tailEnd/>
          </a:ln>
        </p:spPr>
      </p:pic>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1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3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bwMode="auto">
          <a:xfrm>
            <a:off x="533400" y="533400"/>
            <a:ext cx="8382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Cognitive Information Processing Model</a:t>
            </a:r>
          </a:p>
        </p:txBody>
      </p:sp>
      <p:grpSp>
        <p:nvGrpSpPr>
          <p:cNvPr id="23558" name="Group 25"/>
          <p:cNvGrpSpPr>
            <a:grpSpLocks/>
          </p:cNvGrpSpPr>
          <p:nvPr/>
        </p:nvGrpSpPr>
        <p:grpSpPr bwMode="auto">
          <a:xfrm>
            <a:off x="457200" y="2473325"/>
            <a:ext cx="7485647" cy="2022475"/>
            <a:chOff x="1295400" y="1676400"/>
            <a:chExt cx="7485647" cy="2022475"/>
          </a:xfrm>
        </p:grpSpPr>
        <p:grpSp>
          <p:nvGrpSpPr>
            <p:cNvPr id="23561" name="Group 31"/>
            <p:cNvGrpSpPr>
              <a:grpSpLocks/>
            </p:cNvGrpSpPr>
            <p:nvPr/>
          </p:nvGrpSpPr>
          <p:grpSpPr bwMode="auto">
            <a:xfrm>
              <a:off x="4419600" y="2286005"/>
              <a:ext cx="4361447" cy="573297"/>
              <a:chOff x="1676400" y="3962400"/>
              <a:chExt cx="5715000" cy="762000"/>
            </a:xfrm>
          </p:grpSpPr>
          <p:sp>
            <p:nvSpPr>
              <p:cNvPr id="23564" name="Rectangle 6"/>
              <p:cNvSpPr>
                <a:spLocks noChangeArrowheads="1"/>
              </p:cNvSpPr>
              <p:nvPr/>
            </p:nvSpPr>
            <p:spPr bwMode="auto">
              <a:xfrm>
                <a:off x="1676400" y="4073607"/>
                <a:ext cx="1066800" cy="498393"/>
              </a:xfrm>
              <a:prstGeom prst="rect">
                <a:avLst/>
              </a:prstGeom>
              <a:noFill/>
              <a:ln w="25400" algn="ctr">
                <a:solidFill>
                  <a:schemeClr val="tx1"/>
                </a:solidFill>
                <a:round/>
                <a:headEnd/>
                <a:tailEnd/>
              </a:ln>
            </p:spPr>
            <p:txBody>
              <a:bodyPr/>
              <a:lstStyle/>
              <a:p>
                <a:pPr algn="ctr" fontAlgn="t"/>
                <a:endParaRPr lang="en-US" sz="1100" dirty="0"/>
              </a:p>
            </p:txBody>
          </p:sp>
          <p:sp>
            <p:nvSpPr>
              <p:cNvPr id="10" name="TextBox 9"/>
              <p:cNvSpPr txBox="1"/>
              <p:nvPr/>
            </p:nvSpPr>
            <p:spPr bwMode="auto">
              <a:xfrm>
                <a:off x="1676400" y="4114323"/>
                <a:ext cx="1067129" cy="483199"/>
              </a:xfrm>
              <a:prstGeom prst="rect">
                <a:avLst/>
              </a:prstGeom>
              <a:noFill/>
            </p:spPr>
            <p:txBody>
              <a:bodyPr>
                <a:spAutoFit/>
              </a:bodyPr>
              <a:lstStyle/>
              <a:p>
                <a:pPr algn="ctr">
                  <a:lnSpc>
                    <a:spcPct val="80000"/>
                  </a:lnSpc>
                  <a:defRPr/>
                </a:pPr>
                <a:r>
                  <a:rPr lang="en-US" sz="1100" b="1" dirty="0">
                    <a:latin typeface="+mn-lt"/>
                    <a:cs typeface="+mn-cs"/>
                  </a:rPr>
                  <a:t>Sensory     Input</a:t>
                </a:r>
              </a:p>
            </p:txBody>
          </p:sp>
          <p:sp>
            <p:nvSpPr>
              <p:cNvPr id="23566" name="Rectangle 11"/>
              <p:cNvSpPr>
                <a:spLocks noChangeArrowheads="1"/>
              </p:cNvSpPr>
              <p:nvPr/>
            </p:nvSpPr>
            <p:spPr bwMode="auto">
              <a:xfrm>
                <a:off x="4724400" y="3962400"/>
                <a:ext cx="1066800" cy="762000"/>
              </a:xfrm>
              <a:prstGeom prst="rect">
                <a:avLst/>
              </a:prstGeom>
              <a:noFill/>
              <a:ln w="25400" algn="ctr">
                <a:solidFill>
                  <a:schemeClr val="tx1"/>
                </a:solidFill>
                <a:round/>
                <a:headEnd/>
                <a:tailEnd/>
              </a:ln>
            </p:spPr>
            <p:txBody>
              <a:bodyPr/>
              <a:lstStyle/>
              <a:p>
                <a:pPr algn="ctr" fontAlgn="t"/>
                <a:endParaRPr lang="en-US" sz="1100" dirty="0"/>
              </a:p>
            </p:txBody>
          </p:sp>
          <p:sp>
            <p:nvSpPr>
              <p:cNvPr id="13" name="TextBox 12"/>
              <p:cNvSpPr txBox="1"/>
              <p:nvPr/>
            </p:nvSpPr>
            <p:spPr bwMode="auto">
              <a:xfrm>
                <a:off x="4723853" y="4038361"/>
                <a:ext cx="1067128" cy="662551"/>
              </a:xfrm>
              <a:prstGeom prst="rect">
                <a:avLst/>
              </a:prstGeom>
              <a:noFill/>
            </p:spPr>
            <p:txBody>
              <a:bodyPr>
                <a:spAutoFit/>
              </a:bodyPr>
              <a:lstStyle/>
              <a:p>
                <a:pPr algn="ctr">
                  <a:lnSpc>
                    <a:spcPct val="80000"/>
                  </a:lnSpc>
                  <a:defRPr/>
                </a:pPr>
                <a:r>
                  <a:rPr lang="en-US" sz="1100" b="1" dirty="0">
                    <a:latin typeface="+mn-lt"/>
                    <a:cs typeface="+mn-cs"/>
                  </a:rPr>
                  <a:t>Short-term Memory</a:t>
                </a:r>
              </a:p>
            </p:txBody>
          </p:sp>
          <p:sp>
            <p:nvSpPr>
              <p:cNvPr id="23568" name="Rectangle 16"/>
              <p:cNvSpPr>
                <a:spLocks noChangeArrowheads="1"/>
              </p:cNvSpPr>
              <p:nvPr/>
            </p:nvSpPr>
            <p:spPr bwMode="auto">
              <a:xfrm>
                <a:off x="6324600" y="3971987"/>
                <a:ext cx="1066800" cy="752413"/>
              </a:xfrm>
              <a:prstGeom prst="rect">
                <a:avLst/>
              </a:prstGeom>
              <a:noFill/>
              <a:ln w="25400" algn="ctr">
                <a:solidFill>
                  <a:schemeClr val="tx1"/>
                </a:solidFill>
                <a:round/>
                <a:headEnd/>
                <a:tailEnd/>
              </a:ln>
            </p:spPr>
            <p:txBody>
              <a:bodyPr/>
              <a:lstStyle/>
              <a:p>
                <a:pPr algn="ctr" fontAlgn="t"/>
                <a:endParaRPr lang="en-US" sz="1100" dirty="0"/>
              </a:p>
            </p:txBody>
          </p:sp>
          <p:sp>
            <p:nvSpPr>
              <p:cNvPr id="15" name="TextBox 14"/>
              <p:cNvSpPr txBox="1"/>
              <p:nvPr/>
            </p:nvSpPr>
            <p:spPr bwMode="auto">
              <a:xfrm>
                <a:off x="6325586" y="4038361"/>
                <a:ext cx="1065048" cy="662551"/>
              </a:xfrm>
              <a:prstGeom prst="rect">
                <a:avLst/>
              </a:prstGeom>
              <a:noFill/>
            </p:spPr>
            <p:txBody>
              <a:bodyPr>
                <a:spAutoFit/>
              </a:bodyPr>
              <a:lstStyle/>
              <a:p>
                <a:pPr algn="ctr">
                  <a:lnSpc>
                    <a:spcPct val="80000"/>
                  </a:lnSpc>
                  <a:defRPr/>
                </a:pPr>
                <a:r>
                  <a:rPr lang="en-US" sz="1100" b="1" dirty="0">
                    <a:latin typeface="+mn-lt"/>
                    <a:cs typeface="+mn-cs"/>
                  </a:rPr>
                  <a:t>Long-term Memory</a:t>
                </a:r>
              </a:p>
            </p:txBody>
          </p:sp>
          <p:cxnSp>
            <p:nvCxnSpPr>
              <p:cNvPr id="23570" name="Straight Arrow Connector 24"/>
              <p:cNvCxnSpPr>
                <a:cxnSpLocks noChangeShapeType="1"/>
              </p:cNvCxnSpPr>
              <p:nvPr/>
            </p:nvCxnSpPr>
            <p:spPr bwMode="auto">
              <a:xfrm>
                <a:off x="5867400" y="4341811"/>
                <a:ext cx="381000" cy="1589"/>
              </a:xfrm>
              <a:prstGeom prst="straightConnector1">
                <a:avLst/>
              </a:prstGeom>
              <a:noFill/>
              <a:ln w="38100" algn="ctr">
                <a:solidFill>
                  <a:schemeClr val="tx1"/>
                </a:solidFill>
                <a:round/>
                <a:headEnd type="triangle" w="med" len="med"/>
                <a:tailEnd type="triangle" w="med" len="med"/>
              </a:ln>
            </p:spPr>
          </p:cxnSp>
          <p:cxnSp>
            <p:nvCxnSpPr>
              <p:cNvPr id="23573" name="Straight Arrow Connector 35"/>
              <p:cNvCxnSpPr>
                <a:cxnSpLocks noChangeShapeType="1"/>
              </p:cNvCxnSpPr>
              <p:nvPr/>
            </p:nvCxnSpPr>
            <p:spPr bwMode="auto">
              <a:xfrm flipV="1">
                <a:off x="2819400" y="4343400"/>
                <a:ext cx="304800" cy="9710"/>
              </a:xfrm>
              <a:prstGeom prst="straightConnector1">
                <a:avLst/>
              </a:prstGeom>
              <a:noFill/>
              <a:ln w="38100" algn="ctr">
                <a:solidFill>
                  <a:schemeClr val="tx1"/>
                </a:solidFill>
                <a:round/>
                <a:headEnd/>
                <a:tailEnd type="triangle" w="med" len="med"/>
              </a:ln>
            </p:spPr>
          </p:cxnSp>
          <p:sp>
            <p:nvSpPr>
              <p:cNvPr id="23574" name="Rectangle 6"/>
              <p:cNvSpPr>
                <a:spLocks noChangeArrowheads="1"/>
              </p:cNvSpPr>
              <p:nvPr/>
            </p:nvSpPr>
            <p:spPr bwMode="auto">
              <a:xfrm>
                <a:off x="3200400" y="4073607"/>
                <a:ext cx="1066800" cy="498393"/>
              </a:xfrm>
              <a:prstGeom prst="rect">
                <a:avLst/>
              </a:prstGeom>
              <a:noFill/>
              <a:ln w="25400" algn="ctr">
                <a:solidFill>
                  <a:schemeClr val="tx1"/>
                </a:solidFill>
                <a:round/>
                <a:headEnd/>
                <a:tailEnd/>
              </a:ln>
            </p:spPr>
            <p:txBody>
              <a:bodyPr/>
              <a:lstStyle/>
              <a:p>
                <a:pPr algn="ctr" fontAlgn="t"/>
                <a:endParaRPr lang="en-US" sz="1100" dirty="0"/>
              </a:p>
            </p:txBody>
          </p:sp>
          <p:sp>
            <p:nvSpPr>
              <p:cNvPr id="29" name="TextBox 28"/>
              <p:cNvSpPr txBox="1"/>
              <p:nvPr/>
            </p:nvSpPr>
            <p:spPr bwMode="auto">
              <a:xfrm>
                <a:off x="3201167" y="4135423"/>
                <a:ext cx="1065048" cy="483199"/>
              </a:xfrm>
              <a:prstGeom prst="rect">
                <a:avLst/>
              </a:prstGeom>
              <a:noFill/>
            </p:spPr>
            <p:txBody>
              <a:bodyPr>
                <a:spAutoFit/>
              </a:bodyPr>
              <a:lstStyle/>
              <a:p>
                <a:pPr algn="ctr">
                  <a:lnSpc>
                    <a:spcPct val="80000"/>
                  </a:lnSpc>
                  <a:defRPr/>
                </a:pPr>
                <a:r>
                  <a:rPr lang="en-US" sz="1100" b="1" dirty="0">
                    <a:latin typeface="+mn-lt"/>
                    <a:cs typeface="+mn-cs"/>
                  </a:rPr>
                  <a:t>Sensory Memory</a:t>
                </a:r>
              </a:p>
            </p:txBody>
          </p:sp>
          <p:cxnSp>
            <p:nvCxnSpPr>
              <p:cNvPr id="23576" name="Straight Arrow Connector 35"/>
              <p:cNvCxnSpPr>
                <a:cxnSpLocks noChangeShapeType="1"/>
              </p:cNvCxnSpPr>
              <p:nvPr/>
            </p:nvCxnSpPr>
            <p:spPr bwMode="auto">
              <a:xfrm flipV="1">
                <a:off x="4343400" y="4343400"/>
                <a:ext cx="304800" cy="9710"/>
              </a:xfrm>
              <a:prstGeom prst="straightConnector1">
                <a:avLst/>
              </a:prstGeom>
              <a:noFill/>
              <a:ln w="38100" algn="ctr">
                <a:solidFill>
                  <a:schemeClr val="tx1"/>
                </a:solidFill>
                <a:round/>
                <a:headEnd/>
                <a:tailEnd type="triangle" w="med" len="med"/>
              </a:ln>
            </p:spPr>
          </p:cxnSp>
        </p:grpSp>
        <p:pic>
          <p:nvPicPr>
            <p:cNvPr id="23562" name="Picture 8"/>
            <p:cNvPicPr>
              <a:picLocks noChangeAspect="1" noChangeArrowheads="1"/>
            </p:cNvPicPr>
            <p:nvPr/>
          </p:nvPicPr>
          <p:blipFill>
            <a:blip r:embed="rId3" cstate="print"/>
            <a:srcRect/>
            <a:stretch>
              <a:fillRect/>
            </a:stretch>
          </p:blipFill>
          <p:spPr bwMode="auto">
            <a:xfrm>
              <a:off x="1295400" y="1676400"/>
              <a:ext cx="2590800" cy="2022475"/>
            </a:xfrm>
            <a:prstGeom prst="rect">
              <a:avLst/>
            </a:prstGeom>
            <a:noFill/>
            <a:ln w="9525">
              <a:noFill/>
              <a:miter lim="800000"/>
              <a:headEnd/>
              <a:tailEnd/>
            </a:ln>
          </p:spPr>
        </p:pic>
        <p:cxnSp>
          <p:nvCxnSpPr>
            <p:cNvPr id="23563" name="Straight Arrow Connector 35"/>
            <p:cNvCxnSpPr>
              <a:cxnSpLocks noChangeShapeType="1"/>
            </p:cNvCxnSpPr>
            <p:nvPr/>
          </p:nvCxnSpPr>
          <p:spPr bwMode="auto">
            <a:xfrm>
              <a:off x="3810000" y="2590800"/>
              <a:ext cx="533400" cy="0"/>
            </a:xfrm>
            <a:prstGeom prst="straightConnector1">
              <a:avLst/>
            </a:prstGeom>
            <a:noFill/>
            <a:ln w="38100" algn="ctr">
              <a:solidFill>
                <a:schemeClr val="tx1"/>
              </a:solidFill>
              <a:prstDash val="sysDot"/>
              <a:round/>
              <a:headEnd/>
              <a:tailEnd type="triangle" w="med" len="med"/>
            </a:ln>
          </p:spPr>
        </p:cxnSp>
      </p:grpSp>
      <p:sp>
        <p:nvSpPr>
          <p:cNvPr id="24" name="Rectangle 3"/>
          <p:cNvSpPr txBox="1">
            <a:spLocks noChangeArrowheads="1"/>
          </p:cNvSpPr>
          <p:nvPr/>
        </p:nvSpPr>
        <p:spPr bwMode="auto">
          <a:xfrm>
            <a:off x="304800" y="4648200"/>
            <a:ext cx="8686800" cy="914400"/>
          </a:xfrm>
          <a:prstGeom prst="rect">
            <a:avLst/>
          </a:prstGeom>
          <a:ln>
            <a:miter lim="800000"/>
            <a:headEnd/>
            <a:tailEnd/>
          </a:ln>
        </p:spPr>
        <p:txBody>
          <a:bodyPr/>
          <a:lstStyle/>
          <a:p>
            <a:pPr marL="0" lvl="1" indent="1588" eaLnBrk="0" hangingPunct="0">
              <a:spcBef>
                <a:spcPts val="0"/>
              </a:spcBef>
              <a:spcAft>
                <a:spcPts val="300"/>
              </a:spcAft>
              <a:buClr>
                <a:schemeClr val="accent1"/>
              </a:buClr>
              <a:buSzPct val="150000"/>
              <a:defRPr/>
            </a:pPr>
            <a:r>
              <a:rPr lang="en-US" sz="1700" kern="0" dirty="0">
                <a:latin typeface="+mn-lt"/>
                <a:cs typeface="+mn-cs"/>
              </a:rPr>
              <a:t>Humans have 3 types of memory</a:t>
            </a:r>
            <a:r>
              <a:rPr lang="en-US" sz="1700" b="1" i="1" kern="0" dirty="0">
                <a:latin typeface="+mn-lt"/>
                <a:cs typeface="+mn-cs"/>
              </a:rPr>
              <a:t>: sensory</a:t>
            </a:r>
            <a:r>
              <a:rPr lang="en-US" sz="1700" kern="0" dirty="0">
                <a:latin typeface="+mn-lt"/>
                <a:cs typeface="+mn-cs"/>
              </a:rPr>
              <a:t>, </a:t>
            </a:r>
            <a:r>
              <a:rPr lang="en-US" sz="1700" b="1" i="1" kern="0" dirty="0">
                <a:latin typeface="+mn-lt"/>
                <a:cs typeface="+mn-cs"/>
              </a:rPr>
              <a:t>short term</a:t>
            </a:r>
            <a:r>
              <a:rPr lang="en-US" sz="1700" kern="0" dirty="0">
                <a:latin typeface="+mn-lt"/>
                <a:cs typeface="+mn-cs"/>
              </a:rPr>
              <a:t>, and </a:t>
            </a:r>
            <a:r>
              <a:rPr lang="en-US" sz="1700" b="1" i="1" kern="0" dirty="0">
                <a:latin typeface="+mn-lt"/>
                <a:cs typeface="+mn-cs"/>
              </a:rPr>
              <a:t>long term</a:t>
            </a:r>
            <a:r>
              <a:rPr lang="en-US" sz="1700" kern="0" dirty="0">
                <a:latin typeface="+mn-lt"/>
                <a:cs typeface="+mn-cs"/>
              </a:rPr>
              <a:t>. In the simplest  of terms, “learning” can be defined as the moving of “information” from short term memory  (aka working memory) and consolidating it into long term memory.</a:t>
            </a:r>
            <a:endParaRPr lang="en-US" sz="1700" i="1" kern="0" dirty="0">
              <a:latin typeface="+mn-lt"/>
              <a:cs typeface="+mn-cs"/>
            </a:endParaRPr>
          </a:p>
          <a:p>
            <a:pPr>
              <a:spcAft>
                <a:spcPts val="600"/>
              </a:spcAft>
              <a:buClr>
                <a:schemeClr val="bg2"/>
              </a:buClr>
              <a:buSzPct val="70000"/>
              <a:buFont typeface="Wingdings" pitchFamily="2" charset="2"/>
              <a:buNone/>
              <a:defRPr/>
            </a:pPr>
            <a:endParaRPr lang="en-US" sz="2000" kern="0" dirty="0">
              <a:latin typeface="+mn-lt"/>
              <a:cs typeface="+mn-cs"/>
            </a:endParaRPr>
          </a:p>
          <a:p>
            <a:pPr marL="742950" lvl="1" indent="-285750">
              <a:lnSpc>
                <a:spcPct val="90000"/>
              </a:lnSpc>
              <a:spcBef>
                <a:spcPct val="20000"/>
              </a:spcBef>
              <a:buClr>
                <a:schemeClr val="accent1"/>
              </a:buClr>
              <a:buSzPct val="150000"/>
              <a:buFontTx/>
              <a:buChar char="•"/>
              <a:defRPr/>
            </a:pPr>
            <a:endParaRPr lang="en-US" sz="2000" kern="0" dirty="0">
              <a:latin typeface="+mn-lt"/>
            </a:endParaRPr>
          </a:p>
        </p:txBody>
      </p:sp>
      <p:pic>
        <p:nvPicPr>
          <p:cNvPr id="2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2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pic>
        <p:nvPicPr>
          <p:cNvPr id="28"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
        <p:nvSpPr>
          <p:cNvPr id="23" name="Rectangle 22"/>
          <p:cNvSpPr/>
          <p:nvPr/>
        </p:nvSpPr>
        <p:spPr>
          <a:xfrm>
            <a:off x="762000" y="6248400"/>
            <a:ext cx="5046574" cy="261610"/>
          </a:xfrm>
          <a:prstGeom prst="rect">
            <a:avLst/>
          </a:prstGeom>
        </p:spPr>
        <p:txBody>
          <a:bodyPr wrap="none">
            <a:spAutoFit/>
          </a:bodyPr>
          <a:lstStyle/>
          <a:p>
            <a:pPr>
              <a:defRPr/>
            </a:pPr>
            <a:r>
              <a:rPr lang="en-US" sz="1100" i="1" dirty="0">
                <a:latin typeface="+mn-lt"/>
              </a:rPr>
              <a:t>Click the icon for a </a:t>
            </a:r>
            <a:r>
              <a:rPr lang="en-US" sz="1100" i="1" dirty="0" smtClean="0">
                <a:latin typeface="+mn-lt"/>
              </a:rPr>
              <a:t>more visual depiction </a:t>
            </a:r>
            <a:r>
              <a:rPr lang="en-US" sz="1100" i="1" dirty="0">
                <a:latin typeface="+mn-lt"/>
              </a:rPr>
              <a:t>of the </a:t>
            </a:r>
            <a:r>
              <a:rPr lang="en-US" sz="1100" i="1" dirty="0" smtClean="0">
                <a:latin typeface="+mn-lt"/>
              </a:rPr>
              <a:t>Information Processing Model</a:t>
            </a:r>
            <a:endParaRPr lang="en-US" sz="1100" i="1" dirty="0">
              <a:latin typeface="+mn-lt"/>
            </a:endParaRPr>
          </a:p>
        </p:txBody>
      </p:sp>
      <p:sp>
        <p:nvSpPr>
          <p:cNvPr id="25" name="Action Button: Movie 31">
            <a:hlinkClick r:id="rId8" action="ppaction://hlinksldjump" highlightClick="1"/>
          </p:cNvPr>
          <p:cNvSpPr>
            <a:spLocks noChangeArrowheads="1"/>
          </p:cNvSpPr>
          <p:nvPr/>
        </p:nvSpPr>
        <p:spPr bwMode="auto">
          <a:xfrm>
            <a:off x="381000" y="6248400"/>
            <a:ext cx="381000" cy="304800"/>
          </a:xfrm>
          <a:prstGeom prst="actionButtonMovie">
            <a:avLst/>
          </a:prstGeom>
          <a:solidFill>
            <a:schemeClr val="accent1"/>
          </a:solidFill>
          <a:ln w="9525" algn="ctr">
            <a:solidFill>
              <a:schemeClr val="tx1"/>
            </a:solidFill>
            <a:round/>
            <a:headEnd/>
            <a:tailEnd/>
          </a:ln>
        </p:spPr>
        <p:txBody>
          <a:bodyPr/>
          <a:lstStyle/>
          <a:p>
            <a:pPr algn="ctr" fontAlgn="t"/>
            <a:endParaRPr lang="en-US" dirty="0"/>
          </a:p>
        </p:txBody>
      </p:sp>
      <p:sp>
        <p:nvSpPr>
          <p:cNvPr id="31" name="Rectangle 30"/>
          <p:cNvSpPr/>
          <p:nvPr/>
        </p:nvSpPr>
        <p:spPr>
          <a:xfrm>
            <a:off x="685800" y="5605046"/>
            <a:ext cx="7772400" cy="323165"/>
          </a:xfrm>
          <a:prstGeom prst="rect">
            <a:avLst/>
          </a:prstGeom>
        </p:spPr>
        <p:txBody>
          <a:bodyPr wrap="square">
            <a:spAutoFit/>
          </a:bodyPr>
          <a:lstStyle/>
          <a:p>
            <a:pPr marL="169863" lvl="1" indent="-169863">
              <a:spcAft>
                <a:spcPts val="600"/>
              </a:spcAft>
              <a:buClr>
                <a:schemeClr val="tx1">
                  <a:lumMod val="65000"/>
                  <a:lumOff val="35000"/>
                </a:schemeClr>
              </a:buClr>
              <a:buSzPct val="150000"/>
              <a:defRPr/>
            </a:pPr>
            <a:r>
              <a:rPr lang="en-US" sz="1500" b="1" i="1" dirty="0" smtClean="0">
                <a:latin typeface="+mn-lt"/>
              </a:rPr>
              <a:t>Click </a:t>
            </a:r>
            <a:r>
              <a:rPr lang="en-US" sz="1500" b="1" i="1" dirty="0" smtClean="0">
                <a:solidFill>
                  <a:srgbClr val="0070C0"/>
                </a:solidFill>
                <a:latin typeface="+mn-lt"/>
                <a:hlinkClick r:id="rId9" action="ppaction://hlinksldjump"/>
              </a:rPr>
              <a:t>here</a:t>
            </a:r>
            <a:r>
              <a:rPr lang="en-US" sz="1500" b="1" i="1" dirty="0" smtClean="0">
                <a:latin typeface="+mn-lt"/>
              </a:rPr>
              <a:t> for a more detail explanation of the two prominent theories on memory</a:t>
            </a:r>
            <a:endParaRPr lang="en-US" sz="1500" b="1" i="1" dirty="0">
              <a:latin typeface="+mn-lt"/>
            </a:endParaRPr>
          </a:p>
        </p:txBody>
      </p:sp>
      <p:sp>
        <p:nvSpPr>
          <p:cNvPr id="30" name="Rectangle 3"/>
          <p:cNvSpPr txBox="1">
            <a:spLocks noChangeArrowheads="1"/>
          </p:cNvSpPr>
          <p:nvPr/>
        </p:nvSpPr>
        <p:spPr bwMode="auto">
          <a:xfrm>
            <a:off x="304800" y="1447800"/>
            <a:ext cx="8686800" cy="838200"/>
          </a:xfrm>
          <a:prstGeom prst="rect">
            <a:avLst/>
          </a:prstGeom>
          <a:noFill/>
          <a:ln w="9525">
            <a:noFill/>
            <a:miter lim="800000"/>
            <a:headEnd/>
            <a:tailEnd/>
          </a:ln>
        </p:spPr>
        <p:txBody>
          <a:bodyPr/>
          <a:lstStyle/>
          <a:p>
            <a:pPr>
              <a:spcAft>
                <a:spcPts val="600"/>
              </a:spcAft>
              <a:buClr>
                <a:schemeClr val="bg2"/>
              </a:buClr>
              <a:buSzPct val="150000"/>
              <a:defRPr/>
            </a:pPr>
            <a:r>
              <a:rPr lang="en-US" sz="1700" dirty="0">
                <a:latin typeface="+mn-lt"/>
                <a:cs typeface="+mn-cs"/>
              </a:rPr>
              <a:t>Cognitive Information Processing (CIP) model views learning when information is received from the environment via the senses (modalities), processed and stored into memory, and then output in some form of learned capability.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04800" y="1706701"/>
            <a:ext cx="8610600" cy="2739211"/>
          </a:xfrm>
          <a:prstGeom prst="rect">
            <a:avLst/>
          </a:prstGeom>
        </p:spPr>
        <p:txBody>
          <a:bodyPr wrap="square">
            <a:spAutoFit/>
          </a:bodyPr>
          <a:lstStyle/>
          <a:p>
            <a:pPr marL="169863" indent="-169863">
              <a:spcAft>
                <a:spcPts val="600"/>
              </a:spcAft>
              <a:buClr>
                <a:schemeClr val="tx1">
                  <a:lumMod val="65000"/>
                  <a:lumOff val="35000"/>
                </a:schemeClr>
              </a:buClr>
              <a:buSzPct val="150000"/>
              <a:buFont typeface="Arial" pitchFamily="34" charset="0"/>
              <a:buChar char="•"/>
              <a:defRPr/>
            </a:pPr>
            <a:r>
              <a:rPr lang="en-US" dirty="0" smtClean="0">
                <a:latin typeface="+mn-lt"/>
              </a:rPr>
              <a:t>The first stage, </a:t>
            </a:r>
            <a:r>
              <a:rPr lang="en-US" b="1" i="1" dirty="0">
                <a:solidFill>
                  <a:srgbClr val="1B06BA"/>
                </a:solidFill>
                <a:latin typeface="+mn-lt"/>
              </a:rPr>
              <a:t>sensory memory</a:t>
            </a:r>
            <a:r>
              <a:rPr lang="en-US" b="1" dirty="0">
                <a:latin typeface="+mn-lt"/>
              </a:rPr>
              <a:t>, </a:t>
            </a:r>
            <a:r>
              <a:rPr lang="en-US" dirty="0">
                <a:latin typeface="+mn-lt"/>
              </a:rPr>
              <a:t>is associated with the senses (seeing, hearing, touching, etc.) where information is stored briefly for processing. </a:t>
            </a:r>
          </a:p>
          <a:p>
            <a:pPr marL="169863" indent="-169863">
              <a:spcAft>
                <a:spcPts val="600"/>
              </a:spcAft>
              <a:buClr>
                <a:schemeClr val="tx1">
                  <a:lumMod val="65000"/>
                  <a:lumOff val="35000"/>
                </a:schemeClr>
              </a:buClr>
              <a:buSzPct val="150000"/>
              <a:buFont typeface="Arial" pitchFamily="34" charset="0"/>
              <a:buChar char="•"/>
              <a:defRPr/>
            </a:pPr>
            <a:r>
              <a:rPr lang="en-US" b="1" i="1" dirty="0" smtClean="0">
                <a:solidFill>
                  <a:schemeClr val="accent5">
                    <a:lumMod val="50000"/>
                  </a:schemeClr>
                </a:solidFill>
                <a:latin typeface="+mn-lt"/>
              </a:rPr>
              <a:t>Short-term memory</a:t>
            </a:r>
            <a:r>
              <a:rPr lang="en-US" dirty="0" smtClean="0">
                <a:latin typeface="+mn-lt"/>
              </a:rPr>
              <a:t> is </a:t>
            </a:r>
            <a:r>
              <a:rPr lang="en-US" dirty="0">
                <a:latin typeface="+mn-lt"/>
              </a:rPr>
              <a:t>the stage where further </a:t>
            </a:r>
            <a:r>
              <a:rPr lang="en-US" i="1" dirty="0">
                <a:latin typeface="+mn-lt"/>
              </a:rPr>
              <a:t>consciousness</a:t>
            </a:r>
            <a:r>
              <a:rPr lang="en-US" dirty="0">
                <a:latin typeface="+mn-lt"/>
              </a:rPr>
              <a:t> processing occurs, per se, actively thinking about what has </a:t>
            </a:r>
            <a:r>
              <a:rPr lang="en-US" dirty="0" smtClean="0">
                <a:latin typeface="+mn-lt"/>
              </a:rPr>
              <a:t>occurred (Note: Working memory, often confused with short term memory, refers to structures and processes used for temporarily storing and manipulating information ).</a:t>
            </a:r>
            <a:endParaRPr lang="en-US" dirty="0">
              <a:latin typeface="+mn-lt"/>
            </a:endParaRPr>
          </a:p>
          <a:p>
            <a:pPr marL="169863" indent="-169863">
              <a:spcAft>
                <a:spcPts val="600"/>
              </a:spcAft>
              <a:buClr>
                <a:schemeClr val="tx1">
                  <a:lumMod val="65000"/>
                  <a:lumOff val="35000"/>
                </a:schemeClr>
              </a:buClr>
              <a:buSzPct val="150000"/>
              <a:buFont typeface="Arial" pitchFamily="34" charset="0"/>
              <a:buChar char="•"/>
              <a:defRPr/>
            </a:pPr>
            <a:r>
              <a:rPr lang="en-US" dirty="0">
                <a:latin typeface="+mn-lt"/>
              </a:rPr>
              <a:t>While working memory holds limited information for a limited amount of time, by employing cognitive learning strategies </a:t>
            </a:r>
            <a:r>
              <a:rPr lang="en-US" dirty="0" smtClean="0">
                <a:latin typeface="+mn-lt"/>
              </a:rPr>
              <a:t>the </a:t>
            </a:r>
            <a:r>
              <a:rPr lang="en-US" dirty="0">
                <a:latin typeface="+mn-lt"/>
              </a:rPr>
              <a:t>transfer of information from working memory to </a:t>
            </a:r>
            <a:r>
              <a:rPr lang="en-US" b="1" i="1" dirty="0">
                <a:solidFill>
                  <a:srgbClr val="993300"/>
                </a:solidFill>
                <a:latin typeface="+mn-lt"/>
              </a:rPr>
              <a:t>long term memory</a:t>
            </a:r>
            <a:r>
              <a:rPr lang="en-US" i="1" dirty="0">
                <a:solidFill>
                  <a:srgbClr val="993300"/>
                </a:solidFill>
                <a:latin typeface="+mn-lt"/>
              </a:rPr>
              <a:t> </a:t>
            </a:r>
            <a:r>
              <a:rPr lang="en-US" dirty="0">
                <a:latin typeface="+mn-lt"/>
              </a:rPr>
              <a:t>can be facilitated.</a:t>
            </a:r>
          </a:p>
        </p:txBody>
      </p:sp>
      <p:sp>
        <p:nvSpPr>
          <p:cNvPr id="24581" name="Rectangle 2"/>
          <p:cNvSpPr>
            <a:spLocks noGrp="1" noChangeArrowheads="1"/>
          </p:cNvSpPr>
          <p:nvPr>
            <p:ph type="title"/>
          </p:nvPr>
        </p:nvSpPr>
        <p:spPr bwMode="auto">
          <a:xfrm>
            <a:off x="685800" y="228600"/>
            <a:ext cx="8077200" cy="990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How the Brain Learns—</a:t>
            </a:r>
            <a:br>
              <a:rPr lang="en-US" sz="3200" dirty="0" smtClean="0"/>
            </a:br>
            <a:r>
              <a:rPr lang="en-US" sz="3200" dirty="0" smtClean="0"/>
              <a:t>Cognitive Information Processing Model</a:t>
            </a:r>
          </a:p>
        </p:txBody>
      </p:sp>
      <p:pic>
        <p:nvPicPr>
          <p:cNvPr id="52"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53"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54"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grpSp>
        <p:nvGrpSpPr>
          <p:cNvPr id="55" name="Group 31"/>
          <p:cNvGrpSpPr>
            <a:grpSpLocks/>
          </p:cNvGrpSpPr>
          <p:nvPr/>
        </p:nvGrpSpPr>
        <p:grpSpPr bwMode="auto">
          <a:xfrm>
            <a:off x="304800" y="5943600"/>
            <a:ext cx="3581400" cy="470897"/>
            <a:chOff x="1676400" y="3962400"/>
            <a:chExt cx="5809330" cy="774797"/>
          </a:xfrm>
        </p:grpSpPr>
        <p:sp>
          <p:nvSpPr>
            <p:cNvPr id="58" name="Rectangle 6"/>
            <p:cNvSpPr>
              <a:spLocks noChangeArrowheads="1"/>
            </p:cNvSpPr>
            <p:nvPr/>
          </p:nvSpPr>
          <p:spPr bwMode="auto">
            <a:xfrm>
              <a:off x="1676400" y="4073607"/>
              <a:ext cx="1066800" cy="498393"/>
            </a:xfrm>
            <a:prstGeom prst="rect">
              <a:avLst/>
            </a:prstGeom>
            <a:noFill/>
            <a:ln w="25400" algn="ctr">
              <a:solidFill>
                <a:schemeClr val="tx1"/>
              </a:solidFill>
              <a:round/>
              <a:headEnd/>
              <a:tailEnd/>
            </a:ln>
          </p:spPr>
          <p:txBody>
            <a:bodyPr/>
            <a:lstStyle/>
            <a:p>
              <a:pPr algn="ctr" fontAlgn="t"/>
              <a:endParaRPr lang="en-US" sz="900" dirty="0"/>
            </a:p>
          </p:txBody>
        </p:sp>
        <p:sp>
          <p:nvSpPr>
            <p:cNvPr id="59" name="TextBox 58"/>
            <p:cNvSpPr txBox="1"/>
            <p:nvPr/>
          </p:nvSpPr>
          <p:spPr bwMode="auto">
            <a:xfrm>
              <a:off x="1676400" y="4114320"/>
              <a:ext cx="1067128" cy="516532"/>
            </a:xfrm>
            <a:prstGeom prst="rect">
              <a:avLst/>
            </a:prstGeom>
            <a:noFill/>
          </p:spPr>
          <p:txBody>
            <a:bodyPr>
              <a:spAutoFit/>
            </a:bodyPr>
            <a:lstStyle/>
            <a:p>
              <a:pPr algn="ctr">
                <a:lnSpc>
                  <a:spcPct val="80000"/>
                </a:lnSpc>
                <a:defRPr/>
              </a:pPr>
              <a:r>
                <a:rPr lang="en-US" sz="900" dirty="0">
                  <a:latin typeface="+mn-lt"/>
                  <a:cs typeface="+mn-cs"/>
                </a:rPr>
                <a:t>Sensory     Input</a:t>
              </a:r>
            </a:p>
          </p:txBody>
        </p:sp>
        <p:sp>
          <p:nvSpPr>
            <p:cNvPr id="60" name="Rectangle 11"/>
            <p:cNvSpPr>
              <a:spLocks noChangeArrowheads="1"/>
            </p:cNvSpPr>
            <p:nvPr/>
          </p:nvSpPr>
          <p:spPr bwMode="auto">
            <a:xfrm>
              <a:off x="4724400" y="3962400"/>
              <a:ext cx="1066800" cy="762000"/>
            </a:xfrm>
            <a:prstGeom prst="rect">
              <a:avLst/>
            </a:prstGeom>
            <a:noFill/>
            <a:ln w="25400" algn="ctr">
              <a:solidFill>
                <a:schemeClr val="tx1"/>
              </a:solidFill>
              <a:round/>
              <a:headEnd/>
              <a:tailEnd/>
            </a:ln>
          </p:spPr>
          <p:txBody>
            <a:bodyPr/>
            <a:lstStyle/>
            <a:p>
              <a:pPr algn="ctr" fontAlgn="t"/>
              <a:endParaRPr lang="en-US" sz="900" dirty="0"/>
            </a:p>
          </p:txBody>
        </p:sp>
        <p:sp>
          <p:nvSpPr>
            <p:cNvPr id="61" name="TextBox 60"/>
            <p:cNvSpPr txBox="1"/>
            <p:nvPr/>
          </p:nvSpPr>
          <p:spPr bwMode="auto">
            <a:xfrm>
              <a:off x="4723852" y="4038358"/>
              <a:ext cx="1067128" cy="698839"/>
            </a:xfrm>
            <a:prstGeom prst="rect">
              <a:avLst/>
            </a:prstGeom>
            <a:noFill/>
          </p:spPr>
          <p:txBody>
            <a:bodyPr>
              <a:spAutoFit/>
            </a:bodyPr>
            <a:lstStyle/>
            <a:p>
              <a:pPr algn="ctr">
                <a:lnSpc>
                  <a:spcPct val="80000"/>
                </a:lnSpc>
                <a:defRPr/>
              </a:pPr>
              <a:r>
                <a:rPr lang="en-US" sz="900" dirty="0">
                  <a:latin typeface="+mn-lt"/>
                  <a:cs typeface="+mn-cs"/>
                </a:rPr>
                <a:t>Short-term Memory</a:t>
              </a:r>
            </a:p>
          </p:txBody>
        </p:sp>
        <p:sp>
          <p:nvSpPr>
            <p:cNvPr id="62" name="Rectangle 16"/>
            <p:cNvSpPr>
              <a:spLocks noChangeArrowheads="1"/>
            </p:cNvSpPr>
            <p:nvPr/>
          </p:nvSpPr>
          <p:spPr bwMode="auto">
            <a:xfrm>
              <a:off x="6324600" y="3971987"/>
              <a:ext cx="1066800" cy="752413"/>
            </a:xfrm>
            <a:prstGeom prst="rect">
              <a:avLst/>
            </a:prstGeom>
            <a:noFill/>
            <a:ln w="25400" algn="ctr">
              <a:solidFill>
                <a:schemeClr val="tx1"/>
              </a:solidFill>
              <a:round/>
              <a:headEnd/>
              <a:tailEnd/>
            </a:ln>
          </p:spPr>
          <p:txBody>
            <a:bodyPr/>
            <a:lstStyle/>
            <a:p>
              <a:pPr algn="ctr" fontAlgn="t"/>
              <a:endParaRPr lang="en-US" sz="900" dirty="0"/>
            </a:p>
          </p:txBody>
        </p:sp>
        <p:sp>
          <p:nvSpPr>
            <p:cNvPr id="63" name="TextBox 62"/>
            <p:cNvSpPr txBox="1"/>
            <p:nvPr/>
          </p:nvSpPr>
          <p:spPr bwMode="auto">
            <a:xfrm>
              <a:off x="6420683" y="4038358"/>
              <a:ext cx="1065047" cy="698839"/>
            </a:xfrm>
            <a:prstGeom prst="rect">
              <a:avLst/>
            </a:prstGeom>
            <a:noFill/>
          </p:spPr>
          <p:txBody>
            <a:bodyPr>
              <a:spAutoFit/>
            </a:bodyPr>
            <a:lstStyle/>
            <a:p>
              <a:pPr algn="ctr">
                <a:lnSpc>
                  <a:spcPct val="80000"/>
                </a:lnSpc>
                <a:defRPr/>
              </a:pPr>
              <a:r>
                <a:rPr lang="en-US" sz="900" dirty="0">
                  <a:latin typeface="+mn-lt"/>
                  <a:cs typeface="+mn-cs"/>
                </a:rPr>
                <a:t>Long-term Memory</a:t>
              </a:r>
            </a:p>
          </p:txBody>
        </p:sp>
        <p:cxnSp>
          <p:nvCxnSpPr>
            <p:cNvPr id="64" name="Straight Arrow Connector 24"/>
            <p:cNvCxnSpPr>
              <a:cxnSpLocks noChangeShapeType="1"/>
            </p:cNvCxnSpPr>
            <p:nvPr/>
          </p:nvCxnSpPr>
          <p:spPr bwMode="auto">
            <a:xfrm>
              <a:off x="5792503" y="4341811"/>
              <a:ext cx="457199" cy="6384"/>
            </a:xfrm>
            <a:prstGeom prst="straightConnector1">
              <a:avLst/>
            </a:prstGeom>
            <a:noFill/>
            <a:ln w="38100" algn="ctr">
              <a:solidFill>
                <a:schemeClr val="tx1"/>
              </a:solidFill>
              <a:round/>
              <a:headEnd type="triangle" w="med" len="med"/>
              <a:tailEnd type="triangle" w="med" len="med"/>
            </a:ln>
          </p:spPr>
        </p:cxnSp>
        <p:cxnSp>
          <p:nvCxnSpPr>
            <p:cNvPr id="65" name="Straight Arrow Connector 35"/>
            <p:cNvCxnSpPr>
              <a:cxnSpLocks noChangeShapeType="1"/>
            </p:cNvCxnSpPr>
            <p:nvPr/>
          </p:nvCxnSpPr>
          <p:spPr bwMode="auto">
            <a:xfrm flipV="1">
              <a:off x="2819400" y="4343400"/>
              <a:ext cx="304800" cy="9710"/>
            </a:xfrm>
            <a:prstGeom prst="straightConnector1">
              <a:avLst/>
            </a:prstGeom>
            <a:noFill/>
            <a:ln w="38100" algn="ctr">
              <a:solidFill>
                <a:schemeClr val="tx1"/>
              </a:solidFill>
              <a:round/>
              <a:headEnd/>
              <a:tailEnd type="triangle" w="med" len="med"/>
            </a:ln>
          </p:spPr>
        </p:cxnSp>
        <p:sp>
          <p:nvSpPr>
            <p:cNvPr id="66" name="Rectangle 6"/>
            <p:cNvSpPr>
              <a:spLocks noChangeArrowheads="1"/>
            </p:cNvSpPr>
            <p:nvPr/>
          </p:nvSpPr>
          <p:spPr bwMode="auto">
            <a:xfrm>
              <a:off x="3200400" y="4073607"/>
              <a:ext cx="1066800" cy="498393"/>
            </a:xfrm>
            <a:prstGeom prst="rect">
              <a:avLst/>
            </a:prstGeom>
            <a:noFill/>
            <a:ln w="25400" algn="ctr">
              <a:solidFill>
                <a:schemeClr val="tx1"/>
              </a:solidFill>
              <a:round/>
              <a:headEnd/>
              <a:tailEnd/>
            </a:ln>
          </p:spPr>
          <p:txBody>
            <a:bodyPr/>
            <a:lstStyle/>
            <a:p>
              <a:pPr algn="ctr" fontAlgn="t"/>
              <a:endParaRPr lang="en-US" sz="900" dirty="0"/>
            </a:p>
          </p:txBody>
        </p:sp>
        <p:sp>
          <p:nvSpPr>
            <p:cNvPr id="67" name="TextBox 66"/>
            <p:cNvSpPr txBox="1"/>
            <p:nvPr/>
          </p:nvSpPr>
          <p:spPr bwMode="auto">
            <a:xfrm>
              <a:off x="3201167" y="4135420"/>
              <a:ext cx="1065047" cy="516532"/>
            </a:xfrm>
            <a:prstGeom prst="rect">
              <a:avLst/>
            </a:prstGeom>
            <a:noFill/>
          </p:spPr>
          <p:txBody>
            <a:bodyPr>
              <a:spAutoFit/>
            </a:bodyPr>
            <a:lstStyle/>
            <a:p>
              <a:pPr algn="ctr">
                <a:lnSpc>
                  <a:spcPct val="80000"/>
                </a:lnSpc>
                <a:defRPr/>
              </a:pPr>
              <a:r>
                <a:rPr lang="en-US" sz="900" dirty="0">
                  <a:latin typeface="+mn-lt"/>
                  <a:cs typeface="+mn-cs"/>
                </a:rPr>
                <a:t>Sensory Memory</a:t>
              </a:r>
            </a:p>
          </p:txBody>
        </p:sp>
        <p:cxnSp>
          <p:nvCxnSpPr>
            <p:cNvPr id="68" name="Straight Arrow Connector 35"/>
            <p:cNvCxnSpPr>
              <a:cxnSpLocks noChangeShapeType="1"/>
            </p:cNvCxnSpPr>
            <p:nvPr/>
          </p:nvCxnSpPr>
          <p:spPr bwMode="auto">
            <a:xfrm flipV="1">
              <a:off x="4343400" y="4343400"/>
              <a:ext cx="304800" cy="9710"/>
            </a:xfrm>
            <a:prstGeom prst="straightConnector1">
              <a:avLst/>
            </a:prstGeom>
            <a:noFill/>
            <a:ln w="38100" algn="ctr">
              <a:solidFill>
                <a:schemeClr val="tx1"/>
              </a:solidFill>
              <a:round/>
              <a:headEnd/>
              <a:tailEnd type="triangle" w="med" len="med"/>
            </a:ln>
          </p:spPr>
        </p:cxnSp>
      </p:grpSp>
      <p:sp>
        <p:nvSpPr>
          <p:cNvPr id="96" name="Rectangle 95"/>
          <p:cNvSpPr/>
          <p:nvPr/>
        </p:nvSpPr>
        <p:spPr>
          <a:xfrm>
            <a:off x="457200" y="4724400"/>
            <a:ext cx="3856505" cy="307777"/>
          </a:xfrm>
          <a:prstGeom prst="rect">
            <a:avLst/>
          </a:prstGeom>
        </p:spPr>
        <p:txBody>
          <a:bodyPr wrap="none">
            <a:spAutoFit/>
          </a:bodyPr>
          <a:lstStyle/>
          <a:p>
            <a:pPr>
              <a:defRPr/>
            </a:pPr>
            <a:r>
              <a:rPr lang="en-US" sz="1400" i="1" dirty="0">
                <a:latin typeface="+mn-lt"/>
              </a:rPr>
              <a:t>Click the icon for </a:t>
            </a:r>
            <a:r>
              <a:rPr lang="en-US" sz="1400" i="1" dirty="0" smtClean="0">
                <a:latin typeface="+mn-lt"/>
              </a:rPr>
              <a:t>an expanded view </a:t>
            </a:r>
            <a:r>
              <a:rPr lang="en-US" sz="1400" i="1" dirty="0">
                <a:latin typeface="+mn-lt"/>
              </a:rPr>
              <a:t>of the CIP</a:t>
            </a:r>
          </a:p>
        </p:txBody>
      </p:sp>
      <p:sp>
        <p:nvSpPr>
          <p:cNvPr id="97" name="Action Button: Movie 31">
            <a:hlinkClick r:id="rId7" action="ppaction://hlinksldjump" highlightClick="1"/>
          </p:cNvPr>
          <p:cNvSpPr>
            <a:spLocks noChangeArrowheads="1"/>
          </p:cNvSpPr>
          <p:nvPr/>
        </p:nvSpPr>
        <p:spPr bwMode="auto">
          <a:xfrm>
            <a:off x="1905000" y="5410200"/>
            <a:ext cx="381000" cy="304800"/>
          </a:xfrm>
          <a:prstGeom prst="actionButtonMovie">
            <a:avLst/>
          </a:prstGeom>
          <a:solidFill>
            <a:schemeClr val="accent1"/>
          </a:solidFill>
          <a:ln w="9525" algn="ctr">
            <a:solidFill>
              <a:schemeClr val="tx1"/>
            </a:solidFill>
            <a:round/>
            <a:headEnd/>
            <a:tailEnd/>
          </a:ln>
        </p:spPr>
        <p:txBody>
          <a:bodyPr/>
          <a:lstStyle/>
          <a:p>
            <a:pPr algn="ctr" fontAlgn="t"/>
            <a:endParaRPr lang="en-US" dirty="0"/>
          </a:p>
        </p:txBody>
      </p:sp>
      <p:sp>
        <p:nvSpPr>
          <p:cNvPr id="24" name="Curved Down Arrow 23"/>
          <p:cNvSpPr/>
          <p:nvPr/>
        </p:nvSpPr>
        <p:spPr bwMode="auto">
          <a:xfrm>
            <a:off x="2057400" y="5105400"/>
            <a:ext cx="609600" cy="3048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26" name="Group 25"/>
          <p:cNvGrpSpPr/>
          <p:nvPr/>
        </p:nvGrpSpPr>
        <p:grpSpPr>
          <a:xfrm>
            <a:off x="5114925" y="4724400"/>
            <a:ext cx="3800475" cy="1485900"/>
            <a:chOff x="5114925" y="4724400"/>
            <a:chExt cx="3800475" cy="1485900"/>
          </a:xfrm>
        </p:grpSpPr>
        <p:pic>
          <p:nvPicPr>
            <p:cNvPr id="22" name="Picture 2"/>
            <p:cNvPicPr>
              <a:picLocks noChangeAspect="1" noChangeArrowheads="1"/>
            </p:cNvPicPr>
            <p:nvPr/>
          </p:nvPicPr>
          <p:blipFill>
            <a:blip r:embed="rId8" cstate="print"/>
            <a:srcRect/>
            <a:stretch>
              <a:fillRect/>
            </a:stretch>
          </p:blipFill>
          <p:spPr bwMode="auto">
            <a:xfrm>
              <a:off x="5114925" y="4724400"/>
              <a:ext cx="1362075" cy="1485900"/>
            </a:xfrm>
            <a:prstGeom prst="rect">
              <a:avLst/>
            </a:prstGeom>
            <a:noFill/>
            <a:ln w="9525">
              <a:noFill/>
              <a:miter lim="800000"/>
              <a:headEnd/>
              <a:tailEnd/>
            </a:ln>
          </p:spPr>
        </p:pic>
        <p:sp>
          <p:nvSpPr>
            <p:cNvPr id="23" name="TextBox 22"/>
            <p:cNvSpPr txBox="1"/>
            <p:nvPr/>
          </p:nvSpPr>
          <p:spPr>
            <a:xfrm>
              <a:off x="6477000" y="4876800"/>
              <a:ext cx="2438400" cy="984885"/>
            </a:xfrm>
            <a:prstGeom prst="rect">
              <a:avLst/>
            </a:prstGeom>
            <a:noFill/>
          </p:spPr>
          <p:txBody>
            <a:bodyPr wrap="square" rtlCol="0">
              <a:spAutoFit/>
            </a:bodyPr>
            <a:lstStyle/>
            <a:p>
              <a:r>
                <a:rPr lang="en-US" sz="1400" dirty="0" smtClean="0">
                  <a:latin typeface="+mn-lt"/>
                </a:rPr>
                <a:t>“If I could remember the name of all of these particles, I’d be a botanist”  </a:t>
              </a:r>
              <a:r>
                <a:rPr lang="en-US" sz="1400" i="1" dirty="0" smtClean="0">
                  <a:latin typeface="+mn-lt"/>
                </a:rPr>
                <a:t>Enrico</a:t>
              </a:r>
              <a:r>
                <a:rPr lang="en-US" sz="1400" i="1" dirty="0" smtClean="0">
                  <a:latin typeface="+mn-lt"/>
                </a:rPr>
                <a:t> Fermi</a:t>
              </a:r>
              <a:endParaRPr lang="en-US" sz="1400" i="1"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610600" cy="3048000"/>
          </a:xfrm>
          <a:prstGeom prst="rect">
            <a:avLst/>
          </a:prstGeom>
          <a:noFill/>
          <a:ln w="9525">
            <a:noFill/>
            <a:miter lim="800000"/>
            <a:headEnd/>
            <a:tailEnd/>
          </a:ln>
        </p:spPr>
        <p:txBody>
          <a:bodyPr/>
          <a:lstStyle/>
          <a:p>
            <a:pPr marL="169863" indent="-169863">
              <a:spcBef>
                <a:spcPts val="0"/>
              </a:spcBef>
              <a:spcAft>
                <a:spcPts val="600"/>
              </a:spcAft>
              <a:buClr>
                <a:schemeClr val="tx1">
                  <a:lumMod val="65000"/>
                  <a:lumOff val="35000"/>
                </a:schemeClr>
              </a:buClr>
              <a:buSzPct val="150000"/>
              <a:buFont typeface="Arial" pitchFamily="34" charset="0"/>
              <a:buChar char="•"/>
              <a:defRPr/>
            </a:pPr>
            <a:r>
              <a:rPr lang="en-US" kern="0" dirty="0">
                <a:latin typeface="+mn-lt"/>
                <a:cs typeface="+mn-cs"/>
              </a:rPr>
              <a:t>Cognitive learning strategies are methods used to help learners link new information to prior knowledge in facilitating the transfer of learning through the systematic design of instruction.</a:t>
            </a:r>
          </a:p>
          <a:p>
            <a:pPr marL="342900" lvl="1" indent="-177800">
              <a:spcBef>
                <a:spcPts val="0"/>
              </a:spcBef>
              <a:spcAft>
                <a:spcPts val="600"/>
              </a:spcAft>
              <a:buClr>
                <a:schemeClr val="accent1"/>
              </a:buClr>
              <a:buSzPct val="150000"/>
              <a:buFontTx/>
              <a:buChar char="•"/>
              <a:defRPr/>
            </a:pPr>
            <a:r>
              <a:rPr lang="en-US" sz="1600" kern="0" dirty="0">
                <a:latin typeface="+mn-lt"/>
                <a:cs typeface="+mn-cs"/>
              </a:rPr>
              <a:t>Focuses on how the learner processes the knowledge</a:t>
            </a:r>
          </a:p>
          <a:p>
            <a:pPr marL="342900" lvl="1" indent="-177800">
              <a:spcBef>
                <a:spcPts val="0"/>
              </a:spcBef>
              <a:spcAft>
                <a:spcPts val="600"/>
              </a:spcAft>
              <a:buClr>
                <a:schemeClr val="accent1"/>
              </a:buClr>
              <a:buSzPct val="150000"/>
              <a:buFontTx/>
              <a:buChar char="•"/>
              <a:defRPr/>
            </a:pPr>
            <a:r>
              <a:rPr lang="en-US" sz="1600" kern="0" dirty="0" smtClean="0">
                <a:latin typeface="+mn-lt"/>
                <a:cs typeface="+mn-cs"/>
              </a:rPr>
              <a:t>Supports </a:t>
            </a:r>
            <a:r>
              <a:rPr lang="en-US" sz="1600" kern="0" dirty="0">
                <a:latin typeface="+mn-lt"/>
                <a:cs typeface="+mn-cs"/>
              </a:rPr>
              <a:t>the learner as </a:t>
            </a:r>
            <a:r>
              <a:rPr lang="en-US" sz="1600" kern="0" dirty="0" smtClean="0">
                <a:latin typeface="+mn-lt"/>
                <a:cs typeface="+mn-cs"/>
              </a:rPr>
              <a:t>they develop </a:t>
            </a:r>
            <a:r>
              <a:rPr lang="en-US" sz="1600" kern="0" dirty="0">
                <a:latin typeface="+mn-lt"/>
                <a:cs typeface="+mn-cs"/>
              </a:rPr>
              <a:t>internal procedures that enable </a:t>
            </a:r>
            <a:r>
              <a:rPr lang="en-US" sz="1600" kern="0" dirty="0" smtClean="0">
                <a:latin typeface="+mn-lt"/>
                <a:cs typeface="+mn-cs"/>
              </a:rPr>
              <a:t>them </a:t>
            </a:r>
            <a:r>
              <a:rPr lang="en-US" sz="1600" kern="0" dirty="0">
                <a:latin typeface="+mn-lt"/>
                <a:cs typeface="+mn-cs"/>
              </a:rPr>
              <a:t>to perform tasks that are complex, and can increase the efficiency with which the learner approaches a learning </a:t>
            </a:r>
            <a:r>
              <a:rPr lang="en-US" sz="1600" kern="0" dirty="0" smtClean="0">
                <a:latin typeface="+mn-lt"/>
                <a:cs typeface="+mn-cs"/>
              </a:rPr>
              <a:t>task.</a:t>
            </a:r>
          </a:p>
          <a:p>
            <a:pPr marL="169863" lvl="1" indent="-169863">
              <a:spcBef>
                <a:spcPts val="0"/>
              </a:spcBef>
              <a:spcAft>
                <a:spcPts val="600"/>
              </a:spcAft>
              <a:buClr>
                <a:schemeClr val="tx1">
                  <a:lumMod val="65000"/>
                  <a:lumOff val="35000"/>
                </a:schemeClr>
              </a:buClr>
              <a:buSzPct val="150000"/>
              <a:buFontTx/>
              <a:buChar char="•"/>
              <a:defRPr/>
            </a:pPr>
            <a:r>
              <a:rPr lang="en-US" dirty="0" smtClean="0">
                <a:latin typeface="+mn-lt"/>
              </a:rPr>
              <a:t>The utility of cognitive learning strategies can be employed by faculty to facilitate the activation and retention of prior knowledge by focusing on </a:t>
            </a:r>
            <a:r>
              <a:rPr lang="en-US" b="1" i="1" dirty="0" smtClean="0">
                <a:solidFill>
                  <a:srgbClr val="0070C0"/>
                </a:solidFill>
                <a:latin typeface="+mn-lt"/>
                <a:hlinkClick r:id="rId3" action="ppaction://hlinksldjump"/>
              </a:rPr>
              <a:t>knowledge construction</a:t>
            </a:r>
            <a:r>
              <a:rPr lang="en-US" dirty="0" smtClean="0">
                <a:latin typeface="+mn-lt"/>
              </a:rPr>
              <a:t>.</a:t>
            </a:r>
          </a:p>
          <a:p>
            <a:pPr marL="169863" lvl="1" indent="-169863">
              <a:spcBef>
                <a:spcPts val="0"/>
              </a:spcBef>
              <a:spcAft>
                <a:spcPts val="600"/>
              </a:spcAft>
              <a:buClr>
                <a:schemeClr val="tx1">
                  <a:lumMod val="65000"/>
                  <a:lumOff val="35000"/>
                </a:schemeClr>
              </a:buClr>
              <a:buSzPct val="150000"/>
              <a:buFontTx/>
              <a:buChar char="•"/>
              <a:defRPr/>
            </a:pPr>
            <a:endParaRPr lang="en-US" kern="0" dirty="0" smtClean="0">
              <a:latin typeface="+mn-lt"/>
              <a:cs typeface="+mn-cs"/>
            </a:endParaRPr>
          </a:p>
        </p:txBody>
      </p:sp>
      <p:sp>
        <p:nvSpPr>
          <p:cNvPr id="27653" name="Rectangle 2"/>
          <p:cNvSpPr>
            <a:spLocks noGrp="1" noChangeArrowheads="1"/>
          </p:cNvSpPr>
          <p:nvPr>
            <p:ph type="title"/>
          </p:nvPr>
        </p:nvSpPr>
        <p:spPr bwMode="auto">
          <a:xfrm>
            <a:off x="533400" y="533400"/>
            <a:ext cx="8001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are Cognitive Learning Strategies?</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
        <p:nvSpPr>
          <p:cNvPr id="10" name="TextBox 9"/>
          <p:cNvSpPr txBox="1"/>
          <p:nvPr/>
        </p:nvSpPr>
        <p:spPr>
          <a:xfrm>
            <a:off x="457200" y="4953000"/>
            <a:ext cx="8382000" cy="101566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defRPr/>
            </a:pPr>
            <a:r>
              <a:rPr lang="en-US" sz="1500" dirty="0" smtClean="0">
                <a:latin typeface="+mn-lt"/>
              </a:rPr>
              <a:t>Note: With respect to working memory, verbal/text memory and visual/spatial memory work together, without interference, into a framework (or </a:t>
            </a:r>
            <a:r>
              <a:rPr lang="en-US" sz="1500" i="1" dirty="0" smtClean="0">
                <a:latin typeface="+mn-lt"/>
              </a:rPr>
              <a:t>schema</a:t>
            </a:r>
            <a:r>
              <a:rPr lang="en-US" sz="1500" dirty="0" smtClean="0">
                <a:latin typeface="+mn-lt"/>
              </a:rPr>
              <a:t>) of understanding.  Consequently, the development of schemata requires students to learn topics in ways that are relevant and meaningful to them, regardless of the modality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458200" cy="3124200"/>
          </a:xfrm>
          <a:prstGeom prst="rect">
            <a:avLst/>
          </a:prstGeom>
          <a:noFill/>
          <a:ln w="9525">
            <a:noFill/>
            <a:miter lim="800000"/>
            <a:headEnd/>
            <a:tailEnd/>
          </a:ln>
        </p:spPr>
        <p:txBody>
          <a:bodyPr/>
          <a:lstStyle/>
          <a:p>
            <a:pPr marL="180975" lvl="2" indent="-180975">
              <a:spcAft>
                <a:spcPts val="300"/>
              </a:spcAft>
              <a:buClr>
                <a:schemeClr val="tx1">
                  <a:lumMod val="65000"/>
                  <a:lumOff val="35000"/>
                </a:schemeClr>
              </a:buClr>
              <a:buSzPct val="150000"/>
              <a:buFont typeface="Arial" pitchFamily="34" charset="0"/>
              <a:buChar char="•"/>
              <a:defRPr/>
            </a:pPr>
            <a:r>
              <a:rPr lang="en-US" kern="0" dirty="0" smtClean="0">
                <a:latin typeface="+mn-lt"/>
              </a:rPr>
              <a:t>Organization of information by “</a:t>
            </a:r>
            <a:r>
              <a:rPr lang="en-US" b="1" kern="0" dirty="0" smtClean="0">
                <a:solidFill>
                  <a:srgbClr val="0070C0"/>
                </a:solidFill>
                <a:latin typeface="+mn-lt"/>
                <a:hlinkClick r:id="rId3" action="ppaction://hlinksldjump"/>
              </a:rPr>
              <a:t>chunking</a:t>
            </a:r>
            <a:r>
              <a:rPr lang="en-US" kern="0" dirty="0" smtClean="0">
                <a:latin typeface="+mn-lt"/>
              </a:rPr>
              <a:t>” information into smaller </a:t>
            </a:r>
            <a:r>
              <a:rPr lang="en-US" dirty="0" smtClean="0">
                <a:latin typeface="+mn-lt"/>
              </a:rPr>
              <a:t>and meaningful units.</a:t>
            </a:r>
          </a:p>
          <a:p>
            <a:pPr marL="519113" lvl="3" indent="-180975">
              <a:spcAft>
                <a:spcPts val="300"/>
              </a:spcAft>
              <a:buClr>
                <a:schemeClr val="bg2">
                  <a:lumMod val="50000"/>
                </a:schemeClr>
              </a:buClr>
              <a:buSzPct val="100000"/>
              <a:buFont typeface="Wingdings" pitchFamily="2" charset="2"/>
              <a:buChar char="§"/>
              <a:defRPr/>
            </a:pPr>
            <a:r>
              <a:rPr lang="en-US" sz="1600" dirty="0" smtClean="0">
                <a:latin typeface="+mn-lt"/>
              </a:rPr>
              <a:t>Makes it easier to use, store, and recall information.</a:t>
            </a:r>
          </a:p>
          <a:p>
            <a:pPr marL="519113" lvl="3" indent="-180975">
              <a:spcAft>
                <a:spcPts val="300"/>
              </a:spcAft>
              <a:buClr>
                <a:schemeClr val="bg2">
                  <a:lumMod val="50000"/>
                </a:schemeClr>
              </a:buClr>
              <a:buSzPct val="100000"/>
              <a:buFont typeface="Wingdings" pitchFamily="2" charset="2"/>
              <a:buChar char="§"/>
              <a:defRPr/>
            </a:pPr>
            <a:r>
              <a:rPr lang="en-US" sz="1600" dirty="0" smtClean="0">
                <a:latin typeface="+mn-lt"/>
              </a:rPr>
              <a:t>Helps in overcoming working memory limitations.</a:t>
            </a:r>
            <a:endParaRPr lang="en-US" sz="1600" kern="0" dirty="0" smtClean="0">
              <a:latin typeface="+mn-lt"/>
              <a:cs typeface="+mn-cs"/>
            </a:endParaRPr>
          </a:p>
          <a:p>
            <a:pPr marL="169863" lvl="1" indent="-169863">
              <a:spcBef>
                <a:spcPts val="0"/>
              </a:spcBef>
              <a:spcAft>
                <a:spcPts val="300"/>
              </a:spcAft>
              <a:buClr>
                <a:schemeClr val="tx1">
                  <a:lumMod val="65000"/>
                  <a:lumOff val="35000"/>
                </a:schemeClr>
              </a:buClr>
              <a:buSzPct val="150000"/>
              <a:buFont typeface="Arial" pitchFamily="34" charset="0"/>
              <a:buChar char="•"/>
              <a:defRPr/>
            </a:pPr>
            <a:r>
              <a:rPr lang="en-US" dirty="0" smtClean="0">
                <a:latin typeface="+mn-lt"/>
              </a:rPr>
              <a:t>Facilitate the transfer of learning by integrating:</a:t>
            </a:r>
          </a:p>
          <a:p>
            <a:pPr marL="338138" lvl="3" indent="-180975">
              <a:spcBef>
                <a:spcPts val="0"/>
              </a:spcBef>
              <a:spcAft>
                <a:spcPts val="300"/>
              </a:spcAft>
              <a:buClr>
                <a:schemeClr val="accent1"/>
              </a:buClr>
              <a:buSzPct val="150000"/>
              <a:buFont typeface="Arial" pitchFamily="34" charset="0"/>
              <a:buChar char="•"/>
              <a:defRPr/>
            </a:pPr>
            <a:r>
              <a:rPr lang="en-US" sz="1600" kern="0" dirty="0" smtClean="0">
                <a:latin typeface="+mn-lt"/>
              </a:rPr>
              <a:t>Concept maps, frames</a:t>
            </a:r>
          </a:p>
          <a:p>
            <a:pPr marL="338138" lvl="3" indent="-180975">
              <a:spcBef>
                <a:spcPts val="0"/>
              </a:spcBef>
              <a:spcAft>
                <a:spcPts val="300"/>
              </a:spcAft>
              <a:buClr>
                <a:schemeClr val="accent1"/>
              </a:buClr>
              <a:buSzPct val="150000"/>
              <a:buFont typeface="Arial" pitchFamily="34" charset="0"/>
              <a:buChar char="•"/>
              <a:defRPr/>
            </a:pPr>
            <a:r>
              <a:rPr lang="en-US" sz="1600" kern="0" dirty="0" smtClean="0">
                <a:latin typeface="+mn-lt"/>
              </a:rPr>
              <a:t>Advance Organizers</a:t>
            </a:r>
          </a:p>
          <a:p>
            <a:pPr marL="338138" lvl="3" indent="-180975">
              <a:spcBef>
                <a:spcPts val="0"/>
              </a:spcBef>
              <a:spcAft>
                <a:spcPts val="300"/>
              </a:spcAft>
              <a:buClr>
                <a:schemeClr val="accent1"/>
              </a:buClr>
              <a:buSzPct val="150000"/>
              <a:buFont typeface="Arial" pitchFamily="34" charset="0"/>
              <a:buChar char="•"/>
              <a:defRPr/>
            </a:pPr>
            <a:r>
              <a:rPr lang="en-US" sz="1600" kern="0" dirty="0" smtClean="0">
                <a:latin typeface="+mn-lt"/>
              </a:rPr>
              <a:t>Mnemonics, analogies, metaphors, similes</a:t>
            </a:r>
          </a:p>
          <a:p>
            <a:pPr marL="338138" lvl="3" indent="-180975">
              <a:spcBef>
                <a:spcPts val="0"/>
              </a:spcBef>
              <a:spcAft>
                <a:spcPts val="300"/>
              </a:spcAft>
              <a:buClr>
                <a:schemeClr val="accent1"/>
              </a:buClr>
              <a:buSzPct val="150000"/>
              <a:buFont typeface="Arial" pitchFamily="34" charset="0"/>
              <a:buChar char="•"/>
              <a:defRPr/>
            </a:pPr>
            <a:r>
              <a:rPr lang="en-US" sz="1600" kern="0" dirty="0" smtClean="0">
                <a:latin typeface="+mn-lt"/>
              </a:rPr>
              <a:t>Provide for "</a:t>
            </a:r>
            <a:r>
              <a:rPr lang="en-US" sz="1600" b="1" i="1" kern="0" dirty="0" smtClean="0">
                <a:solidFill>
                  <a:srgbClr val="0070C0"/>
                </a:solidFill>
                <a:latin typeface="+mn-lt"/>
                <a:hlinkClick r:id="rId4" action="ppaction://hlinksldjump"/>
              </a:rPr>
              <a:t>scaffolding</a:t>
            </a:r>
            <a:r>
              <a:rPr lang="en-US" sz="1600" kern="0" dirty="0" smtClean="0">
                <a:latin typeface="+mn-lt"/>
              </a:rPr>
              <a:t> when learning a task cannot be completed through a series of steps.</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5"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6"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7" action="ppaction://hlinksldjump"/>
          </p:cNvPr>
          <p:cNvPicPr>
            <a:picLocks noChangeAspect="1" noChangeArrowheads="1"/>
          </p:cNvPicPr>
          <p:nvPr/>
        </p:nvPicPr>
        <p:blipFill>
          <a:blip r:embed="rId8" cstate="print"/>
          <a:srcRect/>
          <a:stretch>
            <a:fillRect/>
          </a:stretch>
        </p:blipFill>
        <p:spPr bwMode="auto">
          <a:xfrm>
            <a:off x="7962900" y="6257925"/>
            <a:ext cx="285750" cy="295275"/>
          </a:xfrm>
          <a:prstGeom prst="rect">
            <a:avLst/>
          </a:prstGeom>
          <a:noFill/>
        </p:spPr>
      </p:pic>
      <p:sp>
        <p:nvSpPr>
          <p:cNvPr id="12" name="Rectangle 2"/>
          <p:cNvSpPr>
            <a:spLocks noGrp="1" noChangeArrowheads="1"/>
          </p:cNvSpPr>
          <p:nvPr>
            <p:ph type="title"/>
          </p:nvPr>
        </p:nvSpPr>
        <p:spPr bwMode="auto">
          <a:xfrm>
            <a:off x="457200" y="228600"/>
            <a:ext cx="83820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Design Techniques: </a:t>
            </a:r>
            <a:br>
              <a:rPr lang="en-US" sz="3200" dirty="0" smtClean="0"/>
            </a:br>
            <a:r>
              <a:rPr lang="en-US" sz="3200" dirty="0" smtClean="0"/>
              <a:t>Integrating Cognitive Learning Strategies</a:t>
            </a:r>
          </a:p>
        </p:txBody>
      </p:sp>
      <p:grpSp>
        <p:nvGrpSpPr>
          <p:cNvPr id="10" name="Group 9"/>
          <p:cNvGrpSpPr/>
          <p:nvPr/>
        </p:nvGrpSpPr>
        <p:grpSpPr>
          <a:xfrm>
            <a:off x="2590800" y="4419600"/>
            <a:ext cx="3886200" cy="2288900"/>
            <a:chOff x="6160195" y="3695725"/>
            <a:chExt cx="4498497" cy="2649531"/>
          </a:xfrm>
        </p:grpSpPr>
        <p:pic>
          <p:nvPicPr>
            <p:cNvPr id="13" name="Picture 2" descr="C:\Users\User\Desktop\SALT 2013 Interactive Learning Technologies Conference\Ass in the air.jpg"/>
            <p:cNvPicPr>
              <a:picLocks noChangeAspect="1" noChangeArrowheads="1"/>
            </p:cNvPicPr>
            <p:nvPr/>
          </p:nvPicPr>
          <p:blipFill>
            <a:blip r:embed="rId9" cstate="print"/>
            <a:srcRect/>
            <a:stretch>
              <a:fillRect/>
            </a:stretch>
          </p:blipFill>
          <p:spPr bwMode="auto">
            <a:xfrm>
              <a:off x="7218665" y="3695725"/>
              <a:ext cx="2514601" cy="2649531"/>
            </a:xfrm>
            <a:prstGeom prst="rect">
              <a:avLst/>
            </a:prstGeom>
            <a:noFill/>
          </p:spPr>
        </p:pic>
        <p:sp>
          <p:nvSpPr>
            <p:cNvPr id="14" name="TextBox 13"/>
            <p:cNvSpPr txBox="1"/>
            <p:nvPr/>
          </p:nvSpPr>
          <p:spPr>
            <a:xfrm>
              <a:off x="6160195" y="3783931"/>
              <a:ext cx="4498497" cy="356269"/>
            </a:xfrm>
            <a:prstGeom prst="rect">
              <a:avLst/>
            </a:prstGeom>
            <a:solidFill>
              <a:schemeClr val="bg1"/>
            </a:solidFill>
          </p:spPr>
          <p:txBody>
            <a:bodyPr wrap="square" rtlCol="0">
              <a:spAutoFit/>
            </a:bodyPr>
            <a:lstStyle/>
            <a:p>
              <a:pPr algn="ctr"/>
              <a:r>
                <a:rPr lang="en-US" sz="1400" dirty="0" smtClean="0">
                  <a:latin typeface="+mn-lt"/>
                </a:rPr>
                <a:t>Cognitive load effect on the human brain</a:t>
              </a:r>
              <a:endParaRPr lang="en-US" sz="1400"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3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2" name="Rectangle 2"/>
          <p:cNvSpPr>
            <a:spLocks noGrp="1" noChangeArrowheads="1"/>
          </p:cNvSpPr>
          <p:nvPr>
            <p:ph type="title"/>
          </p:nvPr>
        </p:nvSpPr>
        <p:spPr bwMode="auto">
          <a:xfrm>
            <a:off x="457200" y="228600"/>
            <a:ext cx="83820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Design Techniques: </a:t>
            </a:r>
            <a:br>
              <a:rPr lang="en-US" sz="3200" dirty="0" smtClean="0"/>
            </a:br>
            <a:r>
              <a:rPr lang="en-US" sz="3200" dirty="0" smtClean="0"/>
              <a:t>Integrating Cognitive Learning Strategies</a:t>
            </a:r>
          </a:p>
        </p:txBody>
      </p:sp>
      <p:sp>
        <p:nvSpPr>
          <p:cNvPr id="10" name="Rectangle 3"/>
          <p:cNvSpPr txBox="1">
            <a:spLocks noChangeArrowheads="1"/>
          </p:cNvSpPr>
          <p:nvPr/>
        </p:nvSpPr>
        <p:spPr bwMode="auto">
          <a:xfrm>
            <a:off x="304800" y="1676400"/>
            <a:ext cx="8686800" cy="3810000"/>
          </a:xfrm>
          <a:prstGeom prst="rect">
            <a:avLst/>
          </a:prstGeom>
          <a:noFill/>
          <a:ln w="9525">
            <a:noFill/>
            <a:miter lim="800000"/>
            <a:headEnd/>
            <a:tailEnd/>
          </a:ln>
        </p:spPr>
        <p:txBody>
          <a:bodyPr/>
          <a:lstStyle/>
          <a:p>
            <a:pPr marL="171450" lvl="1" indent="-171450">
              <a:buClr>
                <a:schemeClr val="tx1">
                  <a:lumMod val="65000"/>
                  <a:lumOff val="35000"/>
                </a:schemeClr>
              </a:buClr>
              <a:buSzPct val="150000"/>
              <a:buFont typeface="Arial" pitchFamily="34" charset="0"/>
              <a:buChar char="•"/>
            </a:pPr>
            <a:r>
              <a:rPr lang="en-US" dirty="0" smtClean="0">
                <a:latin typeface="+mn-lt"/>
              </a:rPr>
              <a:t>Long term retention is improved through </a:t>
            </a:r>
            <a:r>
              <a:rPr lang="en-US" dirty="0" smtClean="0">
                <a:latin typeface="+mn-lt"/>
              </a:rPr>
              <a:t>the </a:t>
            </a:r>
            <a:r>
              <a:rPr lang="en-US" dirty="0" smtClean="0">
                <a:latin typeface="+mn-lt"/>
              </a:rPr>
              <a:t>spacing between </a:t>
            </a:r>
            <a:r>
              <a:rPr lang="en-US" dirty="0" smtClean="0">
                <a:latin typeface="+mn-lt"/>
              </a:rPr>
              <a:t>as repetitions increases</a:t>
            </a:r>
            <a:endParaRPr lang="en-US" dirty="0" smtClean="0">
              <a:latin typeface="+mn-lt"/>
            </a:endParaRPr>
          </a:p>
          <a:p>
            <a:pPr marL="171450" lvl="1" indent="-171450">
              <a:buClr>
                <a:schemeClr val="tx1">
                  <a:lumMod val="65000"/>
                  <a:lumOff val="35000"/>
                </a:schemeClr>
              </a:buClr>
              <a:buSzPct val="150000"/>
              <a:buFont typeface="Arial" pitchFamily="34" charset="0"/>
              <a:buChar char="•"/>
            </a:pPr>
            <a:r>
              <a:rPr lang="en-US" dirty="0" smtClean="0">
                <a:latin typeface="+mn-lt"/>
              </a:rPr>
              <a:t>Retention is increase when information is processed </a:t>
            </a:r>
            <a:r>
              <a:rPr lang="en-US" dirty="0" smtClean="0">
                <a:latin typeface="+mn-lt"/>
              </a:rPr>
              <a:t>deeply</a:t>
            </a:r>
            <a:endParaRPr lang="en-US" dirty="0" smtClean="0">
              <a:latin typeface="+mn-lt"/>
            </a:endParaRPr>
          </a:p>
          <a:p>
            <a:pPr marL="171450" indent="-171450">
              <a:buClr>
                <a:schemeClr val="tx1">
                  <a:lumMod val="65000"/>
                  <a:lumOff val="35000"/>
                </a:schemeClr>
              </a:buClr>
              <a:buSzPct val="150000"/>
              <a:buFont typeface="Arial" pitchFamily="34" charset="0"/>
              <a:buChar char="•"/>
            </a:pPr>
            <a:r>
              <a:rPr lang="en-US" dirty="0" smtClean="0">
                <a:latin typeface="+mn-lt"/>
              </a:rPr>
              <a:t>Employ retrieval practice—asking questions repeatedly to </a:t>
            </a:r>
            <a:r>
              <a:rPr lang="en-US" dirty="0" smtClean="0">
                <a:latin typeface="+mn-lt"/>
              </a:rPr>
              <a:t>retrieve information </a:t>
            </a:r>
            <a:r>
              <a:rPr lang="en-US" dirty="0" smtClean="0">
                <a:latin typeface="+mn-lt"/>
              </a:rPr>
              <a:t>from the brain </a:t>
            </a:r>
            <a:r>
              <a:rPr lang="en-US" dirty="0" smtClean="0">
                <a:latin typeface="+mn-lt"/>
              </a:rPr>
              <a:t>which is then immediately followed </a:t>
            </a:r>
            <a:r>
              <a:rPr lang="en-US" dirty="0" smtClean="0">
                <a:latin typeface="+mn-lt"/>
              </a:rPr>
              <a:t>by </a:t>
            </a:r>
            <a:r>
              <a:rPr lang="en-US" dirty="0" smtClean="0">
                <a:latin typeface="+mn-lt"/>
              </a:rPr>
              <a:t>feedback</a:t>
            </a:r>
            <a:endParaRPr lang="en-US" dirty="0" smtClean="0">
              <a:latin typeface="+mn-lt"/>
            </a:endParaRPr>
          </a:p>
          <a:p>
            <a:pPr marL="171450" indent="-171450">
              <a:buClr>
                <a:schemeClr val="tx1">
                  <a:lumMod val="65000"/>
                  <a:lumOff val="35000"/>
                </a:schemeClr>
              </a:buClr>
              <a:buSzPct val="150000"/>
              <a:buFont typeface="Arial" pitchFamily="34" charset="0"/>
              <a:buChar char="•"/>
            </a:pPr>
            <a:r>
              <a:rPr lang="en-US" dirty="0" smtClean="0">
                <a:latin typeface="+mn-lt"/>
              </a:rPr>
              <a:t>Reinforcement/engage </a:t>
            </a:r>
            <a:r>
              <a:rPr lang="en-US" dirty="0" smtClean="0">
                <a:latin typeface="+mn-lt"/>
              </a:rPr>
              <a:t>often</a:t>
            </a:r>
            <a:endParaRPr lang="en-US" dirty="0" smtClean="0">
              <a:latin typeface="+mn-lt"/>
            </a:endParaRPr>
          </a:p>
          <a:p>
            <a:pPr marL="171450" indent="-171450">
              <a:buClr>
                <a:schemeClr val="tx1">
                  <a:lumMod val="65000"/>
                  <a:lumOff val="35000"/>
                </a:schemeClr>
              </a:buClr>
              <a:buSzPct val="150000"/>
              <a:buFont typeface="Arial" pitchFamily="34" charset="0"/>
              <a:buChar char="•"/>
            </a:pPr>
            <a:r>
              <a:rPr lang="en-US" dirty="0" smtClean="0">
                <a:latin typeface="+mn-lt"/>
              </a:rPr>
              <a:t>Repetition practice-repeat material often and </a:t>
            </a:r>
            <a:r>
              <a:rPr lang="en-US" dirty="0" smtClean="0">
                <a:latin typeface="+mn-lt"/>
              </a:rPr>
              <a:t>continually</a:t>
            </a:r>
            <a:endParaRPr lang="en-US" dirty="0" smtClean="0">
              <a:latin typeface="+mn-lt"/>
            </a:endParaRPr>
          </a:p>
          <a:p>
            <a:pPr marL="171450" indent="-171450">
              <a:buClr>
                <a:schemeClr val="tx1">
                  <a:lumMod val="65000"/>
                  <a:lumOff val="35000"/>
                </a:schemeClr>
              </a:buClr>
              <a:buSzPct val="150000"/>
              <a:buFont typeface="Arial" pitchFamily="34" charset="0"/>
              <a:buChar char="•"/>
            </a:pPr>
            <a:r>
              <a:rPr lang="en-US" dirty="0" smtClean="0">
                <a:latin typeface="+mn-lt"/>
              </a:rPr>
              <a:t>Spacing can improve retention (over hours, days, weeks); spacing combined with retrieval leads to better </a:t>
            </a:r>
            <a:r>
              <a:rPr lang="en-US" dirty="0" smtClean="0">
                <a:latin typeface="+mn-lt"/>
              </a:rPr>
              <a:t>learning</a:t>
            </a:r>
            <a:endParaRPr lang="en-US" dirty="0" smtClean="0">
              <a:latin typeface="+mn-lt"/>
            </a:endParaRPr>
          </a:p>
          <a:p>
            <a:r>
              <a:rPr lang="en-US" dirty="0" smtClean="0">
                <a:latin typeface="+mn-lt"/>
              </a:rPr>
              <a:t> </a:t>
            </a:r>
          </a:p>
          <a:p>
            <a:pPr algn="ctr"/>
            <a:r>
              <a:rPr lang="en-US" b="1" i="1" dirty="0" smtClean="0">
                <a:latin typeface="+mn-lt"/>
              </a:rPr>
              <a:t>Bottom line…using the above activate more neurons. More neurons activated, the more likely retention is improved (long term memory)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458200" cy="3962400"/>
          </a:xfrm>
          <a:prstGeom prst="rect">
            <a:avLst/>
          </a:prstGeom>
          <a:noFill/>
          <a:ln w="9525">
            <a:noFill/>
            <a:miter lim="800000"/>
            <a:headEnd/>
            <a:tailEnd/>
          </a:ln>
        </p:spPr>
        <p:txBody>
          <a:bodyPr/>
          <a:lstStyle/>
          <a:p>
            <a:pPr marL="169863" indent="-169863">
              <a:spcBef>
                <a:spcPts val="0"/>
              </a:spcBef>
              <a:spcAft>
                <a:spcPts val="600"/>
              </a:spcAft>
              <a:buClr>
                <a:schemeClr val="tx1">
                  <a:lumMod val="65000"/>
                  <a:lumOff val="35000"/>
                </a:schemeClr>
              </a:buClr>
              <a:buSzPct val="150000"/>
              <a:buFont typeface="Arial" pitchFamily="34" charset="0"/>
              <a:buChar char="•"/>
              <a:defRPr/>
            </a:pPr>
            <a:r>
              <a:rPr lang="en-US" dirty="0">
                <a:latin typeface="+mn-lt"/>
                <a:cs typeface="+mn-cs"/>
              </a:rPr>
              <a:t>Avoid cognitive overload in multimedia design.</a:t>
            </a:r>
          </a:p>
          <a:p>
            <a:pPr marL="338138" lvl="1" indent="-168275">
              <a:spcBef>
                <a:spcPts val="0"/>
              </a:spcBef>
              <a:spcAft>
                <a:spcPts val="600"/>
              </a:spcAft>
              <a:buClr>
                <a:schemeClr val="accent1"/>
              </a:buClr>
              <a:buSzPct val="150000"/>
              <a:buFont typeface="Arial" pitchFamily="34" charset="0"/>
              <a:buChar char="•"/>
              <a:defRPr/>
            </a:pPr>
            <a:r>
              <a:rPr lang="en-US" sz="1600" b="1" i="1" dirty="0">
                <a:solidFill>
                  <a:srgbClr val="0070C0"/>
                </a:solidFill>
                <a:latin typeface="+mn-lt"/>
                <a:cs typeface="+mn-cs"/>
                <a:hlinkClick r:id="rId3" action="ppaction://hlinksldjump"/>
              </a:rPr>
              <a:t>Cognitive Overload Theory </a:t>
            </a:r>
            <a:r>
              <a:rPr lang="en-US" sz="1600" dirty="0">
                <a:latin typeface="+mn-lt"/>
                <a:cs typeface="+mn-cs"/>
              </a:rPr>
              <a:t>focuses on the role of working memory in instructional design.</a:t>
            </a:r>
          </a:p>
          <a:p>
            <a:pPr marL="338138" lvl="1" indent="-168275">
              <a:spcBef>
                <a:spcPts val="0"/>
              </a:spcBef>
              <a:spcAft>
                <a:spcPts val="600"/>
              </a:spcAft>
              <a:buClr>
                <a:schemeClr val="accent1"/>
              </a:buClr>
              <a:buSzPct val="150000"/>
              <a:buFont typeface="Arial" pitchFamily="34" charset="0"/>
              <a:buChar char="•"/>
              <a:defRPr/>
            </a:pPr>
            <a:r>
              <a:rPr lang="en-US" sz="1600" kern="0" dirty="0">
                <a:latin typeface="+mn-lt"/>
                <a:cs typeface="+mn-cs"/>
              </a:rPr>
              <a:t>Meaningful learning depends on active cognitive processing in learner’s working memory.</a:t>
            </a:r>
          </a:p>
          <a:p>
            <a:pPr marL="338138" lvl="1" indent="-168275">
              <a:spcBef>
                <a:spcPts val="0"/>
              </a:spcBef>
              <a:spcAft>
                <a:spcPts val="600"/>
              </a:spcAft>
              <a:buClr>
                <a:schemeClr val="accent1"/>
              </a:buClr>
              <a:buSzPct val="150000"/>
              <a:buFont typeface="Arial" pitchFamily="34" charset="0"/>
              <a:buChar char="•"/>
              <a:defRPr/>
            </a:pPr>
            <a:r>
              <a:rPr lang="en-US" sz="1600" kern="0" dirty="0">
                <a:latin typeface="+mn-lt"/>
                <a:cs typeface="+mn-cs"/>
              </a:rPr>
              <a:t>If learners encounter too many elements in the presentation of multimedia information (animation, graphics, sound, text), working memory can be </a:t>
            </a:r>
            <a:r>
              <a:rPr lang="en-US" sz="1600" kern="0" dirty="0" smtClean="0">
                <a:latin typeface="+mn-lt"/>
                <a:cs typeface="+mn-cs"/>
              </a:rPr>
              <a:t>overwhelmed.</a:t>
            </a:r>
            <a:endParaRPr lang="en-US" sz="1600" kern="0" dirty="0">
              <a:latin typeface="+mn-lt"/>
              <a:cs typeface="+mn-cs"/>
            </a:endParaRPr>
          </a:p>
          <a:p>
            <a:pPr marL="519113" lvl="2" indent="-174625">
              <a:spcBef>
                <a:spcPts val="0"/>
              </a:spcBef>
              <a:spcAft>
                <a:spcPts val="600"/>
              </a:spcAft>
              <a:buClr>
                <a:schemeClr val="bg2">
                  <a:lumMod val="50000"/>
                </a:schemeClr>
              </a:buClr>
              <a:buSzPct val="100000"/>
              <a:buFont typeface="Wingdings" pitchFamily="2" charset="2"/>
              <a:buChar char="§"/>
              <a:defRPr/>
            </a:pPr>
            <a:r>
              <a:rPr lang="en-US" sz="1500" kern="0" dirty="0">
                <a:latin typeface="+mn-lt"/>
                <a:cs typeface="+mn-cs"/>
              </a:rPr>
              <a:t>Result is excessive cognitive load that impedes learning</a:t>
            </a:r>
            <a:r>
              <a:rPr lang="en-US" sz="1500" kern="0" dirty="0" smtClean="0">
                <a:latin typeface="+mn-lt"/>
                <a:cs typeface="+mn-cs"/>
              </a:rPr>
              <a:t>.</a:t>
            </a:r>
          </a:p>
          <a:p>
            <a:pPr marL="169863" indent="-169863">
              <a:spcBef>
                <a:spcPts val="0"/>
              </a:spcBef>
              <a:spcAft>
                <a:spcPts val="600"/>
              </a:spcAft>
              <a:buClr>
                <a:schemeClr val="tx1">
                  <a:lumMod val="65000"/>
                  <a:lumOff val="35000"/>
                </a:schemeClr>
              </a:buClr>
              <a:buSzPct val="150000"/>
              <a:buFont typeface="Arial" pitchFamily="34" charset="0"/>
              <a:buChar char="•"/>
              <a:defRPr/>
            </a:pPr>
            <a:r>
              <a:rPr lang="en-US" kern="0" dirty="0" smtClean="0">
                <a:latin typeface="+mn-lt"/>
              </a:rPr>
              <a:t>Recognize the efficacy and utility of </a:t>
            </a:r>
            <a:r>
              <a:rPr lang="en-US" b="1" i="1" kern="0" dirty="0" smtClean="0">
                <a:solidFill>
                  <a:srgbClr val="0070C0"/>
                </a:solidFill>
                <a:latin typeface="+mn-lt"/>
                <a:hlinkClick r:id="rId4" action="ppaction://hlinksldjump"/>
              </a:rPr>
              <a:t>cognitive flexibility theory </a:t>
            </a:r>
            <a:r>
              <a:rPr lang="en-US" dirty="0" smtClean="0">
                <a:latin typeface="+mn-lt"/>
              </a:rPr>
              <a:t>and </a:t>
            </a:r>
            <a:r>
              <a:rPr lang="en-US" b="1" i="1" dirty="0" smtClean="0">
                <a:solidFill>
                  <a:srgbClr val="0070C0"/>
                </a:solidFill>
                <a:latin typeface="+mn-lt"/>
                <a:hlinkClick r:id="rId5" action="ppaction://hlinksldjump"/>
              </a:rPr>
              <a:t>dual coding theory</a:t>
            </a:r>
            <a:r>
              <a:rPr lang="en-US" i="1" kern="0" dirty="0" smtClean="0">
                <a:latin typeface="+mn-lt"/>
                <a:hlinkClick r:id="rId6" action="ppaction://hlinksldjump"/>
              </a:rPr>
              <a:t> </a:t>
            </a:r>
            <a:r>
              <a:rPr lang="en-US" kern="0" dirty="0" smtClean="0">
                <a:latin typeface="+mn-lt"/>
              </a:rPr>
              <a:t>as they apply to multimedia design.</a:t>
            </a:r>
          </a:p>
          <a:p>
            <a:pPr marL="338138" lvl="1" indent="-168275">
              <a:spcBef>
                <a:spcPts val="0"/>
              </a:spcBef>
              <a:spcAft>
                <a:spcPts val="600"/>
              </a:spcAft>
              <a:buClr>
                <a:schemeClr val="accent1"/>
              </a:buClr>
              <a:buSzPct val="150000"/>
              <a:buFont typeface="Arial" pitchFamily="34" charset="0"/>
              <a:buChar char="•"/>
              <a:defRPr/>
            </a:pPr>
            <a:r>
              <a:rPr lang="en-US" sz="1600" kern="0" dirty="0" smtClean="0">
                <a:latin typeface="+mn-lt"/>
              </a:rPr>
              <a:t>Accomplished by revisiting the same material, at different times, in rearranged contexts, and from different conceptual perspectives.</a:t>
            </a:r>
          </a:p>
          <a:p>
            <a:pPr marL="519113" lvl="2" indent="-174625">
              <a:spcAft>
                <a:spcPts val="300"/>
              </a:spcAft>
              <a:buClr>
                <a:schemeClr val="bg2">
                  <a:lumMod val="50000"/>
                </a:schemeClr>
              </a:buClr>
              <a:buSzPct val="100000"/>
              <a:buFont typeface="Wingdings" pitchFamily="2" charset="2"/>
              <a:buChar char="§"/>
              <a:defRPr/>
            </a:pPr>
            <a:endParaRPr lang="en-US" sz="1500" kern="0" dirty="0">
              <a:latin typeface="+mn-lt"/>
              <a:cs typeface="+mn-cs"/>
            </a:endParaRPr>
          </a:p>
          <a:p>
            <a:pPr marL="338138" lvl="2" indent="-180975">
              <a:spcAft>
                <a:spcPts val="300"/>
              </a:spcAft>
              <a:buClr>
                <a:schemeClr val="accent1"/>
              </a:buClr>
              <a:buSzPct val="150000"/>
              <a:buFont typeface="Arial" pitchFamily="34" charset="0"/>
              <a:buChar char="•"/>
              <a:defRPr/>
            </a:pPr>
            <a:endParaRPr lang="en-US" sz="1500" kern="0" dirty="0">
              <a:latin typeface="+mn-lt"/>
              <a:cs typeface="+mn-cs"/>
            </a:endParaRPr>
          </a:p>
          <a:p>
            <a:pPr marL="231775" indent="-231775">
              <a:spcAft>
                <a:spcPts val="300"/>
              </a:spcAft>
              <a:buClr>
                <a:schemeClr val="bg2"/>
              </a:buClr>
              <a:buSzPct val="70000"/>
              <a:buFont typeface="Wingdings" pitchFamily="2" charset="2"/>
              <a:buChar char="l"/>
              <a:defRPr/>
            </a:pPr>
            <a:endParaRPr lang="en-US" sz="400" b="1" i="1" dirty="0">
              <a:solidFill>
                <a:schemeClr val="tx2"/>
              </a:solidFill>
              <a:latin typeface="+mn-lt"/>
              <a:cs typeface="+mn-cs"/>
            </a:endParaRP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7"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8"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9" action="ppaction://hlinksldjump"/>
          </p:cNvPr>
          <p:cNvPicPr>
            <a:picLocks noChangeAspect="1" noChangeArrowheads="1"/>
          </p:cNvPicPr>
          <p:nvPr/>
        </p:nvPicPr>
        <p:blipFill>
          <a:blip r:embed="rId10" cstate="print"/>
          <a:srcRect/>
          <a:stretch>
            <a:fillRect/>
          </a:stretch>
        </p:blipFill>
        <p:spPr bwMode="auto">
          <a:xfrm>
            <a:off x="7962900" y="6257925"/>
            <a:ext cx="285750" cy="295275"/>
          </a:xfrm>
          <a:prstGeom prst="rect">
            <a:avLst/>
          </a:prstGeom>
          <a:noFill/>
        </p:spPr>
      </p:pic>
      <p:sp>
        <p:nvSpPr>
          <p:cNvPr id="14" name="Rectangle 2"/>
          <p:cNvSpPr>
            <a:spLocks noGrp="1" noChangeArrowheads="1"/>
          </p:cNvSpPr>
          <p:nvPr>
            <p:ph type="title"/>
          </p:nvPr>
        </p:nvSpPr>
        <p:spPr bwMode="auto">
          <a:xfrm>
            <a:off x="457200" y="228600"/>
            <a:ext cx="83820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Design Techniques: </a:t>
            </a:r>
            <a:br>
              <a:rPr lang="en-US" sz="3200" dirty="0" smtClean="0"/>
            </a:br>
            <a:r>
              <a:rPr lang="en-US" sz="3200" dirty="0" smtClean="0"/>
              <a:t>Integrating Cognitive Learning Strategies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534400" cy="2971800"/>
          </a:xfrm>
          <a:prstGeom prst="rect">
            <a:avLst/>
          </a:prstGeom>
          <a:noFill/>
          <a:ln w="9525">
            <a:noFill/>
            <a:miter lim="800000"/>
            <a:headEnd/>
            <a:tailEnd/>
          </a:ln>
        </p:spPr>
        <p:txBody>
          <a:bodyPr/>
          <a:lstStyle/>
          <a:p>
            <a:pPr marL="169863" indent="-169863">
              <a:spcAft>
                <a:spcPts val="300"/>
              </a:spcAft>
              <a:buClr>
                <a:schemeClr val="tx1">
                  <a:lumMod val="65000"/>
                  <a:lumOff val="35000"/>
                </a:schemeClr>
              </a:buClr>
              <a:buSzPct val="150000"/>
              <a:buFont typeface="Arial" pitchFamily="34" charset="0"/>
              <a:buChar char="•"/>
              <a:defRPr/>
            </a:pPr>
            <a:r>
              <a:rPr lang="en-US" dirty="0">
                <a:latin typeface="+mn-lt"/>
                <a:cs typeface="+mn-cs"/>
              </a:rPr>
              <a:t>When translating learning theory into the design of content, integrating multimedia components can lead to effective learning. </a:t>
            </a:r>
          </a:p>
          <a:p>
            <a:pPr marL="169863" indent="-169863">
              <a:spcAft>
                <a:spcPts val="300"/>
              </a:spcAft>
              <a:buClr>
                <a:schemeClr val="tx1">
                  <a:lumMod val="65000"/>
                  <a:lumOff val="35000"/>
                </a:schemeClr>
              </a:buClr>
              <a:buSzPct val="150000"/>
              <a:buFont typeface="Arial" pitchFamily="34" charset="0"/>
              <a:buChar char="•"/>
              <a:defRPr/>
            </a:pPr>
            <a:r>
              <a:rPr lang="en-US" dirty="0">
                <a:latin typeface="+mn-lt"/>
              </a:rPr>
              <a:t>Continued research into neuroscience is discovering how the brain processes information and has revealed that significant increases in learning can be accomplished through the informed use of visual and verbal multimodal learning.</a:t>
            </a:r>
          </a:p>
          <a:p>
            <a:pPr marL="169863" indent="-169863">
              <a:spcAft>
                <a:spcPts val="300"/>
              </a:spcAft>
              <a:buClr>
                <a:schemeClr val="tx1">
                  <a:lumMod val="65000"/>
                  <a:lumOff val="35000"/>
                </a:schemeClr>
              </a:buClr>
              <a:buSzPct val="150000"/>
              <a:buFont typeface="Arial" pitchFamily="34" charset="0"/>
              <a:buChar char="•"/>
              <a:defRPr/>
            </a:pPr>
            <a:r>
              <a:rPr lang="en-US" dirty="0">
                <a:latin typeface="+mn-lt"/>
              </a:rPr>
              <a:t>Our brain is constantly searching its memory for context based on prior knowledge/experience. </a:t>
            </a:r>
          </a:p>
          <a:p>
            <a:pPr marL="338138" lvl="1" indent="-173038">
              <a:spcAft>
                <a:spcPts val="300"/>
              </a:spcAft>
              <a:buClr>
                <a:schemeClr val="accent1"/>
              </a:buClr>
              <a:buSzPct val="150000"/>
              <a:buFont typeface="Arial" pitchFamily="34" charset="0"/>
              <a:buChar char="•"/>
              <a:defRPr/>
            </a:pPr>
            <a:r>
              <a:rPr lang="en-US" sz="1600" dirty="0">
                <a:latin typeface="+mn-lt"/>
              </a:rPr>
              <a:t>In the absence of visual cues, the brain creates “mental pictures” based upon one’s schema to add context to what is printed/spoken. </a:t>
            </a:r>
          </a:p>
          <a:p>
            <a:pPr marL="169863" indent="-169863">
              <a:buClr>
                <a:schemeClr val="bg2"/>
              </a:buClr>
              <a:buSzPct val="150000"/>
              <a:buFont typeface="Arial" pitchFamily="34" charset="0"/>
              <a:buChar char="•"/>
              <a:defRPr/>
            </a:pPr>
            <a:endParaRPr lang="en-US" dirty="0">
              <a:latin typeface="+mn-lt"/>
            </a:endParaRPr>
          </a:p>
          <a:p>
            <a:pPr marL="169863" indent="-169863">
              <a:spcAft>
                <a:spcPts val="600"/>
              </a:spcAft>
              <a:buClr>
                <a:schemeClr val="bg2"/>
              </a:buClr>
              <a:buSzPct val="150000"/>
              <a:buFont typeface="Arial" pitchFamily="34" charset="0"/>
              <a:buChar char="•"/>
              <a:defRPr/>
            </a:pPr>
            <a:endParaRPr lang="en-US" dirty="0">
              <a:latin typeface="+mn-lt"/>
              <a:cs typeface="+mn-cs"/>
            </a:endParaRPr>
          </a:p>
          <a:p>
            <a:pPr marL="234950" indent="-234950">
              <a:buClr>
                <a:schemeClr val="bg2"/>
              </a:buClr>
              <a:buSzPct val="150000"/>
              <a:buFont typeface="Arial" pitchFamily="34" charset="0"/>
              <a:buChar char="•"/>
              <a:defRPr/>
            </a:pPr>
            <a:endParaRPr lang="en-US" sz="2000" dirty="0">
              <a:latin typeface="+mn-lt"/>
              <a:cs typeface="+mn-cs"/>
            </a:endParaRPr>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10"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3" name="Rectangle 2"/>
          <p:cNvSpPr>
            <a:spLocks noGrp="1" noChangeArrowheads="1"/>
          </p:cNvSpPr>
          <p:nvPr>
            <p:ph type="title"/>
          </p:nvPr>
        </p:nvSpPr>
        <p:spPr bwMode="auto">
          <a:xfrm>
            <a:off x="457200" y="533400"/>
            <a:ext cx="83820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Multimedia Design Techniques: </a:t>
            </a:r>
          </a:p>
        </p:txBody>
      </p:sp>
      <p:sp>
        <p:nvSpPr>
          <p:cNvPr id="12" name="TextBox 11"/>
          <p:cNvSpPr txBox="1"/>
          <p:nvPr/>
        </p:nvSpPr>
        <p:spPr>
          <a:xfrm>
            <a:off x="457200" y="4953000"/>
            <a:ext cx="8382000" cy="101566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fontAlgn="t">
              <a:defRPr/>
            </a:pPr>
            <a:r>
              <a:rPr lang="en-US" sz="1500" dirty="0" smtClean="0">
                <a:latin typeface="+mn-lt"/>
              </a:rPr>
              <a:t>Note: With respect to working memory, verbal/text memory and visual/spatial memory work together, without interference, into a framework (or </a:t>
            </a:r>
            <a:r>
              <a:rPr lang="en-US" sz="1500" i="1" dirty="0" smtClean="0">
                <a:latin typeface="+mn-lt"/>
              </a:rPr>
              <a:t>schema</a:t>
            </a:r>
            <a:r>
              <a:rPr lang="en-US" sz="1500" dirty="0" smtClean="0">
                <a:latin typeface="+mn-lt"/>
              </a:rPr>
              <a:t>) of understanding.  Consequently, the development of schemata requires students to learn topics in ways that are relevant and meaningful to them, regardless of the modality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610600" cy="38100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b="1" dirty="0" smtClean="0">
                <a:latin typeface="+mn-lt"/>
              </a:rPr>
              <a:t>Multimedia principle</a:t>
            </a:r>
            <a:r>
              <a:rPr lang="en-US" dirty="0" smtClean="0">
                <a:latin typeface="+mn-lt"/>
              </a:rPr>
              <a:t>: People learn better from words and pictures than from words alone. </a:t>
            </a:r>
          </a:p>
          <a:p>
            <a:pPr marL="169863" indent="-169863">
              <a:spcAft>
                <a:spcPts val="600"/>
              </a:spcAft>
              <a:buClr>
                <a:schemeClr val="tx1">
                  <a:lumMod val="65000"/>
                  <a:lumOff val="35000"/>
                </a:schemeClr>
              </a:buClr>
              <a:buSzPct val="150000"/>
              <a:buFont typeface="Arial" pitchFamily="34" charset="0"/>
              <a:buChar char="•"/>
              <a:defRPr/>
            </a:pPr>
            <a:r>
              <a:rPr lang="en-US" b="1" dirty="0" smtClean="0">
                <a:latin typeface="+mn-lt"/>
              </a:rPr>
              <a:t>Modality Principle </a:t>
            </a:r>
            <a:r>
              <a:rPr lang="en-US" dirty="0" smtClean="0">
                <a:latin typeface="+mn-lt"/>
              </a:rPr>
              <a:t>– People learn more deeply from multimedia lessons when graphics are explained by audio narration than onscreen text.</a:t>
            </a:r>
          </a:p>
          <a:p>
            <a:pPr marL="338138" lvl="1" indent="-168275">
              <a:spcAft>
                <a:spcPts val="600"/>
              </a:spcAft>
              <a:buClr>
                <a:schemeClr val="accent1"/>
              </a:buClr>
              <a:buSzPct val="150000"/>
              <a:buFont typeface="Arial" pitchFamily="34" charset="0"/>
              <a:buChar char="•"/>
              <a:defRPr/>
            </a:pPr>
            <a:r>
              <a:rPr lang="en-US" sz="1600" dirty="0" smtClean="0">
                <a:latin typeface="+mn-lt"/>
              </a:rPr>
              <a:t>Spatial Contiguity Principle - People learn better when corresponding words and pictures are presented near rather than far from each other on the page or screen.</a:t>
            </a:r>
          </a:p>
          <a:p>
            <a:pPr marL="338138" lvl="1" indent="-168275">
              <a:spcAft>
                <a:spcPts val="600"/>
              </a:spcAft>
              <a:buClr>
                <a:schemeClr val="accent1"/>
              </a:buClr>
              <a:buSzPct val="150000"/>
              <a:buFont typeface="Arial" pitchFamily="34" charset="0"/>
              <a:buChar char="•"/>
              <a:defRPr/>
            </a:pPr>
            <a:r>
              <a:rPr lang="en-US" sz="1600" dirty="0" smtClean="0">
                <a:latin typeface="+mn-lt"/>
              </a:rPr>
              <a:t>Temporal Contiguity Principle - People learn better when corresponding words and pictures are presented simultaneously rather than successively.</a:t>
            </a:r>
          </a:p>
          <a:p>
            <a:pPr marL="169863" indent="-169863">
              <a:spcAft>
                <a:spcPts val="600"/>
              </a:spcAft>
              <a:buClr>
                <a:schemeClr val="tx1">
                  <a:lumMod val="65000"/>
                  <a:lumOff val="35000"/>
                </a:schemeClr>
              </a:buClr>
              <a:buSzPct val="150000"/>
              <a:buFont typeface="Arial" pitchFamily="34" charset="0"/>
              <a:buChar char="•"/>
              <a:defRPr/>
            </a:pPr>
            <a:r>
              <a:rPr lang="en-US" dirty="0" smtClean="0">
                <a:latin typeface="+mn-lt"/>
              </a:rPr>
              <a:t>Studies have shown that </a:t>
            </a:r>
            <a:r>
              <a:rPr lang="en-US" i="1" dirty="0" smtClean="0">
                <a:latin typeface="+mn-lt"/>
              </a:rPr>
              <a:t>how information is presented</a:t>
            </a:r>
            <a:r>
              <a:rPr lang="en-US" dirty="0" smtClean="0">
                <a:latin typeface="+mn-lt"/>
              </a:rPr>
              <a:t> determines the retention level of the information.</a:t>
            </a:r>
          </a:p>
          <a:p>
            <a:pPr marL="169863" indent="-169863">
              <a:spcAft>
                <a:spcPts val="600"/>
              </a:spcAft>
              <a:buClr>
                <a:schemeClr val="tx1">
                  <a:lumMod val="65000"/>
                  <a:lumOff val="35000"/>
                </a:schemeClr>
              </a:buClr>
              <a:buSzPct val="150000"/>
              <a:buFont typeface="Arial" pitchFamily="34" charset="0"/>
              <a:buChar char="•"/>
              <a:defRPr/>
            </a:pPr>
            <a:r>
              <a:rPr lang="en-US" dirty="0" smtClean="0">
                <a:latin typeface="+mn-lt"/>
              </a:rPr>
              <a:t>Consequently, integrating multiple media in the design and delivery of instruction would </a:t>
            </a:r>
            <a:r>
              <a:rPr lang="en-US" i="1" dirty="0" smtClean="0">
                <a:latin typeface="+mn-lt"/>
              </a:rPr>
              <a:t>facilitate </a:t>
            </a:r>
            <a:r>
              <a:rPr lang="en-US" dirty="0" smtClean="0">
                <a:latin typeface="+mn-lt"/>
              </a:rPr>
              <a:t>the learning process.</a:t>
            </a:r>
          </a:p>
          <a:p>
            <a:pPr marL="338138" lvl="1" indent="-168275">
              <a:spcAft>
                <a:spcPts val="600"/>
              </a:spcAft>
              <a:buClr>
                <a:schemeClr val="accent1"/>
              </a:buClr>
              <a:buSzPct val="150000"/>
              <a:buFont typeface="Arial" pitchFamily="34" charset="0"/>
              <a:buChar char="•"/>
              <a:defRPr/>
            </a:pPr>
            <a:endParaRPr lang="en-US" sz="1600" dirty="0" smtClean="0">
              <a:latin typeface="+mn-lt"/>
            </a:endParaRPr>
          </a:p>
          <a:p>
            <a:pPr marL="234950" indent="-234950">
              <a:buClr>
                <a:schemeClr val="bg2"/>
              </a:buClr>
              <a:buSzPct val="150000"/>
              <a:buFont typeface="Arial" pitchFamily="34" charset="0"/>
              <a:buChar char="•"/>
              <a:defRPr/>
            </a:pPr>
            <a:endParaRPr lang="en-US" sz="2000" dirty="0">
              <a:latin typeface="+mn-lt"/>
              <a:cs typeface="+mn-cs"/>
            </a:endParaRPr>
          </a:p>
        </p:txBody>
      </p:sp>
      <p:sp>
        <p:nvSpPr>
          <p:cNvPr id="32773" name="Rectangle 2"/>
          <p:cNvSpPr>
            <a:spLocks noGrp="1" noChangeArrowheads="1"/>
          </p:cNvSpPr>
          <p:nvPr>
            <p:ph type="title"/>
          </p:nvPr>
        </p:nvSpPr>
        <p:spPr bwMode="auto">
          <a:xfrm>
            <a:off x="990600" y="533400"/>
            <a:ext cx="7239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Multimedia Principles</a:t>
            </a:r>
            <a:r>
              <a:rPr lang="en-US" sz="2400" dirty="0" smtClean="0"/>
              <a:t>*</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2" name="Rectangle 11"/>
          <p:cNvSpPr/>
          <p:nvPr/>
        </p:nvSpPr>
        <p:spPr>
          <a:xfrm>
            <a:off x="685800" y="5791200"/>
            <a:ext cx="6477000" cy="276225"/>
          </a:xfrm>
          <a:prstGeom prst="rect">
            <a:avLst/>
          </a:prstGeom>
        </p:spPr>
        <p:txBody>
          <a:bodyPr>
            <a:spAutoFit/>
          </a:bodyPr>
          <a:lstStyle/>
          <a:p>
            <a:pPr>
              <a:defRPr/>
            </a:pPr>
            <a:r>
              <a:rPr lang="en-US" sz="1200" dirty="0">
                <a:latin typeface="+mn-lt"/>
              </a:rPr>
              <a:t>* </a:t>
            </a:r>
            <a:r>
              <a:rPr lang="en-US" sz="1000" dirty="0">
                <a:latin typeface="+mn-lt"/>
              </a:rPr>
              <a:t>Clark, R., &amp; Mayer, R. (2011). </a:t>
            </a:r>
            <a:r>
              <a:rPr lang="en-US" sz="1000" i="1" dirty="0">
                <a:latin typeface="+mn-lt"/>
              </a:rPr>
              <a:t>e-Learning and the Science of Instruction</a:t>
            </a:r>
            <a:r>
              <a:rPr lang="en-US" sz="1000" dirty="0">
                <a:latin typeface="+mn-lt"/>
              </a:rPr>
              <a:t> (3</a:t>
            </a:r>
            <a:r>
              <a:rPr lang="en-US" sz="1000" baseline="30000" dirty="0">
                <a:latin typeface="+mn-lt"/>
              </a:rPr>
              <a:t>rd </a:t>
            </a:r>
            <a:r>
              <a:rPr lang="en-US" sz="1000" dirty="0">
                <a:latin typeface="+mn-lt"/>
              </a:rPr>
              <a:t>Ed). San Francisco, CA: Pfeiffer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382000" cy="34290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b="1" dirty="0" smtClean="0">
                <a:latin typeface="+mn-lt"/>
              </a:rPr>
              <a:t>Principles for managing essential processing</a:t>
            </a:r>
          </a:p>
          <a:p>
            <a:pPr marL="338138" lvl="1" indent="-174625">
              <a:spcAft>
                <a:spcPts val="600"/>
              </a:spcAft>
              <a:buClr>
                <a:schemeClr val="accent1"/>
              </a:buClr>
              <a:buSzPct val="150000"/>
              <a:buFont typeface="Arial" pitchFamily="34" charset="0"/>
              <a:buChar char="•"/>
              <a:defRPr/>
            </a:pPr>
            <a:r>
              <a:rPr lang="en-US" sz="1600" b="1" dirty="0" smtClean="0">
                <a:latin typeface="+mn-lt"/>
              </a:rPr>
              <a:t>Segmenting principle</a:t>
            </a:r>
            <a:r>
              <a:rPr lang="en-US" sz="1600" dirty="0" smtClean="0">
                <a:latin typeface="+mn-lt"/>
              </a:rPr>
              <a:t>: People learn better when a multimedia lesson is presented in learner-paced segments rather than as a continuous unit. </a:t>
            </a:r>
          </a:p>
          <a:p>
            <a:pPr marL="338138" lvl="1" indent="-174625">
              <a:spcAft>
                <a:spcPts val="600"/>
              </a:spcAft>
              <a:buClr>
                <a:schemeClr val="accent1"/>
              </a:buClr>
              <a:buSzPct val="150000"/>
              <a:buFont typeface="Arial" pitchFamily="34" charset="0"/>
              <a:buChar char="•"/>
              <a:defRPr/>
            </a:pPr>
            <a:r>
              <a:rPr lang="en-US" sz="1600" b="1" dirty="0" smtClean="0">
                <a:latin typeface="+mn-lt"/>
              </a:rPr>
              <a:t>Pre-training principle</a:t>
            </a:r>
            <a:r>
              <a:rPr lang="en-US" sz="1600" dirty="0" smtClean="0">
                <a:latin typeface="+mn-lt"/>
              </a:rPr>
              <a:t>: People learn better from a multimedia lesson when they know the names and characteristics of the main concepts</a:t>
            </a:r>
            <a:endParaRPr lang="en-US" b="1" dirty="0" smtClean="0">
              <a:latin typeface="+mn-lt"/>
            </a:endParaRPr>
          </a:p>
          <a:p>
            <a:pPr>
              <a:spcAft>
                <a:spcPts val="600"/>
              </a:spcAft>
              <a:buClr>
                <a:schemeClr val="tx1">
                  <a:lumMod val="65000"/>
                  <a:lumOff val="35000"/>
                </a:schemeClr>
              </a:buClr>
              <a:buSzPct val="150000"/>
              <a:buFont typeface="Arial" pitchFamily="34" charset="0"/>
              <a:buChar char="•"/>
              <a:defRPr/>
            </a:pPr>
            <a:r>
              <a:rPr lang="en-US" b="1" dirty="0" smtClean="0">
                <a:latin typeface="+mj-lt"/>
              </a:rPr>
              <a:t>Principles for reducing extraneous processing</a:t>
            </a:r>
          </a:p>
          <a:p>
            <a:pPr marL="282575" indent="-112713">
              <a:spcAft>
                <a:spcPts val="600"/>
              </a:spcAft>
              <a:buClr>
                <a:schemeClr val="accent1"/>
              </a:buClr>
              <a:buSzPct val="150000"/>
              <a:buFont typeface="Arial" pitchFamily="34" charset="0"/>
              <a:buChar char="•"/>
              <a:defRPr/>
            </a:pPr>
            <a:r>
              <a:rPr lang="en-US" sz="1600" b="1" dirty="0" smtClean="0">
                <a:latin typeface="+mn-lt"/>
              </a:rPr>
              <a:t>Coherence principle</a:t>
            </a:r>
            <a:r>
              <a:rPr lang="en-US" sz="1600" dirty="0" smtClean="0">
                <a:latin typeface="+mn-lt"/>
              </a:rPr>
              <a:t>: People learn better when extraneous words, pictures, and sounds are excluded rather than included. </a:t>
            </a:r>
          </a:p>
          <a:p>
            <a:pPr marL="338138" indent="-168275">
              <a:spcAft>
                <a:spcPts val="600"/>
              </a:spcAft>
              <a:buClr>
                <a:schemeClr val="accent1"/>
              </a:buClr>
              <a:buSzPct val="150000"/>
              <a:buFont typeface="Arial" pitchFamily="34" charset="0"/>
              <a:buChar char="•"/>
              <a:defRPr/>
            </a:pPr>
            <a:r>
              <a:rPr lang="en-US" sz="1600" b="1" dirty="0" smtClean="0">
                <a:latin typeface="+mn-lt"/>
              </a:rPr>
              <a:t>Redundancy principle</a:t>
            </a:r>
            <a:r>
              <a:rPr lang="en-US" sz="1600" dirty="0" smtClean="0">
                <a:latin typeface="+mn-lt"/>
              </a:rPr>
              <a:t>: People learn better from animation and narration than from animation, narration, and on-screen text. </a:t>
            </a:r>
          </a:p>
          <a:p>
            <a:pPr marL="338138" indent="-168275">
              <a:spcAft>
                <a:spcPts val="600"/>
              </a:spcAft>
              <a:buClr>
                <a:schemeClr val="accent1"/>
              </a:buClr>
              <a:buSzPct val="150000"/>
              <a:buFont typeface="Arial" pitchFamily="34" charset="0"/>
              <a:buChar char="•"/>
              <a:defRPr/>
            </a:pPr>
            <a:r>
              <a:rPr lang="en-US" sz="1600" b="1" dirty="0" smtClean="0">
                <a:latin typeface="+mn-lt"/>
              </a:rPr>
              <a:t>Signaling principle</a:t>
            </a:r>
            <a:r>
              <a:rPr lang="en-US" sz="1600" dirty="0" smtClean="0">
                <a:latin typeface="+mn-lt"/>
              </a:rPr>
              <a:t>: People learn better when the words include cues about the organization of the presentation. </a:t>
            </a:r>
            <a:endParaRPr lang="en-US" sz="1600" dirty="0">
              <a:latin typeface="+mn-lt"/>
              <a:cs typeface="+mn-cs"/>
            </a:endParaRP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3" name="Rectangle 2"/>
          <p:cNvSpPr>
            <a:spLocks noGrp="1" noChangeArrowheads="1"/>
          </p:cNvSpPr>
          <p:nvPr>
            <p:ph type="title"/>
          </p:nvPr>
        </p:nvSpPr>
        <p:spPr bwMode="auto">
          <a:xfrm>
            <a:off x="990600" y="533400"/>
            <a:ext cx="7239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Multimedia Principles</a:t>
            </a:r>
            <a:r>
              <a:rPr lang="en-US" sz="2400" dirty="0" smtClean="0"/>
              <a:t>*</a:t>
            </a:r>
          </a:p>
        </p:txBody>
      </p:sp>
      <p:sp>
        <p:nvSpPr>
          <p:cNvPr id="14" name="Rectangle 13"/>
          <p:cNvSpPr/>
          <p:nvPr/>
        </p:nvSpPr>
        <p:spPr>
          <a:xfrm>
            <a:off x="685800" y="5791200"/>
            <a:ext cx="6477000" cy="276225"/>
          </a:xfrm>
          <a:prstGeom prst="rect">
            <a:avLst/>
          </a:prstGeom>
        </p:spPr>
        <p:txBody>
          <a:bodyPr>
            <a:spAutoFit/>
          </a:bodyPr>
          <a:lstStyle/>
          <a:p>
            <a:pPr>
              <a:defRPr/>
            </a:pPr>
            <a:r>
              <a:rPr lang="en-US" sz="1200" dirty="0">
                <a:latin typeface="+mn-lt"/>
              </a:rPr>
              <a:t>* </a:t>
            </a:r>
            <a:r>
              <a:rPr lang="en-US" sz="1000" dirty="0">
                <a:latin typeface="+mn-lt"/>
              </a:rPr>
              <a:t>Clark, R., &amp; Mayer, R. (2011). </a:t>
            </a:r>
            <a:r>
              <a:rPr lang="en-US" sz="1000" i="1" dirty="0">
                <a:latin typeface="+mn-lt"/>
              </a:rPr>
              <a:t>e-Learning and the Science of Instruction</a:t>
            </a:r>
            <a:r>
              <a:rPr lang="en-US" sz="1000" dirty="0">
                <a:latin typeface="+mn-lt"/>
              </a:rPr>
              <a:t> (3</a:t>
            </a:r>
            <a:r>
              <a:rPr lang="en-US" sz="1000" baseline="30000" dirty="0">
                <a:latin typeface="+mn-lt"/>
              </a:rPr>
              <a:t>rd </a:t>
            </a:r>
            <a:r>
              <a:rPr lang="en-US" sz="1000" dirty="0">
                <a:latin typeface="+mn-lt"/>
              </a:rPr>
              <a:t>Ed). San Francisco, CA: Pfeiffer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981200" y="1828800"/>
            <a:ext cx="5715000" cy="762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4400" dirty="0" smtClean="0"/>
              <a:t>The End: Questions?</a:t>
            </a:r>
          </a:p>
        </p:txBody>
      </p:sp>
      <p:sp>
        <p:nvSpPr>
          <p:cNvPr id="6" name="Rectangle 5"/>
          <p:cNvSpPr/>
          <p:nvPr/>
        </p:nvSpPr>
        <p:spPr>
          <a:xfrm>
            <a:off x="762000" y="2743200"/>
            <a:ext cx="8001000" cy="1846263"/>
          </a:xfrm>
          <a:prstGeom prst="rect">
            <a:avLst/>
          </a:prstGeom>
        </p:spPr>
        <p:txBody>
          <a:bodyPr wrap="square">
            <a:spAutoFit/>
          </a:bodyPr>
          <a:lstStyle/>
          <a:p>
            <a:pPr>
              <a:defRPr/>
            </a:pPr>
            <a:r>
              <a:rPr lang="en-US" i="1" dirty="0">
                <a:ea typeface="Calibri" pitchFamily="34" charset="0"/>
                <a:cs typeface="AkzidenzGroteskBE-It"/>
              </a:rPr>
              <a:t>“</a:t>
            </a:r>
            <a:r>
              <a:rPr lang="en-US" i="1" dirty="0">
                <a:latin typeface="+mn-lt"/>
                <a:ea typeface="Calibri" pitchFamily="34" charset="0"/>
                <a:cs typeface="AkzidenzGroteskBE-It"/>
              </a:rPr>
              <a:t>A man only needs two tools in life: WD-40 to</a:t>
            </a:r>
            <a:r>
              <a:rPr lang="en-US" dirty="0">
                <a:latin typeface="+mn-lt"/>
                <a:ea typeface="Calibri" pitchFamily="34" charset="0"/>
                <a:cs typeface="AkzidenzGroteskBE-It"/>
              </a:rPr>
              <a:t> </a:t>
            </a:r>
            <a:r>
              <a:rPr lang="en-US" i="1" dirty="0">
                <a:latin typeface="+mn-lt"/>
                <a:ea typeface="Calibri" pitchFamily="34" charset="0"/>
                <a:cs typeface="AkzidenzGroteskBE-It"/>
              </a:rPr>
              <a:t>make things go, and duct tape to make them</a:t>
            </a:r>
            <a:r>
              <a:rPr lang="en-US" dirty="0">
                <a:latin typeface="+mn-lt"/>
                <a:ea typeface="Calibri" pitchFamily="34" charset="0"/>
                <a:cs typeface="AkzidenzGroteskBE-It"/>
              </a:rPr>
              <a:t> </a:t>
            </a:r>
            <a:r>
              <a:rPr lang="en-US" i="1" dirty="0">
                <a:latin typeface="+mn-lt"/>
                <a:ea typeface="Calibri" pitchFamily="34" charset="0"/>
                <a:cs typeface="AkzidenzGroteskBE-It"/>
              </a:rPr>
              <a:t>stop.”</a:t>
            </a:r>
            <a:endParaRPr lang="en-US" dirty="0">
              <a:latin typeface="+mn-lt"/>
              <a:ea typeface="Calibri" pitchFamily="34" charset="0"/>
              <a:cs typeface="AkzidenzGroteskBE-It"/>
            </a:endParaRPr>
          </a:p>
          <a:p>
            <a:pPr>
              <a:defRPr/>
            </a:pPr>
            <a:endParaRPr lang="en-US" sz="600" dirty="0">
              <a:latin typeface="+mn-lt"/>
              <a:ea typeface="Calibri" pitchFamily="34" charset="0"/>
              <a:cs typeface="AkzidenzGroteskBE-It"/>
            </a:endParaRPr>
          </a:p>
          <a:p>
            <a:pPr>
              <a:defRPr/>
            </a:pPr>
            <a:r>
              <a:rPr lang="en-US" sz="1600" dirty="0">
                <a:latin typeface="+mn-lt"/>
                <a:ea typeface="Calibri" pitchFamily="34" charset="0"/>
                <a:cs typeface="AkzidenzGroteskBE-It"/>
              </a:rPr>
              <a:t>G. M. Weilacher, American humorist</a:t>
            </a:r>
          </a:p>
          <a:p>
            <a:pPr>
              <a:defRPr/>
            </a:pPr>
            <a:endParaRPr lang="en-US" dirty="0">
              <a:ea typeface="Calibri" pitchFamily="34" charset="0"/>
              <a:cs typeface="AkzidenzGroteskBE-It"/>
            </a:endParaRPr>
          </a:p>
          <a:p>
            <a:pPr>
              <a:defRPr/>
            </a:pPr>
            <a:r>
              <a:rPr lang="en-US" i="1" dirty="0">
                <a:latin typeface="+mn-lt"/>
                <a:ea typeface="Calibri" pitchFamily="34" charset="0"/>
                <a:cs typeface="AkzidenzGroteskBE-It"/>
              </a:rPr>
              <a:t>“and a hammer to pound things in and a screw driver to pry them out.”</a:t>
            </a:r>
            <a:endParaRPr lang="en-US" dirty="0">
              <a:latin typeface="+mn-lt"/>
              <a:ea typeface="Calibri" pitchFamily="34" charset="0"/>
              <a:cs typeface="AkzidenzGroteskBE-It"/>
            </a:endParaRPr>
          </a:p>
          <a:p>
            <a:pPr>
              <a:defRPr/>
            </a:pPr>
            <a:endParaRPr lang="en-US" sz="400" dirty="0">
              <a:latin typeface="+mn-lt"/>
              <a:ea typeface="Calibri" pitchFamily="34" charset="0"/>
              <a:cs typeface="AkzidenzGroteskBE-It"/>
            </a:endParaRPr>
          </a:p>
          <a:p>
            <a:pPr>
              <a:defRPr/>
            </a:pPr>
            <a:r>
              <a:rPr lang="en-US" sz="1600" dirty="0">
                <a:latin typeface="+mn-lt"/>
                <a:ea typeface="Calibri" pitchFamily="34" charset="0"/>
                <a:cs typeface="AkzidenzGroteskBE-It"/>
              </a:rPr>
              <a:t>  my wife</a:t>
            </a:r>
          </a:p>
        </p:txBody>
      </p:sp>
      <p:pic>
        <p:nvPicPr>
          <p:cNvPr id="34821" name="Picture 4" descr="landscape8"/>
          <p:cNvPicPr>
            <a:picLocks noChangeAspect="1" noChangeArrowheads="1" noCrop="1"/>
          </p:cNvPicPr>
          <p:nvPr/>
        </p:nvPicPr>
        <p:blipFill>
          <a:blip r:embed="rId3" cstate="print"/>
          <a:srcRect/>
          <a:stretch>
            <a:fillRect/>
          </a:stretch>
        </p:blipFill>
        <p:spPr bwMode="auto">
          <a:xfrm>
            <a:off x="4038600" y="4876800"/>
            <a:ext cx="1647825" cy="1152525"/>
          </a:xfrm>
          <a:prstGeom prst="rect">
            <a:avLst/>
          </a:prstGeom>
          <a:noFill/>
          <a:ln w="9525">
            <a:noFill/>
            <a:miter lim="800000"/>
            <a:headEnd/>
            <a:tailEnd/>
          </a:ln>
        </p:spPr>
      </p:pic>
      <p:pic>
        <p:nvPicPr>
          <p:cNvPr id="34822" name="Picture 6" descr="sunbirds"/>
          <p:cNvPicPr>
            <a:picLocks noChangeAspect="1" noChangeArrowheads="1" noCrop="1"/>
          </p:cNvPicPr>
          <p:nvPr/>
        </p:nvPicPr>
        <p:blipFill>
          <a:blip r:embed="rId4" cstate="print"/>
          <a:srcRect/>
          <a:stretch>
            <a:fillRect/>
          </a:stretch>
        </p:blipFill>
        <p:spPr bwMode="auto">
          <a:xfrm>
            <a:off x="2057400" y="-76200"/>
            <a:ext cx="5638800" cy="1231900"/>
          </a:xfrm>
          <a:prstGeom prst="rect">
            <a:avLst/>
          </a:prstGeom>
          <a:noFill/>
          <a:ln w="9525">
            <a:noFill/>
            <a:miter lim="800000"/>
            <a:headEnd/>
            <a:tailEnd/>
          </a:ln>
        </p:spPr>
      </p:pic>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5" cstate="print"/>
          <a:srcRect/>
          <a:stretch>
            <a:fillRect/>
          </a:stretch>
        </p:blipFill>
        <p:spPr bwMode="auto">
          <a:xfrm>
            <a:off x="7353300" y="6257925"/>
            <a:ext cx="581025" cy="295275"/>
          </a:xfrm>
          <a:prstGeom prst="rect">
            <a:avLst/>
          </a:prstGeom>
          <a:noFill/>
        </p:spPr>
      </p:pic>
      <p:pic>
        <p:nvPicPr>
          <p:cNvPr id="10"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19200" y="457200"/>
            <a:ext cx="7162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So What: Presentation Objectives</a:t>
            </a:r>
          </a:p>
        </p:txBody>
      </p:sp>
      <p:sp>
        <p:nvSpPr>
          <p:cNvPr id="5123" name="Rectangle 3"/>
          <p:cNvSpPr>
            <a:spLocks noGrp="1" noChangeArrowheads="1"/>
          </p:cNvSpPr>
          <p:nvPr>
            <p:ph type="body" idx="1"/>
          </p:nvPr>
        </p:nvSpPr>
        <p:spPr bwMode="auto">
          <a:xfrm>
            <a:off x="1295400" y="1676400"/>
            <a:ext cx="7696200" cy="2971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spcAft>
                <a:spcPts val="600"/>
              </a:spcAft>
              <a:buFont typeface="Wingdings" pitchFamily="2" charset="2"/>
              <a:buNone/>
            </a:pPr>
            <a:endParaRPr lang="en-US" sz="2000" dirty="0" smtClean="0"/>
          </a:p>
          <a:p>
            <a:pPr lvl="1" eaLnBrk="1" hangingPunct="1">
              <a:lnSpc>
                <a:spcPct val="90000"/>
              </a:lnSpc>
            </a:pPr>
            <a:endParaRPr lang="en-US" sz="2000" dirty="0" smtClean="0"/>
          </a:p>
        </p:txBody>
      </p:sp>
      <p:sp>
        <p:nvSpPr>
          <p:cNvPr id="7" name="Rectangle 6"/>
          <p:cNvSpPr>
            <a:spLocks noChangeArrowheads="1"/>
          </p:cNvSpPr>
          <p:nvPr/>
        </p:nvSpPr>
        <p:spPr bwMode="auto">
          <a:xfrm>
            <a:off x="990600" y="1981200"/>
            <a:ext cx="7924800" cy="2554545"/>
          </a:xfrm>
          <a:prstGeom prst="rect">
            <a:avLst/>
          </a:prstGeom>
          <a:noFill/>
          <a:ln w="9525">
            <a:noFill/>
            <a:miter lim="800000"/>
            <a:headEnd/>
            <a:tailEnd/>
          </a:ln>
          <a:effectLst/>
        </p:spPr>
        <p:txBody>
          <a:bodyPr wrap="square" anchor="ctr">
            <a:spAutoFit/>
          </a:bodyPr>
          <a:lstStyle/>
          <a:p>
            <a:pPr eaLnBrk="0" hangingPunct="0">
              <a:spcAft>
                <a:spcPts val="600"/>
              </a:spcAft>
              <a:defRPr/>
            </a:pPr>
            <a:r>
              <a:rPr lang="en-US" sz="2000" b="1" dirty="0">
                <a:solidFill>
                  <a:schemeClr val="tx2"/>
                </a:solidFill>
                <a:latin typeface="+mn-lt"/>
                <a:ea typeface="Times New Roman" pitchFamily="18" charset="0"/>
              </a:rPr>
              <a:t>Question:</a:t>
            </a:r>
            <a:r>
              <a:rPr lang="en-US" sz="2000" dirty="0">
                <a:solidFill>
                  <a:schemeClr val="tx2"/>
                </a:solidFill>
                <a:latin typeface="+mn-lt"/>
                <a:ea typeface="Times New Roman" pitchFamily="18" charset="0"/>
              </a:rPr>
              <a:t> </a:t>
            </a:r>
            <a:r>
              <a:rPr lang="en-US" sz="2000" dirty="0">
                <a:latin typeface="+mn-lt"/>
                <a:ea typeface="Times New Roman" pitchFamily="18" charset="0"/>
              </a:rPr>
              <a:t>Since the primary goal of instruction is to attain the desired learning outcomes, should learning styles be considered a variable when designing instruction? </a:t>
            </a:r>
          </a:p>
          <a:p>
            <a:pPr eaLnBrk="0" hangingPunct="0">
              <a:spcAft>
                <a:spcPts val="600"/>
              </a:spcAft>
              <a:defRPr/>
            </a:pPr>
            <a:r>
              <a:rPr lang="en-US" sz="2000" b="1" dirty="0">
                <a:solidFill>
                  <a:schemeClr val="tx2"/>
                </a:solidFill>
                <a:latin typeface="+mn-lt"/>
                <a:ea typeface="Times New Roman" pitchFamily="18" charset="0"/>
              </a:rPr>
              <a:t>Objectives:</a:t>
            </a:r>
            <a:endParaRPr lang="en-US" sz="2000" b="1" dirty="0">
              <a:latin typeface="+mn-lt"/>
              <a:ea typeface="Times New Roman" pitchFamily="18" charset="0"/>
            </a:endParaRPr>
          </a:p>
          <a:p>
            <a:pPr marL="231775" indent="-231775" eaLnBrk="0" hangingPunct="0">
              <a:spcAft>
                <a:spcPts val="600"/>
              </a:spcAft>
              <a:buSzPct val="150000"/>
              <a:buFont typeface="Arial" pitchFamily="34" charset="0"/>
              <a:buChar char="•"/>
              <a:defRPr/>
            </a:pPr>
            <a:r>
              <a:rPr lang="en-US" sz="2000" dirty="0">
                <a:latin typeface="+mn-lt"/>
                <a:ea typeface="Times New Roman" pitchFamily="18" charset="0"/>
              </a:rPr>
              <a:t>Review the current research on learning </a:t>
            </a:r>
            <a:r>
              <a:rPr lang="en-US" sz="2000" dirty="0" smtClean="0">
                <a:latin typeface="+mn-lt"/>
                <a:ea typeface="Times New Roman" pitchFamily="18" charset="0"/>
              </a:rPr>
              <a:t>styles</a:t>
            </a:r>
            <a:endParaRPr lang="en-US" sz="2000" dirty="0">
              <a:latin typeface="+mn-lt"/>
              <a:ea typeface="Times New Roman" pitchFamily="18" charset="0"/>
            </a:endParaRPr>
          </a:p>
          <a:p>
            <a:pPr marL="231775" indent="-231775" eaLnBrk="0" hangingPunct="0">
              <a:spcAft>
                <a:spcPts val="600"/>
              </a:spcAft>
              <a:buSzPct val="150000"/>
              <a:buFont typeface="Arial" pitchFamily="34" charset="0"/>
              <a:buChar char="•"/>
              <a:defRPr/>
            </a:pPr>
            <a:r>
              <a:rPr lang="en-US" sz="2000" dirty="0">
                <a:latin typeface="+mn-lt"/>
                <a:ea typeface="Times New Roman" pitchFamily="18" charset="0"/>
              </a:rPr>
              <a:t>Review the cognitive information processing </a:t>
            </a:r>
            <a:r>
              <a:rPr lang="en-US" sz="2000" dirty="0" smtClean="0">
                <a:latin typeface="+mn-lt"/>
                <a:ea typeface="Times New Roman" pitchFamily="18" charset="0"/>
              </a:rPr>
              <a:t>model</a:t>
            </a:r>
            <a:endParaRPr lang="en-US" sz="2000" dirty="0">
              <a:latin typeface="+mn-lt"/>
              <a:ea typeface="Times New Roman" pitchFamily="18" charset="0"/>
            </a:endParaRPr>
          </a:p>
          <a:p>
            <a:pPr marL="231775" indent="-231775" eaLnBrk="0" hangingPunct="0">
              <a:spcAft>
                <a:spcPts val="600"/>
              </a:spcAft>
              <a:buSzPct val="150000"/>
              <a:buFont typeface="Arial" pitchFamily="34" charset="0"/>
              <a:buChar char="•"/>
              <a:defRPr/>
            </a:pPr>
            <a:r>
              <a:rPr lang="en-US" sz="2000" dirty="0">
                <a:latin typeface="+mn-lt"/>
                <a:ea typeface="Times New Roman" pitchFamily="18" charset="0"/>
              </a:rPr>
              <a:t>Examine the implications when designing </a:t>
            </a:r>
            <a:r>
              <a:rPr lang="en-US" sz="2000" dirty="0" smtClean="0">
                <a:latin typeface="+mn-lt"/>
                <a:ea typeface="Times New Roman" pitchFamily="18" charset="0"/>
              </a:rPr>
              <a:t>instruction</a:t>
            </a:r>
            <a:endParaRPr lang="en-US" sz="2000" dirty="0">
              <a:latin typeface="+mn-lt"/>
            </a:endParaRPr>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00200"/>
            <a:ext cx="8305800" cy="2590800"/>
          </a:xfrm>
          <a:prstGeom prst="rect">
            <a:avLst/>
          </a:prstGeom>
          <a:noFill/>
          <a:ln w="9525">
            <a:noFill/>
            <a:miter lim="800000"/>
            <a:headEnd/>
            <a:tailEnd/>
          </a:ln>
        </p:spPr>
        <p:txBody>
          <a:bodyPr/>
          <a:lstStyle/>
          <a:p>
            <a:pPr marL="228600" lvl="1" indent="-228600">
              <a:spcAft>
                <a:spcPts val="600"/>
              </a:spcAft>
              <a:buClr>
                <a:schemeClr val="tx1">
                  <a:lumMod val="65000"/>
                  <a:lumOff val="35000"/>
                </a:schemeClr>
              </a:buClr>
              <a:buSzPct val="150000"/>
              <a:buFont typeface="Arial" pitchFamily="34" charset="0"/>
              <a:buChar char="•"/>
              <a:defRPr/>
            </a:pPr>
            <a:r>
              <a:rPr lang="en-US" dirty="0">
                <a:latin typeface="+mn-lt"/>
              </a:rPr>
              <a:t>Cognitive Overload Theory focuses on the role of working memory in instructional design.</a:t>
            </a:r>
          </a:p>
          <a:p>
            <a:pPr marL="228600" lvl="1" indent="-228600">
              <a:spcAft>
                <a:spcPts val="600"/>
              </a:spcAft>
              <a:buClr>
                <a:schemeClr val="tx1">
                  <a:lumMod val="65000"/>
                  <a:lumOff val="35000"/>
                </a:schemeClr>
              </a:buClr>
              <a:buSzPct val="150000"/>
              <a:buFont typeface="Arial" pitchFamily="34" charset="0"/>
              <a:buChar char="•"/>
              <a:defRPr/>
            </a:pPr>
            <a:r>
              <a:rPr lang="en-US" kern="0" dirty="0">
                <a:latin typeface="+mn-lt"/>
              </a:rPr>
              <a:t>Meaningful learning depends on active cognitive processing in learner’s working memory.</a:t>
            </a:r>
          </a:p>
          <a:p>
            <a:pPr marL="228600" lvl="1" indent="-228600">
              <a:spcAft>
                <a:spcPts val="600"/>
              </a:spcAft>
              <a:buClr>
                <a:schemeClr val="tx1">
                  <a:lumMod val="65000"/>
                  <a:lumOff val="35000"/>
                </a:schemeClr>
              </a:buClr>
              <a:buSzPct val="150000"/>
              <a:buFont typeface="Arial" pitchFamily="34" charset="0"/>
              <a:buChar char="•"/>
              <a:defRPr/>
            </a:pPr>
            <a:r>
              <a:rPr lang="en-US" kern="0" dirty="0">
                <a:latin typeface="+mn-lt"/>
              </a:rPr>
              <a:t>If learners encounter too many elements in the presentation of multimedia information (animation, graphics, sound, text), working memory can be overwhelmed. </a:t>
            </a:r>
          </a:p>
          <a:p>
            <a:pPr marL="228600" lvl="2" indent="-228600">
              <a:spcAft>
                <a:spcPts val="600"/>
              </a:spcAft>
              <a:buClr>
                <a:schemeClr val="tx1">
                  <a:lumMod val="65000"/>
                  <a:lumOff val="35000"/>
                </a:schemeClr>
              </a:buClr>
              <a:buSzPct val="150000"/>
              <a:buFont typeface="Arial" pitchFamily="34" charset="0"/>
              <a:buChar char="•"/>
              <a:defRPr/>
            </a:pPr>
            <a:r>
              <a:rPr lang="en-US" kern="0" dirty="0">
                <a:latin typeface="+mn-lt"/>
              </a:rPr>
              <a:t>Result is excessive cognitive load that impedes learning. </a:t>
            </a:r>
          </a:p>
        </p:txBody>
      </p:sp>
      <p:sp>
        <p:nvSpPr>
          <p:cNvPr id="35843" name="Rectangle 2"/>
          <p:cNvSpPr>
            <a:spLocks noGrp="1" noChangeArrowheads="1"/>
          </p:cNvSpPr>
          <p:nvPr>
            <p:ph type="title"/>
          </p:nvPr>
        </p:nvSpPr>
        <p:spPr bwMode="auto">
          <a:xfrm>
            <a:off x="1676400" y="533400"/>
            <a:ext cx="55626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Cognitive Load Theory</a:t>
            </a:r>
          </a:p>
        </p:txBody>
      </p:sp>
      <p:sp>
        <p:nvSpPr>
          <p:cNvPr id="6" name="TextBox 5"/>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8" name="Action Button: Return 5">
            <a:hlinkClick r:id="" action="ppaction://hlinkshowjump?jump=lastslideviewed"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04800" y="1676400"/>
            <a:ext cx="8229600" cy="3733800"/>
          </a:xfrm>
          <a:prstGeom prst="rect">
            <a:avLst/>
          </a:prstGeom>
          <a:noFill/>
          <a:ln w="9525">
            <a:noFill/>
            <a:miter lim="800000"/>
            <a:headEnd/>
            <a:tailEnd/>
          </a:ln>
        </p:spPr>
        <p:txBody>
          <a:bodyPr/>
          <a:lstStyle/>
          <a:p>
            <a:pPr marL="234950" indent="-234950">
              <a:spcAft>
                <a:spcPts val="300"/>
              </a:spcAft>
              <a:buClr>
                <a:schemeClr val="tx1">
                  <a:lumMod val="65000"/>
                  <a:lumOff val="35000"/>
                </a:schemeClr>
              </a:buClr>
              <a:buSzPct val="150000"/>
              <a:buFont typeface="Arial" pitchFamily="34" charset="0"/>
              <a:buChar char="•"/>
              <a:defRPr/>
            </a:pPr>
            <a:r>
              <a:rPr lang="en-US" dirty="0">
                <a:latin typeface="+mn-lt"/>
              </a:rPr>
              <a:t>Cognitive flexibility theory focuses on the nature of learning in complex and ill-structured domains. </a:t>
            </a:r>
          </a:p>
          <a:p>
            <a:pPr marL="234950" indent="-234950">
              <a:spcAft>
                <a:spcPts val="300"/>
              </a:spcAft>
              <a:buClr>
                <a:schemeClr val="tx1">
                  <a:lumMod val="65000"/>
                  <a:lumOff val="35000"/>
                </a:schemeClr>
              </a:buClr>
              <a:buSzPct val="150000"/>
              <a:buFont typeface="Arial" pitchFamily="34" charset="0"/>
              <a:buChar char="•"/>
              <a:defRPr/>
            </a:pPr>
            <a:r>
              <a:rPr lang="en-US" dirty="0">
                <a:latin typeface="+mn-lt"/>
              </a:rPr>
              <a:t>It is a function of both the way knowledge is represented and the processes that operate on those mental representations.</a:t>
            </a:r>
          </a:p>
          <a:p>
            <a:pPr marL="234950" indent="-234950">
              <a:spcAft>
                <a:spcPts val="300"/>
              </a:spcAft>
              <a:buClr>
                <a:schemeClr val="tx1">
                  <a:lumMod val="65000"/>
                  <a:lumOff val="35000"/>
                </a:schemeClr>
              </a:buClr>
              <a:buSzPct val="150000"/>
              <a:buFont typeface="Arial" pitchFamily="34" charset="0"/>
              <a:buChar char="•"/>
              <a:defRPr/>
            </a:pPr>
            <a:r>
              <a:rPr lang="en-US" dirty="0">
                <a:latin typeface="+mn-lt"/>
              </a:rPr>
              <a:t>The theory is largely concerned with transfer of knowledge and skills beyond their initial learning situation. </a:t>
            </a:r>
          </a:p>
          <a:p>
            <a:pPr marL="234950" indent="-234950">
              <a:spcAft>
                <a:spcPts val="300"/>
              </a:spcAft>
              <a:buClr>
                <a:schemeClr val="tx1">
                  <a:lumMod val="65000"/>
                  <a:lumOff val="35000"/>
                </a:schemeClr>
              </a:buClr>
              <a:buSzPct val="150000"/>
              <a:buFont typeface="Arial" pitchFamily="34" charset="0"/>
              <a:buChar char="•"/>
              <a:defRPr/>
            </a:pPr>
            <a:r>
              <a:rPr lang="en-US" dirty="0">
                <a:latin typeface="+mn-lt"/>
              </a:rPr>
              <a:t>Emphasis is placed upon the presentation of information from multiple perspectives and asserts that effective learning is context-dependent.</a:t>
            </a:r>
          </a:p>
          <a:p>
            <a:pPr marL="338138" lvl="1" indent="-174625">
              <a:spcAft>
                <a:spcPts val="0"/>
              </a:spcAft>
              <a:buClr>
                <a:schemeClr val="accent1"/>
              </a:buClr>
              <a:buSzPct val="150000"/>
              <a:buFont typeface="Arial" pitchFamily="34" charset="0"/>
              <a:buChar char="•"/>
              <a:defRPr/>
            </a:pPr>
            <a:r>
              <a:rPr lang="en-US" sz="1600" dirty="0">
                <a:latin typeface="+mn-lt"/>
              </a:rPr>
              <a:t>Stresses the importance of constructed knowledge in that learners must be given an opportunity to develop their own representations of information in order to properly learn. </a:t>
            </a:r>
          </a:p>
          <a:p>
            <a:pPr marL="338138" lvl="1" indent="-174625">
              <a:spcAft>
                <a:spcPts val="600"/>
              </a:spcAft>
              <a:buClr>
                <a:schemeClr val="accent1"/>
              </a:buClr>
              <a:buSzPct val="150000"/>
              <a:buFont typeface="Arial" pitchFamily="34" charset="0"/>
              <a:buChar char="•"/>
              <a:defRPr/>
            </a:pPr>
            <a:r>
              <a:rPr lang="en-US" sz="1600" kern="0" dirty="0">
                <a:latin typeface="+mn-lt"/>
              </a:rPr>
              <a:t>Accomplished by revisiting the same material, at different times, in rearranged contexts, and from different conceptual perspectives.</a:t>
            </a:r>
          </a:p>
          <a:p>
            <a:pPr marL="234950" indent="-234950">
              <a:spcAft>
                <a:spcPts val="600"/>
              </a:spcAft>
              <a:buClr>
                <a:schemeClr val="bg2"/>
              </a:buClr>
              <a:buSzPct val="150000"/>
              <a:buFont typeface="Arial" pitchFamily="34" charset="0"/>
              <a:buChar char="•"/>
              <a:defRPr/>
            </a:pPr>
            <a:endParaRPr lang="en-US" kern="0" dirty="0">
              <a:latin typeface="+mn-lt"/>
              <a:cs typeface="+mn-cs"/>
            </a:endParaRPr>
          </a:p>
        </p:txBody>
      </p:sp>
      <p:sp>
        <p:nvSpPr>
          <p:cNvPr id="36867" name="Rectangle 2"/>
          <p:cNvSpPr>
            <a:spLocks noGrp="1" noChangeArrowheads="1"/>
          </p:cNvSpPr>
          <p:nvPr>
            <p:ph type="title"/>
          </p:nvPr>
        </p:nvSpPr>
        <p:spPr bwMode="auto">
          <a:xfrm>
            <a:off x="1752600" y="609600"/>
            <a:ext cx="57912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Cognitive Flexibility Theory</a:t>
            </a:r>
          </a:p>
        </p:txBody>
      </p:sp>
      <p:sp>
        <p:nvSpPr>
          <p:cNvPr id="8" name="TextBox 7"/>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9"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524000" y="533400"/>
            <a:ext cx="57912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Dual Coding Theory</a:t>
            </a:r>
          </a:p>
        </p:txBody>
      </p:sp>
      <p:sp>
        <p:nvSpPr>
          <p:cNvPr id="9" name="Rectangle 3"/>
          <p:cNvSpPr txBox="1">
            <a:spLocks noChangeArrowheads="1"/>
          </p:cNvSpPr>
          <p:nvPr/>
        </p:nvSpPr>
        <p:spPr bwMode="auto">
          <a:xfrm>
            <a:off x="304800" y="1676400"/>
            <a:ext cx="8458200" cy="3581400"/>
          </a:xfrm>
          <a:prstGeom prst="rect">
            <a:avLst/>
          </a:prstGeom>
          <a:noFill/>
          <a:ln w="9525">
            <a:noFill/>
            <a:miter lim="800000"/>
            <a:headEnd/>
            <a:tailEnd/>
          </a:ln>
        </p:spPr>
        <p:txBody>
          <a:bodyPr/>
          <a:lstStyle/>
          <a:p>
            <a:pPr marL="234950" indent="-234950">
              <a:spcAft>
                <a:spcPts val="600"/>
              </a:spcAft>
              <a:buClr>
                <a:schemeClr val="tx1">
                  <a:lumMod val="65000"/>
                  <a:lumOff val="35000"/>
                </a:schemeClr>
              </a:buClr>
              <a:buSzPct val="150000"/>
              <a:buFont typeface="Arial" pitchFamily="34" charset="0"/>
              <a:buChar char="•"/>
              <a:defRPr/>
            </a:pPr>
            <a:r>
              <a:rPr lang="en-US" dirty="0" smtClean="0">
                <a:latin typeface="+mn-lt"/>
              </a:rPr>
              <a:t>When content is presented through two different channels (visual and auditory),working memory can be increased.</a:t>
            </a:r>
          </a:p>
          <a:p>
            <a:pPr marL="234950" indent="-234950">
              <a:spcAft>
                <a:spcPts val="600"/>
              </a:spcAft>
              <a:buClr>
                <a:schemeClr val="tx1">
                  <a:lumMod val="65000"/>
                  <a:lumOff val="35000"/>
                </a:schemeClr>
              </a:buClr>
              <a:buSzPct val="150000"/>
              <a:buFont typeface="Arial" pitchFamily="34" charset="0"/>
              <a:buChar char="•"/>
              <a:defRPr/>
            </a:pPr>
            <a:r>
              <a:rPr lang="en-US" dirty="0" smtClean="0">
                <a:latin typeface="+mn-lt"/>
              </a:rPr>
              <a:t>Dual </a:t>
            </a:r>
            <a:r>
              <a:rPr lang="en-US" dirty="0">
                <a:latin typeface="+mn-lt"/>
              </a:rPr>
              <a:t>coding theory attempts to give equal weight to verbal and non-verbal processing in that cognition is unique and has become specialized for dealing simultaneously with language and with nonverbal objects and events. </a:t>
            </a:r>
          </a:p>
          <a:p>
            <a:pPr marL="234950" indent="-234950">
              <a:spcAft>
                <a:spcPts val="600"/>
              </a:spcAft>
              <a:buClr>
                <a:schemeClr val="tx1">
                  <a:lumMod val="65000"/>
                  <a:lumOff val="35000"/>
                </a:schemeClr>
              </a:buClr>
              <a:buSzPct val="150000"/>
              <a:buFont typeface="Arial" pitchFamily="34" charset="0"/>
              <a:buChar char="•"/>
              <a:defRPr/>
            </a:pPr>
            <a:r>
              <a:rPr lang="en-US" dirty="0">
                <a:latin typeface="+mn-lt"/>
              </a:rPr>
              <a:t>The theory assumes </a:t>
            </a:r>
            <a:r>
              <a:rPr lang="en-US" dirty="0" smtClean="0">
                <a:latin typeface="+mn-lt"/>
              </a:rPr>
              <a:t>there </a:t>
            </a:r>
            <a:r>
              <a:rPr lang="en-US" dirty="0">
                <a:latin typeface="+mn-lt"/>
              </a:rPr>
              <a:t>are two cognitive subsystems, one specialized for the representation and processing of nonverbal objects/events (i.e., imagery), and the other specialized for dealing with language</a:t>
            </a:r>
            <a:r>
              <a:rPr lang="en-US" dirty="0" smtClean="0">
                <a:latin typeface="+mn-lt"/>
              </a:rPr>
              <a:t>.</a:t>
            </a:r>
          </a:p>
          <a:p>
            <a:pPr marL="338138" lvl="1" indent="-168275">
              <a:spcBef>
                <a:spcPts val="0"/>
              </a:spcBef>
              <a:spcAft>
                <a:spcPts val="300"/>
              </a:spcAft>
              <a:buClr>
                <a:schemeClr val="accent1"/>
              </a:buClr>
              <a:buSzPct val="150000"/>
              <a:buFontTx/>
              <a:buChar char="•"/>
              <a:defRPr/>
            </a:pPr>
            <a:r>
              <a:rPr lang="en-US" sz="1600" kern="0" dirty="0" smtClean="0">
                <a:latin typeface="+mn-lt"/>
              </a:rPr>
              <a:t>Adds context to the written/spoken word.</a:t>
            </a:r>
          </a:p>
          <a:p>
            <a:pPr marL="338138" lvl="1" indent="-168275">
              <a:spcBef>
                <a:spcPts val="0"/>
              </a:spcBef>
              <a:spcAft>
                <a:spcPts val="300"/>
              </a:spcAft>
              <a:buClr>
                <a:schemeClr val="accent1"/>
              </a:buClr>
              <a:buSzPct val="150000"/>
              <a:buFontTx/>
              <a:buChar char="•"/>
              <a:defRPr/>
            </a:pPr>
            <a:r>
              <a:rPr lang="en-US" sz="1600" i="1" dirty="0" smtClean="0">
                <a:latin typeface="+mn-lt"/>
              </a:rPr>
              <a:t>Retention is improved through words and pictures </a:t>
            </a:r>
            <a:r>
              <a:rPr lang="en-US" sz="1600" dirty="0" smtClean="0">
                <a:latin typeface="+mn-lt"/>
              </a:rPr>
              <a:t>(visual media) rather than through words alone.</a:t>
            </a:r>
            <a:endParaRPr lang="en-US" sz="1400" kern="0" dirty="0">
              <a:latin typeface="+mn-lt"/>
              <a:cs typeface="+mn-cs"/>
            </a:endParaRPr>
          </a:p>
        </p:txBody>
      </p:sp>
      <p:sp>
        <p:nvSpPr>
          <p:cNvPr id="7" name="TextBox 6"/>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1"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33400" y="533400"/>
            <a:ext cx="7924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Cone of Learning: A Perpetuated Myth?</a:t>
            </a:r>
          </a:p>
        </p:txBody>
      </p:sp>
      <p:pic>
        <p:nvPicPr>
          <p:cNvPr id="40964" name="Picture 2"/>
          <p:cNvPicPr>
            <a:picLocks noChangeAspect="1" noChangeArrowheads="1"/>
          </p:cNvPicPr>
          <p:nvPr/>
        </p:nvPicPr>
        <p:blipFill>
          <a:blip r:embed="rId3" cstate="print"/>
          <a:srcRect/>
          <a:stretch>
            <a:fillRect/>
          </a:stretch>
        </p:blipFill>
        <p:spPr bwMode="auto">
          <a:xfrm>
            <a:off x="5638800" y="1371600"/>
            <a:ext cx="3308350" cy="4235450"/>
          </a:xfrm>
          <a:prstGeom prst="rect">
            <a:avLst/>
          </a:prstGeom>
          <a:noFill/>
          <a:ln w="9525">
            <a:noFill/>
            <a:miter lim="800000"/>
            <a:headEnd/>
            <a:tailEnd/>
          </a:ln>
        </p:spPr>
      </p:pic>
      <p:sp>
        <p:nvSpPr>
          <p:cNvPr id="14" name="Rectangle 13"/>
          <p:cNvSpPr/>
          <p:nvPr/>
        </p:nvSpPr>
        <p:spPr>
          <a:xfrm>
            <a:off x="609600" y="3276600"/>
            <a:ext cx="5105400" cy="1169988"/>
          </a:xfrm>
          <a:prstGeom prst="rect">
            <a:avLst/>
          </a:prstGeom>
        </p:spPr>
        <p:txBody>
          <a:bodyPr>
            <a:spAutoFit/>
          </a:bodyPr>
          <a:lstStyle/>
          <a:p>
            <a:pPr>
              <a:defRPr/>
            </a:pPr>
            <a:r>
              <a:rPr lang="en-US" sz="1400" dirty="0">
                <a:latin typeface="+mn-lt"/>
              </a:rPr>
              <a:t>This is Dale’s original </a:t>
            </a:r>
            <a:r>
              <a:rPr lang="en-US" sz="1400" b="1" i="1" dirty="0">
                <a:latin typeface="+mn-lt"/>
              </a:rPr>
              <a:t>Cone of Experience, </a:t>
            </a:r>
            <a:r>
              <a:rPr lang="en-US" sz="1400" i="1" dirty="0">
                <a:latin typeface="+mn-lt"/>
              </a:rPr>
              <a:t>which  </a:t>
            </a:r>
            <a:r>
              <a:rPr lang="en-US" sz="1400" dirty="0">
                <a:latin typeface="+mn-lt"/>
              </a:rPr>
              <a:t>is a “visual metaphor” depicting types of learning, from the concrete to the abstract.  Dale did not intend to place value on one modality over another:“</a:t>
            </a:r>
            <a:r>
              <a:rPr lang="en-US" sz="1400" i="1" dirty="0">
                <a:latin typeface="+mn-lt"/>
              </a:rPr>
              <a:t>The shape of the cone is not related to retention, but rather to the degree of abstraction.”</a:t>
            </a:r>
            <a:endParaRPr lang="en-US" sz="1400" dirty="0">
              <a:latin typeface="+mn-lt"/>
            </a:endParaRPr>
          </a:p>
        </p:txBody>
      </p:sp>
      <p:sp>
        <p:nvSpPr>
          <p:cNvPr id="15" name="TextBox 14"/>
          <p:cNvSpPr txBox="1"/>
          <p:nvPr/>
        </p:nvSpPr>
        <p:spPr>
          <a:xfrm>
            <a:off x="609600" y="4648200"/>
            <a:ext cx="4572000" cy="523875"/>
          </a:xfrm>
          <a:prstGeom prst="rect">
            <a:avLst/>
          </a:prstGeom>
          <a:noFill/>
        </p:spPr>
        <p:txBody>
          <a:bodyPr>
            <a:spAutoFit/>
          </a:bodyPr>
          <a:lstStyle/>
          <a:p>
            <a:pPr>
              <a:defRPr/>
            </a:pPr>
            <a:r>
              <a:rPr lang="en-US" sz="1400" dirty="0">
                <a:latin typeface="+mn-lt"/>
              </a:rPr>
              <a:t>So it went from this metaphor, to the perceived fact (perpetual myth) depicted on </a:t>
            </a:r>
            <a:r>
              <a:rPr lang="en-US" sz="1400" i="1" dirty="0">
                <a:latin typeface="+mn-lt"/>
              </a:rPr>
              <a:t>next page</a:t>
            </a:r>
          </a:p>
        </p:txBody>
      </p:sp>
      <p:cxnSp>
        <p:nvCxnSpPr>
          <p:cNvPr id="40967" name="Straight Arrow Connector 22"/>
          <p:cNvCxnSpPr>
            <a:cxnSpLocks noChangeShapeType="1"/>
          </p:cNvCxnSpPr>
          <p:nvPr/>
        </p:nvCxnSpPr>
        <p:spPr bwMode="auto">
          <a:xfrm>
            <a:off x="4953000" y="5029200"/>
            <a:ext cx="685800" cy="0"/>
          </a:xfrm>
          <a:prstGeom prst="straightConnector1">
            <a:avLst/>
          </a:prstGeom>
          <a:noFill/>
          <a:ln w="63500" algn="ctr">
            <a:solidFill>
              <a:schemeClr val="tx1"/>
            </a:solidFill>
            <a:round/>
            <a:headEnd/>
            <a:tailEnd type="triangle" w="med" len="med"/>
          </a:ln>
        </p:spPr>
      </p:cxnSp>
      <p:sp>
        <p:nvSpPr>
          <p:cNvPr id="12" name="Rectangle 11"/>
          <p:cNvSpPr/>
          <p:nvPr/>
        </p:nvSpPr>
        <p:spPr>
          <a:xfrm>
            <a:off x="1828800" y="5715000"/>
            <a:ext cx="6019800" cy="554037"/>
          </a:xfrm>
          <a:prstGeom prst="rect">
            <a:avLst/>
          </a:prstGeom>
        </p:spPr>
        <p:txBody>
          <a:bodyPr wrap="square">
            <a:spAutoFit/>
          </a:bodyPr>
          <a:lstStyle/>
          <a:p>
            <a:pPr>
              <a:defRPr/>
            </a:pPr>
            <a:r>
              <a:rPr lang="en-US" sz="1000" baseline="30000" dirty="0">
                <a:latin typeface="+mn-lt"/>
              </a:rPr>
              <a:t>*</a:t>
            </a:r>
            <a:r>
              <a:rPr lang="en-US" sz="1000" dirty="0">
                <a:latin typeface="+mn-lt"/>
              </a:rPr>
              <a:t> Sources: </a:t>
            </a:r>
            <a:r>
              <a:rPr lang="en-US" sz="1000" dirty="0">
                <a:latin typeface="+mn-lt"/>
                <a:hlinkClick r:id="rId4"/>
              </a:rPr>
              <a:t>http://facultyecommons.com/dales-cone-of-learning-images-debunked</a:t>
            </a:r>
            <a:r>
              <a:rPr lang="en-US" sz="1000" dirty="0">
                <a:latin typeface="+mn-lt"/>
              </a:rPr>
              <a:t>; </a:t>
            </a:r>
            <a:r>
              <a:rPr lang="en-US" sz="1000" dirty="0">
                <a:latin typeface="+mn-lt"/>
                <a:hlinkClick r:id="rId5"/>
              </a:rPr>
              <a:t>http://www2.potsdam.edu/betrusak/AECT2002/dalescone_files/dalescone.html.ppt</a:t>
            </a:r>
            <a:r>
              <a:rPr lang="en-US" sz="1000" dirty="0">
                <a:latin typeface="+mn-lt"/>
              </a:rPr>
              <a:t>; </a:t>
            </a:r>
            <a:r>
              <a:rPr lang="en-US" sz="1000" dirty="0">
                <a:latin typeface="+mn-lt"/>
                <a:hlinkClick r:id="rId6"/>
              </a:rPr>
              <a:t>http://www.cisco.com/web/strategy/docs/education/Multimodal-Learning-Through-Media.pdf</a:t>
            </a:r>
            <a:r>
              <a:rPr lang="en-US" sz="1000" dirty="0">
                <a:latin typeface="+mn-lt"/>
              </a:rPr>
              <a:t> </a:t>
            </a:r>
          </a:p>
        </p:txBody>
      </p:sp>
      <p:sp>
        <p:nvSpPr>
          <p:cNvPr id="11" name="Rectangle 3"/>
          <p:cNvSpPr txBox="1">
            <a:spLocks noChangeArrowheads="1"/>
          </p:cNvSpPr>
          <p:nvPr/>
        </p:nvSpPr>
        <p:spPr bwMode="auto">
          <a:xfrm>
            <a:off x="609600" y="1600200"/>
            <a:ext cx="5943600" cy="1600200"/>
          </a:xfrm>
          <a:prstGeom prst="rect">
            <a:avLst/>
          </a:prstGeom>
          <a:noFill/>
          <a:ln w="9525">
            <a:noFill/>
            <a:miter lim="800000"/>
            <a:headEnd/>
            <a:tailEnd/>
          </a:ln>
        </p:spPr>
        <p:txBody>
          <a:bodyPr/>
          <a:lstStyle/>
          <a:p>
            <a:pPr>
              <a:spcAft>
                <a:spcPts val="0"/>
              </a:spcAft>
              <a:buClr>
                <a:schemeClr val="bg2"/>
              </a:buClr>
              <a:buSzPct val="150000"/>
              <a:defRPr/>
            </a:pPr>
            <a:r>
              <a:rPr lang="en-US" sz="1600" dirty="0">
                <a:latin typeface="+mn-lt"/>
              </a:rPr>
              <a:t>There is a popular misperception which has been perpetuated over time and transformed into generally accepted information on how individuals  “remember”.  One such “myth” used to account for the variability in learning and erroneously used to predict retention is Edgar Dale’s </a:t>
            </a:r>
            <a:r>
              <a:rPr lang="en-US" sz="1600" i="1" dirty="0">
                <a:latin typeface="+mn-lt"/>
              </a:rPr>
              <a:t>Cone of Experience, which </a:t>
            </a:r>
            <a:r>
              <a:rPr lang="en-US" sz="1600" dirty="0">
                <a:latin typeface="+mn-lt"/>
              </a:rPr>
              <a:t>recently has been “debunked”</a:t>
            </a:r>
            <a:r>
              <a:rPr lang="en-US" sz="1600" b="1" baseline="30000" dirty="0">
                <a:latin typeface="+mn-lt"/>
              </a:rPr>
              <a:t>*</a:t>
            </a:r>
            <a:r>
              <a:rPr lang="en-US" sz="1600" dirty="0">
                <a:latin typeface="+mn-lt"/>
              </a:rPr>
              <a:t>. </a:t>
            </a:r>
          </a:p>
        </p:txBody>
      </p:sp>
      <p:pic>
        <p:nvPicPr>
          <p:cNvPr id="1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7" cstate="print"/>
          <a:srcRect/>
          <a:stretch>
            <a:fillRect/>
          </a:stretch>
        </p:blipFill>
        <p:spPr bwMode="auto">
          <a:xfrm>
            <a:off x="8267700" y="6257925"/>
            <a:ext cx="571500" cy="295275"/>
          </a:xfrm>
          <a:prstGeom prst="rect">
            <a:avLst/>
          </a:prstGeom>
          <a:noFill/>
        </p:spPr>
      </p:pic>
      <p:sp>
        <p:nvSpPr>
          <p:cNvPr id="13" name="Action Button: Return 5">
            <a:hlinkClick r:id="rId8" action="ppaction://hlinksldjump" highlightClick="1"/>
          </p:cNvPr>
          <p:cNvSpPr>
            <a:spLocks noChangeArrowheads="1"/>
          </p:cNvSpPr>
          <p:nvPr/>
        </p:nvSpPr>
        <p:spPr bwMode="auto">
          <a:xfrm>
            <a:off x="6096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18" name="TextBox 17"/>
          <p:cNvSpPr txBox="1"/>
          <p:nvPr/>
        </p:nvSpPr>
        <p:spPr>
          <a:xfrm>
            <a:off x="304800" y="5638800"/>
            <a:ext cx="1143000" cy="430213"/>
          </a:xfrm>
          <a:prstGeom prst="rect">
            <a:avLst/>
          </a:prstGeom>
          <a:noFill/>
        </p:spPr>
        <p:txBody>
          <a:bodyPr>
            <a:spAutoFit/>
          </a:bodyPr>
          <a:lstStyle/>
          <a:p>
            <a:pPr algn="ctr">
              <a:defRPr/>
            </a:pPr>
            <a:r>
              <a:rPr lang="en-US" sz="1100" dirty="0">
                <a:latin typeface="+mn-lt"/>
              </a:rPr>
              <a:t>Click to return to prior slide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cstate="print"/>
          <a:srcRect/>
          <a:stretch>
            <a:fillRect/>
          </a:stretch>
        </p:blipFill>
        <p:spPr bwMode="auto">
          <a:xfrm>
            <a:off x="533400" y="1447800"/>
            <a:ext cx="3432175" cy="2254250"/>
          </a:xfrm>
          <a:prstGeom prst="rect">
            <a:avLst/>
          </a:prstGeom>
          <a:noFill/>
          <a:ln w="9525">
            <a:noFill/>
            <a:miter lim="800000"/>
            <a:headEnd/>
            <a:tailEnd/>
          </a:ln>
        </p:spPr>
      </p:pic>
      <p:sp>
        <p:nvSpPr>
          <p:cNvPr id="41989" name="Rectangle 12"/>
          <p:cNvSpPr>
            <a:spLocks noChangeArrowheads="1"/>
          </p:cNvSpPr>
          <p:nvPr/>
        </p:nvSpPr>
        <p:spPr bwMode="auto">
          <a:xfrm>
            <a:off x="1219200" y="1524000"/>
            <a:ext cx="7848600" cy="152400"/>
          </a:xfrm>
          <a:prstGeom prst="rect">
            <a:avLst/>
          </a:prstGeom>
          <a:solidFill>
            <a:schemeClr val="bg1"/>
          </a:solidFill>
          <a:ln w="9525" algn="ctr">
            <a:noFill/>
            <a:round/>
            <a:headEnd/>
            <a:tailEnd/>
          </a:ln>
        </p:spPr>
        <p:txBody>
          <a:bodyPr/>
          <a:lstStyle/>
          <a:p>
            <a:pPr algn="ctr" fontAlgn="t"/>
            <a:endParaRPr lang="en-US" dirty="0"/>
          </a:p>
        </p:txBody>
      </p:sp>
      <p:pic>
        <p:nvPicPr>
          <p:cNvPr id="41991" name="Picture 5"/>
          <p:cNvPicPr>
            <a:picLocks noChangeAspect="1" noChangeArrowheads="1"/>
          </p:cNvPicPr>
          <p:nvPr/>
        </p:nvPicPr>
        <p:blipFill>
          <a:blip r:embed="rId4" cstate="print"/>
          <a:srcRect/>
          <a:stretch>
            <a:fillRect/>
          </a:stretch>
        </p:blipFill>
        <p:spPr bwMode="auto">
          <a:xfrm>
            <a:off x="2133600" y="3810000"/>
            <a:ext cx="4422045" cy="2819400"/>
          </a:xfrm>
          <a:prstGeom prst="rect">
            <a:avLst/>
          </a:prstGeom>
          <a:noFill/>
          <a:ln w="9525">
            <a:noFill/>
            <a:miter lim="800000"/>
            <a:headEnd/>
            <a:tailEnd/>
          </a:ln>
        </p:spPr>
      </p:pic>
      <p:pic>
        <p:nvPicPr>
          <p:cNvPr id="41992" name="Picture 3"/>
          <p:cNvPicPr>
            <a:picLocks noChangeAspect="1" noChangeArrowheads="1"/>
          </p:cNvPicPr>
          <p:nvPr/>
        </p:nvPicPr>
        <p:blipFill>
          <a:blip r:embed="rId5" cstate="print"/>
          <a:srcRect/>
          <a:stretch>
            <a:fillRect/>
          </a:stretch>
        </p:blipFill>
        <p:spPr bwMode="auto">
          <a:xfrm>
            <a:off x="5486400" y="1524000"/>
            <a:ext cx="2743200" cy="2581275"/>
          </a:xfrm>
          <a:prstGeom prst="rect">
            <a:avLst/>
          </a:prstGeom>
          <a:noFill/>
          <a:ln w="9525">
            <a:noFill/>
            <a:miter lim="800000"/>
            <a:headEnd/>
            <a:tailEnd/>
          </a:ln>
        </p:spPr>
      </p:pic>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6" cstate="print"/>
          <a:srcRect/>
          <a:stretch>
            <a:fillRect/>
          </a:stretch>
        </p:blipFill>
        <p:spPr bwMode="auto">
          <a:xfrm>
            <a:off x="7353300" y="6257925"/>
            <a:ext cx="581025" cy="295275"/>
          </a:xfrm>
          <a:prstGeom prst="rect">
            <a:avLst/>
          </a:prstGeom>
          <a:noFill/>
        </p:spPr>
      </p:pic>
      <p:pic>
        <p:nvPicPr>
          <p:cNvPr id="1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7" cstate="print"/>
          <a:srcRect/>
          <a:stretch>
            <a:fillRect/>
          </a:stretch>
        </p:blipFill>
        <p:spPr bwMode="auto">
          <a:xfrm>
            <a:off x="8267700" y="6257925"/>
            <a:ext cx="571500" cy="295275"/>
          </a:xfrm>
          <a:prstGeom prst="rect">
            <a:avLst/>
          </a:prstGeom>
          <a:noFill/>
        </p:spPr>
      </p:pic>
      <p:sp>
        <p:nvSpPr>
          <p:cNvPr id="14" name="TextBox 13"/>
          <p:cNvSpPr txBox="1"/>
          <p:nvPr/>
        </p:nvSpPr>
        <p:spPr>
          <a:xfrm>
            <a:off x="3048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1" name="Action Button: Return 5">
            <a:hlinkClick r:id="rId8" action="ppaction://hlinksldjump" highlightClick="1"/>
          </p:cNvPr>
          <p:cNvSpPr>
            <a:spLocks noChangeArrowheads="1"/>
          </p:cNvSpPr>
          <p:nvPr/>
        </p:nvSpPr>
        <p:spPr bwMode="auto">
          <a:xfrm>
            <a:off x="6096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838200" y="533400"/>
            <a:ext cx="76962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And Subsequently Morphed Into This</a:t>
            </a:r>
          </a:p>
        </p:txBody>
      </p:sp>
      <p:pic>
        <p:nvPicPr>
          <p:cNvPr id="43011" name="Picture 2"/>
          <p:cNvPicPr>
            <a:picLocks noChangeAspect="1" noChangeArrowheads="1"/>
          </p:cNvPicPr>
          <p:nvPr/>
        </p:nvPicPr>
        <p:blipFill>
          <a:blip r:embed="rId3" cstate="print"/>
          <a:srcRect/>
          <a:stretch>
            <a:fillRect/>
          </a:stretch>
        </p:blipFill>
        <p:spPr bwMode="auto">
          <a:xfrm>
            <a:off x="3876675" y="1663700"/>
            <a:ext cx="5191125" cy="4051300"/>
          </a:xfrm>
          <a:prstGeom prst="rect">
            <a:avLst/>
          </a:prstGeom>
          <a:noFill/>
          <a:ln w="9525">
            <a:noFill/>
            <a:miter lim="800000"/>
            <a:headEnd/>
            <a:tailEnd/>
          </a:ln>
        </p:spPr>
      </p:pic>
      <p:sp>
        <p:nvSpPr>
          <p:cNvPr id="12" name="Rectangle 11"/>
          <p:cNvSpPr/>
          <p:nvPr/>
        </p:nvSpPr>
        <p:spPr>
          <a:xfrm>
            <a:off x="228600" y="1676400"/>
            <a:ext cx="3810000" cy="1323975"/>
          </a:xfrm>
          <a:prstGeom prst="rect">
            <a:avLst/>
          </a:prstGeom>
        </p:spPr>
        <p:txBody>
          <a:bodyPr wrap="square">
            <a:spAutoFit/>
          </a:bodyPr>
          <a:lstStyle/>
          <a:p>
            <a:pPr>
              <a:defRPr/>
            </a:pPr>
            <a:r>
              <a:rPr lang="en-US" sz="1600" b="1" dirty="0">
                <a:latin typeface="+mn-lt"/>
              </a:rPr>
              <a:t>The percentages have been passed around in our field from reputable person to reputable person, but there is no credible data or research to support them.</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sp>
        <p:nvSpPr>
          <p:cNvPr id="11" name="TextBox 10"/>
          <p:cNvSpPr txBox="1"/>
          <p:nvPr/>
        </p:nvSpPr>
        <p:spPr>
          <a:xfrm>
            <a:off x="3048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8" name="Action Button: Return 5">
            <a:hlinkClick r:id="rId5" action="ppaction://hlinksldjump" highlightClick="1"/>
          </p:cNvPr>
          <p:cNvSpPr>
            <a:spLocks noChangeArrowheads="1"/>
          </p:cNvSpPr>
          <p:nvPr/>
        </p:nvSpPr>
        <p:spPr bwMode="auto">
          <a:xfrm>
            <a:off x="6096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533400" y="1524000"/>
            <a:ext cx="8305800" cy="4572000"/>
          </a:xfrm>
        </p:spPr>
        <p:txBody>
          <a:bodyPr/>
          <a:lstStyle/>
          <a:p>
            <a:pPr marL="169863" indent="-169863">
              <a:spcBef>
                <a:spcPts val="0"/>
              </a:spcBef>
              <a:spcAft>
                <a:spcPts val="300"/>
              </a:spcAft>
              <a:defRPr/>
            </a:pPr>
            <a:r>
              <a:rPr lang="en-US" sz="1500" dirty="0" smtClean="0"/>
              <a:t>Coffield, F., Moseley, D., Hall, E., &amp; Ecclestone, K. (2004). </a:t>
            </a:r>
            <a:r>
              <a:rPr lang="en-US" sz="1500" i="1" dirty="0" smtClean="0"/>
              <a:t>Learning styles and pedagogy in post-16 learning</a:t>
            </a:r>
            <a:r>
              <a:rPr lang="en-US" sz="1500" dirty="0" smtClean="0"/>
              <a:t>. Learning Skills and Research Centre, London.  Retrieved from </a:t>
            </a:r>
            <a:r>
              <a:rPr lang="en-US" sz="1500" dirty="0" smtClean="0">
                <a:hlinkClick r:id="rId3"/>
              </a:rPr>
              <a:t>http://www.leerbeleving.nl/wp-content/uploads/2011/09/learning-styles.pdf</a:t>
            </a:r>
            <a:r>
              <a:rPr lang="en-US" sz="1500" dirty="0" smtClean="0"/>
              <a:t> </a:t>
            </a:r>
          </a:p>
          <a:p>
            <a:pPr marL="171450" indent="-171450">
              <a:defRPr/>
            </a:pPr>
            <a:r>
              <a:rPr lang="en-US" sz="1500" dirty="0" smtClean="0"/>
              <a:t>Coffield, F., Moseley, D., Hall, E., &amp; Ecclestone, K. (2004). </a:t>
            </a:r>
            <a:r>
              <a:rPr lang="en-US" sz="1500" i="1" dirty="0" smtClean="0"/>
              <a:t>Should we be using learning styles? What research has to say to practice.</a:t>
            </a:r>
            <a:r>
              <a:rPr lang="en-US" sz="1500" dirty="0" smtClean="0"/>
              <a:t> Learning Skills and Research Centre, London.  Retrieved from </a:t>
            </a:r>
            <a:r>
              <a:rPr lang="en-US" sz="1500" dirty="0" smtClean="0">
                <a:hlinkClick r:id="rId4"/>
              </a:rPr>
              <a:t>http://www.itslifejimbutnotasweknowit.org.uk/files/LSRC_LearningStyles.pdf</a:t>
            </a:r>
            <a:r>
              <a:rPr lang="en-US" sz="1500" dirty="0" smtClean="0"/>
              <a:t> </a:t>
            </a:r>
          </a:p>
          <a:p>
            <a:pPr marL="169863" indent="-169863">
              <a:spcBef>
                <a:spcPts val="0"/>
              </a:spcBef>
              <a:spcAft>
                <a:spcPts val="300"/>
              </a:spcAft>
              <a:defRPr/>
            </a:pPr>
            <a:r>
              <a:rPr lang="en-US" sz="1500" dirty="0" smtClean="0"/>
              <a:t>Clemons, Stephanie (2005). Brain-Based Learning: Possible Implications for Online Instruction. </a:t>
            </a:r>
            <a:r>
              <a:rPr lang="en-US" sz="1500" i="1" dirty="0" smtClean="0"/>
              <a:t>International Journal of Instructional Technology and Distance Learning</a:t>
            </a:r>
            <a:r>
              <a:rPr lang="en-US" sz="1500" dirty="0" smtClean="0"/>
              <a:t>, September 2005, Vol. 2. No. 9. Retrieved from </a:t>
            </a:r>
            <a:r>
              <a:rPr lang="en-US" sz="1500" u="sng" dirty="0" smtClean="0">
                <a:hlinkClick r:id="rId5"/>
              </a:rPr>
              <a:t>http://www.itdl.org/Journal/Sep_05/article03.htm</a:t>
            </a:r>
            <a:r>
              <a:rPr lang="en-US" sz="1500" dirty="0" smtClean="0"/>
              <a:t> </a:t>
            </a:r>
          </a:p>
          <a:p>
            <a:pPr marL="169863" indent="-169863">
              <a:spcBef>
                <a:spcPts val="0"/>
              </a:spcBef>
              <a:spcAft>
                <a:spcPts val="300"/>
              </a:spcAft>
              <a:defRPr/>
            </a:pPr>
            <a:r>
              <a:rPr lang="en-US" sz="1500" i="1" dirty="0" smtClean="0"/>
              <a:t>Cognitive/Learning Styles</a:t>
            </a:r>
            <a:r>
              <a:rPr lang="en-US" sz="1500" dirty="0" smtClean="0"/>
              <a:t> (n.d.). Theory Into Practice, Retrieved from </a:t>
            </a:r>
            <a:r>
              <a:rPr lang="en-US" sz="1500" u="sng" dirty="0" smtClean="0">
                <a:hlinkClick r:id="rId6"/>
              </a:rPr>
              <a:t>http://tip.psychology.org/styles.html</a:t>
            </a:r>
            <a:r>
              <a:rPr lang="en-US" sz="1500" dirty="0" smtClean="0"/>
              <a:t> </a:t>
            </a:r>
          </a:p>
          <a:p>
            <a:pPr marL="169863" indent="-169863">
              <a:spcBef>
                <a:spcPts val="0"/>
              </a:spcBef>
              <a:spcAft>
                <a:spcPts val="300"/>
              </a:spcAft>
              <a:defRPr/>
            </a:pPr>
            <a:r>
              <a:rPr lang="en-US" sz="1500" dirty="0" smtClean="0"/>
              <a:t>Curry, L. (1990). A critique of research on learning styles. </a:t>
            </a:r>
            <a:r>
              <a:rPr lang="en-US" sz="1500" i="1" dirty="0" smtClean="0"/>
              <a:t>Educational Leadership, 56</a:t>
            </a:r>
            <a:r>
              <a:rPr lang="en-US" sz="1500" dirty="0" smtClean="0"/>
              <a:t>(2), 50-56. Retrieved from </a:t>
            </a:r>
            <a:r>
              <a:rPr lang="en-US" sz="1500" dirty="0" smtClean="0">
                <a:hlinkClick r:id="rId7"/>
              </a:rPr>
              <a:t>http://www.ascd.org/ASCD/pdf/journals/ed_lead/el_199010_curry.pdf</a:t>
            </a:r>
            <a:r>
              <a:rPr lang="en-US" sz="1500" dirty="0" smtClean="0"/>
              <a:t> </a:t>
            </a:r>
          </a:p>
          <a:p>
            <a:pPr marL="169863" indent="-169863">
              <a:spcBef>
                <a:spcPts val="0"/>
              </a:spcBef>
              <a:spcAft>
                <a:spcPts val="300"/>
              </a:spcAft>
              <a:defRPr/>
            </a:pPr>
            <a:r>
              <a:rPr lang="en-US" sz="1500" dirty="0" smtClean="0"/>
              <a:t>DeTure, M. (2004). Cognitive Style and Self-Efficacy: Predicting Success in Online Education. </a:t>
            </a:r>
            <a:r>
              <a:rPr lang="en-US" sz="1500" i="1" dirty="0" smtClean="0"/>
              <a:t>The American Journal of Distance Education</a:t>
            </a:r>
            <a:r>
              <a:rPr lang="en-US" sz="1500" dirty="0" smtClean="0"/>
              <a:t>, 18(1), 21-38. Retrieved from </a:t>
            </a:r>
            <a:r>
              <a:rPr lang="en-US" sz="1500" dirty="0" smtClean="0">
                <a:hlinkClick r:id="rId8"/>
              </a:rPr>
              <a:t>http://test.scripts.psu.edu/users/k/h/khk122/woty/AJDE/DeTure%202004.pdf</a:t>
            </a:r>
            <a:r>
              <a:rPr lang="en-US" sz="1500" dirty="0" smtClean="0"/>
              <a:t> </a:t>
            </a:r>
          </a:p>
        </p:txBody>
      </p:sp>
      <p:pic>
        <p:nvPicPr>
          <p:cNvPr id="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9" cstate="print"/>
          <a:srcRect/>
          <a:stretch>
            <a:fillRect/>
          </a:stretch>
        </p:blipFill>
        <p:spPr bwMode="auto">
          <a:xfrm>
            <a:off x="8267700" y="6257925"/>
            <a:ext cx="571500" cy="295275"/>
          </a:xfrm>
          <a:prstGeom prst="rect">
            <a:avLst/>
          </a:prstGeom>
          <a:noFill/>
        </p:spPr>
      </p:pic>
      <p:pic>
        <p:nvPicPr>
          <p:cNvPr id="8" name="Picture 4" descr="C:\Users\User\Desktop\Documents\AIU Online\Lectora Folder\Learning Activity Development 2.7\images\0502_home.jpg">
            <a:hlinkClick r:id="rId10" action="ppaction://hlinksldjump"/>
          </p:cNvPr>
          <p:cNvPicPr>
            <a:picLocks noChangeAspect="1" noChangeArrowheads="1"/>
          </p:cNvPicPr>
          <p:nvPr/>
        </p:nvPicPr>
        <p:blipFill>
          <a:blip r:embed="rId11" cstate="print"/>
          <a:srcRect/>
          <a:stretch>
            <a:fillRect/>
          </a:stretch>
        </p:blipFill>
        <p:spPr bwMode="auto">
          <a:xfrm>
            <a:off x="7962900" y="6257925"/>
            <a:ext cx="285750" cy="295275"/>
          </a:xfrm>
          <a:prstGeom prst="rect">
            <a:avLst/>
          </a:prstGeom>
          <a:noFill/>
        </p:spPr>
      </p:pic>
      <p:sp>
        <p:nvSpPr>
          <p:cNvPr id="9" name="Rectangle 2"/>
          <p:cNvSpPr>
            <a:spLocks noGrp="1" noChangeArrowheads="1"/>
          </p:cNvSpPr>
          <p:nvPr>
            <p:ph type="title"/>
          </p:nvPr>
        </p:nvSpPr>
        <p:spPr bwMode="auto">
          <a:xfrm>
            <a:off x="1143000" y="457200"/>
            <a:ext cx="7391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Resources &amp; Additional Reading</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bwMode="auto">
          <a:xfrm>
            <a:off x="533400" y="1524000"/>
            <a:ext cx="8458200" cy="4648200"/>
          </a:xfrm>
          <a:noFill/>
          <a:ln>
            <a:miter lim="800000"/>
            <a:headEnd/>
            <a:tailEnd/>
          </a:ln>
        </p:spPr>
        <p:txBody>
          <a:bodyPr vert="horz" wrap="square" lIns="91440" tIns="45720" rIns="91440" bIns="45720" numCol="1" anchor="t" anchorCtr="0" compatLnSpc="1">
            <a:prstTxWarp prst="textNoShape">
              <a:avLst/>
            </a:prstTxWarp>
          </a:bodyPr>
          <a:lstStyle/>
          <a:p>
            <a:pPr marL="169863" indent="-169863">
              <a:spcBef>
                <a:spcPct val="0"/>
              </a:spcBef>
              <a:spcAft>
                <a:spcPts val="300"/>
              </a:spcAft>
            </a:pPr>
            <a:r>
              <a:rPr lang="en-US" sz="1500" dirty="0" smtClean="0"/>
              <a:t>Dumbo, Myron H., &amp; Howard, K. (2007). Advice about the Use of Learning Styles: A Major Myth in Education</a:t>
            </a:r>
            <a:r>
              <a:rPr lang="en-US" sz="1500" i="1" dirty="0" smtClean="0"/>
              <a:t>. Journal of College Reading and Learning</a:t>
            </a:r>
            <a:r>
              <a:rPr lang="en-US" sz="1500" dirty="0" smtClean="0"/>
              <a:t>, v37 n2 p101-109 Spr 2007. Retrieved from </a:t>
            </a:r>
            <a:r>
              <a:rPr lang="en-US" sz="1500" u="sng" dirty="0" smtClean="0">
                <a:hlinkClick r:id="rId3"/>
              </a:rPr>
              <a:t>http://www.eric.ed.gov/ERICWebPortal/search/detailmini.jsp?_nfpb=true&amp;_&amp;ERICExtSearch_SearchValue_0=EJ767768&amp;ERICExtSearch_SearchType_0=no&amp;accno=EJ767768</a:t>
            </a:r>
            <a:endParaRPr lang="en-US" sz="1500" dirty="0" smtClean="0"/>
          </a:p>
          <a:p>
            <a:pPr marL="169863" indent="-169863">
              <a:spcBef>
                <a:spcPct val="0"/>
              </a:spcBef>
              <a:spcAft>
                <a:spcPts val="300"/>
              </a:spcAft>
            </a:pPr>
            <a:r>
              <a:rPr lang="en-US" sz="1500" dirty="0" smtClean="0"/>
              <a:t>Howles, S. (n.d.). </a:t>
            </a:r>
            <a:r>
              <a:rPr lang="en-US" sz="1500" i="1" dirty="0" smtClean="0"/>
              <a:t>Learning styles: What the Research Says and How to Apply it to Designing E-Learning</a:t>
            </a:r>
            <a:r>
              <a:rPr lang="en-US" sz="1500" dirty="0" smtClean="0"/>
              <a:t>. Session TH101, University of Wisconsin-Madison. Retrieved from </a:t>
            </a:r>
            <a:r>
              <a:rPr lang="en-US" sz="1500" dirty="0" smtClean="0">
                <a:hlinkClick r:id="rId4"/>
              </a:rPr>
              <a:t>http://isg.urv.es/library/papers/learning%20styles_overview.pdf</a:t>
            </a:r>
            <a:r>
              <a:rPr lang="en-US" sz="1500" dirty="0" smtClean="0"/>
              <a:t> </a:t>
            </a:r>
          </a:p>
          <a:p>
            <a:pPr marL="169863" indent="-169863">
              <a:spcBef>
                <a:spcPct val="0"/>
              </a:spcBef>
              <a:spcAft>
                <a:spcPts val="300"/>
              </a:spcAft>
            </a:pPr>
            <a:r>
              <a:rPr lang="en-US" sz="1500" dirty="0" smtClean="0"/>
              <a:t>Howles, L., &amp; Jeong, A., 2009.  Learning Styles and the Design of E-learning: What the Research Says. </a:t>
            </a:r>
            <a:r>
              <a:rPr lang="en-US" sz="1500" i="1" dirty="0" smtClean="0"/>
              <a:t>Online Classroom</a:t>
            </a:r>
            <a:r>
              <a:rPr lang="en-US" sz="1500" dirty="0" smtClean="0"/>
              <a:t>, April, 2009, Retrieved from </a:t>
            </a:r>
            <a:r>
              <a:rPr lang="en-US" sz="1500" u="sng" dirty="0" smtClean="0">
                <a:hlinkClick r:id="rId5"/>
              </a:rPr>
              <a:t>http://www.vcu.edu/cte/resources/newsletters_archive/OC0904.pdf</a:t>
            </a:r>
            <a:r>
              <a:rPr lang="en-US" sz="1500" dirty="0" smtClean="0"/>
              <a:t> </a:t>
            </a:r>
          </a:p>
          <a:p>
            <a:pPr marL="169863" indent="-169863">
              <a:spcBef>
                <a:spcPct val="0"/>
              </a:spcBef>
              <a:spcAft>
                <a:spcPts val="300"/>
              </a:spcAft>
            </a:pPr>
            <a:r>
              <a:rPr lang="en-US" sz="1500" dirty="0" smtClean="0"/>
              <a:t>Kirschner</a:t>
            </a:r>
            <a:r>
              <a:rPr lang="en-US" sz="1500" dirty="0" smtClean="0"/>
              <a:t>, Paul A., &amp; van </a:t>
            </a:r>
            <a:r>
              <a:rPr lang="en-US" sz="1500" dirty="0" smtClean="0"/>
              <a:t>Merrinboer</a:t>
            </a:r>
            <a:r>
              <a:rPr lang="en-US" sz="1500" dirty="0" smtClean="0"/>
              <a:t>, </a:t>
            </a:r>
            <a:r>
              <a:rPr lang="en-US" sz="1500" dirty="0" smtClean="0"/>
              <a:t>Jeroen</a:t>
            </a:r>
            <a:r>
              <a:rPr lang="en-US" sz="1500" dirty="0" smtClean="0"/>
              <a:t> J.G. ,2013. Do Learners Really Know Best? Urban Legends in Education. </a:t>
            </a:r>
            <a:r>
              <a:rPr lang="en-US" sz="1500" i="1" dirty="0" smtClean="0"/>
              <a:t>Educational Psychologist</a:t>
            </a:r>
            <a:r>
              <a:rPr lang="en-US" sz="1500" dirty="0" smtClean="0"/>
              <a:t>, 48:3, 169-183, DOI: 10.1080/00461520.2013.804395. Retrieved from </a:t>
            </a:r>
            <a:r>
              <a:rPr lang="en-US" sz="1500" u="sng" dirty="0" smtClean="0">
                <a:hlinkClick r:id="rId6"/>
              </a:rPr>
              <a:t>http://www.tandfonline.com/doi/pdf/10.1080/00461520.2013.804395</a:t>
            </a:r>
            <a:endParaRPr lang="en-US" sz="1500" dirty="0" smtClean="0"/>
          </a:p>
          <a:p>
            <a:pPr marL="169863" indent="-169863">
              <a:spcBef>
                <a:spcPct val="0"/>
              </a:spcBef>
              <a:spcAft>
                <a:spcPts val="300"/>
              </a:spcAft>
            </a:pPr>
            <a:r>
              <a:rPr lang="en-US" sz="1500" dirty="0" smtClean="0"/>
              <a:t>Kra¨tzig</a:t>
            </a:r>
            <a:r>
              <a:rPr lang="en-US" sz="1500" dirty="0" smtClean="0"/>
              <a:t>, G.P., &amp; Arbuthnott, K.D. (2006). Perceptual Learning Style and Learning Proficiency: A Test of the Hypothesis. </a:t>
            </a:r>
            <a:r>
              <a:rPr lang="en-US" sz="1500" i="1" dirty="0" smtClean="0"/>
              <a:t>Journal of Educational Psychology</a:t>
            </a:r>
            <a:r>
              <a:rPr lang="en-US" sz="1500" dirty="0" smtClean="0"/>
              <a:t>, Vol. 98, No. 1, 238–246, Retrieved from </a:t>
            </a:r>
            <a:r>
              <a:rPr lang="en-US" sz="1500" u="sng" dirty="0" smtClean="0">
                <a:hlinkClick r:id="rId7"/>
              </a:rPr>
              <a:t>http://psychology.illinoisstate.edu/cbs/readings/kratzig_arbuthnott2006.pdf</a:t>
            </a:r>
            <a:r>
              <a:rPr lang="en-US" sz="1500" dirty="0" smtClean="0"/>
              <a:t> </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8"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9"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10" action="ppaction://hlinksldjump"/>
          </p:cNvPr>
          <p:cNvPicPr>
            <a:picLocks noChangeAspect="1" noChangeArrowheads="1"/>
          </p:cNvPicPr>
          <p:nvPr/>
        </p:nvPicPr>
        <p:blipFill>
          <a:blip r:embed="rId11" cstate="print"/>
          <a:srcRect/>
          <a:stretch>
            <a:fillRect/>
          </a:stretch>
        </p:blipFill>
        <p:spPr bwMode="auto">
          <a:xfrm>
            <a:off x="7962900" y="6257925"/>
            <a:ext cx="285750" cy="295275"/>
          </a:xfrm>
          <a:prstGeom prst="rect">
            <a:avLst/>
          </a:prstGeom>
          <a:noFill/>
        </p:spPr>
      </p:pic>
      <p:sp>
        <p:nvSpPr>
          <p:cNvPr id="11" name="Rectangle 2"/>
          <p:cNvSpPr>
            <a:spLocks noGrp="1" noChangeArrowheads="1"/>
          </p:cNvSpPr>
          <p:nvPr>
            <p:ph type="title"/>
          </p:nvPr>
        </p:nvSpPr>
        <p:spPr bwMode="auto">
          <a:xfrm>
            <a:off x="1143000" y="457200"/>
            <a:ext cx="7391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Resources &amp; Additional Reading</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bwMode="auto">
          <a:xfrm>
            <a:off x="533400" y="1524000"/>
            <a:ext cx="8229600" cy="4343400"/>
          </a:xfrm>
          <a:noFill/>
          <a:ln>
            <a:miter lim="800000"/>
            <a:headEnd/>
            <a:tailEnd/>
          </a:ln>
        </p:spPr>
        <p:txBody>
          <a:bodyPr vert="horz" wrap="square" lIns="91440" tIns="45720" rIns="91440" bIns="45720" numCol="1" anchor="t" anchorCtr="0" compatLnSpc="1">
            <a:prstTxWarp prst="textNoShape">
              <a:avLst/>
            </a:prstTxWarp>
          </a:bodyPr>
          <a:lstStyle/>
          <a:p>
            <a:pPr marL="169863" indent="-169863">
              <a:spcBef>
                <a:spcPct val="0"/>
              </a:spcBef>
              <a:spcAft>
                <a:spcPts val="300"/>
              </a:spcAft>
            </a:pPr>
            <a:r>
              <a:rPr lang="en-US" sz="1500" dirty="0" smtClean="0"/>
              <a:t>Learning Orientation Research: Individual Differences in Learning (2004). Retrieved from </a:t>
            </a:r>
            <a:r>
              <a:rPr lang="en-US" sz="1500" u="sng" dirty="0" smtClean="0">
                <a:hlinkClick r:id="rId3"/>
              </a:rPr>
              <a:t>http://www.trainingplace.com/source/research/cronbach.htm</a:t>
            </a:r>
            <a:endParaRPr lang="en-US" sz="1500" u="sng" dirty="0" smtClean="0"/>
          </a:p>
          <a:p>
            <a:pPr marL="169863" indent="-169863">
              <a:spcBef>
                <a:spcPct val="0"/>
              </a:spcBef>
              <a:spcAft>
                <a:spcPts val="300"/>
              </a:spcAft>
            </a:pPr>
            <a:r>
              <a:rPr lang="en-US" sz="1500" dirty="0" smtClean="0"/>
              <a:t>Liu, Y.&amp; </a:t>
            </a:r>
            <a:r>
              <a:rPr lang="en-US" sz="1500" dirty="0" smtClean="0"/>
              <a:t>Ginther</a:t>
            </a:r>
            <a:r>
              <a:rPr lang="en-US" sz="1500" dirty="0" smtClean="0"/>
              <a:t>, &amp; </a:t>
            </a:r>
            <a:r>
              <a:rPr lang="en-US" sz="1500" dirty="0" smtClean="0"/>
              <a:t>Ginther</a:t>
            </a:r>
            <a:r>
              <a:rPr lang="en-US" sz="1500" dirty="0" smtClean="0"/>
              <a:t>, D. (1999). Cognitive Styles and Distance Education.</a:t>
            </a:r>
            <a:r>
              <a:rPr lang="en-US" sz="1500" i="1" dirty="0" smtClean="0"/>
              <a:t> Online Journal of Distance Learning Administration</a:t>
            </a:r>
            <a:r>
              <a:rPr lang="en-US" sz="1500" dirty="0" smtClean="0"/>
              <a:t>, Volume II, Number III, Fall 1999. Retrieved from </a:t>
            </a:r>
            <a:r>
              <a:rPr lang="en-US" sz="1500" u="sng" dirty="0" smtClean="0">
                <a:hlinkClick r:id="rId4"/>
              </a:rPr>
              <a:t>http://www.westga.edu/~distance/liu23.htm</a:t>
            </a:r>
            <a:r>
              <a:rPr lang="en-US" sz="1500" dirty="0" smtClean="0">
                <a:hlinkClick r:id="rId4"/>
              </a:rPr>
              <a:t>l</a:t>
            </a:r>
            <a:r>
              <a:rPr lang="en-US" sz="1500" dirty="0" smtClean="0"/>
              <a:t>.</a:t>
            </a:r>
          </a:p>
          <a:p>
            <a:pPr marL="169863" indent="-169863">
              <a:spcBef>
                <a:spcPct val="0"/>
              </a:spcBef>
              <a:spcAft>
                <a:spcPts val="300"/>
              </a:spcAft>
            </a:pPr>
            <a:r>
              <a:rPr lang="en-US" sz="1500" dirty="0" smtClean="0"/>
              <a:t>Massa, J., &amp; Mayer, R.E., 2006, Testing the ATI hypothesis: Should multimedia instruction accommodate verbalizer-visualizer cognitive style? </a:t>
            </a:r>
            <a:r>
              <a:rPr lang="en-US" sz="1500" i="1" dirty="0" smtClean="0"/>
              <a:t>Science Direct. </a:t>
            </a:r>
            <a:r>
              <a:rPr lang="en-US" sz="1500" dirty="0" smtClean="0"/>
              <a:t>Learning and Individual Differences 16 (2006) 321–335. Retrieved from </a:t>
            </a:r>
            <a:r>
              <a:rPr lang="en-US" sz="1500" dirty="0" smtClean="0">
                <a:hlinkClick r:id="rId5"/>
              </a:rPr>
              <a:t>http://people.cs.vt.edu/~shaffer/cs6604/Papers/Validity_2006.pdf</a:t>
            </a:r>
            <a:r>
              <a:rPr lang="en-US" sz="1500" dirty="0" smtClean="0"/>
              <a:t> </a:t>
            </a:r>
            <a:endParaRPr lang="en-US" sz="1500" u="sng" dirty="0" smtClean="0"/>
          </a:p>
          <a:p>
            <a:pPr marL="169863" indent="-169863">
              <a:spcBef>
                <a:spcPct val="0"/>
              </a:spcBef>
              <a:spcAft>
                <a:spcPts val="300"/>
              </a:spcAft>
            </a:pPr>
            <a:r>
              <a:rPr lang="en-US" sz="1500" dirty="0" smtClean="0"/>
              <a:t>Matching Teaching Style to Learning Style May Not Help Student. </a:t>
            </a:r>
            <a:r>
              <a:rPr lang="en-US" sz="1500" i="1" dirty="0" smtClean="0"/>
              <a:t> </a:t>
            </a:r>
            <a:r>
              <a:rPr lang="en-US" sz="1500" dirty="0" smtClean="0"/>
              <a:t>(Dec 15, 2009).</a:t>
            </a:r>
            <a:r>
              <a:rPr lang="en-US" sz="1500" i="1" dirty="0" smtClean="0"/>
              <a:t> Chronicle of Higher Education</a:t>
            </a:r>
            <a:r>
              <a:rPr lang="en-US" sz="1500" dirty="0" smtClean="0"/>
              <a:t>. Retrieved from </a:t>
            </a:r>
            <a:r>
              <a:rPr lang="en-US" sz="1500" u="sng" dirty="0" smtClean="0">
                <a:hlinkClick r:id="rId6"/>
              </a:rPr>
              <a:t>http://chronicle.com/article/Matching-Teaching-Style-to/49497/</a:t>
            </a:r>
            <a:endParaRPr lang="en-US" sz="1500" u="sng" dirty="0" smtClean="0"/>
          </a:p>
          <a:p>
            <a:pPr marL="169863" indent="-169863">
              <a:spcBef>
                <a:spcPct val="0"/>
              </a:spcBef>
              <a:spcAft>
                <a:spcPts val="300"/>
              </a:spcAft>
            </a:pPr>
            <a:r>
              <a:rPr lang="en-US" sz="1500" dirty="0" smtClean="0"/>
              <a:t>Multimodal Learning Through Media: What the Research Says. (2008). Metiri Group--Commissioned by Cisco. Retrieved from </a:t>
            </a:r>
            <a:r>
              <a:rPr lang="en-US" sz="1500" u="sng" dirty="0" smtClean="0">
                <a:hlinkClick r:id="rId7"/>
              </a:rPr>
              <a:t>http://www.cisco.com/web/strategy/docs/education/Multimodal-Learning-Through-Media.pdf</a:t>
            </a:r>
            <a:endParaRPr lang="en-US" sz="1500" u="sng" dirty="0" smtClean="0"/>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8"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9"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10" action="ppaction://hlinksldjump"/>
          </p:cNvPr>
          <p:cNvPicPr>
            <a:picLocks noChangeAspect="1" noChangeArrowheads="1"/>
          </p:cNvPicPr>
          <p:nvPr/>
        </p:nvPicPr>
        <p:blipFill>
          <a:blip r:embed="rId11" cstate="print"/>
          <a:srcRect/>
          <a:stretch>
            <a:fillRect/>
          </a:stretch>
        </p:blipFill>
        <p:spPr bwMode="auto">
          <a:xfrm>
            <a:off x="7962900" y="6257925"/>
            <a:ext cx="285750" cy="295275"/>
          </a:xfrm>
          <a:prstGeom prst="rect">
            <a:avLst/>
          </a:prstGeom>
          <a:noFill/>
        </p:spPr>
      </p:pic>
      <p:sp>
        <p:nvSpPr>
          <p:cNvPr id="11" name="Rectangle 2"/>
          <p:cNvSpPr>
            <a:spLocks noGrp="1" noChangeArrowheads="1"/>
          </p:cNvSpPr>
          <p:nvPr>
            <p:ph type="title"/>
          </p:nvPr>
        </p:nvSpPr>
        <p:spPr bwMode="auto">
          <a:xfrm>
            <a:off x="1143000" y="457200"/>
            <a:ext cx="7391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Resources &amp; Additional Reading</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3400" y="1524000"/>
            <a:ext cx="8458200" cy="4038600"/>
          </a:xfrm>
        </p:spPr>
        <p:txBody>
          <a:bodyPr/>
          <a:lstStyle/>
          <a:p>
            <a:pPr marL="169863" indent="-169863">
              <a:spcBef>
                <a:spcPct val="0"/>
              </a:spcBef>
              <a:spcAft>
                <a:spcPts val="300"/>
              </a:spcAft>
              <a:defRPr/>
            </a:pPr>
            <a:r>
              <a:rPr lang="en-US" sz="1500" dirty="0" smtClean="0"/>
              <a:t>Merrill, David M. (2000). </a:t>
            </a:r>
            <a:r>
              <a:rPr lang="en-US" sz="1500" i="1" dirty="0" smtClean="0"/>
              <a:t>Instructional Strategies and Learning Styles: Which takes Precedence? </a:t>
            </a:r>
            <a:r>
              <a:rPr lang="en-US" sz="1500" dirty="0" smtClean="0"/>
              <a:t>Retrieved from </a:t>
            </a:r>
            <a:r>
              <a:rPr lang="en-US" sz="1500" u="sng" dirty="0" smtClean="0">
                <a:hlinkClick r:id="rId3"/>
              </a:rPr>
              <a:t>http://www.google.com/url?sa=t&amp;source=web&amp;cd=1&amp;ved=0CBkQFjAA&amp;url=http%3A%2F%2Fciteseerx.ist.psu.edu%2Fviewdoc%2Fdownload%3Fdoi%3D10.1.1.22.3996%26rep%3Drep1%26type%3Dpdf&amp;rct=j&amp;q=Instructional%20Strategies%20and%20Learning%20Styles%3A%20Which%20takes%20Precedence&amp;ei=czy4TaTaOsmDtgfHnczeBA&amp;usg=AFQjCNFRR9qlyzSSM3L_YzhcksffPlkmGg</a:t>
            </a:r>
            <a:endParaRPr lang="en-US" sz="1500" dirty="0" smtClean="0"/>
          </a:p>
          <a:p>
            <a:pPr marL="169863" indent="-169863">
              <a:spcBef>
                <a:spcPct val="0"/>
              </a:spcBef>
              <a:spcAft>
                <a:spcPts val="300"/>
              </a:spcAft>
              <a:defRPr/>
            </a:pPr>
            <a:r>
              <a:rPr lang="en-US" sz="1500" dirty="0" smtClean="0"/>
              <a:t>Pashler</a:t>
            </a:r>
            <a:r>
              <a:rPr lang="en-US" sz="1500" dirty="0" smtClean="0"/>
              <a:t>, H., McDaniel, M., Rohrer, D., &amp; Bjork, R. (2008). Learning Styles: Concepts and Evidence</a:t>
            </a:r>
            <a:r>
              <a:rPr lang="en-US" sz="1500" i="1" dirty="0" smtClean="0"/>
              <a:t>, Psychological Science in the Public Interest</a:t>
            </a:r>
            <a:r>
              <a:rPr lang="en-US" sz="1500" dirty="0" smtClean="0"/>
              <a:t>,  Retrieved from </a:t>
            </a:r>
            <a:r>
              <a:rPr lang="en-US" sz="1500" u="sng" dirty="0" smtClean="0">
                <a:hlinkClick r:id="rId4"/>
              </a:rPr>
              <a:t>http://www.psychologicalscience.org/journals/pspi/PSPI_9_3.pdf</a:t>
            </a:r>
            <a:endParaRPr lang="en-US" sz="1500" u="sng" dirty="0" smtClean="0"/>
          </a:p>
          <a:p>
            <a:pPr marL="169863" indent="-169863">
              <a:spcBef>
                <a:spcPct val="0"/>
              </a:spcBef>
              <a:spcAft>
                <a:spcPts val="300"/>
              </a:spcAft>
              <a:defRPr/>
            </a:pPr>
            <a:r>
              <a:rPr lang="en-US" sz="1500" dirty="0" smtClean="0"/>
              <a:t>Reeves, T. (2006), </a:t>
            </a:r>
            <a:r>
              <a:rPr lang="en-US" sz="1500" i="1" dirty="0" smtClean="0"/>
              <a:t>Do Generational Differences Matter in Instructional Design</a:t>
            </a:r>
            <a:r>
              <a:rPr lang="en-US" sz="1500" dirty="0" smtClean="0"/>
              <a:t>?</a:t>
            </a:r>
            <a:r>
              <a:rPr lang="en-US" sz="1500" i="1" dirty="0" smtClean="0"/>
              <a:t> </a:t>
            </a:r>
            <a:r>
              <a:rPr lang="en-US" sz="1500" dirty="0" smtClean="0"/>
              <a:t>Retrieved from </a:t>
            </a:r>
            <a:r>
              <a:rPr lang="en-US" sz="1500" u="sng" dirty="0" smtClean="0">
                <a:hlinkClick r:id="rId5"/>
              </a:rPr>
              <a:t>http://it.coe.uga.edu/itforum/Paper104/ReevesITForumJan08.pdf</a:t>
            </a:r>
            <a:endParaRPr lang="en-US" sz="1500" u="sng" dirty="0" smtClean="0"/>
          </a:p>
          <a:p>
            <a:pPr marL="169863" indent="-169863">
              <a:spcBef>
                <a:spcPts val="0"/>
              </a:spcBef>
              <a:spcAft>
                <a:spcPts val="300"/>
              </a:spcAft>
              <a:defRPr/>
            </a:pPr>
            <a:r>
              <a:rPr lang="en-US" sz="1500" dirty="0" smtClean="0"/>
              <a:t>Riener, C., &amp;  Willingham, D., 2010. The Myth of Learning Styles. </a:t>
            </a:r>
            <a:r>
              <a:rPr lang="en-US" sz="1500" i="1" dirty="0" smtClean="0"/>
              <a:t>Change, The Magazine of Higher Learning</a:t>
            </a:r>
            <a:r>
              <a:rPr lang="en-US" sz="1500" dirty="0" smtClean="0"/>
              <a:t>, Sep.-Oct., 2010. Retrieved from </a:t>
            </a:r>
            <a:r>
              <a:rPr lang="en-US" sz="1500" dirty="0" smtClean="0">
                <a:hlinkClick r:id="rId6"/>
              </a:rPr>
              <a:t>http://www.changemag.org/Archives/Back%20Issues/September-October%202010/the-myth-of-learning-full.html</a:t>
            </a:r>
            <a:r>
              <a:rPr lang="en-US" sz="1500" dirty="0" smtClean="0"/>
              <a:t> </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7"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8"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9" action="ppaction://hlinksldjump"/>
          </p:cNvPr>
          <p:cNvPicPr>
            <a:picLocks noChangeAspect="1" noChangeArrowheads="1"/>
          </p:cNvPicPr>
          <p:nvPr/>
        </p:nvPicPr>
        <p:blipFill>
          <a:blip r:embed="rId10" cstate="print"/>
          <a:srcRect/>
          <a:stretch>
            <a:fillRect/>
          </a:stretch>
        </p:blipFill>
        <p:spPr bwMode="auto">
          <a:xfrm>
            <a:off x="7962900" y="6257925"/>
            <a:ext cx="285750" cy="295275"/>
          </a:xfrm>
          <a:prstGeom prst="rect">
            <a:avLst/>
          </a:prstGeom>
          <a:noFill/>
        </p:spPr>
      </p:pic>
      <p:sp>
        <p:nvSpPr>
          <p:cNvPr id="11" name="Rectangle 2"/>
          <p:cNvSpPr>
            <a:spLocks noGrp="1" noChangeArrowheads="1"/>
          </p:cNvSpPr>
          <p:nvPr>
            <p:ph type="title"/>
          </p:nvPr>
        </p:nvSpPr>
        <p:spPr bwMode="auto">
          <a:xfrm>
            <a:off x="1143000" y="457200"/>
            <a:ext cx="7391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Resources &amp; Additional Reading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81200" y="228600"/>
            <a:ext cx="51054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i="0" dirty="0" smtClean="0"/>
              <a:t>Presentation Menu</a:t>
            </a:r>
            <a:br>
              <a:rPr lang="en-US" i="0" dirty="0" smtClean="0"/>
            </a:br>
            <a:r>
              <a:rPr lang="en-US" sz="1400" i="0" dirty="0" smtClean="0"/>
              <a:t>(</a:t>
            </a:r>
            <a:r>
              <a:rPr lang="en-US" sz="1400" dirty="0" smtClean="0"/>
              <a:t>Click any of the hyperlinks to go directly to that topic)</a:t>
            </a:r>
            <a:br>
              <a:rPr lang="en-US" sz="1400" dirty="0" smtClean="0"/>
            </a:br>
            <a:endParaRPr lang="en-US" sz="1400" i="0" dirty="0" smtClean="0"/>
          </a:p>
        </p:txBody>
      </p:sp>
      <p:sp>
        <p:nvSpPr>
          <p:cNvPr id="8195" name="Rectangle 3"/>
          <p:cNvSpPr>
            <a:spLocks noGrp="1" noChangeArrowheads="1"/>
          </p:cNvSpPr>
          <p:nvPr>
            <p:ph type="body" idx="1"/>
          </p:nvPr>
        </p:nvSpPr>
        <p:spPr bwMode="auto">
          <a:xfrm>
            <a:off x="914400" y="1524000"/>
            <a:ext cx="6858000" cy="4267200"/>
          </a:xfrm>
          <a:ln>
            <a:miter lim="800000"/>
            <a:headEnd/>
            <a:tailEnd/>
          </a:ln>
        </p:spPr>
        <p:txBody>
          <a:bodyPr vert="horz" wrap="square" lIns="91440" tIns="45720" rIns="91440" bIns="45720" numCol="1" anchor="t" anchorCtr="0" compatLnSpc="1">
            <a:prstTxWarp prst="textNoShape">
              <a:avLst/>
            </a:prstTxWarp>
          </a:bodyPr>
          <a:lstStyle/>
          <a:p>
            <a:pPr marL="225425" indent="-225425" eaLnBrk="1" hangingPunct="1">
              <a:spcBef>
                <a:spcPct val="0"/>
              </a:spcBef>
              <a:spcAft>
                <a:spcPts val="300"/>
              </a:spcAft>
              <a:buSzPct val="150000"/>
              <a:buFont typeface="Arial" pitchFamily="34" charset="0"/>
              <a:buChar char="•"/>
              <a:defRPr/>
            </a:pPr>
            <a:r>
              <a:rPr lang="en-US" sz="2200" dirty="0" smtClean="0">
                <a:hlinkClick r:id="rId3" action="ppaction://hlinksldjump"/>
              </a:rPr>
              <a:t>Learning Styles</a:t>
            </a:r>
            <a:endParaRPr lang="en-US" sz="2200" dirty="0" smtClean="0"/>
          </a:p>
          <a:p>
            <a:pPr marL="457200" lvl="1" indent="-228600" eaLnBrk="1" hangingPunct="1">
              <a:spcBef>
                <a:spcPct val="0"/>
              </a:spcBef>
              <a:spcAft>
                <a:spcPts val="300"/>
              </a:spcAft>
              <a:buClr>
                <a:schemeClr val="tx1">
                  <a:lumMod val="65000"/>
                  <a:lumOff val="35000"/>
                </a:schemeClr>
              </a:buClr>
              <a:buFont typeface="Arial" pitchFamily="34" charset="0"/>
              <a:buChar char="•"/>
              <a:defRPr/>
            </a:pPr>
            <a:r>
              <a:rPr lang="en-US" sz="1800" dirty="0" smtClean="0">
                <a:hlinkClick r:id="rId4" action="ppaction://hlinksldjump"/>
              </a:rPr>
              <a:t>The Debate</a:t>
            </a:r>
            <a:endParaRPr lang="en-US" sz="1800" dirty="0" smtClean="0">
              <a:hlinkClick r:id="rId5" action="ppaction://hlinksldjump"/>
            </a:endParaRPr>
          </a:p>
          <a:p>
            <a:pPr marL="463550" lvl="1" indent="-231775" eaLnBrk="1" hangingPunct="1">
              <a:spcBef>
                <a:spcPct val="0"/>
              </a:spcBef>
              <a:spcAft>
                <a:spcPts val="300"/>
              </a:spcAft>
              <a:buClr>
                <a:schemeClr val="tx1">
                  <a:lumMod val="65000"/>
                  <a:lumOff val="35000"/>
                </a:schemeClr>
              </a:buClr>
              <a:defRPr/>
            </a:pPr>
            <a:r>
              <a:rPr lang="en-US" sz="1800" dirty="0" smtClean="0">
                <a:hlinkClick r:id="rId6" action="ppaction://hlinksldjump"/>
              </a:rPr>
              <a:t>The Learning Style Hypothesis</a:t>
            </a:r>
            <a:endParaRPr lang="en-US" sz="1800" dirty="0" smtClean="0"/>
          </a:p>
          <a:p>
            <a:pPr marL="463550" lvl="1" indent="-231775" eaLnBrk="1" hangingPunct="1">
              <a:spcBef>
                <a:spcPct val="0"/>
              </a:spcBef>
              <a:spcAft>
                <a:spcPts val="300"/>
              </a:spcAft>
              <a:buClr>
                <a:schemeClr val="tx1">
                  <a:lumMod val="65000"/>
                  <a:lumOff val="35000"/>
                </a:schemeClr>
              </a:buClr>
              <a:defRPr/>
            </a:pPr>
            <a:r>
              <a:rPr lang="en-US" sz="1800" dirty="0" smtClean="0">
                <a:hlinkClick r:id="rId7" action="ppaction://hlinksldjump"/>
              </a:rPr>
              <a:t>Review of the Research</a:t>
            </a:r>
            <a:endParaRPr lang="en-US" sz="1800" dirty="0" smtClean="0"/>
          </a:p>
          <a:p>
            <a:pPr marL="463550" lvl="1" indent="-231775" eaLnBrk="1" hangingPunct="1">
              <a:spcBef>
                <a:spcPct val="0"/>
              </a:spcBef>
              <a:spcAft>
                <a:spcPts val="300"/>
              </a:spcAft>
              <a:buClr>
                <a:schemeClr val="tx1">
                  <a:lumMod val="65000"/>
                  <a:lumOff val="35000"/>
                </a:schemeClr>
              </a:buClr>
              <a:defRPr/>
            </a:pPr>
            <a:r>
              <a:rPr lang="en-US" sz="1800" dirty="0" smtClean="0">
                <a:hlinkClick r:id="rId8" action="ppaction://hlinksldjump"/>
              </a:rPr>
              <a:t>What are Learning Modalities?</a:t>
            </a:r>
            <a:endParaRPr lang="en-US" sz="1800" dirty="0" smtClean="0"/>
          </a:p>
          <a:p>
            <a:pPr marL="225425" indent="-225425" eaLnBrk="1" hangingPunct="1">
              <a:spcBef>
                <a:spcPct val="0"/>
              </a:spcBef>
              <a:spcAft>
                <a:spcPts val="300"/>
              </a:spcAft>
              <a:buSzPct val="150000"/>
              <a:buFont typeface="Arial" pitchFamily="34" charset="0"/>
              <a:buChar char="•"/>
              <a:defRPr/>
            </a:pPr>
            <a:r>
              <a:rPr lang="en-US" sz="2200" dirty="0" smtClean="0">
                <a:hlinkClick r:id="rId9" action="ppaction://hlinksldjump"/>
              </a:rPr>
              <a:t>The Science Behind Learning</a:t>
            </a:r>
            <a:endParaRPr lang="en-US" sz="2200" dirty="0" smtClean="0"/>
          </a:p>
          <a:p>
            <a:pPr marL="454025" lvl="1" indent="-225425" eaLnBrk="1" hangingPunct="1">
              <a:spcBef>
                <a:spcPct val="0"/>
              </a:spcBef>
              <a:spcAft>
                <a:spcPts val="300"/>
              </a:spcAft>
              <a:buClr>
                <a:schemeClr val="tx1">
                  <a:lumMod val="50000"/>
                  <a:lumOff val="50000"/>
                </a:schemeClr>
              </a:buClr>
              <a:buFont typeface="Arial" pitchFamily="34" charset="0"/>
              <a:buChar char="•"/>
              <a:defRPr/>
            </a:pPr>
            <a:r>
              <a:rPr lang="en-US" sz="1800" dirty="0" smtClean="0">
                <a:hlinkClick r:id="rId10" action="ppaction://hlinksldjump"/>
              </a:rPr>
              <a:t>Cognitive Information Processing Model</a:t>
            </a:r>
            <a:endParaRPr lang="en-US" sz="1800" dirty="0" smtClean="0"/>
          </a:p>
          <a:p>
            <a:pPr marL="454025" lvl="1" indent="-225425" eaLnBrk="1" hangingPunct="1">
              <a:spcBef>
                <a:spcPct val="0"/>
              </a:spcBef>
              <a:spcAft>
                <a:spcPts val="300"/>
              </a:spcAft>
              <a:buClr>
                <a:schemeClr val="tx1">
                  <a:lumMod val="50000"/>
                  <a:lumOff val="50000"/>
                </a:schemeClr>
              </a:buClr>
              <a:buFont typeface="Arial" pitchFamily="34" charset="0"/>
              <a:buChar char="•"/>
              <a:defRPr/>
            </a:pPr>
            <a:r>
              <a:rPr lang="en-US" sz="1800" dirty="0" smtClean="0">
                <a:hlinkClick r:id="rId11" action="ppaction://hlinksldjump"/>
              </a:rPr>
              <a:t>Cognitive Learning Strategies</a:t>
            </a:r>
            <a:endParaRPr lang="en-US" sz="1800" dirty="0" smtClean="0"/>
          </a:p>
          <a:p>
            <a:pPr marL="454025" lvl="1" indent="-225425" eaLnBrk="1" hangingPunct="1">
              <a:spcBef>
                <a:spcPct val="0"/>
              </a:spcBef>
              <a:spcAft>
                <a:spcPts val="300"/>
              </a:spcAft>
              <a:buClr>
                <a:schemeClr val="tx1">
                  <a:lumMod val="50000"/>
                  <a:lumOff val="50000"/>
                </a:schemeClr>
              </a:buClr>
              <a:buFont typeface="Arial" pitchFamily="34" charset="0"/>
              <a:buChar char="•"/>
              <a:defRPr/>
            </a:pPr>
            <a:r>
              <a:rPr lang="en-US" sz="1800" dirty="0" smtClean="0">
                <a:hlinkClick r:id="rId12" action="ppaction://hlinksldjump"/>
              </a:rPr>
              <a:t>Design Techniques</a:t>
            </a:r>
            <a:endParaRPr lang="en-US" sz="1800" dirty="0" smtClean="0"/>
          </a:p>
          <a:p>
            <a:pPr marL="454025" lvl="1" indent="-225425" eaLnBrk="1" hangingPunct="1">
              <a:spcBef>
                <a:spcPct val="0"/>
              </a:spcBef>
              <a:spcAft>
                <a:spcPts val="300"/>
              </a:spcAft>
              <a:buClr>
                <a:schemeClr val="tx1">
                  <a:lumMod val="50000"/>
                  <a:lumOff val="50000"/>
                </a:schemeClr>
              </a:buClr>
              <a:buFont typeface="Arial" pitchFamily="34" charset="0"/>
              <a:buChar char="•"/>
              <a:defRPr/>
            </a:pPr>
            <a:r>
              <a:rPr lang="en-US" sz="1800" dirty="0" smtClean="0">
                <a:hlinkClick r:id="rId13" action="ppaction://hlinksldjump"/>
              </a:rPr>
              <a:t>Multimedia Design Techniques &amp; Principles</a:t>
            </a:r>
            <a:endParaRPr lang="en-US" sz="1800" dirty="0" smtClean="0"/>
          </a:p>
          <a:p>
            <a:pPr marL="53975" indent="-225425" eaLnBrk="1" hangingPunct="1">
              <a:spcBef>
                <a:spcPct val="0"/>
              </a:spcBef>
              <a:spcAft>
                <a:spcPts val="300"/>
              </a:spcAft>
              <a:buSzPct val="150000"/>
              <a:buFont typeface="Arial" pitchFamily="34" charset="0"/>
              <a:buChar char="•"/>
              <a:defRPr/>
            </a:pPr>
            <a:r>
              <a:rPr lang="en-US" sz="2200" dirty="0" smtClean="0"/>
              <a:t>Addendum</a:t>
            </a:r>
            <a:endParaRPr lang="en-US" sz="2200" dirty="0" smtClean="0">
              <a:hlinkClick r:id="rId14" action="ppaction://hlinksldjump"/>
            </a:endParaRPr>
          </a:p>
          <a:p>
            <a:pPr marL="454025" lvl="1" indent="-225425" eaLnBrk="1" hangingPunct="1">
              <a:spcBef>
                <a:spcPct val="0"/>
              </a:spcBef>
              <a:spcAft>
                <a:spcPts val="300"/>
              </a:spcAft>
              <a:buClr>
                <a:schemeClr val="tx1">
                  <a:lumMod val="65000"/>
                  <a:lumOff val="35000"/>
                </a:schemeClr>
              </a:buClr>
              <a:buFont typeface="Arial" pitchFamily="34" charset="0"/>
              <a:buChar char="•"/>
              <a:defRPr/>
            </a:pPr>
            <a:r>
              <a:rPr lang="en-US" sz="1800" dirty="0" smtClean="0">
                <a:hlinkClick r:id="rId14" action="ppaction://hlinksldjump"/>
              </a:rPr>
              <a:t>What Do the Experts Say?</a:t>
            </a:r>
            <a:endParaRPr lang="en-US" sz="1800" dirty="0" smtClean="0"/>
          </a:p>
          <a:p>
            <a:pPr marL="454025" lvl="1" indent="-225425" eaLnBrk="1" hangingPunct="1">
              <a:spcBef>
                <a:spcPct val="0"/>
              </a:spcBef>
              <a:spcAft>
                <a:spcPts val="300"/>
              </a:spcAft>
              <a:buClr>
                <a:schemeClr val="tx1">
                  <a:lumMod val="65000"/>
                  <a:lumOff val="35000"/>
                </a:schemeClr>
              </a:buClr>
              <a:buFont typeface="Arial" pitchFamily="34" charset="0"/>
              <a:buChar char="•"/>
              <a:defRPr/>
            </a:pPr>
            <a:r>
              <a:rPr lang="en-US" sz="1800" dirty="0" smtClean="0">
                <a:hlinkClick r:id="rId15" action="ppaction://hlinksldjump"/>
              </a:rPr>
              <a:t>Learning Style Resources</a:t>
            </a:r>
            <a:endParaRPr lang="en-US" sz="1800" dirty="0" smtClean="0"/>
          </a:p>
        </p:txBody>
      </p:sp>
      <p:sp>
        <p:nvSpPr>
          <p:cNvPr id="7" name="Rectangle 6"/>
          <p:cNvSpPr/>
          <p:nvPr/>
        </p:nvSpPr>
        <p:spPr>
          <a:xfrm>
            <a:off x="7315200" y="5959475"/>
            <a:ext cx="1447800" cy="288925"/>
          </a:xfrm>
          <a:prstGeom prst="rect">
            <a:avLst/>
          </a:prstGeom>
        </p:spPr>
        <p:txBody>
          <a:bodyPr>
            <a:spAutoFit/>
          </a:bodyPr>
          <a:lstStyle/>
          <a:p>
            <a:pPr>
              <a:lnSpc>
                <a:spcPct val="80000"/>
              </a:lnSpc>
              <a:defRPr/>
            </a:pPr>
            <a:r>
              <a:rPr lang="en-US" sz="800" b="1" dirty="0">
                <a:latin typeface="+mn-lt"/>
                <a:cs typeface="+mn-cs"/>
              </a:rPr>
              <a:t>  </a:t>
            </a:r>
            <a:r>
              <a:rPr lang="en-US" sz="800" b="1" dirty="0" smtClean="0">
                <a:latin typeface="+mn-lt"/>
                <a:cs typeface="+mn-cs"/>
              </a:rPr>
              <a:t>Prior       </a:t>
            </a:r>
            <a:r>
              <a:rPr lang="en-US" sz="800" b="1" dirty="0">
                <a:latin typeface="+mn-lt"/>
                <a:cs typeface="+mn-cs"/>
              </a:rPr>
              <a:t>Return  </a:t>
            </a:r>
            <a:r>
              <a:rPr lang="en-US" sz="800" b="1" dirty="0" smtClean="0">
                <a:latin typeface="+mn-lt"/>
                <a:cs typeface="+mn-cs"/>
              </a:rPr>
              <a:t>     </a:t>
            </a:r>
            <a:r>
              <a:rPr lang="en-US" sz="800" b="1" dirty="0">
                <a:latin typeface="+mn-lt"/>
                <a:cs typeface="+mn-cs"/>
              </a:rPr>
              <a:t>Next</a:t>
            </a:r>
          </a:p>
          <a:p>
            <a:pPr>
              <a:lnSpc>
                <a:spcPct val="80000"/>
              </a:lnSpc>
              <a:defRPr/>
            </a:pPr>
            <a:r>
              <a:rPr lang="en-US" sz="800" b="1" dirty="0">
                <a:latin typeface="+mn-lt"/>
                <a:cs typeface="+mn-cs"/>
              </a:rPr>
              <a:t>  slide   </a:t>
            </a:r>
            <a:r>
              <a:rPr lang="en-US" sz="800" b="1" dirty="0" smtClean="0">
                <a:latin typeface="+mn-lt"/>
                <a:cs typeface="+mn-cs"/>
              </a:rPr>
              <a:t>   </a:t>
            </a:r>
            <a:r>
              <a:rPr lang="en-US" sz="800" b="1" dirty="0">
                <a:latin typeface="+mn-lt"/>
                <a:cs typeface="+mn-cs"/>
              </a:rPr>
              <a:t>to Menu </a:t>
            </a:r>
            <a:r>
              <a:rPr lang="en-US" sz="800" b="1" dirty="0" smtClean="0">
                <a:latin typeface="+mn-lt"/>
                <a:cs typeface="+mn-cs"/>
              </a:rPr>
              <a:t>    </a:t>
            </a:r>
            <a:r>
              <a:rPr lang="en-US" sz="800" b="1" dirty="0">
                <a:latin typeface="+mn-lt"/>
                <a:cs typeface="+mn-cs"/>
              </a:rPr>
              <a:t>slide</a:t>
            </a:r>
            <a:endParaRPr lang="en-US" sz="800" b="1" dirty="0">
              <a:cs typeface="+mn-cs"/>
            </a:endParaRPr>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16" cstate="print"/>
          <a:srcRect/>
          <a:stretch>
            <a:fillRect/>
          </a:stretch>
        </p:blipFill>
        <p:spPr bwMode="auto">
          <a:xfrm>
            <a:off x="7353300" y="6257925"/>
            <a:ext cx="581025" cy="295275"/>
          </a:xfrm>
          <a:prstGeom prst="rect">
            <a:avLst/>
          </a:prstGeom>
          <a:noFill/>
        </p:spPr>
      </p:pic>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17" cstate="print"/>
          <a:srcRect/>
          <a:stretch>
            <a:fillRect/>
          </a:stretch>
        </p:blipFill>
        <p:spPr bwMode="auto">
          <a:xfrm>
            <a:off x="8267700" y="6257925"/>
            <a:ext cx="571500" cy="295275"/>
          </a:xfrm>
          <a:prstGeom prst="rect">
            <a:avLst/>
          </a:prstGeom>
          <a:noFill/>
        </p:spPr>
      </p:pic>
      <p:pic>
        <p:nvPicPr>
          <p:cNvPr id="10" name="Picture 4" descr="C:\Users\User\Desktop\Documents\AIU Online\Lectora Folder\Learning Activity Development 2.7\images\0502_home.jpg">
            <a:hlinkClick r:id="rId18" action="ppaction://hlinksldjump"/>
          </p:cNvPr>
          <p:cNvPicPr>
            <a:picLocks noChangeAspect="1" noChangeArrowheads="1"/>
          </p:cNvPicPr>
          <p:nvPr/>
        </p:nvPicPr>
        <p:blipFill>
          <a:blip r:embed="rId19"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bwMode="auto">
          <a:xfrm>
            <a:off x="533400" y="1524000"/>
            <a:ext cx="7696200" cy="4419600"/>
          </a:xfrm>
          <a:noFill/>
          <a:ln>
            <a:miter lim="800000"/>
            <a:headEnd/>
            <a:tailEnd/>
          </a:ln>
        </p:spPr>
        <p:txBody>
          <a:bodyPr vert="horz" wrap="square" lIns="91440" tIns="45720" rIns="91440" bIns="45720" numCol="1" anchor="t" anchorCtr="0" compatLnSpc="1">
            <a:prstTxWarp prst="textNoShape">
              <a:avLst/>
            </a:prstTxWarp>
          </a:bodyPr>
          <a:lstStyle/>
          <a:p>
            <a:pPr marL="169863" indent="-169863">
              <a:spcBef>
                <a:spcPts val="0"/>
              </a:spcBef>
              <a:spcAft>
                <a:spcPts val="300"/>
              </a:spcAft>
              <a:defRPr/>
            </a:pPr>
            <a:r>
              <a:rPr lang="en-US" sz="1500" dirty="0" smtClean="0"/>
              <a:t>Santally</a:t>
            </a:r>
            <a:r>
              <a:rPr lang="en-US" sz="1500" dirty="0" smtClean="0"/>
              <a:t>, M., &amp; </a:t>
            </a:r>
            <a:r>
              <a:rPr lang="en-US" sz="1500" dirty="0" smtClean="0"/>
              <a:t>Senteni</a:t>
            </a:r>
            <a:r>
              <a:rPr lang="en-US" sz="1500" dirty="0" smtClean="0"/>
              <a:t>, A. (2013). Effectiveness of </a:t>
            </a:r>
            <a:r>
              <a:rPr lang="en-US" sz="1500" dirty="0" smtClean="0"/>
              <a:t>Personalised</a:t>
            </a:r>
            <a:r>
              <a:rPr lang="en-US" sz="1500" dirty="0" smtClean="0"/>
              <a:t> Learning Paths on Students Learning Experiences in an e-Learning Environment. </a:t>
            </a:r>
            <a:r>
              <a:rPr lang="en-US" sz="1500" i="1" dirty="0" smtClean="0"/>
              <a:t>European Journal of Open, Distance and E-Learning.</a:t>
            </a:r>
            <a:r>
              <a:rPr lang="en-US" sz="1500" dirty="0" smtClean="0"/>
              <a:t> Retrieved from </a:t>
            </a:r>
            <a:r>
              <a:rPr lang="en-US" sz="1500" u="sng" dirty="0" smtClean="0">
                <a:hlinkClick r:id="rId3"/>
              </a:rPr>
              <a:t>http://www.eurodl.org/materials/contrib/2013/Santally_Senteni.pdf</a:t>
            </a:r>
            <a:r>
              <a:rPr lang="en-US" sz="1500" dirty="0" smtClean="0"/>
              <a:t> </a:t>
            </a:r>
          </a:p>
          <a:p>
            <a:pPr marL="169863" indent="-169863">
              <a:spcBef>
                <a:spcPts val="0"/>
              </a:spcBef>
              <a:spcAft>
                <a:spcPts val="300"/>
              </a:spcAft>
              <a:defRPr/>
            </a:pPr>
            <a:r>
              <a:rPr lang="en-US" sz="1500" dirty="0" smtClean="0"/>
              <a:t>Scott, Catherine (2010) "The enduring appeal of ‘learning styles’," </a:t>
            </a:r>
            <a:r>
              <a:rPr lang="en-US" sz="1500" i="1" dirty="0" smtClean="0"/>
              <a:t>Australian Journal of Education</a:t>
            </a:r>
            <a:r>
              <a:rPr lang="en-US" sz="1500" dirty="0" smtClean="0"/>
              <a:t>: Vol. 54: </a:t>
            </a:r>
            <a:r>
              <a:rPr lang="en-US" sz="1500" dirty="0" smtClean="0"/>
              <a:t>Iss</a:t>
            </a:r>
            <a:r>
              <a:rPr lang="en-US" sz="1500" dirty="0" smtClean="0"/>
              <a:t>. 1, Article 1.  Available at: </a:t>
            </a:r>
            <a:r>
              <a:rPr lang="en-US" sz="1500" dirty="0" smtClean="0">
                <a:hlinkClick r:id="rId4"/>
              </a:rPr>
              <a:t>http://research.acer.edu.au/aje/vol54/iss1/1</a:t>
            </a:r>
            <a:endParaRPr lang="en-US" sz="1500" dirty="0" smtClean="0"/>
          </a:p>
          <a:p>
            <a:pPr marL="169863" indent="-169863">
              <a:spcBef>
                <a:spcPts val="0"/>
              </a:spcBef>
              <a:spcAft>
                <a:spcPts val="300"/>
              </a:spcAft>
              <a:defRPr/>
            </a:pPr>
            <a:r>
              <a:rPr lang="en-US" sz="1500" dirty="0" smtClean="0"/>
              <a:t>Sharp, J. G., Byrne, J., &amp;  </a:t>
            </a:r>
            <a:r>
              <a:rPr lang="en-US" sz="1500" dirty="0" smtClean="0"/>
              <a:t>Bowker</a:t>
            </a:r>
            <a:r>
              <a:rPr lang="en-US" sz="1500" dirty="0" smtClean="0"/>
              <a:t>, R. (2008). </a:t>
            </a:r>
            <a:r>
              <a:rPr lang="en-US" sz="1500" i="1" dirty="0" smtClean="0"/>
              <a:t>The Trouble with VAK.  </a:t>
            </a:r>
            <a:r>
              <a:rPr lang="en-US" sz="1500" dirty="0" smtClean="0"/>
              <a:t>Educational Futures Vol.1(1) August 2008.  Retrieved from </a:t>
            </a:r>
            <a:r>
              <a:rPr lang="en-US" sz="1500" u="sng" dirty="0" smtClean="0">
                <a:hlinkClick r:id="rId5"/>
              </a:rPr>
              <a:t>http://www.educationstudies.org.uk/materials/sharp_et_al_2.pdf</a:t>
            </a:r>
            <a:r>
              <a:rPr lang="en-US" sz="1500" dirty="0" smtClean="0"/>
              <a:t> </a:t>
            </a:r>
          </a:p>
          <a:p>
            <a:pPr marL="169863" indent="-169863">
              <a:spcBef>
                <a:spcPct val="0"/>
              </a:spcBef>
              <a:spcAft>
                <a:spcPts val="300"/>
              </a:spcAft>
            </a:pPr>
            <a:r>
              <a:rPr lang="en-US" sz="1500" dirty="0" smtClean="0"/>
              <a:t>Stahl, Steven A. (1999). Different Strokes for Different Folks: A Critique of Learning Styles. </a:t>
            </a:r>
            <a:r>
              <a:rPr lang="en-US" sz="1500" i="1" dirty="0" smtClean="0"/>
              <a:t>The American Educator</a:t>
            </a:r>
            <a:r>
              <a:rPr lang="en-US" sz="1500" dirty="0" smtClean="0"/>
              <a:t>, Fall, 1999. Retrieved from </a:t>
            </a:r>
            <a:r>
              <a:rPr lang="en-US" sz="1500" dirty="0" smtClean="0">
                <a:hlinkClick r:id="rId6"/>
              </a:rPr>
              <a:t>http://home.centurytel.net/msv/Documents/Learning-Styles-Different%20Strokes.pdf</a:t>
            </a:r>
            <a:r>
              <a:rPr lang="en-US" sz="1500" dirty="0" smtClean="0"/>
              <a:t> </a:t>
            </a:r>
          </a:p>
          <a:p>
            <a:pPr marL="169863" indent="-169863">
              <a:spcBef>
                <a:spcPct val="0"/>
              </a:spcBef>
              <a:spcAft>
                <a:spcPts val="300"/>
              </a:spcAft>
            </a:pPr>
            <a:r>
              <a:rPr lang="en-US" sz="1500" dirty="0" smtClean="0"/>
              <a:t>Willingham, D.</a:t>
            </a:r>
            <a:r>
              <a:rPr lang="en-US" sz="1500" i="1" dirty="0" smtClean="0"/>
              <a:t> </a:t>
            </a:r>
            <a:r>
              <a:rPr lang="en-US" sz="1500" dirty="0" smtClean="0"/>
              <a:t>(2005).</a:t>
            </a:r>
            <a:r>
              <a:rPr lang="en-US" sz="1500" i="1" dirty="0" smtClean="0"/>
              <a:t> </a:t>
            </a:r>
            <a:r>
              <a:rPr lang="en-US" sz="1500" dirty="0" smtClean="0"/>
              <a:t>Do Visual, Auditory, and Kinesthetic Learners Need Visual, Auditory, and Kinesthetic Instruction</a:t>
            </a:r>
            <a:r>
              <a:rPr lang="en-US" sz="1500" i="1" dirty="0" smtClean="0"/>
              <a:t>?</a:t>
            </a:r>
            <a:r>
              <a:rPr lang="en-US" sz="1500" dirty="0" smtClean="0"/>
              <a:t> </a:t>
            </a:r>
            <a:r>
              <a:rPr lang="en-US" sz="1500" i="1" dirty="0" smtClean="0"/>
              <a:t>American Educator</a:t>
            </a:r>
            <a:r>
              <a:rPr lang="en-US" sz="1500" dirty="0" smtClean="0"/>
              <a:t>, Summer 2005. Retrieved from </a:t>
            </a:r>
            <a:r>
              <a:rPr lang="en-US" sz="1500" dirty="0" smtClean="0">
                <a:hlinkClick r:id="rId7"/>
              </a:rPr>
              <a:t>http://www.aft.org/newspubs/periodicals/ae/summer2005/willingham.cfm</a:t>
            </a:r>
            <a:endParaRPr lang="en-US" sz="1500" dirty="0" smtClean="0"/>
          </a:p>
        </p:txBody>
      </p:sp>
      <p:sp>
        <p:nvSpPr>
          <p:cNvPr id="48132" name="Rectangle 2"/>
          <p:cNvSpPr>
            <a:spLocks noGrp="1" noChangeArrowheads="1"/>
          </p:cNvSpPr>
          <p:nvPr>
            <p:ph type="title"/>
          </p:nvPr>
        </p:nvSpPr>
        <p:spPr bwMode="auto">
          <a:xfrm>
            <a:off x="1143000" y="457200"/>
            <a:ext cx="7391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Resources &amp; Additional Reading</a:t>
            </a:r>
          </a:p>
        </p:txBody>
      </p:sp>
      <p:pic>
        <p:nvPicPr>
          <p:cNvPr id="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8" cstate="print"/>
          <a:srcRect/>
          <a:stretch>
            <a:fillRect/>
          </a:stretch>
        </p:blipFill>
        <p:spPr bwMode="auto">
          <a:xfrm>
            <a:off x="7353300" y="6257925"/>
            <a:ext cx="581025" cy="295275"/>
          </a:xfrm>
          <a:prstGeom prst="rect">
            <a:avLst/>
          </a:prstGeom>
          <a:noFill/>
        </p:spPr>
      </p:pic>
      <p:pic>
        <p:nvPicPr>
          <p:cNvPr id="8" name="Picture 4" descr="C:\Users\User\Desktop\Documents\AIU Online\Lectora Folder\Learning Activity Development 2.7\images\0502_home.jpg">
            <a:hlinkClick r:id="rId9" action="ppaction://hlinksldjump"/>
          </p:cNvPr>
          <p:cNvPicPr>
            <a:picLocks noChangeAspect="1" noChangeArrowheads="1"/>
          </p:cNvPicPr>
          <p:nvPr/>
        </p:nvPicPr>
        <p:blipFill>
          <a:blip r:embed="rId10"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1600200" y="609600"/>
            <a:ext cx="60198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Do the Experts Say?</a:t>
            </a:r>
          </a:p>
        </p:txBody>
      </p:sp>
      <p:sp>
        <p:nvSpPr>
          <p:cNvPr id="11" name="Rectangle 3"/>
          <p:cNvSpPr txBox="1">
            <a:spLocks noChangeArrowheads="1"/>
          </p:cNvSpPr>
          <p:nvPr/>
        </p:nvSpPr>
        <p:spPr bwMode="auto">
          <a:xfrm>
            <a:off x="533400" y="1676400"/>
            <a:ext cx="8458200" cy="4191000"/>
          </a:xfrm>
          <a:prstGeom prst="rect">
            <a:avLst/>
          </a:prstGeom>
          <a:noFill/>
          <a:ln w="9525">
            <a:noFill/>
            <a:miter lim="800000"/>
            <a:headEnd/>
            <a:tailEnd/>
          </a:ln>
        </p:spPr>
        <p:txBody>
          <a:bodyPr/>
          <a:lstStyle/>
          <a:p>
            <a:pPr marL="168275" indent="-168275">
              <a:spcAft>
                <a:spcPts val="600"/>
              </a:spcAft>
              <a:buClr>
                <a:schemeClr val="tx1">
                  <a:lumMod val="65000"/>
                  <a:lumOff val="35000"/>
                </a:schemeClr>
              </a:buClr>
              <a:buSzPct val="150000"/>
              <a:buFont typeface="Arial" pitchFamily="34" charset="0"/>
              <a:buChar char="•"/>
              <a:defRPr/>
            </a:pPr>
            <a:r>
              <a:rPr lang="en-US" dirty="0">
                <a:latin typeface="+mn-lt"/>
                <a:cs typeface="+mn-cs"/>
              </a:rPr>
              <a:t>Foremost ISD text: </a:t>
            </a:r>
            <a:r>
              <a:rPr lang="en-US" i="1" dirty="0">
                <a:latin typeface="+mn-lt"/>
                <a:cs typeface="+mn-cs"/>
              </a:rPr>
              <a:t>The Systematic Design of Instruction </a:t>
            </a:r>
            <a:r>
              <a:rPr lang="en-US" dirty="0">
                <a:latin typeface="+mn-lt"/>
                <a:cs typeface="+mn-cs"/>
              </a:rPr>
              <a:t>(Walter Dick, Lou Carey, &amp; James Carey, 2009)--Learning styles are personal “preferences”  rather than “psycho-logical traits” and cannot predict “how a student will learn best.”</a:t>
            </a:r>
          </a:p>
          <a:p>
            <a:pPr marL="168275" indent="-168275">
              <a:spcAft>
                <a:spcPts val="600"/>
              </a:spcAft>
              <a:buClr>
                <a:schemeClr val="tx1">
                  <a:lumMod val="65000"/>
                  <a:lumOff val="35000"/>
                </a:schemeClr>
              </a:buClr>
              <a:buSzPct val="150000"/>
              <a:buFont typeface="Arial" pitchFamily="34" charset="0"/>
              <a:buChar char="•"/>
              <a:defRPr/>
            </a:pPr>
            <a:r>
              <a:rPr lang="en-US" dirty="0">
                <a:latin typeface="+mn-lt"/>
                <a:cs typeface="+mn-cs"/>
              </a:rPr>
              <a:t>Popular ISD text: </a:t>
            </a:r>
            <a:r>
              <a:rPr lang="en-US" i="1" dirty="0">
                <a:latin typeface="+mn-lt"/>
                <a:cs typeface="+mn-cs"/>
              </a:rPr>
              <a:t>Instructional Design </a:t>
            </a:r>
            <a:r>
              <a:rPr lang="en-US" dirty="0">
                <a:latin typeface="+mn-lt"/>
                <a:cs typeface="+mn-cs"/>
              </a:rPr>
              <a:t>(Smith &amp; Ragan, 2005)--“View learning styles with extreme caution…not sufficiently prescriptive to aid instructional designers in making design decisions.”</a:t>
            </a:r>
          </a:p>
          <a:p>
            <a:pPr marL="168275" indent="-168275">
              <a:spcAft>
                <a:spcPts val="600"/>
              </a:spcAft>
              <a:buClr>
                <a:schemeClr val="tx1">
                  <a:lumMod val="65000"/>
                  <a:lumOff val="35000"/>
                </a:schemeClr>
              </a:buClr>
              <a:buSzPct val="150000"/>
              <a:buFont typeface="Arial" pitchFamily="34" charset="0"/>
              <a:buChar char="•"/>
              <a:defRPr/>
            </a:pPr>
            <a:r>
              <a:rPr lang="en-US" dirty="0">
                <a:latin typeface="+mn-lt"/>
                <a:cs typeface="+mn-cs"/>
              </a:rPr>
              <a:t>Foremost text on multimedia design for e-learning: </a:t>
            </a:r>
            <a:r>
              <a:rPr lang="en-US" i="1" dirty="0">
                <a:latin typeface="+mn-lt"/>
                <a:cs typeface="+mn-cs"/>
              </a:rPr>
              <a:t>e-Learning and the Science of Instruction (</a:t>
            </a:r>
            <a:r>
              <a:rPr lang="en-US" dirty="0">
                <a:latin typeface="+mn-lt"/>
                <a:cs typeface="+mn-cs"/>
              </a:rPr>
              <a:t>Ruth Clark &amp; Richard Mayer,  2011)--“There is little evidence to support most learning styles”</a:t>
            </a:r>
          </a:p>
          <a:p>
            <a:pPr marL="168275" indent="-168275">
              <a:spcAft>
                <a:spcPts val="600"/>
              </a:spcAft>
              <a:buClr>
                <a:schemeClr val="tx1">
                  <a:lumMod val="65000"/>
                  <a:lumOff val="35000"/>
                </a:schemeClr>
              </a:buClr>
              <a:buSzPct val="150000"/>
              <a:buFont typeface="Arial" pitchFamily="34" charset="0"/>
              <a:buChar char="•"/>
              <a:defRPr/>
            </a:pPr>
            <a:r>
              <a:rPr lang="en-US" dirty="0">
                <a:latin typeface="+mn-lt"/>
              </a:rPr>
              <a:t>Leading learning theory text: </a:t>
            </a:r>
            <a:r>
              <a:rPr lang="en-US" i="1" dirty="0">
                <a:latin typeface="+mn-lt"/>
              </a:rPr>
              <a:t>Psychology of Learning for Instruction </a:t>
            </a:r>
            <a:r>
              <a:rPr lang="en-US" dirty="0">
                <a:latin typeface="+mn-lt"/>
              </a:rPr>
              <a:t>(Marcy Driscoll, 2005)--Doesn’t even address learning styles</a:t>
            </a:r>
          </a:p>
          <a:p>
            <a:pPr marL="168275" indent="-168275">
              <a:spcAft>
                <a:spcPts val="600"/>
              </a:spcAft>
              <a:buClr>
                <a:schemeClr val="tx1">
                  <a:lumMod val="65000"/>
                  <a:lumOff val="35000"/>
                </a:schemeClr>
              </a:buClr>
              <a:buSzPct val="150000"/>
              <a:buFont typeface="Arial" pitchFamily="34" charset="0"/>
              <a:buChar char="•"/>
              <a:defRPr/>
            </a:pPr>
            <a:r>
              <a:rPr lang="en-US" dirty="0">
                <a:latin typeface="+mn-lt"/>
              </a:rPr>
              <a:t>Popular learning theory text: </a:t>
            </a:r>
            <a:r>
              <a:rPr lang="en-US" i="1" dirty="0">
                <a:latin typeface="+mn-lt"/>
              </a:rPr>
              <a:t>Cognitive Psychology and Instruction </a:t>
            </a:r>
            <a:r>
              <a:rPr lang="en-US" dirty="0">
                <a:latin typeface="+mn-lt"/>
              </a:rPr>
              <a:t>(Bruning, Shaw,  Norby,  Ronning, 2004)--Does not mention learning styles</a:t>
            </a:r>
          </a:p>
        </p:txBody>
      </p:sp>
      <p:pic>
        <p:nvPicPr>
          <p:cNvPr id="7"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p:spPr>
      </p:pic>
      <p:pic>
        <p:nvPicPr>
          <p:cNvPr id="8"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305800" cy="4191000"/>
          </a:xfrm>
          <a:prstGeom prst="rect">
            <a:avLst/>
          </a:prstGeom>
          <a:noFill/>
          <a:ln w="9525">
            <a:noFill/>
            <a:miter lim="800000"/>
            <a:headEnd/>
            <a:tailEnd/>
          </a:ln>
        </p:spPr>
        <p:txBody>
          <a:bodyPr/>
          <a:lstStyle/>
          <a:p>
            <a:pPr marL="168275" lvl="1" indent="-168275">
              <a:spcAft>
                <a:spcPts val="600"/>
              </a:spcAft>
              <a:buClr>
                <a:schemeClr val="tx1">
                  <a:lumMod val="65000"/>
                  <a:lumOff val="35000"/>
                </a:schemeClr>
              </a:buClr>
              <a:buSzPct val="150000"/>
              <a:buFont typeface="Arial" pitchFamily="34" charset="0"/>
              <a:buChar char="•"/>
              <a:defRPr/>
            </a:pPr>
            <a:r>
              <a:rPr lang="en-US" dirty="0">
                <a:latin typeface="+mn-lt"/>
              </a:rPr>
              <a:t>Leading text on cognitive science: Learning Theories (Dale Schunk, 2004)--Differentiates between learning styles and learning modalities, where [VAK] learning styles are essentially “modalities”</a:t>
            </a:r>
          </a:p>
          <a:p>
            <a:pPr marL="168275" indent="-168275">
              <a:spcAft>
                <a:spcPts val="600"/>
              </a:spcAft>
              <a:buClr>
                <a:schemeClr val="tx1">
                  <a:lumMod val="65000"/>
                  <a:lumOff val="35000"/>
                </a:schemeClr>
              </a:buClr>
              <a:buSzPct val="150000"/>
              <a:buFont typeface="Arial" pitchFamily="34" charset="0"/>
              <a:buChar char="•"/>
              <a:defRPr/>
            </a:pPr>
            <a:r>
              <a:rPr lang="en-US" dirty="0">
                <a:latin typeface="+mn-lt"/>
              </a:rPr>
              <a:t>Dr. Richard Clark: (</a:t>
            </a:r>
            <a:r>
              <a:rPr lang="en-US" i="1" dirty="0">
                <a:latin typeface="+mn-lt"/>
              </a:rPr>
              <a:t>Professor of Educational Psychology and Technology</a:t>
            </a:r>
            <a:br>
              <a:rPr lang="en-US" i="1" dirty="0">
                <a:latin typeface="+mn-lt"/>
              </a:rPr>
            </a:br>
            <a:r>
              <a:rPr lang="en-US" i="1" dirty="0">
                <a:latin typeface="+mn-lt"/>
              </a:rPr>
              <a:t>Director, Center for Cognitive Technology, Univ. of Southern California</a:t>
            </a:r>
            <a:r>
              <a:rPr lang="en-US" dirty="0">
                <a:latin typeface="+mn-lt"/>
              </a:rPr>
              <a:t>): Learning styles do not predict learning under different instructional conditions. There are no "visual" or "verbal" learners, etc.</a:t>
            </a:r>
          </a:p>
          <a:p>
            <a:pPr marL="168275" indent="-168275">
              <a:spcAft>
                <a:spcPts val="600"/>
              </a:spcAft>
              <a:buClr>
                <a:schemeClr val="tx1">
                  <a:lumMod val="65000"/>
                  <a:lumOff val="35000"/>
                </a:schemeClr>
              </a:buClr>
              <a:buSzPct val="150000"/>
              <a:buFont typeface="Arial" pitchFamily="34" charset="0"/>
              <a:buChar char="•"/>
              <a:defRPr/>
            </a:pPr>
            <a:r>
              <a:rPr lang="en-US" dirty="0">
                <a:latin typeface="+mn-lt"/>
              </a:rPr>
              <a:t>Dr. Allison Rossett (</a:t>
            </a:r>
            <a:r>
              <a:rPr lang="en-US" i="1" dirty="0">
                <a:latin typeface="+mn-lt"/>
              </a:rPr>
              <a:t>Professor, Educational Technology, San Diego State Univ.): </a:t>
            </a:r>
            <a:r>
              <a:rPr lang="en-US" dirty="0">
                <a:latin typeface="+mn-lt"/>
              </a:rPr>
              <a:t> Why have generations of educators glommed on to learning styles when the research is settled or pretty darn so?</a:t>
            </a:r>
          </a:p>
          <a:p>
            <a:pPr marL="168275" indent="-168275">
              <a:spcAft>
                <a:spcPts val="600"/>
              </a:spcAft>
              <a:buClr>
                <a:schemeClr val="tx1">
                  <a:lumMod val="65000"/>
                  <a:lumOff val="35000"/>
                </a:schemeClr>
              </a:buClr>
              <a:buSzPct val="150000"/>
              <a:buFont typeface="Arial" pitchFamily="34" charset="0"/>
              <a:buChar char="•"/>
              <a:defRPr/>
            </a:pPr>
            <a:r>
              <a:rPr lang="en-US" dirty="0">
                <a:latin typeface="+mn-lt"/>
              </a:rPr>
              <a:t>Dr. Sigmund Tobias (</a:t>
            </a:r>
            <a:r>
              <a:rPr lang="en-US" i="1" dirty="0">
                <a:latin typeface="+mn-lt"/>
              </a:rPr>
              <a:t>Eminent Research Professor</a:t>
            </a:r>
            <a:r>
              <a:rPr lang="en-US" dirty="0">
                <a:latin typeface="+mn-lt"/>
              </a:rPr>
              <a:t>): The persistence of the learning style concept is amazing—a testament to the gullibility of even well-informed individuals who ought to know better. It seems that advocates of learning styles have never heard of the history of ATI research.</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2" name="Rectangle 2"/>
          <p:cNvSpPr>
            <a:spLocks noGrp="1" noChangeArrowheads="1"/>
          </p:cNvSpPr>
          <p:nvPr>
            <p:ph type="title"/>
          </p:nvPr>
        </p:nvSpPr>
        <p:spPr bwMode="auto">
          <a:xfrm>
            <a:off x="1600200" y="609600"/>
            <a:ext cx="60198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Do the Experts Say?</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76400"/>
            <a:ext cx="8153400" cy="3276600"/>
          </a:xfrm>
          <a:prstGeom prst="rect">
            <a:avLst/>
          </a:prstGeom>
          <a:noFill/>
          <a:ln w="9525">
            <a:noFill/>
            <a:miter lim="800000"/>
            <a:headEnd/>
            <a:tailEnd/>
          </a:ln>
        </p:spPr>
        <p:txBody>
          <a:bodyPr/>
          <a:lstStyle/>
          <a:p>
            <a:pPr marL="168275" indent="-168275">
              <a:spcAft>
                <a:spcPts val="600"/>
              </a:spcAft>
              <a:buClr>
                <a:schemeClr val="tx1">
                  <a:lumMod val="65000"/>
                  <a:lumOff val="35000"/>
                </a:schemeClr>
              </a:buClr>
              <a:buSzPct val="150000"/>
              <a:buFont typeface="Arial" pitchFamily="34" charset="0"/>
              <a:buChar char="•"/>
              <a:defRPr/>
            </a:pPr>
            <a:r>
              <a:rPr lang="en-US" dirty="0">
                <a:latin typeface="+mn-lt"/>
                <a:cs typeface="+mn-cs"/>
              </a:rPr>
              <a:t>Dr. Ruth Clark (</a:t>
            </a:r>
            <a:r>
              <a:rPr lang="en-US" i="1" dirty="0">
                <a:latin typeface="+mn-lt"/>
                <a:cs typeface="+mn-cs"/>
              </a:rPr>
              <a:t>noted author on educational psychology</a:t>
            </a:r>
            <a:r>
              <a:rPr lang="en-US" dirty="0">
                <a:latin typeface="+mn-lt"/>
                <a:cs typeface="+mn-cs"/>
              </a:rPr>
              <a:t>):  “</a:t>
            </a:r>
            <a:r>
              <a:rPr lang="en-US" dirty="0">
                <a:latin typeface="+mn-lt"/>
                <a:cs typeface="Arial" charset="0"/>
              </a:rPr>
              <a:t>The learning style myth leads to some very unproductive training approaches that are counter to modern evidence of what works…the time and energy spent perpetuating the various learning style myths can be more wisely invested in supporting individual differences that are proven to make a difference—namely, prior knowledge of the learner.” </a:t>
            </a:r>
            <a:endParaRPr lang="en-US" dirty="0">
              <a:latin typeface="+mn-lt"/>
              <a:cs typeface="+mn-cs"/>
            </a:endParaRPr>
          </a:p>
          <a:p>
            <a:pPr marL="168275" indent="-168275">
              <a:spcAft>
                <a:spcPts val="600"/>
              </a:spcAft>
              <a:buClr>
                <a:schemeClr val="tx1">
                  <a:lumMod val="65000"/>
                  <a:lumOff val="35000"/>
                </a:schemeClr>
              </a:buClr>
              <a:buSzPct val="150000"/>
              <a:buFont typeface="Arial" pitchFamily="34" charset="0"/>
              <a:buChar char="•"/>
              <a:defRPr/>
            </a:pPr>
            <a:r>
              <a:rPr lang="en-US" dirty="0">
                <a:latin typeface="+mn-lt"/>
                <a:cs typeface="+mn-cs"/>
              </a:rPr>
              <a:t>Dr. Harold Stolovitch (</a:t>
            </a:r>
            <a:r>
              <a:rPr lang="en-US" i="1" dirty="0">
                <a:latin typeface="+mn-lt"/>
                <a:cs typeface="+mn-cs"/>
              </a:rPr>
              <a:t>noted author on Instructional Systems Design</a:t>
            </a:r>
            <a:r>
              <a:rPr lang="en-US" dirty="0">
                <a:latin typeface="+mn-lt"/>
                <a:cs typeface="+mn-cs"/>
              </a:rPr>
              <a:t>):  More than 25 years of research on this and related themes have not provided any form of conclusive evidence that matching the form of instruction to learning style improved learning or even attention. </a:t>
            </a:r>
          </a:p>
        </p:txBody>
      </p:sp>
      <p:pic>
        <p:nvPicPr>
          <p:cNvPr id="6"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8" name="Picture 4" descr="C:\Users\User\Desktop\Documents\AIU Online\Lectora Folder\Learning Activity Development 2.7\images\0502_home.jpg">
            <a:hlinkClick r:id="rId4" action="ppaction://hlinksldjump"/>
          </p:cNvPr>
          <p:cNvPicPr>
            <a:picLocks noChangeAspect="1" noChangeArrowheads="1"/>
          </p:cNvPicPr>
          <p:nvPr/>
        </p:nvPicPr>
        <p:blipFill>
          <a:blip r:embed="rId5" cstate="print"/>
          <a:srcRect/>
          <a:stretch>
            <a:fillRect/>
          </a:stretch>
        </p:blipFill>
        <p:spPr bwMode="auto">
          <a:xfrm>
            <a:off x="7962900" y="6257925"/>
            <a:ext cx="285750" cy="295275"/>
          </a:xfrm>
          <a:prstGeom prst="rect">
            <a:avLst/>
          </a:prstGeom>
          <a:noFill/>
        </p:spPr>
      </p:pic>
      <p:sp>
        <p:nvSpPr>
          <p:cNvPr id="9" name="Rectangle 2"/>
          <p:cNvSpPr>
            <a:spLocks noGrp="1" noChangeArrowheads="1"/>
          </p:cNvSpPr>
          <p:nvPr>
            <p:ph type="title"/>
          </p:nvPr>
        </p:nvSpPr>
        <p:spPr bwMode="auto">
          <a:xfrm>
            <a:off x="1600200" y="609600"/>
            <a:ext cx="60198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Do the Experts Say?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5" descr="C:\Users\User\Desktop\SALT 2013 Interactive Learning Technologies Conference\information-processing-model.jpg"/>
          <p:cNvPicPr>
            <a:picLocks noChangeAspect="1" noChangeArrowheads="1"/>
          </p:cNvPicPr>
          <p:nvPr/>
        </p:nvPicPr>
        <p:blipFill>
          <a:blip r:embed="rId2" cstate="print"/>
          <a:srcRect/>
          <a:stretch>
            <a:fillRect/>
          </a:stretch>
        </p:blipFill>
        <p:spPr bwMode="auto">
          <a:xfrm>
            <a:off x="1143000" y="1443038"/>
            <a:ext cx="7772400" cy="5186362"/>
          </a:xfrm>
          <a:prstGeom prst="rect">
            <a:avLst/>
          </a:prstGeom>
          <a:noFill/>
          <a:ln w="9525">
            <a:noFill/>
            <a:miter lim="800000"/>
            <a:headEnd/>
            <a:tailEnd/>
          </a:ln>
        </p:spPr>
      </p:pic>
      <p:sp>
        <p:nvSpPr>
          <p:cNvPr id="5" name="TextBox 4"/>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6"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1371600" y="228600"/>
            <a:ext cx="67056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Factors Affecting the Variability in Learning</a:t>
            </a:r>
          </a:p>
        </p:txBody>
      </p:sp>
      <p:sp>
        <p:nvSpPr>
          <p:cNvPr id="8" name="Rectangle 7"/>
          <p:cNvSpPr/>
          <p:nvPr/>
        </p:nvSpPr>
        <p:spPr>
          <a:xfrm>
            <a:off x="457200" y="1497013"/>
            <a:ext cx="7696200" cy="3303587"/>
          </a:xfrm>
          <a:prstGeom prst="rect">
            <a:avLst/>
          </a:prstGeom>
        </p:spPr>
        <p:txBody>
          <a:bodyPr>
            <a:spAutoFit/>
          </a:bodyPr>
          <a:lstStyle/>
          <a:p>
            <a:pPr marL="169863" indent="-169863">
              <a:spcAft>
                <a:spcPts val="200"/>
              </a:spcAft>
              <a:buClr>
                <a:schemeClr val="bg2"/>
              </a:buClr>
              <a:buSzPct val="150000"/>
              <a:buFont typeface="Arial" pitchFamily="34" charset="0"/>
              <a:buChar char="•"/>
              <a:defRPr/>
            </a:pPr>
            <a:r>
              <a:rPr lang="en-US" sz="2000" b="1" i="1" dirty="0">
                <a:latin typeface="+mn-lt"/>
              </a:rPr>
              <a:t>Prior knowledge and skills</a:t>
            </a:r>
          </a:p>
          <a:p>
            <a:pPr marL="169863" indent="-169863">
              <a:spcAft>
                <a:spcPts val="200"/>
              </a:spcAft>
              <a:buClr>
                <a:schemeClr val="bg2"/>
              </a:buClr>
              <a:buSzPct val="150000"/>
              <a:buFont typeface="Arial" pitchFamily="34" charset="0"/>
              <a:buChar char="•"/>
              <a:defRPr/>
            </a:pPr>
            <a:r>
              <a:rPr lang="en-US" sz="2000" b="1" i="1" dirty="0">
                <a:latin typeface="+mn-lt"/>
              </a:rPr>
              <a:t>Motivation </a:t>
            </a:r>
          </a:p>
          <a:p>
            <a:pPr marL="169863" indent="-169863">
              <a:spcAft>
                <a:spcPts val="200"/>
              </a:spcAft>
              <a:buClr>
                <a:schemeClr val="bg2"/>
              </a:buClr>
              <a:buSzPct val="150000"/>
              <a:buFont typeface="Arial" pitchFamily="34" charset="0"/>
              <a:buChar char="•"/>
              <a:defRPr/>
            </a:pPr>
            <a:r>
              <a:rPr lang="en-US" i="1" dirty="0">
                <a:latin typeface="+mn-lt"/>
              </a:rPr>
              <a:t>Pacing</a:t>
            </a:r>
          </a:p>
          <a:p>
            <a:pPr marL="169863" indent="-169863">
              <a:spcAft>
                <a:spcPts val="200"/>
              </a:spcAft>
              <a:buClr>
                <a:schemeClr val="bg2"/>
              </a:buClr>
              <a:buSzPct val="150000"/>
              <a:buFont typeface="Arial" pitchFamily="34" charset="0"/>
              <a:buChar char="•"/>
              <a:defRPr/>
            </a:pPr>
            <a:r>
              <a:rPr lang="en-US" i="1" dirty="0">
                <a:latin typeface="+mn-lt"/>
              </a:rPr>
              <a:t>Time on task</a:t>
            </a:r>
          </a:p>
          <a:p>
            <a:pPr marL="169863" indent="-169863">
              <a:spcAft>
                <a:spcPts val="200"/>
              </a:spcAft>
              <a:buClr>
                <a:schemeClr val="bg2"/>
              </a:buClr>
              <a:buSzPct val="150000"/>
              <a:buFont typeface="Arial" pitchFamily="34" charset="0"/>
              <a:buChar char="•"/>
              <a:defRPr/>
            </a:pPr>
            <a:r>
              <a:rPr lang="en-US" i="1" dirty="0">
                <a:latin typeface="+mn-lt"/>
              </a:rPr>
              <a:t>Sequential learning</a:t>
            </a:r>
          </a:p>
          <a:p>
            <a:pPr marL="169863" indent="-169863">
              <a:spcAft>
                <a:spcPts val="200"/>
              </a:spcAft>
              <a:buClr>
                <a:schemeClr val="bg2"/>
              </a:buClr>
              <a:buSzPct val="150000"/>
              <a:buFont typeface="Arial" pitchFamily="34" charset="0"/>
              <a:buChar char="•"/>
              <a:defRPr/>
            </a:pPr>
            <a:r>
              <a:rPr lang="en-US" i="1" dirty="0">
                <a:latin typeface="+mn-lt"/>
              </a:rPr>
              <a:t>Cognitive load (working memory capacity)</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rPr>
              <a:t>Cognitive abilities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rPr>
              <a:t>Personality traits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rPr>
              <a:t>Interests</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rPr>
              <a:t>Exploratory behavior</a:t>
            </a:r>
          </a:p>
          <a:p>
            <a:pPr marL="169863" indent="-169863">
              <a:spcAft>
                <a:spcPts val="200"/>
              </a:spcAft>
              <a:buClr>
                <a:schemeClr val="bg2"/>
              </a:buClr>
              <a:buSzPct val="150000"/>
              <a:buFont typeface="Arial" pitchFamily="34" charset="0"/>
              <a:buChar char="•"/>
              <a:defRPr/>
            </a:pPr>
            <a:r>
              <a:rPr lang="en-US" sz="1600" dirty="0">
                <a:solidFill>
                  <a:schemeClr val="bg1">
                    <a:lumMod val="65000"/>
                  </a:schemeClr>
                </a:solidFill>
                <a:latin typeface="+mn-lt"/>
              </a:rPr>
              <a:t>Impulsivity</a:t>
            </a:r>
          </a:p>
        </p:txBody>
      </p:sp>
      <p:sp>
        <p:nvSpPr>
          <p:cNvPr id="11" name="TextBox 10"/>
          <p:cNvSpPr txBox="1"/>
          <p:nvPr/>
        </p:nvSpPr>
        <p:spPr>
          <a:xfrm>
            <a:off x="7239000" y="1577975"/>
            <a:ext cx="1752600" cy="708025"/>
          </a:xfrm>
          <a:prstGeom prst="rect">
            <a:avLst/>
          </a:prstGeom>
          <a:noFill/>
        </p:spPr>
        <p:txBody>
          <a:bodyPr>
            <a:spAutoFit/>
          </a:bodyPr>
          <a:lstStyle/>
          <a:p>
            <a:pPr>
              <a:defRPr/>
            </a:pPr>
            <a:r>
              <a:rPr lang="en-US" sz="1000" b="1" dirty="0">
                <a:latin typeface="+mn-lt"/>
              </a:rPr>
              <a:t>Accounts for ~70% of the variability in learning… limited control over these variables</a:t>
            </a:r>
          </a:p>
        </p:txBody>
      </p:sp>
      <p:sp>
        <p:nvSpPr>
          <p:cNvPr id="54277" name="TextBox 13"/>
          <p:cNvSpPr txBox="1">
            <a:spLocks noChangeArrowheads="1"/>
          </p:cNvSpPr>
          <p:nvPr/>
        </p:nvSpPr>
        <p:spPr bwMode="auto">
          <a:xfrm>
            <a:off x="6858000" y="1447800"/>
            <a:ext cx="381000" cy="830263"/>
          </a:xfrm>
          <a:prstGeom prst="rect">
            <a:avLst/>
          </a:prstGeom>
          <a:noFill/>
          <a:ln w="9525">
            <a:noFill/>
            <a:miter lim="800000"/>
            <a:headEnd/>
            <a:tailEnd/>
          </a:ln>
        </p:spPr>
        <p:txBody>
          <a:bodyPr>
            <a:spAutoFit/>
          </a:bodyPr>
          <a:lstStyle/>
          <a:p>
            <a:r>
              <a:rPr lang="en-US" sz="4800" b="1" dirty="0"/>
              <a:t>}</a:t>
            </a:r>
          </a:p>
        </p:txBody>
      </p:sp>
      <p:sp>
        <p:nvSpPr>
          <p:cNvPr id="54278" name="TextBox 14"/>
          <p:cNvSpPr txBox="1">
            <a:spLocks noChangeArrowheads="1"/>
          </p:cNvSpPr>
          <p:nvPr/>
        </p:nvSpPr>
        <p:spPr bwMode="auto">
          <a:xfrm>
            <a:off x="6858000" y="2057400"/>
            <a:ext cx="381000" cy="1323975"/>
          </a:xfrm>
          <a:prstGeom prst="rect">
            <a:avLst/>
          </a:prstGeom>
          <a:noFill/>
          <a:ln w="9525">
            <a:noFill/>
            <a:miter lim="800000"/>
            <a:headEnd/>
            <a:tailEnd/>
          </a:ln>
        </p:spPr>
        <p:txBody>
          <a:bodyPr>
            <a:spAutoFit/>
          </a:bodyPr>
          <a:lstStyle/>
          <a:p>
            <a:r>
              <a:rPr lang="en-US" sz="8000" dirty="0"/>
              <a:t>}</a:t>
            </a:r>
          </a:p>
        </p:txBody>
      </p:sp>
      <p:sp>
        <p:nvSpPr>
          <p:cNvPr id="17" name="TextBox 16"/>
          <p:cNvSpPr txBox="1"/>
          <p:nvPr/>
        </p:nvSpPr>
        <p:spPr>
          <a:xfrm>
            <a:off x="7315200" y="2511425"/>
            <a:ext cx="1447800" cy="708025"/>
          </a:xfrm>
          <a:prstGeom prst="rect">
            <a:avLst/>
          </a:prstGeom>
          <a:noFill/>
        </p:spPr>
        <p:txBody>
          <a:bodyPr>
            <a:spAutoFit/>
          </a:bodyPr>
          <a:lstStyle/>
          <a:p>
            <a:pPr>
              <a:defRPr/>
            </a:pPr>
            <a:r>
              <a:rPr lang="en-US" sz="1000" dirty="0">
                <a:latin typeface="+mn-lt"/>
              </a:rPr>
              <a:t>Have some control over these variables as they pertain to the </a:t>
            </a:r>
            <a:r>
              <a:rPr lang="en-US" sz="1000" b="1" i="1" dirty="0">
                <a:latin typeface="+mn-lt"/>
              </a:rPr>
              <a:t>design of content</a:t>
            </a:r>
          </a:p>
        </p:txBody>
      </p:sp>
      <p:sp>
        <p:nvSpPr>
          <p:cNvPr id="18" name="TextBox 17"/>
          <p:cNvSpPr txBox="1"/>
          <p:nvPr/>
        </p:nvSpPr>
        <p:spPr>
          <a:xfrm>
            <a:off x="6858000" y="3244850"/>
            <a:ext cx="381000" cy="1784350"/>
          </a:xfrm>
          <a:prstGeom prst="rect">
            <a:avLst/>
          </a:prstGeom>
          <a:noFill/>
        </p:spPr>
        <p:txBody>
          <a:bodyPr>
            <a:spAutoFit/>
          </a:bodyPr>
          <a:lstStyle/>
          <a:p>
            <a:pPr>
              <a:defRPr/>
            </a:pPr>
            <a:r>
              <a:rPr lang="en-US" sz="11000" dirty="0">
                <a:solidFill>
                  <a:schemeClr val="bg1">
                    <a:lumMod val="65000"/>
                  </a:schemeClr>
                </a:solidFill>
              </a:rPr>
              <a:t>}</a:t>
            </a:r>
          </a:p>
        </p:txBody>
      </p:sp>
      <p:sp>
        <p:nvSpPr>
          <p:cNvPr id="19" name="TextBox 18"/>
          <p:cNvSpPr txBox="1"/>
          <p:nvPr/>
        </p:nvSpPr>
        <p:spPr>
          <a:xfrm>
            <a:off x="7467600" y="4019550"/>
            <a:ext cx="1447800" cy="400050"/>
          </a:xfrm>
          <a:prstGeom prst="rect">
            <a:avLst/>
          </a:prstGeom>
          <a:noFill/>
        </p:spPr>
        <p:txBody>
          <a:bodyPr>
            <a:spAutoFit/>
          </a:bodyPr>
          <a:lstStyle/>
          <a:p>
            <a:pPr>
              <a:defRPr/>
            </a:pPr>
            <a:r>
              <a:rPr lang="en-US" sz="1000" dirty="0">
                <a:latin typeface="+mn-lt"/>
              </a:rPr>
              <a:t>Have little control over these variables</a:t>
            </a:r>
            <a:endParaRPr lang="en-US" sz="1000" b="1" i="1" dirty="0">
              <a:latin typeface="+mn-lt"/>
            </a:endParaRPr>
          </a:p>
        </p:txBody>
      </p:sp>
      <p:sp>
        <p:nvSpPr>
          <p:cNvPr id="13" name="TextBox 12"/>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5"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
        <p:nvSpPr>
          <p:cNvPr id="12" name="TextBox 11"/>
          <p:cNvSpPr txBox="1"/>
          <p:nvPr/>
        </p:nvSpPr>
        <p:spPr>
          <a:xfrm>
            <a:off x="1905000" y="5354360"/>
            <a:ext cx="6934200" cy="1046440"/>
          </a:xfrm>
          <a:prstGeom prst="rect">
            <a:avLst/>
          </a:prstGeom>
          <a:solidFill>
            <a:schemeClr val="bg2">
              <a:lumMod val="20000"/>
              <a:lumOff val="80000"/>
            </a:schemeClr>
          </a:solidFill>
          <a:ln w="38100">
            <a:solidFill>
              <a:schemeClr val="bg2"/>
            </a:solidFill>
          </a:ln>
        </p:spPr>
        <p:txBody>
          <a:bodyPr wrap="square">
            <a:spAutoFit/>
          </a:bodyPr>
          <a:lstStyle/>
          <a:p>
            <a:pPr marL="0" lvl="2" fontAlgn="t">
              <a:spcAft>
                <a:spcPts val="0"/>
              </a:spcAft>
              <a:defRPr/>
            </a:pPr>
            <a:r>
              <a:rPr lang="en-US" sz="1600" i="1" dirty="0">
                <a:latin typeface="+mn-lt"/>
                <a:cs typeface="Arial" charset="0"/>
              </a:rPr>
              <a:t>The human dynamics of learning is so complex that attempting to isolate independent variables that may affect learning is like trying to determine the direction of an automobile by studying petroleum chemistry.</a:t>
            </a:r>
          </a:p>
          <a:p>
            <a:pPr marL="0" lvl="2" fontAlgn="t">
              <a:spcAft>
                <a:spcPts val="300"/>
              </a:spcAft>
              <a:defRPr/>
            </a:pPr>
            <a:r>
              <a:rPr lang="en-US" sz="1200" i="1" dirty="0">
                <a:latin typeface="+mn-lt"/>
                <a:cs typeface="Arial" charset="0"/>
              </a:rPr>
              <a:t>me, </a:t>
            </a:r>
            <a:r>
              <a:rPr lang="en-US" sz="1200" i="1" dirty="0" smtClean="0">
                <a:latin typeface="+mn-lt"/>
                <a:cs typeface="Arial" charset="0"/>
              </a:rPr>
              <a:t> conceptualizing </a:t>
            </a:r>
            <a:r>
              <a:rPr lang="en-US" sz="1400" i="1" dirty="0">
                <a:latin typeface="+mn-lt"/>
                <a:cs typeface="Arial" charset="0"/>
              </a:rPr>
              <a:t>at the 20 mile mark in the Honolulu marathon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3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4"/>
          <p:cNvSpPr>
            <a:spLocks noChangeArrowheads="1"/>
          </p:cNvSpPr>
          <p:nvPr/>
        </p:nvSpPr>
        <p:spPr bwMode="auto">
          <a:xfrm>
            <a:off x="0" y="2836863"/>
            <a:ext cx="9144000" cy="0"/>
          </a:xfrm>
          <a:prstGeom prst="rect">
            <a:avLst/>
          </a:prstGeom>
          <a:noFill/>
          <a:ln w="9525">
            <a:noFill/>
            <a:miter lim="800000"/>
            <a:headEnd/>
            <a:tailEnd/>
          </a:ln>
        </p:spPr>
        <p:txBody>
          <a:bodyPr wrap="none" anchor="ctr">
            <a:spAutoFit/>
          </a:bodyPr>
          <a:lstStyle/>
          <a:p>
            <a:pPr indent="457200"/>
            <a:endParaRPr lang="en-US" dirty="0"/>
          </a:p>
        </p:txBody>
      </p:sp>
      <p:sp>
        <p:nvSpPr>
          <p:cNvPr id="59395" name="Rectangle 2"/>
          <p:cNvSpPr>
            <a:spLocks noGrp="1" noChangeArrowheads="1"/>
          </p:cNvSpPr>
          <p:nvPr>
            <p:ph type="title"/>
          </p:nvPr>
        </p:nvSpPr>
        <p:spPr bwMode="auto">
          <a:xfrm>
            <a:off x="1295400" y="533400"/>
            <a:ext cx="68580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is Knowledge Construction?</a:t>
            </a:r>
          </a:p>
        </p:txBody>
      </p:sp>
      <p:sp>
        <p:nvSpPr>
          <p:cNvPr id="20" name="Rectangle 3"/>
          <p:cNvSpPr txBox="1">
            <a:spLocks noChangeArrowheads="1"/>
          </p:cNvSpPr>
          <p:nvPr/>
        </p:nvSpPr>
        <p:spPr bwMode="auto">
          <a:xfrm>
            <a:off x="533400" y="1600200"/>
            <a:ext cx="8382000" cy="3124200"/>
          </a:xfrm>
          <a:prstGeom prst="rect">
            <a:avLst/>
          </a:prstGeom>
          <a:noFill/>
          <a:ln w="9525">
            <a:noFill/>
            <a:miter lim="800000"/>
            <a:headEnd/>
            <a:tailEnd/>
          </a:ln>
        </p:spPr>
        <p:txBody>
          <a:bodyPr/>
          <a:lstStyle/>
          <a:p>
            <a:pPr marL="228600" indent="-228600">
              <a:spcBef>
                <a:spcPts val="0"/>
              </a:spcBef>
              <a:spcAft>
                <a:spcPts val="600"/>
              </a:spcAft>
              <a:buClr>
                <a:schemeClr val="tx1">
                  <a:lumMod val="65000"/>
                  <a:lumOff val="35000"/>
                </a:schemeClr>
              </a:buClr>
              <a:buSzPct val="150000"/>
              <a:buFont typeface="Arial" pitchFamily="34" charset="0"/>
              <a:buChar char="•"/>
              <a:defRPr/>
            </a:pPr>
            <a:r>
              <a:rPr lang="en-US" dirty="0">
                <a:latin typeface="+mn-lt"/>
              </a:rPr>
              <a:t>Knowledge construction is a methodological approach which assumes that knowledge needs to be constructed .</a:t>
            </a:r>
          </a:p>
          <a:p>
            <a:pPr marL="228600" indent="-228600">
              <a:spcBef>
                <a:spcPts val="0"/>
              </a:spcBef>
              <a:spcAft>
                <a:spcPts val="600"/>
              </a:spcAft>
              <a:buClr>
                <a:schemeClr val="tx1">
                  <a:lumMod val="65000"/>
                  <a:lumOff val="35000"/>
                </a:schemeClr>
              </a:buClr>
              <a:buSzPct val="150000"/>
              <a:buFont typeface="Arial" pitchFamily="34" charset="0"/>
              <a:buChar char="•"/>
              <a:defRPr/>
            </a:pPr>
            <a:r>
              <a:rPr lang="en-US" dirty="0">
                <a:latin typeface="+mn-lt"/>
              </a:rPr>
              <a:t>Occurs when learners explore issues, take positions, discuss positions in an argumentative format, and reflect and evaluate their positions .</a:t>
            </a:r>
          </a:p>
          <a:p>
            <a:pPr marL="228600" indent="-228600">
              <a:spcBef>
                <a:spcPts val="0"/>
              </a:spcBef>
              <a:spcAft>
                <a:spcPts val="600"/>
              </a:spcAft>
              <a:buClr>
                <a:schemeClr val="tx1">
                  <a:lumMod val="65000"/>
                  <a:lumOff val="35000"/>
                </a:schemeClr>
              </a:buClr>
              <a:buSzPct val="150000"/>
              <a:buFont typeface="Arial" pitchFamily="34" charset="0"/>
              <a:buChar char="•"/>
              <a:defRPr/>
            </a:pPr>
            <a:r>
              <a:rPr lang="en-US" dirty="0">
                <a:latin typeface="+mn-lt"/>
              </a:rPr>
              <a:t>Involves active learning through participation and discourse </a:t>
            </a:r>
          </a:p>
          <a:p>
            <a:pPr lvl="1" indent="-228600">
              <a:spcBef>
                <a:spcPts val="0"/>
              </a:spcBef>
              <a:spcAft>
                <a:spcPts val="600"/>
              </a:spcAft>
              <a:buClr>
                <a:schemeClr val="accent1"/>
              </a:buClr>
              <a:buSzPct val="150000"/>
              <a:buFont typeface="Arial" pitchFamily="34" charset="0"/>
              <a:buChar char="•"/>
              <a:defRPr/>
            </a:pPr>
            <a:r>
              <a:rPr lang="en-US" sz="1600" dirty="0">
                <a:latin typeface="+mn-lt"/>
              </a:rPr>
              <a:t>Involves the opportunity to critically analyze information, dialogue with others about its meaning, reflect upon how the information fits within one’s personal belief and value systems (</a:t>
            </a:r>
            <a:r>
              <a:rPr lang="en-US" sz="1600" b="1" dirty="0">
                <a:solidFill>
                  <a:srgbClr val="0070C0"/>
                </a:solidFill>
                <a:latin typeface="+mn-lt"/>
                <a:hlinkClick r:id="rId3" action="ppaction://hlinksldjump"/>
              </a:rPr>
              <a:t>schema</a:t>
            </a:r>
            <a:r>
              <a:rPr lang="en-US" sz="1600" dirty="0">
                <a:latin typeface="+mn-lt"/>
              </a:rPr>
              <a:t>), and arrive at a meaningful understanding of that information</a:t>
            </a:r>
          </a:p>
          <a:p>
            <a:pPr lvl="1" indent="-228600">
              <a:spcBef>
                <a:spcPts val="0"/>
              </a:spcBef>
              <a:spcAft>
                <a:spcPts val="300"/>
              </a:spcAft>
              <a:buClr>
                <a:schemeClr val="accent1"/>
              </a:buClr>
              <a:buSzPct val="150000"/>
              <a:buFont typeface="Arial" pitchFamily="34" charset="0"/>
              <a:buChar char="•"/>
              <a:defRPr/>
            </a:pPr>
            <a:r>
              <a:rPr lang="en-US" sz="1600" dirty="0">
                <a:latin typeface="+mn-lt"/>
              </a:rPr>
              <a:t>In this process, information becomes transformed into knowledge</a:t>
            </a:r>
          </a:p>
          <a:p>
            <a:pPr marL="234950" indent="-234950">
              <a:spcBef>
                <a:spcPts val="0"/>
              </a:spcBef>
              <a:spcAft>
                <a:spcPts val="600"/>
              </a:spcAft>
              <a:buClr>
                <a:schemeClr val="bg2"/>
              </a:buClr>
              <a:buSzPct val="150000"/>
              <a:buFontTx/>
              <a:buChar char="•"/>
              <a:defRPr/>
            </a:pPr>
            <a:endParaRPr lang="en-US" sz="2000" i="1" kern="0" dirty="0">
              <a:latin typeface="+mn-lt"/>
              <a:cs typeface="+mn-cs"/>
            </a:endParaRPr>
          </a:p>
          <a:p>
            <a:pPr marL="742950" lvl="1" indent="-285750">
              <a:lnSpc>
                <a:spcPct val="90000"/>
              </a:lnSpc>
              <a:spcBef>
                <a:spcPct val="20000"/>
              </a:spcBef>
              <a:buClr>
                <a:schemeClr val="accent1"/>
              </a:buClr>
              <a:buSzPct val="150000"/>
              <a:buFontTx/>
              <a:buChar char="•"/>
              <a:defRPr/>
            </a:pPr>
            <a:endParaRPr lang="en-US" sz="2000" i="1" kern="0" dirty="0">
              <a:latin typeface="+mn-lt"/>
              <a:cs typeface="+mn-cs"/>
            </a:endParaRPr>
          </a:p>
        </p:txBody>
      </p:sp>
      <p:sp>
        <p:nvSpPr>
          <p:cNvPr id="7" name="TextBox 6"/>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8" name="Action Button: Return 5">
            <a:hlinkClick r:id="rId4"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4"/>
          <p:cNvSpPr>
            <a:spLocks noChangeArrowheads="1"/>
          </p:cNvSpPr>
          <p:nvPr/>
        </p:nvSpPr>
        <p:spPr bwMode="auto">
          <a:xfrm>
            <a:off x="0" y="2836863"/>
            <a:ext cx="9144000" cy="0"/>
          </a:xfrm>
          <a:prstGeom prst="rect">
            <a:avLst/>
          </a:prstGeom>
          <a:noFill/>
          <a:ln w="9525">
            <a:noFill/>
            <a:miter lim="800000"/>
            <a:headEnd/>
            <a:tailEnd/>
          </a:ln>
        </p:spPr>
        <p:txBody>
          <a:bodyPr wrap="none" anchor="ctr">
            <a:spAutoFit/>
          </a:bodyPr>
          <a:lstStyle/>
          <a:p>
            <a:pPr indent="457200"/>
            <a:endParaRPr lang="en-US" dirty="0"/>
          </a:p>
        </p:txBody>
      </p:sp>
      <p:sp>
        <p:nvSpPr>
          <p:cNvPr id="57347" name="Rectangle 2"/>
          <p:cNvSpPr>
            <a:spLocks noGrp="1" noChangeArrowheads="1"/>
          </p:cNvSpPr>
          <p:nvPr>
            <p:ph type="title"/>
          </p:nvPr>
        </p:nvSpPr>
        <p:spPr bwMode="auto">
          <a:xfrm>
            <a:off x="1524000" y="533400"/>
            <a:ext cx="54864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is Schema?</a:t>
            </a:r>
          </a:p>
        </p:txBody>
      </p:sp>
      <p:sp>
        <p:nvSpPr>
          <p:cNvPr id="21" name="Rectangle 3"/>
          <p:cNvSpPr txBox="1">
            <a:spLocks noChangeArrowheads="1"/>
          </p:cNvSpPr>
          <p:nvPr/>
        </p:nvSpPr>
        <p:spPr bwMode="auto">
          <a:xfrm>
            <a:off x="457200" y="1600200"/>
            <a:ext cx="8534400" cy="2971800"/>
          </a:xfrm>
          <a:prstGeom prst="rect">
            <a:avLst/>
          </a:prstGeom>
          <a:noFill/>
          <a:ln w="9525">
            <a:noFill/>
            <a:miter lim="800000"/>
            <a:headEnd/>
            <a:tailEnd/>
          </a:ln>
        </p:spPr>
        <p:txBody>
          <a:bodyPr/>
          <a:lstStyle/>
          <a:p>
            <a:pPr marL="171450" indent="-171450">
              <a:spcAft>
                <a:spcPts val="600"/>
              </a:spcAft>
              <a:buClr>
                <a:schemeClr val="tx1">
                  <a:lumMod val="65000"/>
                  <a:lumOff val="35000"/>
                </a:schemeClr>
              </a:buClr>
              <a:buSzPct val="150000"/>
              <a:buFont typeface="Arial" pitchFamily="34" charset="0"/>
              <a:buChar char="•"/>
              <a:defRPr/>
            </a:pPr>
            <a:r>
              <a:rPr lang="en-US" dirty="0">
                <a:latin typeface="+mn-lt"/>
                <a:cs typeface="+mn-cs"/>
              </a:rPr>
              <a:t>The contents of long term memory are sophisticated structures that permit us to perceive, think, and solve problems, rather than a group of rote learned facts.</a:t>
            </a:r>
          </a:p>
          <a:p>
            <a:pPr marL="171450" indent="-171450">
              <a:spcAft>
                <a:spcPts val="600"/>
              </a:spcAft>
              <a:buClr>
                <a:schemeClr val="tx1">
                  <a:lumMod val="65000"/>
                  <a:lumOff val="35000"/>
                </a:schemeClr>
              </a:buClr>
              <a:buSzPct val="150000"/>
              <a:buFont typeface="Arial" pitchFamily="34" charset="0"/>
              <a:buChar char="•"/>
              <a:defRPr/>
            </a:pPr>
            <a:r>
              <a:rPr lang="en-US" dirty="0">
                <a:latin typeface="+mn-lt"/>
                <a:cs typeface="+mn-cs"/>
              </a:rPr>
              <a:t>These structures are known as schemas (a mental framework for </a:t>
            </a:r>
            <a:r>
              <a:rPr lang="en-US" dirty="0" smtClean="0">
                <a:latin typeface="+mn-lt"/>
                <a:cs typeface="+mn-cs"/>
              </a:rPr>
              <a:t>under-standing </a:t>
            </a:r>
            <a:r>
              <a:rPr lang="en-US" dirty="0">
                <a:latin typeface="+mn-lt"/>
                <a:cs typeface="+mn-cs"/>
              </a:rPr>
              <a:t>and remembering information) and permit us to treat multiple elements as a single element. </a:t>
            </a:r>
          </a:p>
          <a:p>
            <a:pPr marL="171450" indent="-171450">
              <a:spcAft>
                <a:spcPts val="600"/>
              </a:spcAft>
              <a:buClr>
                <a:schemeClr val="tx1">
                  <a:lumMod val="65000"/>
                  <a:lumOff val="35000"/>
                </a:schemeClr>
              </a:buClr>
              <a:buSzPct val="150000"/>
              <a:buFont typeface="Arial" pitchFamily="34" charset="0"/>
              <a:buChar char="•"/>
              <a:defRPr/>
            </a:pPr>
            <a:r>
              <a:rPr lang="en-US" dirty="0">
                <a:latin typeface="+mn-lt"/>
                <a:cs typeface="+mn-cs"/>
              </a:rPr>
              <a:t>Schemas are the cognitive structures that make up our knowledge base and assist us in knowledge construction.</a:t>
            </a:r>
          </a:p>
          <a:p>
            <a:pPr marL="171450" indent="-171450">
              <a:spcAft>
                <a:spcPts val="600"/>
              </a:spcAft>
              <a:buClr>
                <a:schemeClr val="tx1">
                  <a:lumMod val="65000"/>
                  <a:lumOff val="35000"/>
                </a:schemeClr>
              </a:buClr>
              <a:buSzPct val="150000"/>
              <a:buFont typeface="Arial" pitchFamily="34" charset="0"/>
              <a:buChar char="•"/>
              <a:defRPr/>
            </a:pPr>
            <a:r>
              <a:rPr lang="en-US" dirty="0">
                <a:latin typeface="+mn-lt"/>
                <a:cs typeface="+mn-cs"/>
              </a:rPr>
              <a:t>Schemas can be “activated” through the use of cognitive learning strategies.</a:t>
            </a:r>
            <a:endParaRPr lang="en-US" i="1" kern="0" dirty="0">
              <a:latin typeface="+mn-lt"/>
              <a:cs typeface="+mn-cs"/>
            </a:endParaRPr>
          </a:p>
        </p:txBody>
      </p:sp>
      <p:pic>
        <p:nvPicPr>
          <p:cNvPr id="1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p:spPr>
      </p:pic>
      <p:sp>
        <p:nvSpPr>
          <p:cNvPr id="9" name="TextBox 8"/>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1" name="Action Button: Return 5">
            <a:hlinkClick r:id="rId4"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4"/>
          <p:cNvSpPr>
            <a:spLocks noChangeArrowheads="1"/>
          </p:cNvSpPr>
          <p:nvPr/>
        </p:nvSpPr>
        <p:spPr bwMode="auto">
          <a:xfrm>
            <a:off x="0" y="2836863"/>
            <a:ext cx="9144000" cy="0"/>
          </a:xfrm>
          <a:prstGeom prst="rect">
            <a:avLst/>
          </a:prstGeom>
          <a:noFill/>
          <a:ln w="9525">
            <a:noFill/>
            <a:miter lim="800000"/>
            <a:headEnd/>
            <a:tailEnd/>
          </a:ln>
        </p:spPr>
        <p:txBody>
          <a:bodyPr wrap="none" anchor="ctr">
            <a:spAutoFit/>
          </a:bodyPr>
          <a:lstStyle/>
          <a:p>
            <a:pPr indent="457200"/>
            <a:endParaRPr lang="en-US" dirty="0"/>
          </a:p>
        </p:txBody>
      </p:sp>
      <p:sp>
        <p:nvSpPr>
          <p:cNvPr id="58371" name="Rectangle 2"/>
          <p:cNvSpPr>
            <a:spLocks noGrp="1" noChangeArrowheads="1"/>
          </p:cNvSpPr>
          <p:nvPr>
            <p:ph type="title"/>
          </p:nvPr>
        </p:nvSpPr>
        <p:spPr bwMode="auto">
          <a:xfrm>
            <a:off x="1981200" y="609600"/>
            <a:ext cx="54864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is Schema Activation?</a:t>
            </a:r>
          </a:p>
        </p:txBody>
      </p:sp>
      <p:sp>
        <p:nvSpPr>
          <p:cNvPr id="20" name="Rectangle 3"/>
          <p:cNvSpPr txBox="1">
            <a:spLocks noChangeArrowheads="1"/>
          </p:cNvSpPr>
          <p:nvPr/>
        </p:nvSpPr>
        <p:spPr bwMode="auto">
          <a:xfrm>
            <a:off x="533400" y="1600200"/>
            <a:ext cx="8610600" cy="2286000"/>
          </a:xfrm>
          <a:prstGeom prst="rect">
            <a:avLst/>
          </a:prstGeom>
          <a:noFill/>
          <a:ln w="9525">
            <a:noFill/>
            <a:miter lim="800000"/>
            <a:headEnd/>
            <a:tailEnd/>
          </a:ln>
        </p:spPr>
        <p:txBody>
          <a:bodyPr/>
          <a:lstStyle/>
          <a:p>
            <a:pPr marL="171450" indent="-171450">
              <a:spcBef>
                <a:spcPts val="0"/>
              </a:spcBef>
              <a:spcAft>
                <a:spcPts val="600"/>
              </a:spcAft>
              <a:buClr>
                <a:schemeClr val="tx1">
                  <a:lumMod val="65000"/>
                  <a:lumOff val="35000"/>
                </a:schemeClr>
              </a:buClr>
              <a:buSzPct val="150000"/>
              <a:buFontTx/>
              <a:buChar char="•"/>
              <a:defRPr/>
            </a:pPr>
            <a:r>
              <a:rPr lang="en-US" kern="0" dirty="0">
                <a:latin typeface="+mn-lt"/>
                <a:cs typeface="+mn-cs"/>
              </a:rPr>
              <a:t>Schema activation refers to an array of activities designed to activate relevant knowledge in students’ memory prior to encountering new information.</a:t>
            </a:r>
          </a:p>
          <a:p>
            <a:pPr marL="171450" indent="-171450">
              <a:spcBef>
                <a:spcPts val="0"/>
              </a:spcBef>
              <a:spcAft>
                <a:spcPts val="600"/>
              </a:spcAft>
              <a:buClr>
                <a:schemeClr val="tx1">
                  <a:lumMod val="65000"/>
                  <a:lumOff val="35000"/>
                </a:schemeClr>
              </a:buClr>
              <a:buSzPct val="150000"/>
              <a:buFontTx/>
              <a:buChar char="•"/>
              <a:defRPr/>
            </a:pPr>
            <a:r>
              <a:rPr lang="en-US" kern="0" dirty="0">
                <a:latin typeface="+mn-lt"/>
                <a:cs typeface="+mn-cs"/>
              </a:rPr>
              <a:t>Schema activation is the process of engaging prior knowledge, which is organized in the brain in schemata. </a:t>
            </a:r>
          </a:p>
          <a:p>
            <a:pPr marL="171450" indent="-171450">
              <a:spcBef>
                <a:spcPts val="0"/>
              </a:spcBef>
              <a:spcAft>
                <a:spcPts val="600"/>
              </a:spcAft>
              <a:buClr>
                <a:schemeClr val="tx1">
                  <a:lumMod val="65000"/>
                  <a:lumOff val="35000"/>
                </a:schemeClr>
              </a:buClr>
              <a:buSzPct val="150000"/>
              <a:buFontTx/>
              <a:buChar char="•"/>
              <a:defRPr/>
            </a:pPr>
            <a:r>
              <a:rPr lang="en-US" kern="0" dirty="0">
                <a:latin typeface="+mn-lt"/>
                <a:cs typeface="+mn-cs"/>
              </a:rPr>
              <a:t>Schema activation is an important scaffolding tool where learning depends upon the activation of old knowledge to provide an appropriate schema into which new knowledge can be incorporated .</a:t>
            </a:r>
          </a:p>
          <a:p>
            <a:pPr marL="742950" lvl="1" indent="-285750">
              <a:lnSpc>
                <a:spcPct val="90000"/>
              </a:lnSpc>
              <a:spcBef>
                <a:spcPct val="20000"/>
              </a:spcBef>
              <a:buClr>
                <a:schemeClr val="accent1"/>
              </a:buClr>
              <a:buSzPct val="150000"/>
              <a:buFontTx/>
              <a:buChar char="•"/>
              <a:defRPr/>
            </a:pPr>
            <a:endParaRPr lang="en-US" sz="2000" i="1" kern="0" dirty="0">
              <a:latin typeface="+mn-lt"/>
              <a:cs typeface="+mn-cs"/>
            </a:endParaRPr>
          </a:p>
          <a:p>
            <a:pPr marL="742950" lvl="1" indent="-285750">
              <a:lnSpc>
                <a:spcPct val="90000"/>
              </a:lnSpc>
              <a:spcBef>
                <a:spcPct val="20000"/>
              </a:spcBef>
              <a:buClr>
                <a:schemeClr val="accent1"/>
              </a:buClr>
              <a:buSzPct val="150000"/>
              <a:buFontTx/>
              <a:buChar char="•"/>
              <a:defRPr/>
            </a:pPr>
            <a:endParaRPr lang="en-US" sz="2000" i="1" kern="0" dirty="0">
              <a:latin typeface="+mn-lt"/>
              <a:cs typeface="+mn-cs"/>
            </a:endParaRPr>
          </a:p>
        </p:txBody>
      </p:sp>
      <p:grpSp>
        <p:nvGrpSpPr>
          <p:cNvPr id="58373" name="Group 22"/>
          <p:cNvGrpSpPr>
            <a:grpSpLocks/>
          </p:cNvGrpSpPr>
          <p:nvPr/>
        </p:nvGrpSpPr>
        <p:grpSpPr bwMode="auto">
          <a:xfrm>
            <a:off x="533400" y="3962400"/>
            <a:ext cx="8001000" cy="1524000"/>
            <a:chOff x="1752600" y="4572000"/>
            <a:chExt cx="6753138" cy="1524000"/>
          </a:xfrm>
        </p:grpSpPr>
        <p:sp>
          <p:nvSpPr>
            <p:cNvPr id="58377" name="Oval 13"/>
            <p:cNvSpPr>
              <a:spLocks noChangeArrowheads="1"/>
            </p:cNvSpPr>
            <p:nvPr/>
          </p:nvSpPr>
          <p:spPr bwMode="auto">
            <a:xfrm>
              <a:off x="4591455" y="4572000"/>
              <a:ext cx="1213028" cy="499486"/>
            </a:xfrm>
            <a:prstGeom prst="ellipse">
              <a:avLst/>
            </a:prstGeom>
            <a:solidFill>
              <a:srgbClr val="FFFFFF"/>
            </a:solidFill>
            <a:ln w="12700">
              <a:solidFill>
                <a:schemeClr val="tx2"/>
              </a:solidFill>
              <a:round/>
              <a:headEnd/>
              <a:tailEnd/>
            </a:ln>
          </p:spPr>
          <p:txBody>
            <a:bodyPr/>
            <a:lstStyle/>
            <a:p>
              <a:pPr algn="ctr">
                <a:lnSpc>
                  <a:spcPct val="90000"/>
                </a:lnSpc>
              </a:pPr>
              <a:r>
                <a:rPr lang="en-US" sz="1100" dirty="0">
                  <a:latin typeface="Rockwell" pitchFamily="18" charset="0"/>
                  <a:cs typeface="Times New Roman" pitchFamily="18" charset="0"/>
                </a:rPr>
                <a:t>  </a:t>
              </a:r>
              <a:r>
                <a:rPr lang="en-US" sz="1100" b="1" dirty="0">
                  <a:latin typeface="Rockwell" pitchFamily="18" charset="0"/>
                  <a:cs typeface="Times New Roman" pitchFamily="18" charset="0"/>
                </a:rPr>
                <a:t>Schema </a:t>
              </a:r>
              <a:endParaRPr lang="en-US" sz="1100" dirty="0">
                <a:latin typeface="Rockwell" pitchFamily="18" charset="0"/>
              </a:endParaRPr>
            </a:p>
            <a:p>
              <a:pPr algn="ctr">
                <a:lnSpc>
                  <a:spcPct val="90000"/>
                </a:lnSpc>
              </a:pPr>
              <a:r>
                <a:rPr lang="en-US" sz="1100" b="1" dirty="0">
                  <a:latin typeface="Rockwell" pitchFamily="18" charset="0"/>
                  <a:cs typeface="Times New Roman" pitchFamily="18" charset="0"/>
                </a:rPr>
                <a:t>Activation</a:t>
              </a:r>
              <a:endParaRPr lang="en-US" sz="1100" dirty="0">
                <a:latin typeface="Rockwell" pitchFamily="18" charset="0"/>
              </a:endParaRPr>
            </a:p>
          </p:txBody>
        </p:sp>
        <p:sp>
          <p:nvSpPr>
            <p:cNvPr id="58378" name="Rectangle 12"/>
            <p:cNvSpPr>
              <a:spLocks noChangeArrowheads="1"/>
            </p:cNvSpPr>
            <p:nvPr/>
          </p:nvSpPr>
          <p:spPr bwMode="auto">
            <a:xfrm>
              <a:off x="1752600" y="5495348"/>
              <a:ext cx="2122415" cy="600652"/>
            </a:xfrm>
            <a:prstGeom prst="rect">
              <a:avLst/>
            </a:prstGeom>
            <a:solidFill>
              <a:srgbClr val="FFFFFF"/>
            </a:solidFill>
            <a:ln w="12700">
              <a:solidFill>
                <a:schemeClr val="tx2"/>
              </a:solidFill>
              <a:miter lim="800000"/>
              <a:headEnd/>
              <a:tailEnd/>
            </a:ln>
          </p:spPr>
          <p:txBody>
            <a:bodyPr/>
            <a:lstStyle/>
            <a:p>
              <a:r>
                <a:rPr lang="en-US" sz="1100" i="1" dirty="0">
                  <a:latin typeface="Rockwell" pitchFamily="18" charset="0"/>
                  <a:cs typeface="Times New Roman" pitchFamily="18" charset="0"/>
                </a:rPr>
                <a:t>Prior knowledge:</a:t>
              </a:r>
              <a:r>
                <a:rPr lang="en-US" sz="1100" dirty="0">
                  <a:latin typeface="Rockwell" pitchFamily="18" charset="0"/>
                  <a:cs typeface="Times New Roman" pitchFamily="18" charset="0"/>
                </a:rPr>
                <a:t> Schema activation engages prior knowledge</a:t>
              </a:r>
              <a:endParaRPr lang="en-US" sz="1100" dirty="0">
                <a:latin typeface="Rockwell" pitchFamily="18" charset="0"/>
              </a:endParaRPr>
            </a:p>
          </p:txBody>
        </p:sp>
        <p:sp>
          <p:nvSpPr>
            <p:cNvPr id="58379" name="Rectangle 11"/>
            <p:cNvSpPr>
              <a:spLocks noChangeArrowheads="1"/>
            </p:cNvSpPr>
            <p:nvPr/>
          </p:nvSpPr>
          <p:spPr bwMode="auto">
            <a:xfrm>
              <a:off x="4260909" y="5493327"/>
              <a:ext cx="1946946" cy="602673"/>
            </a:xfrm>
            <a:prstGeom prst="rect">
              <a:avLst/>
            </a:prstGeom>
            <a:solidFill>
              <a:srgbClr val="FFFFFF"/>
            </a:solidFill>
            <a:ln w="12700">
              <a:solidFill>
                <a:schemeClr val="tx2"/>
              </a:solidFill>
              <a:miter lim="800000"/>
              <a:headEnd/>
              <a:tailEnd/>
            </a:ln>
          </p:spPr>
          <p:txBody>
            <a:bodyPr/>
            <a:lstStyle/>
            <a:p>
              <a:r>
                <a:rPr lang="en-US" sz="1100" i="1" dirty="0">
                  <a:latin typeface="Rockwell" pitchFamily="18" charset="0"/>
                  <a:cs typeface="Times New Roman" pitchFamily="18" charset="0"/>
                </a:rPr>
                <a:t>New knowledge</a:t>
              </a:r>
              <a:r>
                <a:rPr lang="en-US" sz="1100" dirty="0">
                  <a:latin typeface="Rockwell" pitchFamily="18" charset="0"/>
                  <a:cs typeface="Times New Roman" pitchFamily="18" charset="0"/>
                </a:rPr>
                <a:t>: Schema activation links prior knowledge to new knowledge </a:t>
              </a:r>
              <a:endParaRPr lang="en-US" sz="1100" dirty="0">
                <a:latin typeface="Rockwell" pitchFamily="18" charset="0"/>
              </a:endParaRPr>
            </a:p>
          </p:txBody>
        </p:sp>
        <p:sp>
          <p:nvSpPr>
            <p:cNvPr id="58380" name="Rectangle 10"/>
            <p:cNvSpPr>
              <a:spLocks noChangeArrowheads="1"/>
            </p:cNvSpPr>
            <p:nvPr/>
          </p:nvSpPr>
          <p:spPr bwMode="auto">
            <a:xfrm>
              <a:off x="6589144" y="5493327"/>
              <a:ext cx="1916594" cy="602673"/>
            </a:xfrm>
            <a:prstGeom prst="rect">
              <a:avLst/>
            </a:prstGeom>
            <a:solidFill>
              <a:srgbClr val="FFFFFF"/>
            </a:solidFill>
            <a:ln w="12700">
              <a:solidFill>
                <a:schemeClr val="tx2"/>
              </a:solidFill>
              <a:miter lim="800000"/>
              <a:headEnd/>
              <a:tailEnd/>
            </a:ln>
          </p:spPr>
          <p:txBody>
            <a:bodyPr/>
            <a:lstStyle/>
            <a:p>
              <a:r>
                <a:rPr lang="en-US" sz="1100" i="1" dirty="0">
                  <a:latin typeface="Rockwell" pitchFamily="18" charset="0"/>
                  <a:cs typeface="Times New Roman" pitchFamily="18" charset="0"/>
                </a:rPr>
                <a:t>Comprehension: </a:t>
              </a:r>
              <a:r>
                <a:rPr lang="en-US" sz="1100" dirty="0">
                  <a:latin typeface="Rockwell" pitchFamily="18" charset="0"/>
                  <a:cs typeface="Times New Roman" pitchFamily="18" charset="0"/>
                </a:rPr>
                <a:t>Schema activation creates connections which increase comprehension </a:t>
              </a:r>
              <a:endParaRPr lang="en-US" sz="1100" dirty="0">
                <a:latin typeface="Rockwell" pitchFamily="18" charset="0"/>
              </a:endParaRPr>
            </a:p>
          </p:txBody>
        </p:sp>
        <p:sp>
          <p:nvSpPr>
            <p:cNvPr id="58381" name="Line 9"/>
            <p:cNvSpPr>
              <a:spLocks noChangeShapeType="1"/>
            </p:cNvSpPr>
            <p:nvPr/>
          </p:nvSpPr>
          <p:spPr bwMode="auto">
            <a:xfrm>
              <a:off x="5257800" y="5131377"/>
              <a:ext cx="0" cy="278823"/>
            </a:xfrm>
            <a:prstGeom prst="line">
              <a:avLst/>
            </a:prstGeom>
            <a:noFill/>
            <a:ln w="12700">
              <a:solidFill>
                <a:schemeClr val="tx2"/>
              </a:solidFill>
              <a:round/>
              <a:headEnd type="triangle" w="med" len="med"/>
              <a:tailEnd type="triangle" w="med" len="med"/>
            </a:ln>
          </p:spPr>
          <p:txBody>
            <a:bodyPr/>
            <a:lstStyle/>
            <a:p>
              <a:endParaRPr lang="en-US" dirty="0"/>
            </a:p>
          </p:txBody>
        </p:sp>
        <p:sp>
          <p:nvSpPr>
            <p:cNvPr id="58382" name="Line 7"/>
            <p:cNvSpPr>
              <a:spLocks noChangeShapeType="1"/>
            </p:cNvSpPr>
            <p:nvPr/>
          </p:nvSpPr>
          <p:spPr bwMode="auto">
            <a:xfrm flipH="1">
              <a:off x="3630849" y="5008418"/>
              <a:ext cx="960606" cy="387927"/>
            </a:xfrm>
            <a:prstGeom prst="line">
              <a:avLst/>
            </a:prstGeom>
            <a:noFill/>
            <a:ln w="12700">
              <a:solidFill>
                <a:schemeClr val="tx2"/>
              </a:solidFill>
              <a:round/>
              <a:headEnd type="triangle" w="med" len="med"/>
              <a:tailEnd type="triangle" w="med" len="med"/>
            </a:ln>
          </p:spPr>
          <p:txBody>
            <a:bodyPr/>
            <a:lstStyle/>
            <a:p>
              <a:endParaRPr lang="en-US" dirty="0"/>
            </a:p>
          </p:txBody>
        </p:sp>
        <p:sp>
          <p:nvSpPr>
            <p:cNvPr id="58383" name="AutoShape 5"/>
            <p:cNvSpPr>
              <a:spLocks noChangeArrowheads="1"/>
            </p:cNvSpPr>
            <p:nvPr/>
          </p:nvSpPr>
          <p:spPr bwMode="auto">
            <a:xfrm>
              <a:off x="3939331" y="5735782"/>
              <a:ext cx="256162" cy="48491"/>
            </a:xfrm>
            <a:prstGeom prst="leftRightArrow">
              <a:avLst>
                <a:gd name="adj1" fmla="val 50000"/>
                <a:gd name="adj2" fmla="val 59993"/>
              </a:avLst>
            </a:prstGeom>
            <a:solidFill>
              <a:srgbClr val="FFFFFF"/>
            </a:solidFill>
            <a:ln w="12700">
              <a:solidFill>
                <a:schemeClr val="tx2"/>
              </a:solidFill>
              <a:miter lim="800000"/>
              <a:headEnd/>
              <a:tailEnd/>
            </a:ln>
          </p:spPr>
          <p:txBody>
            <a:bodyPr/>
            <a:lstStyle/>
            <a:p>
              <a:endParaRPr lang="en-US" dirty="0"/>
            </a:p>
          </p:txBody>
        </p:sp>
        <p:sp>
          <p:nvSpPr>
            <p:cNvPr id="58384" name="Line 21"/>
            <p:cNvSpPr>
              <a:spLocks noChangeShapeType="1"/>
            </p:cNvSpPr>
            <p:nvPr/>
          </p:nvSpPr>
          <p:spPr bwMode="auto">
            <a:xfrm>
              <a:off x="5872264" y="5008418"/>
              <a:ext cx="960606" cy="387927"/>
            </a:xfrm>
            <a:prstGeom prst="line">
              <a:avLst/>
            </a:prstGeom>
            <a:noFill/>
            <a:ln w="12700">
              <a:solidFill>
                <a:schemeClr val="tx2"/>
              </a:solidFill>
              <a:round/>
              <a:headEnd type="triangle" w="med" len="med"/>
              <a:tailEnd type="triangle" w="med" len="med"/>
            </a:ln>
          </p:spPr>
          <p:txBody>
            <a:bodyPr/>
            <a:lstStyle/>
            <a:p>
              <a:endParaRPr lang="en-US" dirty="0"/>
            </a:p>
          </p:txBody>
        </p:sp>
        <p:sp>
          <p:nvSpPr>
            <p:cNvPr id="58385" name="AutoShape 5"/>
            <p:cNvSpPr>
              <a:spLocks noChangeArrowheads="1"/>
            </p:cNvSpPr>
            <p:nvPr/>
          </p:nvSpPr>
          <p:spPr bwMode="auto">
            <a:xfrm>
              <a:off x="6248400" y="5735782"/>
              <a:ext cx="256162" cy="48491"/>
            </a:xfrm>
            <a:prstGeom prst="leftRightArrow">
              <a:avLst>
                <a:gd name="adj1" fmla="val 50000"/>
                <a:gd name="adj2" fmla="val 59993"/>
              </a:avLst>
            </a:prstGeom>
            <a:solidFill>
              <a:srgbClr val="FFFFFF"/>
            </a:solidFill>
            <a:ln w="12700">
              <a:solidFill>
                <a:schemeClr val="tx2"/>
              </a:solidFill>
              <a:miter lim="800000"/>
              <a:headEnd/>
              <a:tailEnd/>
            </a:ln>
          </p:spPr>
          <p:txBody>
            <a:bodyPr/>
            <a:lstStyle/>
            <a:p>
              <a:endParaRPr lang="en-US" dirty="0"/>
            </a:p>
          </p:txBody>
        </p:sp>
      </p:grpSp>
      <p:pic>
        <p:nvPicPr>
          <p:cNvPr id="1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sp>
        <p:nvSpPr>
          <p:cNvPr id="21" name="TextBox 20"/>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8" name="Action Button: Return 5">
            <a:hlinkClick r:id="rId4"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4"/>
          <p:cNvSpPr>
            <a:spLocks noChangeArrowheads="1"/>
          </p:cNvSpPr>
          <p:nvPr/>
        </p:nvSpPr>
        <p:spPr bwMode="auto">
          <a:xfrm>
            <a:off x="0" y="2836863"/>
            <a:ext cx="9144000" cy="0"/>
          </a:xfrm>
          <a:prstGeom prst="rect">
            <a:avLst/>
          </a:prstGeom>
          <a:noFill/>
          <a:ln w="9525">
            <a:noFill/>
            <a:miter lim="800000"/>
            <a:headEnd/>
            <a:tailEnd/>
          </a:ln>
        </p:spPr>
        <p:txBody>
          <a:bodyPr wrap="none" anchor="ctr">
            <a:spAutoFit/>
          </a:bodyPr>
          <a:lstStyle/>
          <a:p>
            <a:pPr indent="457200"/>
            <a:endParaRPr lang="en-US" dirty="0"/>
          </a:p>
        </p:txBody>
      </p:sp>
      <p:sp>
        <p:nvSpPr>
          <p:cNvPr id="60419" name="Rectangle 2"/>
          <p:cNvSpPr>
            <a:spLocks noGrp="1" noChangeArrowheads="1"/>
          </p:cNvSpPr>
          <p:nvPr>
            <p:ph type="title"/>
          </p:nvPr>
        </p:nvSpPr>
        <p:spPr bwMode="auto">
          <a:xfrm>
            <a:off x="1066800" y="533400"/>
            <a:ext cx="68580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What is Scaffolding?</a:t>
            </a:r>
          </a:p>
        </p:txBody>
      </p:sp>
      <p:sp>
        <p:nvSpPr>
          <p:cNvPr id="20" name="Rectangle 3"/>
          <p:cNvSpPr txBox="1">
            <a:spLocks noChangeArrowheads="1"/>
          </p:cNvSpPr>
          <p:nvPr/>
        </p:nvSpPr>
        <p:spPr bwMode="auto">
          <a:xfrm>
            <a:off x="457200" y="1524000"/>
            <a:ext cx="8382000" cy="3124200"/>
          </a:xfrm>
          <a:prstGeom prst="rect">
            <a:avLst/>
          </a:prstGeom>
          <a:noFill/>
          <a:ln w="9525">
            <a:noFill/>
            <a:miter lim="800000"/>
            <a:headEnd/>
            <a:tailEnd/>
          </a:ln>
        </p:spPr>
        <p:txBody>
          <a:bodyPr/>
          <a:lstStyle/>
          <a:p>
            <a:pPr marL="171450" indent="-166688">
              <a:spcAft>
                <a:spcPts val="600"/>
              </a:spcAft>
              <a:buClr>
                <a:schemeClr val="tx1">
                  <a:lumMod val="65000"/>
                  <a:lumOff val="35000"/>
                </a:schemeClr>
              </a:buClr>
              <a:buSzPct val="150000"/>
              <a:buFont typeface="Arial" pitchFamily="34" charset="0"/>
              <a:buChar char="•"/>
              <a:defRPr/>
            </a:pPr>
            <a:r>
              <a:rPr lang="en-US" dirty="0">
                <a:latin typeface="+mn-lt"/>
              </a:rPr>
              <a:t>A technique to increase the effectiveness of the instruction is referred to as scaffolding.</a:t>
            </a:r>
          </a:p>
          <a:p>
            <a:pPr marL="171450" indent="-166688">
              <a:spcAft>
                <a:spcPts val="600"/>
              </a:spcAft>
              <a:buClr>
                <a:schemeClr val="tx1">
                  <a:lumMod val="65000"/>
                  <a:lumOff val="35000"/>
                </a:schemeClr>
              </a:buClr>
              <a:buSzPct val="150000"/>
              <a:buFont typeface="Arial" pitchFamily="34" charset="0"/>
              <a:buChar char="•"/>
              <a:defRPr/>
            </a:pPr>
            <a:r>
              <a:rPr lang="en-US" dirty="0">
                <a:latin typeface="+mn-lt"/>
              </a:rPr>
              <a:t>Scaffolding is idea that specialized instructional supports need to be in place in order to best facilitate learning when students are first introduced to a new subject.</a:t>
            </a:r>
          </a:p>
          <a:p>
            <a:pPr marL="171450" indent="-166688">
              <a:spcAft>
                <a:spcPts val="600"/>
              </a:spcAft>
              <a:buClr>
                <a:schemeClr val="tx1">
                  <a:lumMod val="65000"/>
                  <a:lumOff val="35000"/>
                </a:schemeClr>
              </a:buClr>
              <a:buSzPct val="150000"/>
              <a:buFont typeface="Arial" pitchFamily="34" charset="0"/>
              <a:buChar char="•"/>
              <a:defRPr/>
            </a:pPr>
            <a:r>
              <a:rPr lang="en-US" dirty="0">
                <a:latin typeface="+mn-lt"/>
              </a:rPr>
              <a:t>Scaffolding techniques can be classified into three major groups: </a:t>
            </a:r>
          </a:p>
          <a:p>
            <a:pPr marL="342900" lvl="1" indent="-166688">
              <a:spcAft>
                <a:spcPts val="600"/>
              </a:spcAft>
              <a:buClr>
                <a:schemeClr val="accent1"/>
              </a:buClr>
              <a:buSzPct val="150000"/>
              <a:buFont typeface="Arial" pitchFamily="34" charset="0"/>
              <a:buChar char="•"/>
              <a:defRPr/>
            </a:pPr>
            <a:r>
              <a:rPr lang="en-US" sz="1600" i="1" dirty="0">
                <a:latin typeface="+mn-lt"/>
              </a:rPr>
              <a:t>Verbal </a:t>
            </a:r>
            <a:r>
              <a:rPr lang="en-US" sz="1600" dirty="0">
                <a:latin typeface="+mn-lt"/>
              </a:rPr>
              <a:t>scaffolding (e.g., paraphrasing, think-alouds, contextualizing)</a:t>
            </a:r>
          </a:p>
          <a:p>
            <a:pPr marL="342900" lvl="1" indent="-166688">
              <a:spcAft>
                <a:spcPts val="600"/>
              </a:spcAft>
              <a:buClr>
                <a:schemeClr val="accent1"/>
              </a:buClr>
              <a:buSzPct val="150000"/>
              <a:buFont typeface="Arial" pitchFamily="34" charset="0"/>
              <a:buChar char="•"/>
              <a:defRPr/>
            </a:pPr>
            <a:r>
              <a:rPr lang="en-US" sz="1600" i="1" dirty="0">
                <a:latin typeface="+mn-lt"/>
              </a:rPr>
              <a:t>Procedural</a:t>
            </a:r>
            <a:r>
              <a:rPr lang="en-US" sz="1600" dirty="0">
                <a:latin typeface="+mn-lt"/>
              </a:rPr>
              <a:t> scaffolding (e.g., modeling, group instruction, peer assisted activities)</a:t>
            </a:r>
          </a:p>
          <a:p>
            <a:pPr marL="342900" lvl="1" indent="-166688">
              <a:spcAft>
                <a:spcPts val="600"/>
              </a:spcAft>
              <a:buClr>
                <a:schemeClr val="accent1"/>
              </a:buClr>
              <a:buSzPct val="150000"/>
              <a:buFont typeface="Arial" pitchFamily="34" charset="0"/>
              <a:buChar char="•"/>
              <a:defRPr/>
            </a:pPr>
            <a:r>
              <a:rPr lang="en-US" sz="1600" i="1" dirty="0">
                <a:latin typeface="+mn-lt"/>
              </a:rPr>
              <a:t>Instructional</a:t>
            </a:r>
            <a:r>
              <a:rPr lang="en-US" sz="1600" dirty="0">
                <a:latin typeface="+mn-lt"/>
              </a:rPr>
              <a:t> scaffolding (e.g., using graphic organizers to help learners build background and organize text content).</a:t>
            </a:r>
          </a:p>
          <a:p>
            <a:pPr marL="228600" indent="-228600">
              <a:spcBef>
                <a:spcPts val="0"/>
              </a:spcBef>
              <a:spcAft>
                <a:spcPts val="600"/>
              </a:spcAft>
              <a:buClr>
                <a:schemeClr val="bg2"/>
              </a:buClr>
              <a:buSzPct val="150000"/>
              <a:buFont typeface="Arial" pitchFamily="34" charset="0"/>
              <a:buChar char="•"/>
              <a:defRPr/>
            </a:pPr>
            <a:endParaRPr lang="en-US" sz="2000" i="1" kern="0" dirty="0">
              <a:latin typeface="+mn-lt"/>
              <a:cs typeface="+mn-cs"/>
            </a:endParaRPr>
          </a:p>
          <a:p>
            <a:pPr marL="742950" lvl="1" indent="-285750">
              <a:lnSpc>
                <a:spcPct val="90000"/>
              </a:lnSpc>
              <a:spcBef>
                <a:spcPct val="20000"/>
              </a:spcBef>
              <a:buClr>
                <a:schemeClr val="accent1"/>
              </a:buClr>
              <a:buSzPct val="150000"/>
              <a:buFontTx/>
              <a:buChar char="•"/>
              <a:defRPr/>
            </a:pPr>
            <a:endParaRPr lang="en-US" sz="2000" i="1" kern="0" dirty="0">
              <a:latin typeface="+mn-lt"/>
              <a:cs typeface="+mn-cs"/>
            </a:endParaRPr>
          </a:p>
        </p:txBody>
      </p:sp>
      <p:sp>
        <p:nvSpPr>
          <p:cNvPr id="8" name="TextBox 7"/>
          <p:cNvSpPr txBox="1"/>
          <p:nvPr/>
        </p:nvSpPr>
        <p:spPr>
          <a:xfrm>
            <a:off x="228600" y="55626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7" name="Action Button: Return 5">
            <a:hlinkClick r:id="rId3" action="ppaction://hlinksldjump" highlightClick="1"/>
          </p:cNvPr>
          <p:cNvSpPr>
            <a:spLocks noChangeArrowheads="1"/>
          </p:cNvSpPr>
          <p:nvPr/>
        </p:nvSpPr>
        <p:spPr bwMode="auto">
          <a:xfrm>
            <a:off x="533400" y="60960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Do You Know Your Learning Style(s)?</a:t>
            </a:r>
          </a:p>
        </p:txBody>
      </p:sp>
      <p:sp>
        <p:nvSpPr>
          <p:cNvPr id="5123" name="Rectangle 3"/>
          <p:cNvSpPr>
            <a:spLocks noGrp="1" noChangeArrowheads="1"/>
          </p:cNvSpPr>
          <p:nvPr>
            <p:ph type="body" idx="1"/>
          </p:nvPr>
        </p:nvSpPr>
        <p:spPr bwMode="auto">
          <a:xfrm>
            <a:off x="762000" y="1371600"/>
            <a:ext cx="8153400" cy="4419600"/>
          </a:xfrm>
          <a:ln>
            <a:miter lim="800000"/>
            <a:headEnd/>
            <a:tailEnd/>
          </a:ln>
        </p:spPr>
        <p:txBody>
          <a:bodyPr vert="horz" wrap="square" lIns="91440" tIns="45720" rIns="91440" bIns="45720" numCol="1" anchor="t" anchorCtr="0" compatLnSpc="1">
            <a:prstTxWarp prst="textNoShape">
              <a:avLst/>
            </a:prstTxWarp>
          </a:bodyPr>
          <a:lstStyle/>
          <a:p>
            <a:pPr marL="169863" indent="-169863">
              <a:spcBef>
                <a:spcPts val="0"/>
              </a:spcBef>
              <a:spcAft>
                <a:spcPts val="300"/>
              </a:spcAft>
              <a:buFont typeface="Wingdings" pitchFamily="2" charset="2"/>
              <a:buNone/>
              <a:defRPr/>
            </a:pPr>
            <a:r>
              <a:rPr lang="en-US" sz="1900" b="1" i="1" dirty="0" smtClean="0"/>
              <a:t>Are you a</a:t>
            </a:r>
            <a:r>
              <a:rPr lang="en-US" sz="1900" dirty="0" smtClean="0"/>
              <a:t>…</a:t>
            </a:r>
          </a:p>
          <a:p>
            <a:pPr marL="169863" indent="-169863">
              <a:spcBef>
                <a:spcPts val="0"/>
              </a:spcBef>
              <a:spcAft>
                <a:spcPts val="200"/>
              </a:spcAft>
              <a:buSzPct val="100000"/>
              <a:buFont typeface="Symbol" pitchFamily="18" charset="2"/>
              <a:buChar char=""/>
              <a:defRPr/>
            </a:pPr>
            <a:r>
              <a:rPr lang="en-US" sz="1650" dirty="0" smtClean="0"/>
              <a:t>Converger; diverger; assimilator; accommodator (Kolb’s LSI)</a:t>
            </a:r>
          </a:p>
          <a:p>
            <a:pPr marL="169863" indent="-169863">
              <a:spcBef>
                <a:spcPts val="0"/>
              </a:spcBef>
              <a:spcAft>
                <a:spcPts val="200"/>
              </a:spcAft>
              <a:buSzPct val="100000"/>
              <a:buFont typeface="Symbol" pitchFamily="18" charset="2"/>
              <a:buChar char=""/>
              <a:defRPr/>
            </a:pPr>
            <a:r>
              <a:rPr lang="en-US" sz="1650" dirty="0" smtClean="0"/>
              <a:t>Concrete sequential; abstract random; abstract sequential; concrete random (Gregorc’s learning style topography)</a:t>
            </a:r>
          </a:p>
          <a:p>
            <a:pPr marL="169863" indent="-169863">
              <a:spcBef>
                <a:spcPts val="0"/>
              </a:spcBef>
              <a:spcAft>
                <a:spcPts val="200"/>
              </a:spcAft>
              <a:buSzPct val="100000"/>
              <a:buFont typeface="Symbol" pitchFamily="18" charset="2"/>
              <a:buChar char=""/>
              <a:defRPr/>
            </a:pPr>
            <a:r>
              <a:rPr lang="en-US" sz="1650" dirty="0" smtClean="0"/>
              <a:t>Leveling/Sharpening cognitive styles (Klein)</a:t>
            </a:r>
          </a:p>
          <a:p>
            <a:pPr marL="169863" indent="-169863">
              <a:spcBef>
                <a:spcPts val="0"/>
              </a:spcBef>
              <a:spcAft>
                <a:spcPts val="200"/>
              </a:spcAft>
              <a:buSzPct val="100000"/>
              <a:buFont typeface="Symbol" pitchFamily="18" charset="2"/>
              <a:buChar char=""/>
              <a:defRPr/>
            </a:pPr>
            <a:r>
              <a:rPr lang="en-US" sz="1650" dirty="0" smtClean="0"/>
              <a:t>Impulsive/Reflective cognitive styles (</a:t>
            </a:r>
            <a:r>
              <a:rPr lang="en-US" sz="1650" dirty="0" smtClean="0"/>
              <a:t>Kagan</a:t>
            </a:r>
            <a:r>
              <a:rPr lang="en-US" sz="1650" dirty="0" smtClean="0"/>
              <a:t>)</a:t>
            </a:r>
          </a:p>
          <a:p>
            <a:pPr marL="169863" indent="-169863">
              <a:spcBef>
                <a:spcPts val="0"/>
              </a:spcBef>
              <a:spcAft>
                <a:spcPts val="200"/>
              </a:spcAft>
              <a:buSzPct val="100000"/>
              <a:buFont typeface="Symbol" pitchFamily="18" charset="2"/>
              <a:buChar char=""/>
              <a:defRPr/>
            </a:pPr>
            <a:r>
              <a:rPr lang="en-US" sz="1650" dirty="0" smtClean="0"/>
              <a:t>Visual/</a:t>
            </a:r>
            <a:r>
              <a:rPr lang="en-US" sz="1650" dirty="0" smtClean="0"/>
              <a:t>Haptic</a:t>
            </a:r>
            <a:r>
              <a:rPr lang="en-US" sz="1650" dirty="0" smtClean="0"/>
              <a:t> (</a:t>
            </a:r>
            <a:r>
              <a:rPr lang="en-US" sz="1650" dirty="0" smtClean="0"/>
              <a:t>Lowenfeld</a:t>
            </a:r>
            <a:r>
              <a:rPr lang="en-US" sz="1650" dirty="0" smtClean="0"/>
              <a:t> &amp; </a:t>
            </a:r>
            <a:r>
              <a:rPr lang="en-US" sz="1650" dirty="0" smtClean="0"/>
              <a:t>Brittain</a:t>
            </a:r>
            <a:r>
              <a:rPr lang="en-US" sz="1650" dirty="0" smtClean="0"/>
              <a:t>)</a:t>
            </a:r>
          </a:p>
          <a:p>
            <a:pPr marL="169863" indent="-169863">
              <a:spcBef>
                <a:spcPts val="0"/>
              </a:spcBef>
              <a:spcAft>
                <a:spcPts val="200"/>
              </a:spcAft>
              <a:buSzPct val="100000"/>
              <a:buFont typeface="Symbol" pitchFamily="18" charset="2"/>
              <a:buChar char=""/>
              <a:defRPr/>
            </a:pPr>
            <a:r>
              <a:rPr lang="en-US" sz="1650" dirty="0" smtClean="0"/>
              <a:t>Sensory/intuitive; visual/verbal; active/reflective; sequential/global (Felder &amp; Silverman four-dimension model)</a:t>
            </a:r>
          </a:p>
          <a:p>
            <a:pPr marL="169863" indent="-169863">
              <a:spcBef>
                <a:spcPts val="0"/>
              </a:spcBef>
              <a:spcAft>
                <a:spcPts val="200"/>
              </a:spcAft>
              <a:buSzPct val="100000"/>
              <a:buFont typeface="Symbol" pitchFamily="18" charset="2"/>
              <a:buChar char=""/>
              <a:defRPr/>
            </a:pPr>
            <a:r>
              <a:rPr lang="en-US" sz="1650" dirty="0" smtClean="0"/>
              <a:t>Grasha</a:t>
            </a:r>
            <a:r>
              <a:rPr lang="en-US" sz="1650" dirty="0" smtClean="0"/>
              <a:t>-Reichmann Student Learning Style Scales</a:t>
            </a:r>
          </a:p>
          <a:p>
            <a:pPr marL="169863" indent="-169863">
              <a:spcBef>
                <a:spcPts val="0"/>
              </a:spcBef>
              <a:spcAft>
                <a:spcPts val="200"/>
              </a:spcAft>
              <a:buSzPct val="100000"/>
              <a:buFont typeface="Symbol" pitchFamily="18" charset="2"/>
              <a:buChar char=""/>
              <a:defRPr/>
            </a:pPr>
            <a:r>
              <a:rPr lang="en-US" sz="1650" dirty="0" smtClean="0"/>
              <a:t>Activists; reflectors; pragmatists; theorists (Honey &amp; Mumford's learning styles)</a:t>
            </a:r>
          </a:p>
          <a:p>
            <a:pPr marL="169863" indent="-169863">
              <a:spcBef>
                <a:spcPts val="0"/>
              </a:spcBef>
              <a:spcAft>
                <a:spcPts val="200"/>
              </a:spcAft>
              <a:buSzPct val="100000"/>
              <a:buFont typeface="Symbol" pitchFamily="18" charset="2"/>
              <a:buChar char=""/>
              <a:defRPr/>
            </a:pPr>
            <a:r>
              <a:rPr lang="en-US" sz="1650" dirty="0" smtClean="0"/>
              <a:t>Analytic/non-analytic; conceptualizing (Messick) </a:t>
            </a:r>
          </a:p>
          <a:p>
            <a:pPr marL="169863" indent="-169863">
              <a:spcBef>
                <a:spcPts val="0"/>
              </a:spcBef>
              <a:spcAft>
                <a:spcPts val="200"/>
              </a:spcAft>
              <a:buSzPct val="100000"/>
              <a:buFont typeface="Symbol" pitchFamily="18" charset="2"/>
              <a:buChar char=""/>
              <a:defRPr/>
            </a:pPr>
            <a:r>
              <a:rPr lang="en-US" sz="1650" dirty="0" smtClean="0"/>
              <a:t>Canfield Learning Styles Inventory</a:t>
            </a:r>
          </a:p>
          <a:p>
            <a:pPr marL="169863" indent="-169863">
              <a:spcBef>
                <a:spcPts val="0"/>
              </a:spcBef>
              <a:spcAft>
                <a:spcPts val="200"/>
              </a:spcAft>
              <a:buSzPct val="100000"/>
              <a:buFont typeface="Symbol" pitchFamily="18" charset="2"/>
              <a:buChar char=""/>
              <a:defRPr/>
            </a:pPr>
            <a:r>
              <a:rPr lang="en-US" sz="1650" dirty="0" smtClean="0"/>
              <a:t>Verbalizer-Visualizer</a:t>
            </a:r>
            <a:r>
              <a:rPr lang="en-US" sz="1650" dirty="0" smtClean="0"/>
              <a:t> learning styles</a:t>
            </a:r>
          </a:p>
          <a:p>
            <a:pPr marL="169863" indent="-169863">
              <a:spcBef>
                <a:spcPts val="0"/>
              </a:spcBef>
              <a:spcAft>
                <a:spcPts val="200"/>
              </a:spcAft>
              <a:buSzPct val="100000"/>
              <a:buFont typeface="Symbol" pitchFamily="18" charset="2"/>
              <a:buChar char=""/>
              <a:defRPr/>
            </a:pPr>
            <a:r>
              <a:rPr lang="en-US" sz="1650" dirty="0" smtClean="0"/>
              <a:t>Field dependent/field independent (Witkin’s cognitive styles)</a:t>
            </a:r>
          </a:p>
          <a:p>
            <a:pPr marL="169863" indent="-169863">
              <a:spcBef>
                <a:spcPts val="0"/>
              </a:spcBef>
              <a:spcAft>
                <a:spcPts val="200"/>
              </a:spcAft>
              <a:buSzPct val="100000"/>
              <a:buFont typeface="Symbol" pitchFamily="18" charset="2"/>
              <a:buChar char=""/>
              <a:defRPr/>
            </a:pPr>
            <a:r>
              <a:rPr lang="en-US" sz="1650" dirty="0" smtClean="0"/>
              <a:t>Visual, aural, kinesthetic (Dunn &amp; Dunn VAK learning styles)</a:t>
            </a:r>
          </a:p>
        </p:txBody>
      </p:sp>
      <p:sp>
        <p:nvSpPr>
          <p:cNvPr id="10" name="TextBox 9"/>
          <p:cNvSpPr txBox="1"/>
          <p:nvPr/>
        </p:nvSpPr>
        <p:spPr>
          <a:xfrm>
            <a:off x="1219200" y="5934075"/>
            <a:ext cx="6705600" cy="314325"/>
          </a:xfrm>
          <a:prstGeom prst="rect">
            <a:avLst/>
          </a:prstGeom>
          <a:solidFill>
            <a:schemeClr val="bg2">
              <a:lumMod val="20000"/>
              <a:lumOff val="80000"/>
            </a:schemeClr>
          </a:solidFill>
          <a:ln w="38100">
            <a:solidFill>
              <a:schemeClr val="bg2"/>
            </a:solidFill>
          </a:ln>
        </p:spPr>
        <p:txBody>
          <a:bodyPr>
            <a:spAutoFit/>
          </a:bodyPr>
          <a:lstStyle/>
          <a:p>
            <a:pPr fontAlgn="t">
              <a:lnSpc>
                <a:spcPct val="90000"/>
              </a:lnSpc>
              <a:defRPr/>
            </a:pPr>
            <a:r>
              <a:rPr lang="en-US" sz="1600" b="1" i="1" kern="0" dirty="0">
                <a:latin typeface="+mn-lt"/>
                <a:cs typeface="+mn-cs"/>
              </a:rPr>
              <a:t>Note: The literature has identified over 70 different learning styles! </a:t>
            </a:r>
          </a:p>
        </p:txBody>
      </p:sp>
      <p:pic>
        <p:nvPicPr>
          <p:cNvPr id="8200" name="Picture 8" descr="C:\Users\User\Desktop\Documents\AIU Online\Lectora Folder\Animated Gifs\Animated Arrows and Buttons\large right arrow red.gif"/>
          <p:cNvPicPr>
            <a:picLocks noChangeAspect="1" noChangeArrowheads="1" noCrop="1"/>
          </p:cNvPicPr>
          <p:nvPr/>
        </p:nvPicPr>
        <p:blipFill>
          <a:blip r:embed="rId3" cstate="print"/>
          <a:srcRect/>
          <a:stretch>
            <a:fillRect/>
          </a:stretch>
        </p:blipFill>
        <p:spPr bwMode="auto">
          <a:xfrm>
            <a:off x="76200" y="5486400"/>
            <a:ext cx="762000" cy="444500"/>
          </a:xfrm>
          <a:prstGeom prst="rect">
            <a:avLst/>
          </a:prstGeom>
          <a:noFill/>
          <a:ln w="9525">
            <a:noFill/>
            <a:miter lim="800000"/>
            <a:headEnd/>
            <a:tailEnd/>
          </a:ln>
        </p:spPr>
      </p:pic>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pic>
        <p:nvPicPr>
          <p:cNvPr id="11"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5" cstate="print"/>
          <a:srcRect/>
          <a:stretch>
            <a:fillRect/>
          </a:stretch>
        </p:blipFill>
        <p:spPr bwMode="auto">
          <a:xfrm>
            <a:off x="8267700" y="6257925"/>
            <a:ext cx="571500" cy="295275"/>
          </a:xfrm>
          <a:prstGeom prst="rect">
            <a:avLst/>
          </a:prstGeom>
          <a:noFill/>
        </p:spPr>
      </p:pic>
      <p:pic>
        <p:nvPicPr>
          <p:cNvPr id="12" name="Picture 4" descr="C:\Users\User\Desktop\Documents\AIU Online\Lectora Folder\Learning Activity Development 2.7\images\0502_home.jpg">
            <a:hlinkClick r:id="rId6" action="ppaction://hlinksldjump"/>
          </p:cNvPr>
          <p:cNvPicPr>
            <a:picLocks noChangeAspect="1" noChangeArrowheads="1"/>
          </p:cNvPicPr>
          <p:nvPr/>
        </p:nvPicPr>
        <p:blipFill>
          <a:blip r:embed="rId7"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5000"/>
                                  </p:stCondLst>
                                  <p:iterate type="lt">
                                    <p:tmPct val="4000"/>
                                  </p:iterate>
                                  <p:childTnLst>
                                    <p:set>
                                      <p:cBhvr override="childStyle">
                                        <p:cTn id="6" dur="500" fill="hold"/>
                                        <p:tgtEl>
                                          <p:spTgt spid="5123">
                                            <p:txEl>
                                              <p:pRg st="13" end="13"/>
                                            </p:txEl>
                                          </p:spTgt>
                                        </p:tgtEl>
                                        <p:attrNameLst>
                                          <p:attrName>style.color</p:attrName>
                                        </p:attrNameLst>
                                      </p:cBhvr>
                                      <p:to>
                                        <p:clrVal>
                                          <a:srgbClr val="DE0808"/>
                                        </p:clrVal>
                                      </p:to>
                                    </p:set>
                                    <p:set>
                                      <p:cBhvr>
                                        <p:cTn id="7" dur="500" fill="hold"/>
                                        <p:tgtEl>
                                          <p:spTgt spid="5123">
                                            <p:txEl>
                                              <p:pRg st="13" end="13"/>
                                            </p:txEl>
                                          </p:spTgt>
                                        </p:tgtEl>
                                        <p:attrNameLst>
                                          <p:attrName>fillcolor</p:attrName>
                                        </p:attrNameLst>
                                      </p:cBhvr>
                                      <p:to>
                                        <p:clrVal>
                                          <a:srgbClr val="DE0808"/>
                                        </p:clrVal>
                                      </p:to>
                                    </p:set>
                                    <p:set>
                                      <p:cBhvr>
                                        <p:cTn id="8" dur="500" fill="hold"/>
                                        <p:tgtEl>
                                          <p:spTgt spid="5123">
                                            <p:txEl>
                                              <p:pRg st="13" end="13"/>
                                            </p:txEl>
                                          </p:spTgt>
                                        </p:tgtEl>
                                        <p:attrNameLst>
                                          <p:attrName>fill.type</p:attrName>
                                        </p:attrNameLst>
                                      </p:cBhvr>
                                      <p:to>
                                        <p:strVal val="solid"/>
                                      </p:to>
                                    </p:set>
                                  </p:childTnLst>
                                </p:cTn>
                              </p:par>
                              <p:par>
                                <p:cTn id="9" presetID="53" presetClass="entr" presetSubtype="0" fill="hold" nodeType="withEffect">
                                  <p:stCondLst>
                                    <p:cond delay="5000"/>
                                  </p:stCondLst>
                                  <p:childTnLst>
                                    <p:set>
                                      <p:cBhvr>
                                        <p:cTn id="10" dur="1" fill="hold">
                                          <p:stCondLst>
                                            <p:cond delay="0"/>
                                          </p:stCondLst>
                                        </p:cTn>
                                        <p:tgtEl>
                                          <p:spTgt spid="8200"/>
                                        </p:tgtEl>
                                        <p:attrNameLst>
                                          <p:attrName>style.visibility</p:attrName>
                                        </p:attrNameLst>
                                      </p:cBhvr>
                                      <p:to>
                                        <p:strVal val="visible"/>
                                      </p:to>
                                    </p:set>
                                    <p:anim calcmode="lin" valueType="num">
                                      <p:cBhvr>
                                        <p:cTn id="11" dur="500" fill="hold"/>
                                        <p:tgtEl>
                                          <p:spTgt spid="8200"/>
                                        </p:tgtEl>
                                        <p:attrNameLst>
                                          <p:attrName>ppt_w</p:attrName>
                                        </p:attrNameLst>
                                      </p:cBhvr>
                                      <p:tavLst>
                                        <p:tav tm="0">
                                          <p:val>
                                            <p:fltVal val="0"/>
                                          </p:val>
                                        </p:tav>
                                        <p:tav tm="100000">
                                          <p:val>
                                            <p:strVal val="#ppt_w"/>
                                          </p:val>
                                        </p:tav>
                                      </p:tavLst>
                                    </p:anim>
                                    <p:anim calcmode="lin" valueType="num">
                                      <p:cBhvr>
                                        <p:cTn id="12" dur="500" fill="hold"/>
                                        <p:tgtEl>
                                          <p:spTgt spid="8200"/>
                                        </p:tgtEl>
                                        <p:attrNameLst>
                                          <p:attrName>ppt_h</p:attrName>
                                        </p:attrNameLst>
                                      </p:cBhvr>
                                      <p:tavLst>
                                        <p:tav tm="0">
                                          <p:val>
                                            <p:fltVal val="0"/>
                                          </p:val>
                                        </p:tav>
                                        <p:tav tm="100000">
                                          <p:val>
                                            <p:strVal val="#ppt_h"/>
                                          </p:val>
                                        </p:tav>
                                      </p:tavLst>
                                    </p:anim>
                                    <p:animEffect transition="in" filter="fade">
                                      <p:cBhvr>
                                        <p:cTn id="13" dur="500"/>
                                        <p:tgtEl>
                                          <p:spTgt spid="8200"/>
                                        </p:tgtEl>
                                      </p:cBhvr>
                                    </p:animEffect>
                                  </p:childTnLst>
                                </p:cTn>
                              </p:par>
                            </p:childTnLst>
                          </p:cTn>
                        </p:par>
                        <p:par>
                          <p:cTn id="14" fill="hold">
                            <p:stCondLst>
                              <p:cond delay="6520"/>
                            </p:stCondLst>
                            <p:childTnLst>
                              <p:par>
                                <p:cTn id="15" presetID="53" presetClass="entr" presetSubtype="0"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362200" y="457200"/>
            <a:ext cx="441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What is Chunking?</a:t>
            </a:r>
          </a:p>
        </p:txBody>
      </p:sp>
      <p:sp>
        <p:nvSpPr>
          <p:cNvPr id="61443" name="Rectangle 5"/>
          <p:cNvSpPr>
            <a:spLocks noGrp="1" noChangeArrowheads="1"/>
          </p:cNvSpPr>
          <p:nvPr>
            <p:ph type="body" idx="1"/>
          </p:nvPr>
        </p:nvSpPr>
        <p:spPr bwMode="auto">
          <a:xfrm>
            <a:off x="457200" y="1676400"/>
            <a:ext cx="8534400" cy="1600200"/>
          </a:xfrm>
          <a:noFill/>
          <a:ln>
            <a:miter lim="800000"/>
            <a:headEnd/>
            <a:tailEnd/>
          </a:ln>
        </p:spPr>
        <p:txBody>
          <a:bodyPr vert="horz" wrap="square" lIns="91440" tIns="45720" rIns="91440" bIns="45720" numCol="1" anchor="t" anchorCtr="0" compatLnSpc="1">
            <a:prstTxWarp prst="textNoShape">
              <a:avLst/>
            </a:prstTxWarp>
          </a:bodyPr>
          <a:lstStyle/>
          <a:p>
            <a:pPr marL="169863" indent="-169863" eaLnBrk="1" hangingPunct="1">
              <a:spcBef>
                <a:spcPct val="0"/>
              </a:spcBef>
              <a:spcAft>
                <a:spcPts val="600"/>
              </a:spcAft>
            </a:pPr>
            <a:r>
              <a:rPr lang="en-US" sz="1800" dirty="0" smtClean="0"/>
              <a:t>Organization of information into meaningful units.</a:t>
            </a:r>
          </a:p>
          <a:p>
            <a:pPr marL="169863" indent="-169863" eaLnBrk="1" hangingPunct="1">
              <a:spcBef>
                <a:spcPct val="0"/>
              </a:spcBef>
              <a:spcAft>
                <a:spcPts val="600"/>
              </a:spcAft>
            </a:pPr>
            <a:r>
              <a:rPr lang="en-US" sz="1800" dirty="0" smtClean="0"/>
              <a:t>Makes it easier to use, store, and recall information.</a:t>
            </a:r>
          </a:p>
          <a:p>
            <a:pPr marL="169863" indent="-169863" eaLnBrk="1" hangingPunct="1">
              <a:spcBef>
                <a:spcPct val="0"/>
              </a:spcBef>
              <a:spcAft>
                <a:spcPts val="600"/>
              </a:spcAft>
            </a:pPr>
            <a:r>
              <a:rPr lang="en-US" sz="1800" dirty="0" smtClean="0"/>
              <a:t>Multiple chunks of information can be linked together.</a:t>
            </a:r>
          </a:p>
          <a:p>
            <a:pPr marL="169863" indent="-169863" eaLnBrk="1" hangingPunct="1">
              <a:spcBef>
                <a:spcPct val="0"/>
              </a:spcBef>
              <a:spcAft>
                <a:spcPts val="600"/>
              </a:spcAft>
            </a:pPr>
            <a:r>
              <a:rPr lang="en-US" sz="1800" dirty="0" smtClean="0"/>
              <a:t>Helps in overcoming working memory limitations.</a:t>
            </a:r>
          </a:p>
        </p:txBody>
      </p:sp>
      <p:grpSp>
        <p:nvGrpSpPr>
          <p:cNvPr id="61444" name="Group 6"/>
          <p:cNvGrpSpPr>
            <a:grpSpLocks/>
          </p:cNvGrpSpPr>
          <p:nvPr/>
        </p:nvGrpSpPr>
        <p:grpSpPr bwMode="auto">
          <a:xfrm>
            <a:off x="2743200" y="3352800"/>
            <a:ext cx="4876800" cy="2667000"/>
            <a:chOff x="19979640" y="19431000"/>
            <a:chExt cx="7045964" cy="4424370"/>
          </a:xfrm>
        </p:grpSpPr>
        <p:grpSp>
          <p:nvGrpSpPr>
            <p:cNvPr id="61448" name="Group 7"/>
            <p:cNvGrpSpPr>
              <a:grpSpLocks/>
            </p:cNvGrpSpPr>
            <p:nvPr/>
          </p:nvGrpSpPr>
          <p:grpSpPr bwMode="auto">
            <a:xfrm rot="546483">
              <a:off x="21915547" y="22401622"/>
              <a:ext cx="3810003" cy="872909"/>
              <a:chOff x="24717375" y="24247929"/>
              <a:chExt cx="3810003" cy="872909"/>
            </a:xfrm>
          </p:grpSpPr>
          <p:sp>
            <p:nvSpPr>
              <p:cNvPr id="61464" name="AutoShape 8"/>
              <p:cNvSpPr>
                <a:spLocks noChangeArrowheads="1"/>
              </p:cNvSpPr>
              <p:nvPr/>
            </p:nvSpPr>
            <p:spPr bwMode="auto">
              <a:xfrm rot="357876">
                <a:off x="24717375" y="24247929"/>
                <a:ext cx="3810003" cy="685800"/>
              </a:xfrm>
              <a:prstGeom prst="rightArrow">
                <a:avLst>
                  <a:gd name="adj1" fmla="val 50000"/>
                  <a:gd name="adj2" fmla="val 138889"/>
                </a:avLst>
              </a:prstGeom>
              <a:solidFill>
                <a:srgbClr val="666699"/>
              </a:solidFill>
              <a:ln w="9525">
                <a:solidFill>
                  <a:srgbClr val="FFFFFF"/>
                </a:solidFill>
                <a:miter lim="800000"/>
                <a:headEnd/>
                <a:tailEnd/>
              </a:ln>
            </p:spPr>
            <p:txBody>
              <a:bodyPr wrap="none" anchor="ctr"/>
              <a:lstStyle/>
              <a:p>
                <a:endParaRPr lang="en-US" dirty="0"/>
              </a:p>
            </p:txBody>
          </p:sp>
          <p:sp>
            <p:nvSpPr>
              <p:cNvPr id="61465" name="Text Box 9"/>
              <p:cNvSpPr txBox="1">
                <a:spLocks noChangeArrowheads="1"/>
              </p:cNvSpPr>
              <p:nvPr/>
            </p:nvSpPr>
            <p:spPr bwMode="auto">
              <a:xfrm rot="356729">
                <a:off x="25593559" y="24361328"/>
                <a:ext cx="1894515" cy="759510"/>
              </a:xfrm>
              <a:prstGeom prst="rect">
                <a:avLst/>
              </a:prstGeom>
              <a:noFill/>
              <a:ln w="9525">
                <a:noFill/>
                <a:miter lim="800000"/>
                <a:headEnd/>
                <a:tailEnd/>
              </a:ln>
            </p:spPr>
            <p:txBody>
              <a:bodyPr>
                <a:spAutoFit/>
              </a:bodyPr>
              <a:lstStyle/>
              <a:p>
                <a:pPr eaLnBrk="0" hangingPunct="0"/>
                <a:r>
                  <a:rPr lang="en-US" sz="1200" b="1" dirty="0">
                    <a:solidFill>
                      <a:srgbClr val="FFFFFF"/>
                    </a:solidFill>
                  </a:rPr>
                  <a:t>CREATE</a:t>
                </a:r>
              </a:p>
              <a:p>
                <a:pPr eaLnBrk="0" hangingPunct="0"/>
                <a:endParaRPr lang="en-US" sz="1200" dirty="0"/>
              </a:p>
            </p:txBody>
          </p:sp>
        </p:grpSp>
        <p:grpSp>
          <p:nvGrpSpPr>
            <p:cNvPr id="61449" name="Group 10"/>
            <p:cNvGrpSpPr>
              <a:grpSpLocks/>
            </p:cNvGrpSpPr>
            <p:nvPr/>
          </p:nvGrpSpPr>
          <p:grpSpPr bwMode="auto">
            <a:xfrm>
              <a:off x="22288500" y="21476248"/>
              <a:ext cx="2849514" cy="685845"/>
              <a:chOff x="24859234" y="23076522"/>
              <a:chExt cx="2849514" cy="685845"/>
            </a:xfrm>
          </p:grpSpPr>
          <p:sp>
            <p:nvSpPr>
              <p:cNvPr id="61462" name="AutoShape 11"/>
              <p:cNvSpPr>
                <a:spLocks noChangeArrowheads="1"/>
              </p:cNvSpPr>
              <p:nvPr/>
            </p:nvSpPr>
            <p:spPr bwMode="auto">
              <a:xfrm rot="380630">
                <a:off x="24859234" y="23076522"/>
                <a:ext cx="2813051" cy="685845"/>
              </a:xfrm>
              <a:prstGeom prst="rightArrow">
                <a:avLst>
                  <a:gd name="adj1" fmla="val 50000"/>
                  <a:gd name="adj2" fmla="val 102540"/>
                </a:avLst>
              </a:prstGeom>
              <a:solidFill>
                <a:srgbClr val="666699"/>
              </a:solidFill>
              <a:ln w="9525">
                <a:solidFill>
                  <a:srgbClr val="FFFFFF"/>
                </a:solidFill>
                <a:miter lim="800000"/>
                <a:headEnd/>
                <a:tailEnd/>
              </a:ln>
            </p:spPr>
            <p:txBody>
              <a:bodyPr wrap="none" anchor="ctr"/>
              <a:lstStyle/>
              <a:p>
                <a:endParaRPr lang="en-US" dirty="0"/>
              </a:p>
            </p:txBody>
          </p:sp>
          <p:sp>
            <p:nvSpPr>
              <p:cNvPr id="61463" name="Text Box 12"/>
              <p:cNvSpPr txBox="1">
                <a:spLocks noChangeArrowheads="1"/>
              </p:cNvSpPr>
              <p:nvPr/>
            </p:nvSpPr>
            <p:spPr bwMode="auto">
              <a:xfrm rot="366440">
                <a:off x="24875582" y="23225589"/>
                <a:ext cx="2833166" cy="459522"/>
              </a:xfrm>
              <a:prstGeom prst="rect">
                <a:avLst/>
              </a:prstGeom>
              <a:noFill/>
              <a:ln w="9525">
                <a:noFill/>
                <a:miter lim="800000"/>
                <a:headEnd/>
                <a:tailEnd/>
              </a:ln>
            </p:spPr>
            <p:txBody>
              <a:bodyPr>
                <a:spAutoFit/>
              </a:bodyPr>
              <a:lstStyle/>
              <a:p>
                <a:pPr eaLnBrk="0" hangingPunct="0"/>
                <a:r>
                  <a:rPr lang="en-US" sz="1200" b="1" dirty="0">
                    <a:solidFill>
                      <a:srgbClr val="FFFFFF"/>
                    </a:solidFill>
                  </a:rPr>
                  <a:t>REFLECT &amp; ORGANIZE</a:t>
                </a:r>
              </a:p>
            </p:txBody>
          </p:sp>
        </p:grpSp>
        <p:grpSp>
          <p:nvGrpSpPr>
            <p:cNvPr id="61450" name="Group 13"/>
            <p:cNvGrpSpPr>
              <a:grpSpLocks/>
            </p:cNvGrpSpPr>
            <p:nvPr/>
          </p:nvGrpSpPr>
          <p:grpSpPr bwMode="auto">
            <a:xfrm>
              <a:off x="22407785" y="20680184"/>
              <a:ext cx="2079299" cy="808079"/>
              <a:chOff x="22407785" y="20680184"/>
              <a:chExt cx="2079299" cy="808079"/>
            </a:xfrm>
          </p:grpSpPr>
          <p:sp>
            <p:nvSpPr>
              <p:cNvPr id="61460" name="AutoShape 14"/>
              <p:cNvSpPr>
                <a:spLocks noChangeArrowheads="1"/>
              </p:cNvSpPr>
              <p:nvPr/>
            </p:nvSpPr>
            <p:spPr bwMode="auto">
              <a:xfrm rot="-180070">
                <a:off x="22407785" y="20680184"/>
                <a:ext cx="2057400" cy="808079"/>
              </a:xfrm>
              <a:prstGeom prst="rightArrow">
                <a:avLst>
                  <a:gd name="adj1" fmla="val 50000"/>
                  <a:gd name="adj2" fmla="val 63651"/>
                </a:avLst>
              </a:prstGeom>
              <a:solidFill>
                <a:srgbClr val="666699"/>
              </a:solidFill>
              <a:ln w="9525">
                <a:solidFill>
                  <a:srgbClr val="FFFFFF"/>
                </a:solidFill>
                <a:miter lim="800000"/>
                <a:headEnd/>
                <a:tailEnd/>
              </a:ln>
            </p:spPr>
            <p:txBody>
              <a:bodyPr wrap="none" anchor="ctr"/>
              <a:lstStyle/>
              <a:p>
                <a:endParaRPr lang="en-US" dirty="0"/>
              </a:p>
            </p:txBody>
          </p:sp>
          <p:sp>
            <p:nvSpPr>
              <p:cNvPr id="61461" name="Text Box 15"/>
              <p:cNvSpPr txBox="1">
                <a:spLocks noChangeArrowheads="1"/>
              </p:cNvSpPr>
              <p:nvPr/>
            </p:nvSpPr>
            <p:spPr bwMode="auto">
              <a:xfrm rot="-158344">
                <a:off x="22865481" y="20833594"/>
                <a:ext cx="1621603" cy="459522"/>
              </a:xfrm>
              <a:prstGeom prst="rect">
                <a:avLst/>
              </a:prstGeom>
              <a:noFill/>
              <a:ln w="9525">
                <a:noFill/>
                <a:miter lim="800000"/>
                <a:headEnd/>
                <a:tailEnd/>
              </a:ln>
            </p:spPr>
            <p:txBody>
              <a:bodyPr>
                <a:spAutoFit/>
              </a:bodyPr>
              <a:lstStyle/>
              <a:p>
                <a:pPr eaLnBrk="0" hangingPunct="0"/>
                <a:r>
                  <a:rPr lang="en-US" sz="1200" b="1" dirty="0">
                    <a:solidFill>
                      <a:srgbClr val="FFFFFF"/>
                    </a:solidFill>
                  </a:rPr>
                  <a:t>RESEARCH</a:t>
                </a:r>
              </a:p>
            </p:txBody>
          </p:sp>
        </p:grpSp>
        <p:grpSp>
          <p:nvGrpSpPr>
            <p:cNvPr id="61451" name="Group 16"/>
            <p:cNvGrpSpPr>
              <a:grpSpLocks/>
            </p:cNvGrpSpPr>
            <p:nvPr/>
          </p:nvGrpSpPr>
          <p:grpSpPr bwMode="auto">
            <a:xfrm>
              <a:off x="22495327" y="20004222"/>
              <a:ext cx="1485900" cy="738020"/>
              <a:chOff x="22495327" y="20004222"/>
              <a:chExt cx="1485900" cy="738020"/>
            </a:xfrm>
          </p:grpSpPr>
          <p:sp>
            <p:nvSpPr>
              <p:cNvPr id="61458" name="AutoShape 17"/>
              <p:cNvSpPr>
                <a:spLocks noChangeArrowheads="1"/>
              </p:cNvSpPr>
              <p:nvPr/>
            </p:nvSpPr>
            <p:spPr bwMode="auto">
              <a:xfrm rot="-657774">
                <a:off x="22495327" y="20004222"/>
                <a:ext cx="1485900" cy="738020"/>
              </a:xfrm>
              <a:prstGeom prst="rightArrow">
                <a:avLst>
                  <a:gd name="adj1" fmla="val 50000"/>
                  <a:gd name="adj2" fmla="val 50334"/>
                </a:avLst>
              </a:prstGeom>
              <a:solidFill>
                <a:srgbClr val="666699"/>
              </a:solidFill>
              <a:ln w="9525">
                <a:solidFill>
                  <a:srgbClr val="FFFFFF"/>
                </a:solidFill>
                <a:miter lim="800000"/>
                <a:headEnd/>
                <a:tailEnd/>
              </a:ln>
            </p:spPr>
            <p:txBody>
              <a:bodyPr wrap="none" anchor="ctr"/>
              <a:lstStyle/>
              <a:p>
                <a:endParaRPr lang="en-US" dirty="0"/>
              </a:p>
            </p:txBody>
          </p:sp>
          <p:sp>
            <p:nvSpPr>
              <p:cNvPr id="61459" name="Text Box 18"/>
              <p:cNvSpPr txBox="1">
                <a:spLocks noChangeArrowheads="1"/>
              </p:cNvSpPr>
              <p:nvPr/>
            </p:nvSpPr>
            <p:spPr bwMode="auto">
              <a:xfrm rot="-595309">
                <a:off x="22896543" y="20149609"/>
                <a:ext cx="909735" cy="459522"/>
              </a:xfrm>
              <a:prstGeom prst="rect">
                <a:avLst/>
              </a:prstGeom>
              <a:noFill/>
              <a:ln w="9525">
                <a:noFill/>
                <a:miter lim="800000"/>
                <a:headEnd/>
                <a:tailEnd/>
              </a:ln>
            </p:spPr>
            <p:txBody>
              <a:bodyPr>
                <a:spAutoFit/>
              </a:bodyPr>
              <a:lstStyle/>
              <a:p>
                <a:pPr eaLnBrk="0" hangingPunct="0"/>
                <a:r>
                  <a:rPr lang="en-US" sz="1200" b="1" dirty="0">
                    <a:solidFill>
                      <a:srgbClr val="FFFFFF"/>
                    </a:solidFill>
                  </a:rPr>
                  <a:t>READ</a:t>
                </a:r>
              </a:p>
            </p:txBody>
          </p:sp>
        </p:grpSp>
        <p:pic>
          <p:nvPicPr>
            <p:cNvPr id="61452" name="Picture 19" descr="_ks__ybh[1]"/>
            <p:cNvPicPr>
              <a:picLocks noChangeAspect="1" noChangeArrowheads="1"/>
            </p:cNvPicPr>
            <p:nvPr/>
          </p:nvPicPr>
          <p:blipFill>
            <a:blip r:embed="rId2" cstate="print"/>
            <a:srcRect/>
            <a:stretch>
              <a:fillRect/>
            </a:stretch>
          </p:blipFill>
          <p:spPr bwMode="auto">
            <a:xfrm>
              <a:off x="19979640" y="19773900"/>
              <a:ext cx="2666994" cy="3810003"/>
            </a:xfrm>
            <a:prstGeom prst="rect">
              <a:avLst/>
            </a:prstGeom>
            <a:noFill/>
            <a:ln w="9525">
              <a:noFill/>
              <a:miter lim="800000"/>
              <a:headEnd/>
              <a:tailEnd/>
            </a:ln>
          </p:spPr>
        </p:pic>
        <p:sp>
          <p:nvSpPr>
            <p:cNvPr id="61453" name="Text Box 20"/>
            <p:cNvSpPr txBox="1">
              <a:spLocks noChangeArrowheads="1"/>
            </p:cNvSpPr>
            <p:nvPr/>
          </p:nvSpPr>
          <p:spPr bwMode="auto">
            <a:xfrm>
              <a:off x="21272798" y="20078854"/>
              <a:ext cx="1377039" cy="1969898"/>
            </a:xfrm>
            <a:prstGeom prst="rect">
              <a:avLst/>
            </a:prstGeom>
            <a:noFill/>
            <a:ln w="9525">
              <a:noFill/>
              <a:miter lim="800000"/>
              <a:headEnd/>
              <a:tailEnd/>
            </a:ln>
          </p:spPr>
          <p:txBody>
            <a:bodyPr>
              <a:spAutoFit/>
            </a:bodyPr>
            <a:lstStyle/>
            <a:p>
              <a:pPr eaLnBrk="0" hangingPunct="0"/>
              <a:r>
                <a:rPr lang="en-US" sz="1200" dirty="0">
                  <a:solidFill>
                    <a:srgbClr val="000000"/>
                  </a:solidFill>
                </a:rPr>
                <a:t>I need to create a project.  What must I do?</a:t>
              </a:r>
            </a:p>
            <a:p>
              <a:pPr eaLnBrk="0" hangingPunct="0"/>
              <a:endParaRPr lang="en-US" sz="1200" dirty="0"/>
            </a:p>
          </p:txBody>
        </p:sp>
        <p:pic>
          <p:nvPicPr>
            <p:cNvPr id="61454" name="Picture 21" descr="z4ly0imb[1]"/>
            <p:cNvPicPr>
              <a:picLocks noChangeAspect="1" noChangeArrowheads="1"/>
            </p:cNvPicPr>
            <p:nvPr/>
          </p:nvPicPr>
          <p:blipFill>
            <a:blip r:embed="rId3" cstate="print"/>
            <a:srcRect/>
            <a:stretch>
              <a:fillRect/>
            </a:stretch>
          </p:blipFill>
          <p:spPr bwMode="auto">
            <a:xfrm>
              <a:off x="24403050" y="20345400"/>
              <a:ext cx="1581144" cy="1011235"/>
            </a:xfrm>
            <a:prstGeom prst="rect">
              <a:avLst/>
            </a:prstGeom>
            <a:noFill/>
            <a:ln w="9525">
              <a:noFill/>
              <a:miter lim="800000"/>
              <a:headEnd/>
              <a:tailEnd/>
            </a:ln>
          </p:spPr>
        </p:pic>
        <p:pic>
          <p:nvPicPr>
            <p:cNvPr id="61455" name="Picture 22" descr="kc0fdafn[1]"/>
            <p:cNvPicPr>
              <a:picLocks noChangeAspect="1" noChangeArrowheads="1" noCrop="1"/>
            </p:cNvPicPr>
            <p:nvPr/>
          </p:nvPicPr>
          <p:blipFill>
            <a:blip r:embed="rId4" cstate="print"/>
            <a:srcRect/>
            <a:stretch>
              <a:fillRect/>
            </a:stretch>
          </p:blipFill>
          <p:spPr bwMode="auto">
            <a:xfrm>
              <a:off x="23945850" y="19431000"/>
              <a:ext cx="990597" cy="942975"/>
            </a:xfrm>
            <a:prstGeom prst="rect">
              <a:avLst/>
            </a:prstGeom>
            <a:noFill/>
            <a:ln w="9525">
              <a:noFill/>
              <a:miter lim="800000"/>
              <a:headEnd/>
              <a:tailEnd/>
            </a:ln>
          </p:spPr>
        </p:pic>
        <p:pic>
          <p:nvPicPr>
            <p:cNvPr id="61456" name="Picture 23" descr="pohhpciy[1]"/>
            <p:cNvPicPr>
              <a:picLocks noChangeAspect="1" noChangeArrowheads="1"/>
            </p:cNvPicPr>
            <p:nvPr/>
          </p:nvPicPr>
          <p:blipFill>
            <a:blip r:embed="rId5" cstate="print"/>
            <a:srcRect/>
            <a:stretch>
              <a:fillRect/>
            </a:stretch>
          </p:blipFill>
          <p:spPr bwMode="auto">
            <a:xfrm>
              <a:off x="24803100" y="21259800"/>
              <a:ext cx="1473199" cy="1544632"/>
            </a:xfrm>
            <a:prstGeom prst="rect">
              <a:avLst/>
            </a:prstGeom>
            <a:noFill/>
            <a:ln w="9525">
              <a:noFill/>
              <a:miter lim="800000"/>
              <a:headEnd/>
              <a:tailEnd/>
            </a:ln>
          </p:spPr>
        </p:pic>
        <p:pic>
          <p:nvPicPr>
            <p:cNvPr id="61457" name="Picture 24" descr="j0195384"/>
            <p:cNvPicPr>
              <a:picLocks noChangeAspect="1" noChangeArrowheads="1"/>
            </p:cNvPicPr>
            <p:nvPr/>
          </p:nvPicPr>
          <p:blipFill>
            <a:blip r:embed="rId6" cstate="print"/>
            <a:srcRect/>
            <a:stretch>
              <a:fillRect/>
            </a:stretch>
          </p:blipFill>
          <p:spPr bwMode="auto">
            <a:xfrm>
              <a:off x="25603200" y="22402800"/>
              <a:ext cx="1422404" cy="1452570"/>
            </a:xfrm>
            <a:prstGeom prst="rect">
              <a:avLst/>
            </a:prstGeom>
            <a:noFill/>
            <a:ln w="9525">
              <a:noFill/>
              <a:miter lim="800000"/>
              <a:headEnd/>
              <a:tailEnd/>
            </a:ln>
          </p:spPr>
        </p:pic>
      </p:grpSp>
      <p:pic>
        <p:nvPicPr>
          <p:cNvPr id="2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7" cstate="print"/>
          <a:srcRect/>
          <a:stretch>
            <a:fillRect/>
          </a:stretch>
        </p:blipFill>
        <p:spPr bwMode="auto">
          <a:xfrm>
            <a:off x="8267700" y="6257925"/>
            <a:ext cx="571500" cy="295275"/>
          </a:xfrm>
          <a:prstGeom prst="rect">
            <a:avLst/>
          </a:prstGeom>
          <a:noFill/>
        </p:spPr>
      </p:pic>
      <p:sp>
        <p:nvSpPr>
          <p:cNvPr id="26" name="TextBox 25"/>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29" name="Action Button: Return 5">
            <a:hlinkClick r:id="rId8"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Grp="1" noChangeArrowheads="1"/>
          </p:cNvSpPr>
          <p:nvPr>
            <p:ph type="body" idx="1"/>
          </p:nvPr>
        </p:nvSpPr>
        <p:spPr bwMode="auto">
          <a:xfrm>
            <a:off x="457200" y="1676400"/>
            <a:ext cx="8458200" cy="2590800"/>
          </a:xfrm>
          <a:noFill/>
          <a:ln>
            <a:miter lim="800000"/>
            <a:headEnd/>
            <a:tailEnd/>
          </a:ln>
        </p:spPr>
        <p:txBody>
          <a:bodyPr vert="horz" wrap="square" lIns="91440" tIns="45720" rIns="91440" bIns="45720" numCol="1" anchor="t" anchorCtr="0" compatLnSpc="1">
            <a:prstTxWarp prst="textNoShape">
              <a:avLst/>
            </a:prstTxWarp>
          </a:bodyPr>
          <a:lstStyle/>
          <a:p>
            <a:pPr marL="236538" indent="-236538" eaLnBrk="1" hangingPunct="1">
              <a:spcBef>
                <a:spcPct val="0"/>
              </a:spcBef>
              <a:spcAft>
                <a:spcPts val="600"/>
              </a:spcAft>
            </a:pPr>
            <a:r>
              <a:rPr lang="en-US" sz="1800" dirty="0" smtClean="0"/>
              <a:t>Limits on the capacity of immediate memory affects the amount of information that we are able to receive, process, and remember. </a:t>
            </a:r>
          </a:p>
          <a:p>
            <a:pPr marL="236538" indent="-236538" eaLnBrk="1" hangingPunct="1">
              <a:spcBef>
                <a:spcPct val="0"/>
              </a:spcBef>
              <a:spcAft>
                <a:spcPts val="600"/>
              </a:spcAft>
            </a:pPr>
            <a:r>
              <a:rPr lang="en-US" sz="1800" dirty="0" smtClean="0"/>
              <a:t>George A. Miller (originally published in </a:t>
            </a:r>
            <a:r>
              <a:rPr lang="en-US" sz="1800" i="1" dirty="0" smtClean="0"/>
              <a:t>The Psychological Review, </a:t>
            </a:r>
            <a:r>
              <a:rPr lang="en-US" sz="1800" dirty="0" smtClean="0"/>
              <a:t>1956, vol. 63, pp. 81-97) in </a:t>
            </a:r>
            <a:r>
              <a:rPr lang="en-US" sz="1800" i="1" dirty="0" smtClean="0"/>
              <a:t>The magical number seven, plus or minus two: Some limits on our capacity for processing information</a:t>
            </a:r>
            <a:r>
              <a:rPr lang="en-US" sz="1800" dirty="0" smtClean="0"/>
              <a:t> identifies this limit (</a:t>
            </a:r>
            <a:r>
              <a:rPr lang="en-US" sz="1800" dirty="0" smtClean="0">
                <a:hlinkClick r:id="rId2"/>
              </a:rPr>
              <a:t>http://www.musanim.com/miller1956</a:t>
            </a:r>
            <a:r>
              <a:rPr lang="en-US" sz="1800" dirty="0" smtClean="0"/>
              <a:t>).</a:t>
            </a:r>
          </a:p>
          <a:p>
            <a:pPr marL="236538" indent="-236538" eaLnBrk="1" hangingPunct="1">
              <a:spcBef>
                <a:spcPct val="0"/>
              </a:spcBef>
              <a:spcAft>
                <a:spcPts val="600"/>
              </a:spcAft>
            </a:pPr>
            <a:r>
              <a:rPr lang="en-US" sz="1800" dirty="0" smtClean="0"/>
              <a:t>His work was a catalyst to explore ways instructional designers can package or recode content to increase the amount of information (instruction) successfully transmitted to learners.</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sp>
        <p:nvSpPr>
          <p:cNvPr id="12" name="Rectangle 2"/>
          <p:cNvSpPr>
            <a:spLocks noGrp="1" noChangeArrowheads="1"/>
          </p:cNvSpPr>
          <p:nvPr>
            <p:ph type="title"/>
          </p:nvPr>
        </p:nvSpPr>
        <p:spPr bwMode="auto">
          <a:xfrm>
            <a:off x="3048000" y="457200"/>
            <a:ext cx="3279775"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Chunking</a:t>
            </a:r>
          </a:p>
        </p:txBody>
      </p:sp>
      <p:sp>
        <p:nvSpPr>
          <p:cNvPr id="8" name="TextBox 7"/>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0" name="Action Button: Return 5">
            <a:hlinkClick r:id="rId4"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609600"/>
            <a:ext cx="8382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pPr>
            <a:r>
              <a:rPr lang="en-US" sz="3200" dirty="0" smtClean="0"/>
              <a:t>Two Prominent Theories on Memory</a:t>
            </a:r>
          </a:p>
        </p:txBody>
      </p:sp>
      <p:sp>
        <p:nvSpPr>
          <p:cNvPr id="7" name="Rectangle 3"/>
          <p:cNvSpPr txBox="1">
            <a:spLocks noChangeArrowheads="1"/>
          </p:cNvSpPr>
          <p:nvPr/>
        </p:nvSpPr>
        <p:spPr bwMode="auto">
          <a:xfrm>
            <a:off x="533400" y="1676400"/>
            <a:ext cx="8382000" cy="4114800"/>
          </a:xfrm>
          <a:prstGeom prst="rect">
            <a:avLst/>
          </a:prstGeom>
          <a:noFill/>
          <a:ln w="9525">
            <a:noFill/>
            <a:miter lim="800000"/>
            <a:headEnd/>
            <a:tailEnd/>
          </a:ln>
        </p:spPr>
        <p:txBody>
          <a:bodyPr/>
          <a:lstStyle/>
          <a:p>
            <a:pPr marL="169863" lvl="1" indent="-169863">
              <a:spcAft>
                <a:spcPts val="300"/>
              </a:spcAft>
              <a:buClr>
                <a:schemeClr val="tx1">
                  <a:lumMod val="65000"/>
                  <a:lumOff val="35000"/>
                </a:schemeClr>
              </a:buClr>
              <a:buSzPct val="150000"/>
              <a:buFont typeface="Arial" pitchFamily="34" charset="0"/>
              <a:buChar char="•"/>
              <a:defRPr/>
            </a:pPr>
            <a:r>
              <a:rPr lang="en-US" sz="1900" dirty="0" smtClean="0">
                <a:latin typeface="+mn-lt"/>
              </a:rPr>
              <a:t>The </a:t>
            </a:r>
            <a:r>
              <a:rPr lang="en-US" sz="1900" i="1" dirty="0" smtClean="0">
                <a:latin typeface="+mn-lt"/>
              </a:rPr>
              <a:t>information processing model </a:t>
            </a:r>
            <a:r>
              <a:rPr lang="en-US" sz="1900" dirty="0" smtClean="0">
                <a:latin typeface="+mn-lt"/>
              </a:rPr>
              <a:t>(input-storage-retrieval) originated from developmental [cognitive] psychology (circa 1950s).</a:t>
            </a:r>
          </a:p>
          <a:p>
            <a:pPr marL="346075" lvl="2" indent="-169863">
              <a:spcAft>
                <a:spcPts val="300"/>
              </a:spcAft>
              <a:buClr>
                <a:schemeClr val="tx1">
                  <a:lumMod val="65000"/>
                  <a:lumOff val="35000"/>
                </a:schemeClr>
              </a:buClr>
              <a:buSzPct val="150000"/>
              <a:buFont typeface="Arial" pitchFamily="34" charset="0"/>
              <a:buChar char="•"/>
              <a:defRPr/>
            </a:pPr>
            <a:r>
              <a:rPr lang="en-US" sz="1700" dirty="0" smtClean="0">
                <a:latin typeface="+mn-lt"/>
              </a:rPr>
              <a:t>Based on the idea humans process the information they receive, rather than merely responding to stimuli (compares humans to computers).</a:t>
            </a:r>
          </a:p>
          <a:p>
            <a:pPr marL="511175" lvl="3" indent="-169863">
              <a:spcAft>
                <a:spcPts val="300"/>
              </a:spcAft>
              <a:buClr>
                <a:schemeClr val="bg2">
                  <a:lumMod val="75000"/>
                </a:schemeClr>
              </a:buClr>
              <a:buSzPct val="150000"/>
              <a:buFont typeface="Wingdings" pitchFamily="2" charset="2"/>
              <a:buChar char="§"/>
              <a:defRPr/>
            </a:pPr>
            <a:r>
              <a:rPr lang="en-US" sz="1500" dirty="0" smtClean="0">
                <a:latin typeface="+mn-lt"/>
              </a:rPr>
              <a:t>Working memory is believed to be the center of conscious thought, analogous to the “central processing unit” of a computer, where information from long-term memory and the environment is combined to help solve problems.</a:t>
            </a:r>
          </a:p>
          <a:p>
            <a:pPr marL="346075" lvl="2" indent="-169863">
              <a:spcAft>
                <a:spcPts val="300"/>
              </a:spcAft>
              <a:buClr>
                <a:schemeClr val="tx1">
                  <a:lumMod val="65000"/>
                  <a:lumOff val="35000"/>
                </a:schemeClr>
              </a:buClr>
              <a:buSzPct val="150000"/>
              <a:buFont typeface="Arial" pitchFamily="34" charset="0"/>
              <a:buChar char="•"/>
              <a:defRPr/>
            </a:pPr>
            <a:r>
              <a:rPr lang="en-US" sz="1700" dirty="0" smtClean="0">
                <a:latin typeface="+mn-lt"/>
              </a:rPr>
              <a:t>Focus on mechanisms for bringing information in, working memory for actively manipulating information, and long term memory for passively holding information so that it can be used in the future.</a:t>
            </a:r>
          </a:p>
          <a:p>
            <a:pPr marL="346075" lvl="2" indent="-169863">
              <a:spcAft>
                <a:spcPts val="300"/>
              </a:spcAft>
              <a:buClr>
                <a:schemeClr val="tx1">
                  <a:lumMod val="65000"/>
                  <a:lumOff val="35000"/>
                </a:schemeClr>
              </a:buClr>
              <a:buSzPct val="150000"/>
              <a:buFont typeface="Arial" pitchFamily="34" charset="0"/>
              <a:buChar char="•"/>
              <a:defRPr/>
            </a:pPr>
            <a:r>
              <a:rPr lang="en-US" sz="1700" dirty="0" smtClean="0">
                <a:latin typeface="+mn-lt"/>
              </a:rPr>
              <a:t>Cognitive processes include perception, recognition, imagining, remembering, thinking, judging, reasoning, problem solving, conceptualizing, planning and more terms and applications. These cognitive processes can emerge from human language, thought, imagery and symbols.</a:t>
            </a:r>
          </a:p>
        </p:txBody>
      </p:sp>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3" cstate="print"/>
          <a:srcRect/>
          <a:stretch>
            <a:fillRect/>
          </a:stretch>
        </p:blipFill>
        <p:spPr bwMode="auto">
          <a:xfrm>
            <a:off x="8267700" y="6257925"/>
            <a:ext cx="571500" cy="295275"/>
          </a:xfrm>
          <a:prstGeom prst="rect">
            <a:avLst/>
          </a:prstGeom>
          <a:noFill/>
        </p:spPr>
      </p:pic>
      <p:sp>
        <p:nvSpPr>
          <p:cNvPr id="12" name="TextBox 11"/>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3" name="Action Button: Return 5">
            <a:hlinkClick r:id="rId4"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609600"/>
            <a:ext cx="83820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pPr>
            <a:r>
              <a:rPr lang="en-US" sz="3200" dirty="0" smtClean="0"/>
              <a:t>Two Prominent Theories on Memory</a:t>
            </a:r>
          </a:p>
        </p:txBody>
      </p:sp>
      <p:sp>
        <p:nvSpPr>
          <p:cNvPr id="7" name="Rectangle 3"/>
          <p:cNvSpPr txBox="1">
            <a:spLocks noChangeArrowheads="1"/>
          </p:cNvSpPr>
          <p:nvPr/>
        </p:nvSpPr>
        <p:spPr bwMode="auto">
          <a:xfrm>
            <a:off x="533400" y="1676400"/>
            <a:ext cx="8382000" cy="3962400"/>
          </a:xfrm>
          <a:prstGeom prst="rect">
            <a:avLst/>
          </a:prstGeom>
          <a:noFill/>
          <a:ln w="9525">
            <a:noFill/>
            <a:miter lim="800000"/>
            <a:headEnd/>
            <a:tailEnd/>
          </a:ln>
        </p:spPr>
        <p:txBody>
          <a:bodyPr/>
          <a:lstStyle/>
          <a:p>
            <a:pPr marL="169863" lvl="1" indent="-169863">
              <a:spcAft>
                <a:spcPts val="600"/>
              </a:spcAft>
              <a:buClr>
                <a:schemeClr val="tx1">
                  <a:lumMod val="65000"/>
                  <a:lumOff val="35000"/>
                </a:schemeClr>
              </a:buClr>
              <a:buSzPct val="150000"/>
              <a:buFont typeface="Arial" pitchFamily="34" charset="0"/>
              <a:buChar char="•"/>
              <a:defRPr/>
            </a:pPr>
            <a:r>
              <a:rPr lang="en-US" sz="1900" dirty="0" smtClean="0">
                <a:latin typeface="+mn-lt"/>
              </a:rPr>
              <a:t>The Atkinson &amp; Schifrin (1968) model, derived from cognitive science,  proposes that </a:t>
            </a:r>
            <a:r>
              <a:rPr lang="en-US" sz="1900" i="1" dirty="0" smtClean="0">
                <a:latin typeface="+mn-lt"/>
              </a:rPr>
              <a:t>human memory involves a sequence of three stages</a:t>
            </a:r>
            <a:r>
              <a:rPr lang="en-US" sz="1900" dirty="0" smtClean="0">
                <a:latin typeface="+mn-lt"/>
              </a:rPr>
              <a:t>:</a:t>
            </a:r>
          </a:p>
          <a:p>
            <a:pPr marL="346075" lvl="2" indent="-169863">
              <a:spcAft>
                <a:spcPts val="600"/>
              </a:spcAft>
              <a:buClr>
                <a:schemeClr val="tx1">
                  <a:lumMod val="65000"/>
                  <a:lumOff val="35000"/>
                </a:schemeClr>
              </a:buClr>
              <a:buSzPct val="150000"/>
              <a:buFont typeface="Arial" pitchFamily="34" charset="0"/>
              <a:buChar char="•"/>
              <a:defRPr/>
            </a:pPr>
            <a:r>
              <a:rPr lang="en-US" sz="1700" i="1" dirty="0" smtClean="0">
                <a:latin typeface="+mn-lt"/>
                <a:hlinkClick r:id="rId3"/>
              </a:rPr>
              <a:t>Sensory memory</a:t>
            </a:r>
            <a:r>
              <a:rPr lang="en-US" sz="1700" dirty="0" smtClean="0">
                <a:latin typeface="+mn-lt"/>
              </a:rPr>
              <a:t>:  The sense organs have a limited ability to store information for less than a second. The visual system possesses iconic memory for visual stimuli such as shape, size, color, and location, whereas the hearing system has echoic memory for auditory stimuli.</a:t>
            </a:r>
          </a:p>
          <a:p>
            <a:pPr marL="346075" lvl="2" indent="-169863">
              <a:spcAft>
                <a:spcPts val="600"/>
              </a:spcAft>
              <a:buClr>
                <a:schemeClr val="tx1">
                  <a:lumMod val="65000"/>
                  <a:lumOff val="35000"/>
                </a:schemeClr>
              </a:buClr>
              <a:buSzPct val="150000"/>
              <a:buFont typeface="Arial" pitchFamily="34" charset="0"/>
              <a:buChar char="•"/>
              <a:defRPr/>
            </a:pPr>
            <a:r>
              <a:rPr lang="en-US" sz="1700" i="1" dirty="0" smtClean="0">
                <a:latin typeface="+mn-lt"/>
                <a:hlinkClick r:id="rId4"/>
              </a:rPr>
              <a:t>Short-term memory</a:t>
            </a:r>
            <a:r>
              <a:rPr lang="en-US" sz="1700" dirty="0" smtClean="0">
                <a:latin typeface="+mn-lt"/>
                <a:hlinkClick r:id="rId4"/>
              </a:rPr>
              <a:t>: </a:t>
            </a:r>
            <a:r>
              <a:rPr lang="en-US" sz="1700" dirty="0" smtClean="0">
                <a:latin typeface="+mn-lt"/>
              </a:rPr>
              <a:t> Information is retained [from sensory memory] acoustically and visually long enough to use it, ~15 and 30 seconds, and has a limited capacity of around 7+ or −2 ‘chunks’ of information.</a:t>
            </a:r>
          </a:p>
          <a:p>
            <a:pPr marL="346075" lvl="2" indent="-169863">
              <a:spcAft>
                <a:spcPts val="600"/>
              </a:spcAft>
              <a:buClr>
                <a:schemeClr val="tx1">
                  <a:lumMod val="65000"/>
                  <a:lumOff val="35000"/>
                </a:schemeClr>
              </a:buClr>
              <a:buSzPct val="150000"/>
              <a:buFont typeface="Arial" pitchFamily="34" charset="0"/>
              <a:buChar char="•"/>
              <a:defRPr/>
            </a:pPr>
            <a:r>
              <a:rPr lang="en-US" sz="1700" i="1" dirty="0" smtClean="0">
                <a:latin typeface="+mn-lt"/>
                <a:hlinkClick r:id="rId5"/>
              </a:rPr>
              <a:t>Long-term memory</a:t>
            </a:r>
            <a:r>
              <a:rPr lang="en-US" sz="1700" dirty="0" smtClean="0">
                <a:latin typeface="+mn-lt"/>
              </a:rPr>
              <a:t>:  Provides the lasting retention of information, from minutes to a lifetime and appears to have almost limitless capacity to retain information. Information seems to be encoded mainly in terms of meaning, but also retains procedural skills and imagery. </a:t>
            </a:r>
            <a:endParaRPr lang="en-US" sz="1700" dirty="0">
              <a:latin typeface="+mn-lt"/>
            </a:endParaRPr>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6" cstate="print"/>
          <a:srcRect/>
          <a:stretch>
            <a:fillRect/>
          </a:stretch>
        </p:blipFill>
        <p:spPr bwMode="auto">
          <a:xfrm>
            <a:off x="7353300" y="6257925"/>
            <a:ext cx="581025" cy="295275"/>
          </a:xfrm>
          <a:prstGeom prst="rect">
            <a:avLst/>
          </a:prstGeom>
          <a:noFill/>
        </p:spPr>
      </p:pic>
      <p:sp>
        <p:nvSpPr>
          <p:cNvPr id="11" name="TextBox 10"/>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3" name="TextBox 12"/>
          <p:cNvSpPr txBox="1"/>
          <p:nvPr/>
        </p:nvSpPr>
        <p:spPr>
          <a:xfrm>
            <a:off x="1600200" y="5715000"/>
            <a:ext cx="6705600" cy="276999"/>
          </a:xfrm>
          <a:prstGeom prst="rect">
            <a:avLst/>
          </a:prstGeom>
          <a:solidFill>
            <a:schemeClr val="bg2">
              <a:lumMod val="20000"/>
              <a:lumOff val="80000"/>
            </a:schemeClr>
          </a:solidFill>
          <a:ln w="25400">
            <a:solidFill>
              <a:schemeClr val="bg2"/>
            </a:solidFill>
          </a:ln>
        </p:spPr>
        <p:txBody>
          <a:bodyPr wrap="square">
            <a:spAutoFit/>
          </a:bodyPr>
          <a:lstStyle/>
          <a:p>
            <a:pPr fontAlgn="t">
              <a:defRPr/>
            </a:pPr>
            <a:r>
              <a:rPr lang="en-US" sz="1200" b="1" dirty="0" smtClean="0">
                <a:latin typeface="+mn-lt"/>
              </a:rPr>
              <a:t>Note: For more information on memory, click on the corresponding external hyperlinks</a:t>
            </a:r>
          </a:p>
        </p:txBody>
      </p:sp>
      <p:sp>
        <p:nvSpPr>
          <p:cNvPr id="14" name="Action Button: Return 5">
            <a:hlinkClick r:id="rId7"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52400" y="381000"/>
            <a:ext cx="92964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pPr>
            <a:r>
              <a:rPr lang="en-US" sz="2800" dirty="0" smtClean="0"/>
              <a:t>The World According to Google: Pervasiveness of Learning Styles (aka the Google Effect)</a:t>
            </a:r>
            <a:r>
              <a:rPr lang="en-US" sz="3200" dirty="0" smtClean="0"/>
              <a:t/>
            </a:r>
            <a:br>
              <a:rPr lang="en-US" sz="3200" dirty="0" smtClean="0"/>
            </a:br>
            <a:endParaRPr lang="en-US" sz="3200" dirty="0" smtClean="0"/>
          </a:p>
        </p:txBody>
      </p:sp>
      <p:sp>
        <p:nvSpPr>
          <p:cNvPr id="11" name="TextBox 10"/>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3" name="TextBox 12"/>
          <p:cNvSpPr txBox="1"/>
          <p:nvPr/>
        </p:nvSpPr>
        <p:spPr>
          <a:xfrm>
            <a:off x="1600200" y="5755957"/>
            <a:ext cx="7162800" cy="492443"/>
          </a:xfrm>
          <a:prstGeom prst="rect">
            <a:avLst/>
          </a:prstGeom>
          <a:solidFill>
            <a:schemeClr val="bg2">
              <a:lumMod val="20000"/>
              <a:lumOff val="80000"/>
            </a:schemeClr>
          </a:solidFill>
          <a:ln w="25400">
            <a:solidFill>
              <a:schemeClr val="bg2"/>
            </a:solidFill>
          </a:ln>
        </p:spPr>
        <p:txBody>
          <a:bodyPr wrap="square">
            <a:spAutoFit/>
          </a:bodyPr>
          <a:lstStyle/>
          <a:p>
            <a:pPr fontAlgn="t">
              <a:defRPr/>
            </a:pPr>
            <a:r>
              <a:rPr lang="en-US" sz="1300" dirty="0" smtClean="0">
                <a:latin typeface="+mn-lt"/>
              </a:rPr>
              <a:t>Note: Google can only search the WWW…</a:t>
            </a:r>
            <a:r>
              <a:rPr lang="en-US" sz="1300" i="1" dirty="0" smtClean="0">
                <a:latin typeface="+mn-lt"/>
              </a:rPr>
              <a:t>it cannot search the deep web. The majority of research data is only available on the deep web. </a:t>
            </a:r>
            <a:endParaRPr lang="en-US" sz="1300" dirty="0" smtClean="0">
              <a:latin typeface="+mn-lt"/>
            </a:endParaRPr>
          </a:p>
        </p:txBody>
      </p:sp>
      <p:sp>
        <p:nvSpPr>
          <p:cNvPr id="14"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graphicFrame>
        <p:nvGraphicFramePr>
          <p:cNvPr id="10" name="Table 9"/>
          <p:cNvGraphicFramePr>
            <a:graphicFrameLocks noGrp="1"/>
          </p:cNvGraphicFramePr>
          <p:nvPr/>
        </p:nvGraphicFramePr>
        <p:xfrm>
          <a:off x="2362200" y="1508190"/>
          <a:ext cx="4648200" cy="4602474"/>
        </p:xfrm>
        <a:graphic>
          <a:graphicData uri="http://schemas.openxmlformats.org/drawingml/2006/table">
            <a:tbl>
              <a:tblPr/>
              <a:tblGrid>
                <a:gridCol w="3048000"/>
                <a:gridCol w="1600200"/>
              </a:tblGrid>
              <a:tr h="0">
                <a:tc>
                  <a:txBody>
                    <a:bodyPr/>
                    <a:lstStyle/>
                    <a:p>
                      <a:pPr marL="0" marR="0">
                        <a:lnSpc>
                          <a:spcPct val="200000"/>
                        </a:lnSpc>
                        <a:spcBef>
                          <a:spcPts val="0"/>
                        </a:spcBef>
                        <a:spcAft>
                          <a:spcPts val="0"/>
                        </a:spcAft>
                      </a:pPr>
                      <a:r>
                        <a:rPr lang="en-US" sz="1400" b="1" dirty="0">
                          <a:latin typeface="Rockwell"/>
                          <a:ea typeface="Calibri"/>
                          <a:cs typeface="Times New Roman"/>
                        </a:rPr>
                        <a:t>Search terms </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FEFEF"/>
                    </a:solidFill>
                  </a:tcPr>
                </a:tc>
                <a:tc>
                  <a:txBody>
                    <a:bodyPr/>
                    <a:lstStyle/>
                    <a:p>
                      <a:pPr marL="0" marR="0" algn="ctr">
                        <a:lnSpc>
                          <a:spcPct val="200000"/>
                        </a:lnSpc>
                        <a:spcBef>
                          <a:spcPts val="0"/>
                        </a:spcBef>
                        <a:spcAft>
                          <a:spcPts val="0"/>
                        </a:spcAft>
                      </a:pPr>
                      <a:r>
                        <a:rPr lang="en-US" sz="1400" b="1" dirty="0">
                          <a:latin typeface="Rockwell"/>
                          <a:ea typeface="Calibri"/>
                          <a:cs typeface="Times New Roman"/>
                        </a:rPr>
                        <a:t>Results</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FEFEF"/>
                    </a:solidFill>
                  </a:tcPr>
                </a:tc>
              </a:tr>
              <a:tr h="0">
                <a:tc>
                  <a:txBody>
                    <a:bodyPr/>
                    <a:lstStyle/>
                    <a:p>
                      <a:pPr marL="0" marR="0">
                        <a:lnSpc>
                          <a:spcPct val="200000"/>
                        </a:lnSpc>
                        <a:spcBef>
                          <a:spcPts val="0"/>
                        </a:spcBef>
                        <a:spcAft>
                          <a:spcPts val="0"/>
                        </a:spcAft>
                      </a:pPr>
                      <a:r>
                        <a:rPr lang="en-US" sz="1400" dirty="0">
                          <a:latin typeface="Rockwell"/>
                          <a:ea typeface="Calibri"/>
                          <a:cs typeface="Times New Roman"/>
                        </a:rPr>
                        <a:t>  learning styles </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gn="r">
                        <a:lnSpc>
                          <a:spcPct val="200000"/>
                        </a:lnSpc>
                        <a:spcBef>
                          <a:spcPts val="0"/>
                        </a:spcBef>
                        <a:spcAft>
                          <a:spcPts val="0"/>
                        </a:spcAft>
                      </a:pPr>
                      <a:r>
                        <a:rPr lang="en-US" sz="1400" dirty="0" smtClean="0">
                          <a:latin typeface="Rockwell"/>
                          <a:ea typeface="Calibri"/>
                          <a:cs typeface="Times New Roman"/>
                        </a:rPr>
                        <a:t>&gt;60,000,000</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0">
                <a:tc>
                  <a:txBody>
                    <a:bodyPr/>
                    <a:lstStyle/>
                    <a:p>
                      <a:pPr marL="0" marR="0">
                        <a:lnSpc>
                          <a:spcPct val="200000"/>
                        </a:lnSpc>
                        <a:spcBef>
                          <a:spcPts val="0"/>
                        </a:spcBef>
                        <a:spcAft>
                          <a:spcPts val="0"/>
                        </a:spcAft>
                      </a:pPr>
                      <a:r>
                        <a:rPr lang="en-US" sz="1400" dirty="0">
                          <a:latin typeface="Rockwell"/>
                          <a:ea typeface="Calibri"/>
                          <a:cs typeface="Times New Roman"/>
                        </a:rPr>
                        <a:t>“learning styles” </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gn="r">
                        <a:lnSpc>
                          <a:spcPct val="200000"/>
                        </a:lnSpc>
                        <a:spcBef>
                          <a:spcPts val="0"/>
                        </a:spcBef>
                        <a:spcAft>
                          <a:spcPts val="0"/>
                        </a:spcAft>
                      </a:pPr>
                      <a:r>
                        <a:rPr lang="en-US" sz="1400" dirty="0" smtClean="0">
                          <a:latin typeface="Rockwell"/>
                          <a:ea typeface="Calibri"/>
                          <a:cs typeface="Times New Roman"/>
                        </a:rPr>
                        <a:t>3,300,000</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0">
                <a:tc>
                  <a:txBody>
                    <a:bodyPr/>
                    <a:lstStyle/>
                    <a:p>
                      <a:pPr marL="0" marR="0">
                        <a:lnSpc>
                          <a:spcPct val="200000"/>
                        </a:lnSpc>
                        <a:spcBef>
                          <a:spcPts val="0"/>
                        </a:spcBef>
                        <a:spcAft>
                          <a:spcPts val="0"/>
                        </a:spcAft>
                      </a:pPr>
                      <a:r>
                        <a:rPr lang="en-US" sz="1400" dirty="0">
                          <a:latin typeface="Rockwell"/>
                          <a:ea typeface="Calibri"/>
                          <a:cs typeface="Times New Roman"/>
                        </a:rPr>
                        <a:t>“cognitive styles” </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gn="r">
                        <a:lnSpc>
                          <a:spcPct val="200000"/>
                        </a:lnSpc>
                        <a:spcBef>
                          <a:spcPts val="0"/>
                        </a:spcBef>
                        <a:spcAft>
                          <a:spcPts val="0"/>
                        </a:spcAft>
                      </a:pPr>
                      <a:r>
                        <a:rPr lang="en-US" sz="1400" dirty="0">
                          <a:latin typeface="Rockwell"/>
                          <a:ea typeface="Calibri"/>
                          <a:cs typeface="Times New Roman"/>
                        </a:rPr>
                        <a:t>262,000</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0">
                <a:tc>
                  <a:txBody>
                    <a:bodyPr/>
                    <a:lstStyle/>
                    <a:p>
                      <a:pPr marL="0" marR="0">
                        <a:lnSpc>
                          <a:spcPct val="200000"/>
                        </a:lnSpc>
                        <a:spcBef>
                          <a:spcPts val="0"/>
                        </a:spcBef>
                        <a:spcAft>
                          <a:spcPts val="0"/>
                        </a:spcAft>
                      </a:pPr>
                      <a:r>
                        <a:rPr lang="en-US" sz="1400" dirty="0">
                          <a:latin typeface="Rockwell"/>
                          <a:ea typeface="Calibri"/>
                          <a:cs typeface="Times New Roman"/>
                        </a:rPr>
                        <a:t>  Google Scholar: “learning styles” </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gn="r">
                        <a:lnSpc>
                          <a:spcPct val="200000"/>
                        </a:lnSpc>
                        <a:spcBef>
                          <a:spcPts val="0"/>
                        </a:spcBef>
                        <a:spcAft>
                          <a:spcPts val="0"/>
                        </a:spcAft>
                      </a:pPr>
                      <a:r>
                        <a:rPr lang="en-US" sz="1400" dirty="0">
                          <a:latin typeface="Rockwell"/>
                          <a:ea typeface="Calibri"/>
                          <a:cs typeface="Times New Roman"/>
                        </a:rPr>
                        <a:t>263,000</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0">
                <a:tc>
                  <a:txBody>
                    <a:bodyPr/>
                    <a:lstStyle/>
                    <a:p>
                      <a:pPr marL="0" marR="0">
                        <a:lnSpc>
                          <a:spcPct val="200000"/>
                        </a:lnSpc>
                        <a:spcBef>
                          <a:spcPts val="0"/>
                        </a:spcBef>
                        <a:spcAft>
                          <a:spcPts val="0"/>
                        </a:spcAft>
                      </a:pPr>
                      <a:r>
                        <a:rPr lang="en-US" sz="1400" dirty="0">
                          <a:latin typeface="Rockwell"/>
                          <a:ea typeface="Calibri"/>
                          <a:cs typeface="Times New Roman"/>
                        </a:rPr>
                        <a:t>“learning styles”  site:com</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gn="r">
                        <a:lnSpc>
                          <a:spcPct val="200000"/>
                        </a:lnSpc>
                        <a:spcBef>
                          <a:spcPts val="0"/>
                        </a:spcBef>
                        <a:spcAft>
                          <a:spcPts val="0"/>
                        </a:spcAft>
                      </a:pPr>
                      <a:r>
                        <a:rPr lang="en-US" sz="1400" dirty="0" smtClean="0">
                          <a:latin typeface="Rockwell"/>
                          <a:ea typeface="Calibri"/>
                          <a:cs typeface="Times New Roman"/>
                        </a:rPr>
                        <a:t>2,900,000</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116460">
                <a:tc>
                  <a:txBody>
                    <a:bodyPr/>
                    <a:lstStyle/>
                    <a:p>
                      <a:pPr marL="0" marR="0">
                        <a:lnSpc>
                          <a:spcPct val="200000"/>
                        </a:lnSpc>
                        <a:spcBef>
                          <a:spcPts val="0"/>
                        </a:spcBef>
                        <a:spcAft>
                          <a:spcPts val="0"/>
                        </a:spcAft>
                      </a:pPr>
                      <a:r>
                        <a:rPr lang="en-US" sz="1400" dirty="0">
                          <a:latin typeface="Rockwell"/>
                          <a:ea typeface="Calibri"/>
                          <a:cs typeface="Times New Roman"/>
                        </a:rPr>
                        <a:t>“learning styles”  site:org</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gn="r">
                        <a:lnSpc>
                          <a:spcPct val="200000"/>
                        </a:lnSpc>
                        <a:spcBef>
                          <a:spcPts val="0"/>
                        </a:spcBef>
                        <a:spcAft>
                          <a:spcPts val="0"/>
                        </a:spcAft>
                      </a:pPr>
                      <a:r>
                        <a:rPr lang="en-US" sz="1400" dirty="0">
                          <a:latin typeface="Rockwell"/>
                          <a:ea typeface="Calibri"/>
                          <a:cs typeface="Times New Roman"/>
                        </a:rPr>
                        <a:t>632,000</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123170">
                <a:tc>
                  <a:txBody>
                    <a:bodyPr/>
                    <a:lstStyle/>
                    <a:p>
                      <a:pPr marL="0" marR="0">
                        <a:lnSpc>
                          <a:spcPct val="200000"/>
                        </a:lnSpc>
                        <a:spcBef>
                          <a:spcPts val="0"/>
                        </a:spcBef>
                        <a:spcAft>
                          <a:spcPts val="0"/>
                        </a:spcAft>
                      </a:pPr>
                      <a:r>
                        <a:rPr lang="en-US" sz="1400" dirty="0">
                          <a:latin typeface="Rockwell"/>
                          <a:ea typeface="Calibri"/>
                          <a:cs typeface="Times New Roman"/>
                        </a:rPr>
                        <a:t>“learning styles”  site:edu</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gn="r">
                        <a:lnSpc>
                          <a:spcPct val="200000"/>
                        </a:lnSpc>
                        <a:spcBef>
                          <a:spcPts val="0"/>
                        </a:spcBef>
                        <a:spcAft>
                          <a:spcPts val="0"/>
                        </a:spcAft>
                      </a:pPr>
                      <a:r>
                        <a:rPr lang="en-US" sz="1400" dirty="0">
                          <a:latin typeface="Rockwell"/>
                          <a:ea typeface="Calibri"/>
                          <a:cs typeface="Times New Roman"/>
                        </a:rPr>
                        <a:t>306,000</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129880">
                <a:tc>
                  <a:txBody>
                    <a:bodyPr/>
                    <a:lstStyle/>
                    <a:p>
                      <a:pPr marL="0" marR="0">
                        <a:lnSpc>
                          <a:spcPct val="200000"/>
                        </a:lnSpc>
                        <a:spcBef>
                          <a:spcPts val="0"/>
                        </a:spcBef>
                        <a:spcAft>
                          <a:spcPts val="0"/>
                        </a:spcAft>
                      </a:pPr>
                      <a:r>
                        <a:rPr lang="en-US" sz="1400" dirty="0">
                          <a:latin typeface="Rockwell"/>
                          <a:ea typeface="Calibri"/>
                          <a:cs typeface="Times New Roman"/>
                        </a:rPr>
                        <a:t>“learning styles”  site:net</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gn="r">
                        <a:lnSpc>
                          <a:spcPct val="200000"/>
                        </a:lnSpc>
                        <a:spcBef>
                          <a:spcPts val="0"/>
                        </a:spcBef>
                        <a:spcAft>
                          <a:spcPts val="0"/>
                        </a:spcAft>
                      </a:pPr>
                      <a:r>
                        <a:rPr lang="en-US" sz="1400" dirty="0">
                          <a:latin typeface="Rockwell"/>
                          <a:ea typeface="Calibri"/>
                          <a:cs typeface="Times New Roman"/>
                        </a:rPr>
                        <a:t>191,000</a:t>
                      </a:r>
                      <a:endParaRPr lang="en-US" sz="1400" dirty="0">
                        <a:latin typeface="Calibri"/>
                        <a:ea typeface="Calibri"/>
                        <a:cs typeface="Times New Roman"/>
                      </a:endParaRPr>
                    </a:p>
                  </a:txBody>
                  <a:tcPr marL="84667" marR="84667" marT="42333" marB="423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bl>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76200" y="381000"/>
            <a:ext cx="8991600" cy="609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pPr>
            <a:r>
              <a:rPr lang="en-US" sz="3200" dirty="0" smtClean="0"/>
              <a:t>What Google Doesn’t Know and Can’t Find: The Deep Web</a:t>
            </a:r>
            <a:br>
              <a:rPr lang="en-US" sz="3200" dirty="0" smtClean="0"/>
            </a:br>
            <a:r>
              <a:rPr lang="en-US" sz="3200" dirty="0" smtClean="0"/>
              <a:t/>
            </a:r>
            <a:br>
              <a:rPr lang="en-US" sz="3200" dirty="0" smtClean="0"/>
            </a:br>
            <a:endParaRPr lang="en-US" sz="3200" dirty="0" smtClean="0"/>
          </a:p>
        </p:txBody>
      </p:sp>
      <p:sp>
        <p:nvSpPr>
          <p:cNvPr id="11" name="TextBox 10"/>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13" name="TextBox 12"/>
          <p:cNvSpPr txBox="1"/>
          <p:nvPr/>
        </p:nvSpPr>
        <p:spPr>
          <a:xfrm>
            <a:off x="1524000" y="5715000"/>
            <a:ext cx="7162800" cy="492443"/>
          </a:xfrm>
          <a:prstGeom prst="rect">
            <a:avLst/>
          </a:prstGeom>
          <a:solidFill>
            <a:schemeClr val="bg2">
              <a:lumMod val="20000"/>
              <a:lumOff val="80000"/>
            </a:schemeClr>
          </a:solidFill>
          <a:ln w="25400">
            <a:solidFill>
              <a:schemeClr val="bg2"/>
            </a:solidFill>
          </a:ln>
        </p:spPr>
        <p:txBody>
          <a:bodyPr wrap="square">
            <a:spAutoFit/>
          </a:bodyPr>
          <a:lstStyle/>
          <a:p>
            <a:pPr fontAlgn="t">
              <a:defRPr/>
            </a:pPr>
            <a:r>
              <a:rPr lang="en-US" sz="1300" dirty="0" smtClean="0">
                <a:latin typeface="+mn-lt"/>
              </a:rPr>
              <a:t>* </a:t>
            </a:r>
            <a:r>
              <a:rPr lang="en-US" sz="1300" i="1" dirty="0" smtClean="0">
                <a:latin typeface="+mn-lt"/>
              </a:rPr>
              <a:t>A 2008 study counted 1,984 journal </a:t>
            </a:r>
            <a:r>
              <a:rPr lang="fr-FR" sz="1300" i="1" dirty="0" smtClean="0">
                <a:latin typeface="+mn-lt"/>
              </a:rPr>
              <a:t>articles (3,604 entries), 919 conference presentations, </a:t>
            </a:r>
            <a:r>
              <a:rPr lang="en-US" sz="1300" i="1" dirty="0" smtClean="0">
                <a:latin typeface="+mn-lt"/>
              </a:rPr>
              <a:t>and 701 books or book chapters on the subject of learning styles.</a:t>
            </a:r>
            <a:endParaRPr lang="en-US" sz="1300" dirty="0" smtClean="0">
              <a:latin typeface="+mn-lt"/>
            </a:endParaRPr>
          </a:p>
        </p:txBody>
      </p:sp>
      <p:sp>
        <p:nvSpPr>
          <p:cNvPr id="14" name="Action Button: Return 5">
            <a:hlinkClick r:id="rId3"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4" cstate="print"/>
          <a:srcRect/>
          <a:stretch>
            <a:fillRect/>
          </a:stretch>
        </p:blipFill>
        <p:spPr bwMode="auto">
          <a:xfrm>
            <a:off x="7353300" y="6257925"/>
            <a:ext cx="581025" cy="295275"/>
          </a:xfrm>
          <a:prstGeom prst="rect">
            <a:avLst/>
          </a:prstGeom>
          <a:noFill/>
        </p:spPr>
      </p:pic>
      <p:sp>
        <p:nvSpPr>
          <p:cNvPr id="126977" name="Rectangle 1"/>
          <p:cNvSpPr>
            <a:spLocks noChangeArrowheads="1"/>
          </p:cNvSpPr>
          <p:nvPr/>
        </p:nvSpPr>
        <p:spPr bwMode="auto">
          <a:xfrm>
            <a:off x="228600" y="1447800"/>
            <a:ext cx="8915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Calibri" pitchFamily="34" charset="0"/>
                <a:cs typeface="Times New Roman" pitchFamily="18" charset="0"/>
              </a:rPr>
              <a:t>Now, let’s explore what a comprehensive, university library database reveals when searching the deep web (Note: Google currently indexes ~23.5 billion out of the 300+ billion pages out there...less than 8% of all available internet content. The other 92% is located in the deep web).</a:t>
            </a:r>
            <a:r>
              <a:rPr lang="en-US" sz="1500" dirty="0" smtClean="0">
                <a:latin typeface="+mn-lt"/>
              </a:rPr>
              <a:t> </a:t>
            </a:r>
            <a:r>
              <a:rPr kumimoji="0" lang="en-US" sz="1500" b="0" i="0" u="none" strike="noStrike" cap="none" normalizeH="0" baseline="0" dirty="0" smtClean="0">
                <a:ln>
                  <a:noFill/>
                </a:ln>
                <a:solidFill>
                  <a:schemeClr val="tx1"/>
                </a:solidFill>
                <a:effectLst/>
                <a:latin typeface="+mn-lt"/>
                <a:ea typeface="Calibri" pitchFamily="34" charset="0"/>
                <a:cs typeface="Times New Roman" pitchFamily="18" charset="0"/>
              </a:rPr>
              <a:t>This graduate level, university library has the capability to search thousands of databases comprising </a:t>
            </a:r>
            <a:r>
              <a:rPr kumimoji="0" lang="en-US" sz="1500" b="0" i="1" u="none" strike="noStrike" cap="none" normalizeH="0" baseline="0" dirty="0" smtClean="0">
                <a:ln>
                  <a:noFill/>
                </a:ln>
                <a:solidFill>
                  <a:schemeClr val="tx1"/>
                </a:solidFill>
                <a:effectLst/>
                <a:latin typeface="+mn-lt"/>
                <a:ea typeface="Calibri" pitchFamily="34" charset="0"/>
                <a:cs typeface="Times New Roman" pitchFamily="18" charset="0"/>
              </a:rPr>
              <a:t>over 18,000</a:t>
            </a:r>
            <a:r>
              <a:rPr kumimoji="0" lang="en-US" sz="1500" b="0" i="0" u="none" strike="noStrike" cap="none" normalizeH="0" baseline="0" dirty="0" smtClean="0">
                <a:ln>
                  <a:noFill/>
                </a:ln>
                <a:solidFill>
                  <a:schemeClr val="tx1"/>
                </a:solidFill>
                <a:effectLst/>
                <a:latin typeface="+mn-lt"/>
                <a:ea typeface="Calibri" pitchFamily="34" charset="0"/>
                <a:cs typeface="Times New Roman" pitchFamily="18" charset="0"/>
              </a:rPr>
              <a:t> peer reviewed (refereed) journals that encompasses ~</a:t>
            </a:r>
            <a:r>
              <a:rPr kumimoji="0" lang="en-US" sz="1500" b="0" i="1" u="none" strike="noStrike" cap="none" normalizeH="0" baseline="0" dirty="0" smtClean="0">
                <a:ln>
                  <a:noFill/>
                </a:ln>
                <a:solidFill>
                  <a:schemeClr val="tx1"/>
                </a:solidFill>
                <a:effectLst/>
                <a:latin typeface="+mn-lt"/>
                <a:ea typeface="Calibri" pitchFamily="34" charset="0"/>
                <a:cs typeface="Times New Roman" pitchFamily="18" charset="0"/>
              </a:rPr>
              <a:t>1,464,000 </a:t>
            </a:r>
            <a:r>
              <a:rPr kumimoji="0" lang="en-US" sz="1500" b="0" i="0" u="none" strike="noStrike" cap="none" normalizeH="0" baseline="0" dirty="0" smtClean="0">
                <a:ln>
                  <a:noFill/>
                </a:ln>
                <a:solidFill>
                  <a:schemeClr val="tx1"/>
                </a:solidFill>
                <a:effectLst/>
                <a:latin typeface="+mn-lt"/>
                <a:ea typeface="Calibri" pitchFamily="34" charset="0"/>
                <a:cs typeface="Times New Roman" pitchFamily="18" charset="0"/>
              </a:rPr>
              <a:t>annual journal articles in specific disciplines, from 1992-2012. The total articles searched exceeded </a:t>
            </a:r>
            <a:r>
              <a:rPr kumimoji="0" lang="en-US" sz="1500" b="0" i="1" u="none" strike="noStrike" cap="none" normalizeH="0" baseline="0" dirty="0" smtClean="0">
                <a:ln>
                  <a:noFill/>
                </a:ln>
                <a:solidFill>
                  <a:schemeClr val="tx1"/>
                </a:solidFill>
                <a:effectLst/>
                <a:latin typeface="+mn-lt"/>
                <a:ea typeface="Calibri" pitchFamily="34" charset="0"/>
                <a:cs typeface="Times New Roman" pitchFamily="18" charset="0"/>
              </a:rPr>
              <a:t>28,000,000. </a:t>
            </a:r>
            <a:endParaRPr kumimoji="0" lang="en-US" sz="1500" b="0" i="0" u="none" strike="noStrike" cap="none" normalizeH="0" baseline="0" dirty="0" smtClean="0">
              <a:ln>
                <a:noFill/>
              </a:ln>
              <a:solidFill>
                <a:schemeClr val="tx1"/>
              </a:solidFill>
              <a:effectLst/>
              <a:latin typeface="+mn-lt"/>
              <a:cs typeface="Arial" pitchFamily="34" charset="0"/>
            </a:endParaRPr>
          </a:p>
        </p:txBody>
      </p:sp>
      <p:graphicFrame>
        <p:nvGraphicFramePr>
          <p:cNvPr id="12" name="Table 11"/>
          <p:cNvGraphicFramePr>
            <a:graphicFrameLocks noGrp="1"/>
          </p:cNvGraphicFramePr>
          <p:nvPr/>
        </p:nvGraphicFramePr>
        <p:xfrm>
          <a:off x="2209800" y="3429000"/>
          <a:ext cx="4953000" cy="2072640"/>
        </p:xfrm>
        <a:graphic>
          <a:graphicData uri="http://schemas.openxmlformats.org/drawingml/2006/table">
            <a:tbl>
              <a:tblPr/>
              <a:tblGrid>
                <a:gridCol w="3733800"/>
                <a:gridCol w="1219200"/>
              </a:tblGrid>
              <a:tr h="304800">
                <a:tc>
                  <a:txBody>
                    <a:bodyPr/>
                    <a:lstStyle/>
                    <a:p>
                      <a:pPr marL="0" marR="331470">
                        <a:lnSpc>
                          <a:spcPct val="200000"/>
                        </a:lnSpc>
                        <a:spcBef>
                          <a:spcPts val="0"/>
                        </a:spcBef>
                        <a:spcAft>
                          <a:spcPts val="0"/>
                        </a:spcAft>
                      </a:pPr>
                      <a:r>
                        <a:rPr lang="en-US" sz="1400" b="1" dirty="0">
                          <a:latin typeface="Rockwell"/>
                          <a:ea typeface="Calibri"/>
                          <a:cs typeface="Times New Roman"/>
                        </a:rPr>
                        <a:t>Library Search terms </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FEFEF"/>
                    </a:solidFill>
                  </a:tcPr>
                </a:tc>
                <a:tc>
                  <a:txBody>
                    <a:bodyPr/>
                    <a:lstStyle/>
                    <a:p>
                      <a:pPr marL="0" marR="0">
                        <a:lnSpc>
                          <a:spcPct val="200000"/>
                        </a:lnSpc>
                        <a:spcBef>
                          <a:spcPts val="0"/>
                        </a:spcBef>
                        <a:spcAft>
                          <a:spcPts val="0"/>
                        </a:spcAft>
                      </a:pPr>
                      <a:r>
                        <a:rPr lang="en-US" sz="1400" b="1" dirty="0">
                          <a:latin typeface="Rockwell"/>
                          <a:ea typeface="Calibri"/>
                          <a:cs typeface="Times New Roman"/>
                        </a:rPr>
                        <a:t>Results* </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FEFEF"/>
                    </a:solidFill>
                  </a:tcPr>
                </a:tc>
              </a:tr>
              <a:tr h="152336">
                <a:tc>
                  <a:txBody>
                    <a:bodyPr/>
                    <a:lstStyle/>
                    <a:p>
                      <a:pPr marL="0" marR="0">
                        <a:lnSpc>
                          <a:spcPct val="200000"/>
                        </a:lnSpc>
                        <a:spcBef>
                          <a:spcPts val="0"/>
                        </a:spcBef>
                        <a:spcAft>
                          <a:spcPts val="0"/>
                        </a:spcAft>
                      </a:pPr>
                      <a:r>
                        <a:rPr lang="en-US" sz="1400" dirty="0">
                          <a:latin typeface="Rockwell"/>
                          <a:ea typeface="Calibri"/>
                          <a:cs typeface="Times New Roman"/>
                        </a:rPr>
                        <a:t>learning styles </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nSpc>
                          <a:spcPct val="200000"/>
                        </a:lnSpc>
                        <a:spcBef>
                          <a:spcPts val="0"/>
                        </a:spcBef>
                        <a:spcAft>
                          <a:spcPts val="0"/>
                        </a:spcAft>
                      </a:pPr>
                      <a:r>
                        <a:rPr lang="en-US" sz="1400" dirty="0">
                          <a:latin typeface="Rockwell"/>
                          <a:ea typeface="Calibri"/>
                          <a:cs typeface="Times New Roman"/>
                        </a:rPr>
                        <a:t>5,608 </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152272">
                <a:tc>
                  <a:txBody>
                    <a:bodyPr/>
                    <a:lstStyle/>
                    <a:p>
                      <a:pPr marL="0" marR="0">
                        <a:lnSpc>
                          <a:spcPct val="200000"/>
                        </a:lnSpc>
                        <a:spcBef>
                          <a:spcPts val="0"/>
                        </a:spcBef>
                        <a:spcAft>
                          <a:spcPts val="0"/>
                        </a:spcAft>
                      </a:pPr>
                      <a:r>
                        <a:rPr lang="en-US" sz="1400" dirty="0">
                          <a:latin typeface="Rockwell"/>
                          <a:ea typeface="Calibri"/>
                          <a:cs typeface="Times New Roman"/>
                        </a:rPr>
                        <a:t>cognitive styles </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nSpc>
                          <a:spcPct val="200000"/>
                        </a:lnSpc>
                        <a:spcBef>
                          <a:spcPts val="0"/>
                        </a:spcBef>
                        <a:spcAft>
                          <a:spcPts val="0"/>
                        </a:spcAft>
                      </a:pPr>
                      <a:r>
                        <a:rPr lang="en-US" sz="1400" dirty="0">
                          <a:latin typeface="Rockwell"/>
                          <a:ea typeface="Calibri"/>
                          <a:cs typeface="Times New Roman"/>
                        </a:rPr>
                        <a:t>950 </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r h="0">
                <a:tc>
                  <a:txBody>
                    <a:bodyPr/>
                    <a:lstStyle/>
                    <a:p>
                      <a:pPr marL="0" marR="0">
                        <a:lnSpc>
                          <a:spcPct val="200000"/>
                        </a:lnSpc>
                        <a:spcBef>
                          <a:spcPts val="0"/>
                        </a:spcBef>
                        <a:spcAft>
                          <a:spcPts val="0"/>
                        </a:spcAft>
                      </a:pPr>
                      <a:r>
                        <a:rPr lang="en-US" sz="1400" dirty="0">
                          <a:latin typeface="Rockwell"/>
                          <a:ea typeface="Calibri"/>
                          <a:cs typeface="Times New Roman"/>
                        </a:rPr>
                        <a:t>learning styles and instructional design </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c>
                  <a:txBody>
                    <a:bodyPr/>
                    <a:lstStyle/>
                    <a:p>
                      <a:pPr marL="0" marR="0">
                        <a:lnSpc>
                          <a:spcPct val="200000"/>
                        </a:lnSpc>
                        <a:spcBef>
                          <a:spcPts val="0"/>
                        </a:spcBef>
                        <a:spcAft>
                          <a:spcPts val="0"/>
                        </a:spcAft>
                      </a:pPr>
                      <a:r>
                        <a:rPr lang="en-US" sz="1400" dirty="0">
                          <a:latin typeface="Rockwell"/>
                          <a:ea typeface="Calibri"/>
                          <a:cs typeface="Times New Roman"/>
                        </a:rPr>
                        <a:t>91 </a:t>
                      </a:r>
                      <a:endParaRPr lang="en-US" sz="14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FEF"/>
                    </a:solidFill>
                  </a:tcPr>
                </a:tc>
              </a:tr>
            </a:tbl>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bwMode="auto">
          <a:xfrm>
            <a:off x="685800" y="228600"/>
            <a:ext cx="8077200" cy="990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How the Brain Learns—</a:t>
            </a:r>
            <a:br>
              <a:rPr lang="en-US" sz="3200" dirty="0" smtClean="0"/>
            </a:br>
            <a:r>
              <a:rPr lang="en-US" sz="3200" dirty="0" smtClean="0"/>
              <a:t>Cognitive Information Processing Model</a:t>
            </a:r>
          </a:p>
        </p:txBody>
      </p:sp>
      <p:grpSp>
        <p:nvGrpSpPr>
          <p:cNvPr id="2" name="Group 46"/>
          <p:cNvGrpSpPr/>
          <p:nvPr/>
        </p:nvGrpSpPr>
        <p:grpSpPr>
          <a:xfrm>
            <a:off x="152400" y="2159913"/>
            <a:ext cx="8915400" cy="2869287"/>
            <a:chOff x="152400" y="3836313"/>
            <a:chExt cx="8915400" cy="2945487"/>
          </a:xfrm>
        </p:grpSpPr>
        <p:sp>
          <p:nvSpPr>
            <p:cNvPr id="31" name="Rectangle 6"/>
            <p:cNvSpPr>
              <a:spLocks noChangeArrowheads="1"/>
            </p:cNvSpPr>
            <p:nvPr/>
          </p:nvSpPr>
          <p:spPr bwMode="auto">
            <a:xfrm>
              <a:off x="304800" y="4084202"/>
              <a:ext cx="914400" cy="544513"/>
            </a:xfrm>
            <a:prstGeom prst="rect">
              <a:avLst/>
            </a:prstGeom>
            <a:noFill/>
            <a:ln w="25400" algn="ctr">
              <a:solidFill>
                <a:schemeClr val="bg1">
                  <a:lumMod val="65000"/>
                </a:schemeClr>
              </a:solidFill>
              <a:round/>
              <a:headEnd/>
              <a:tailEnd/>
            </a:ln>
          </p:spPr>
          <p:txBody>
            <a:bodyPr/>
            <a:lstStyle/>
            <a:p>
              <a:pPr algn="ctr" fontAlgn="t">
                <a:defRPr/>
              </a:pPr>
              <a:endParaRPr lang="en-US" dirty="0"/>
            </a:p>
          </p:txBody>
        </p:sp>
        <p:sp>
          <p:nvSpPr>
            <p:cNvPr id="24585" name="Rectangle 7"/>
            <p:cNvSpPr>
              <a:spLocks noChangeArrowheads="1"/>
            </p:cNvSpPr>
            <p:nvPr/>
          </p:nvSpPr>
          <p:spPr bwMode="auto">
            <a:xfrm>
              <a:off x="2209800" y="4071502"/>
              <a:ext cx="914400" cy="574675"/>
            </a:xfrm>
            <a:prstGeom prst="rect">
              <a:avLst/>
            </a:prstGeom>
            <a:noFill/>
            <a:ln w="25400" algn="ctr">
              <a:solidFill>
                <a:schemeClr val="tx1"/>
              </a:solidFill>
              <a:round/>
              <a:headEnd/>
              <a:tailEnd/>
            </a:ln>
          </p:spPr>
          <p:txBody>
            <a:bodyPr/>
            <a:lstStyle/>
            <a:p>
              <a:pPr algn="ctr" fontAlgn="t"/>
              <a:endParaRPr lang="en-US" dirty="0"/>
            </a:p>
          </p:txBody>
        </p:sp>
        <p:sp>
          <p:nvSpPr>
            <p:cNvPr id="33" name="TextBox 32"/>
            <p:cNvSpPr txBox="1"/>
            <p:nvPr/>
          </p:nvSpPr>
          <p:spPr bwMode="auto">
            <a:xfrm>
              <a:off x="304800" y="4122241"/>
              <a:ext cx="914400" cy="461665"/>
            </a:xfrm>
            <a:prstGeom prst="rect">
              <a:avLst/>
            </a:prstGeom>
            <a:noFill/>
          </p:spPr>
          <p:txBody>
            <a:bodyPr wrap="square">
              <a:spAutoFit/>
            </a:bodyPr>
            <a:lstStyle/>
            <a:p>
              <a:pPr algn="ctr">
                <a:defRPr/>
              </a:pPr>
              <a:r>
                <a:rPr lang="en-US" sz="1200" b="1" dirty="0">
                  <a:solidFill>
                    <a:schemeClr val="bg1">
                      <a:lumMod val="65000"/>
                    </a:schemeClr>
                  </a:solidFill>
                  <a:latin typeface="+mn-lt"/>
                  <a:cs typeface="+mn-cs"/>
                </a:rPr>
                <a:t>Sensory Input</a:t>
              </a:r>
            </a:p>
          </p:txBody>
        </p:sp>
        <p:sp>
          <p:nvSpPr>
            <p:cNvPr id="34" name="TextBox 33"/>
            <p:cNvSpPr txBox="1"/>
            <p:nvPr/>
          </p:nvSpPr>
          <p:spPr bwMode="auto">
            <a:xfrm>
              <a:off x="2133600" y="4144527"/>
              <a:ext cx="1066800" cy="460375"/>
            </a:xfrm>
            <a:prstGeom prst="rect">
              <a:avLst/>
            </a:prstGeom>
            <a:noFill/>
          </p:spPr>
          <p:txBody>
            <a:bodyPr wrap="square">
              <a:spAutoFit/>
            </a:bodyPr>
            <a:lstStyle/>
            <a:p>
              <a:pPr algn="ctr">
                <a:defRPr/>
              </a:pPr>
              <a:r>
                <a:rPr lang="en-US" sz="1200" b="1" dirty="0">
                  <a:solidFill>
                    <a:srgbClr val="1B06BA"/>
                  </a:solidFill>
                  <a:latin typeface="+mn-lt"/>
                  <a:cs typeface="+mn-cs"/>
                </a:rPr>
                <a:t>Sensory Memory</a:t>
              </a:r>
            </a:p>
          </p:txBody>
        </p:sp>
        <p:sp>
          <p:nvSpPr>
            <p:cNvPr id="24588" name="Rectangle 11"/>
            <p:cNvSpPr>
              <a:spLocks noChangeArrowheads="1"/>
            </p:cNvSpPr>
            <p:nvPr/>
          </p:nvSpPr>
          <p:spPr bwMode="auto">
            <a:xfrm>
              <a:off x="4006850" y="4071502"/>
              <a:ext cx="1022350" cy="533400"/>
            </a:xfrm>
            <a:prstGeom prst="rect">
              <a:avLst/>
            </a:prstGeom>
            <a:noFill/>
            <a:ln w="25400" algn="ctr">
              <a:solidFill>
                <a:schemeClr val="tx1"/>
              </a:solidFill>
              <a:round/>
              <a:headEnd/>
              <a:tailEnd/>
            </a:ln>
          </p:spPr>
          <p:txBody>
            <a:bodyPr/>
            <a:lstStyle/>
            <a:p>
              <a:pPr algn="ctr" fontAlgn="t"/>
              <a:endParaRPr lang="en-US" dirty="0"/>
            </a:p>
          </p:txBody>
        </p:sp>
        <p:sp>
          <p:nvSpPr>
            <p:cNvPr id="36" name="TextBox 35"/>
            <p:cNvSpPr txBox="1"/>
            <p:nvPr/>
          </p:nvSpPr>
          <p:spPr bwMode="auto">
            <a:xfrm>
              <a:off x="3990975" y="4144527"/>
              <a:ext cx="1114425" cy="460375"/>
            </a:xfrm>
            <a:prstGeom prst="rect">
              <a:avLst/>
            </a:prstGeom>
            <a:noFill/>
          </p:spPr>
          <p:txBody>
            <a:bodyPr>
              <a:spAutoFit/>
            </a:bodyPr>
            <a:lstStyle/>
            <a:p>
              <a:pPr algn="ctr">
                <a:defRPr/>
              </a:pPr>
              <a:r>
                <a:rPr lang="en-US" sz="1200" b="1" dirty="0">
                  <a:solidFill>
                    <a:schemeClr val="accent5">
                      <a:lumMod val="50000"/>
                    </a:schemeClr>
                  </a:solidFill>
                  <a:latin typeface="+mn-lt"/>
                  <a:cs typeface="+mn-cs"/>
                </a:rPr>
                <a:t>Short-term Memory</a:t>
              </a:r>
            </a:p>
          </p:txBody>
        </p:sp>
        <p:sp>
          <p:nvSpPr>
            <p:cNvPr id="24590" name="Rectangle 16"/>
            <p:cNvSpPr>
              <a:spLocks noChangeArrowheads="1"/>
            </p:cNvSpPr>
            <p:nvPr/>
          </p:nvSpPr>
          <p:spPr bwMode="auto">
            <a:xfrm>
              <a:off x="7115175" y="4071502"/>
              <a:ext cx="1114425" cy="558800"/>
            </a:xfrm>
            <a:prstGeom prst="rect">
              <a:avLst/>
            </a:prstGeom>
            <a:noFill/>
            <a:ln w="25400" algn="ctr">
              <a:solidFill>
                <a:schemeClr val="tx1"/>
              </a:solidFill>
              <a:round/>
              <a:headEnd/>
              <a:tailEnd/>
            </a:ln>
          </p:spPr>
          <p:txBody>
            <a:bodyPr/>
            <a:lstStyle/>
            <a:p>
              <a:pPr algn="ctr" fontAlgn="t"/>
              <a:endParaRPr lang="en-US" dirty="0"/>
            </a:p>
          </p:txBody>
        </p:sp>
        <p:sp>
          <p:nvSpPr>
            <p:cNvPr id="38" name="TextBox 37"/>
            <p:cNvSpPr txBox="1"/>
            <p:nvPr/>
          </p:nvSpPr>
          <p:spPr bwMode="auto">
            <a:xfrm>
              <a:off x="7038975" y="4125477"/>
              <a:ext cx="1190625" cy="460375"/>
            </a:xfrm>
            <a:prstGeom prst="rect">
              <a:avLst/>
            </a:prstGeom>
            <a:noFill/>
          </p:spPr>
          <p:txBody>
            <a:bodyPr>
              <a:spAutoFit/>
            </a:bodyPr>
            <a:lstStyle/>
            <a:p>
              <a:pPr algn="ctr">
                <a:defRPr/>
              </a:pPr>
              <a:r>
                <a:rPr lang="en-US" sz="1200" b="1" dirty="0">
                  <a:solidFill>
                    <a:srgbClr val="993300"/>
                  </a:solidFill>
                  <a:latin typeface="+mn-lt"/>
                  <a:cs typeface="+mn-cs"/>
                </a:rPr>
                <a:t>Long-term Memory</a:t>
              </a:r>
            </a:p>
          </p:txBody>
        </p:sp>
        <p:cxnSp>
          <p:nvCxnSpPr>
            <p:cNvPr id="24592" name="Straight Arrow Connector 23"/>
            <p:cNvCxnSpPr>
              <a:cxnSpLocks noChangeShapeType="1"/>
            </p:cNvCxnSpPr>
            <p:nvPr/>
          </p:nvCxnSpPr>
          <p:spPr bwMode="auto">
            <a:xfrm>
              <a:off x="3416300" y="4331852"/>
              <a:ext cx="393700" cy="0"/>
            </a:xfrm>
            <a:prstGeom prst="straightConnector1">
              <a:avLst/>
            </a:prstGeom>
            <a:noFill/>
            <a:ln w="38100" algn="ctr">
              <a:solidFill>
                <a:schemeClr val="tx1"/>
              </a:solidFill>
              <a:round/>
              <a:headEnd/>
              <a:tailEnd type="triangle" w="med" len="med"/>
            </a:ln>
          </p:spPr>
        </p:cxnSp>
        <p:cxnSp>
          <p:nvCxnSpPr>
            <p:cNvPr id="24593" name="Straight Arrow Connector 24"/>
            <p:cNvCxnSpPr>
              <a:cxnSpLocks noChangeShapeType="1"/>
            </p:cNvCxnSpPr>
            <p:nvPr/>
          </p:nvCxnSpPr>
          <p:spPr bwMode="auto">
            <a:xfrm>
              <a:off x="5638800" y="4376302"/>
              <a:ext cx="914400" cy="0"/>
            </a:xfrm>
            <a:prstGeom prst="straightConnector1">
              <a:avLst/>
            </a:prstGeom>
            <a:noFill/>
            <a:ln w="38100" algn="ctr">
              <a:solidFill>
                <a:schemeClr val="tx1"/>
              </a:solidFill>
              <a:round/>
              <a:headEnd type="triangle" w="med" len="med"/>
              <a:tailEnd type="triangle" w="med" len="med"/>
            </a:ln>
          </p:spPr>
        </p:cxnSp>
        <p:cxnSp>
          <p:nvCxnSpPr>
            <p:cNvPr id="24598" name="Straight Arrow Connector 35"/>
            <p:cNvCxnSpPr>
              <a:cxnSpLocks noChangeShapeType="1"/>
            </p:cNvCxnSpPr>
            <p:nvPr/>
          </p:nvCxnSpPr>
          <p:spPr bwMode="auto">
            <a:xfrm>
              <a:off x="1511300" y="4350841"/>
              <a:ext cx="393700" cy="0"/>
            </a:xfrm>
            <a:prstGeom prst="straightConnector1">
              <a:avLst/>
            </a:prstGeom>
            <a:noFill/>
            <a:ln w="38100" algn="ctr">
              <a:solidFill>
                <a:schemeClr val="tx1"/>
              </a:solidFill>
              <a:round/>
              <a:headEnd/>
              <a:tailEnd type="triangle" w="med" len="med"/>
            </a:ln>
          </p:spPr>
        </p:cxnSp>
        <p:sp>
          <p:nvSpPr>
            <p:cNvPr id="28" name="TextBox 27"/>
            <p:cNvSpPr txBox="1"/>
            <p:nvPr/>
          </p:nvSpPr>
          <p:spPr bwMode="auto">
            <a:xfrm>
              <a:off x="5257800" y="3836313"/>
              <a:ext cx="1676400" cy="430887"/>
            </a:xfrm>
            <a:prstGeom prst="rect">
              <a:avLst/>
            </a:prstGeom>
            <a:noFill/>
          </p:spPr>
          <p:txBody>
            <a:bodyPr wrap="square">
              <a:spAutoFit/>
            </a:bodyPr>
            <a:lstStyle/>
            <a:p>
              <a:pPr algn="ctr">
                <a:defRPr/>
              </a:pPr>
              <a:r>
                <a:rPr lang="en-US" sz="1100" dirty="0" smtClean="0">
                  <a:latin typeface="+mn-lt"/>
                  <a:cs typeface="+mn-cs"/>
                </a:rPr>
                <a:t>Rehearsal, association &amp; consolidation</a:t>
              </a:r>
              <a:endParaRPr lang="en-US" sz="1100" dirty="0">
                <a:latin typeface="+mn-lt"/>
                <a:cs typeface="+mn-cs"/>
              </a:endParaRPr>
            </a:p>
          </p:txBody>
        </p:sp>
        <p:sp>
          <p:nvSpPr>
            <p:cNvPr id="29" name="Rectangle 28"/>
            <p:cNvSpPr/>
            <p:nvPr/>
          </p:nvSpPr>
          <p:spPr bwMode="auto">
            <a:xfrm>
              <a:off x="5257800" y="4495800"/>
              <a:ext cx="1752600" cy="769441"/>
            </a:xfrm>
            <a:prstGeom prst="rect">
              <a:avLst/>
            </a:prstGeom>
          </p:spPr>
          <p:txBody>
            <a:bodyPr wrap="square">
              <a:spAutoFit/>
            </a:bodyPr>
            <a:lstStyle/>
            <a:p>
              <a:pPr>
                <a:defRPr/>
              </a:pPr>
              <a:r>
                <a:rPr lang="en-US" sz="1100" dirty="0">
                  <a:latin typeface="+mn-lt"/>
                </a:rPr>
                <a:t>transfer of learning facilitated through the integration of cognitive learning strategies</a:t>
              </a:r>
              <a:endParaRPr lang="en-US" sz="1100" dirty="0"/>
            </a:p>
          </p:txBody>
        </p:sp>
        <p:sp>
          <p:nvSpPr>
            <p:cNvPr id="43" name="TextBox 34"/>
            <p:cNvSpPr txBox="1"/>
            <p:nvPr/>
          </p:nvSpPr>
          <p:spPr bwMode="auto">
            <a:xfrm>
              <a:off x="1143000" y="4021722"/>
              <a:ext cx="1143000" cy="938719"/>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1100" dirty="0" smtClean="0">
                  <a:latin typeface="+mn-lt"/>
                  <a:cs typeface="+mn-cs"/>
                </a:rPr>
                <a:t>Transfer thru</a:t>
              </a:r>
              <a:endParaRPr lang="en-US" sz="1100" dirty="0">
                <a:latin typeface="+mn-lt"/>
                <a:cs typeface="+mn-cs"/>
              </a:endParaRPr>
            </a:p>
            <a:p>
              <a:pPr>
                <a:defRPr/>
              </a:pPr>
              <a:endParaRPr lang="en-US" sz="1100" dirty="0">
                <a:latin typeface="+mn-lt"/>
                <a:cs typeface="+mn-cs"/>
              </a:endParaRPr>
            </a:p>
            <a:p>
              <a:pPr algn="ctr">
                <a:defRPr/>
              </a:pPr>
              <a:r>
                <a:rPr lang="en-US" sz="1100" dirty="0">
                  <a:latin typeface="+mn-lt"/>
                  <a:cs typeface="+mn-cs"/>
                </a:rPr>
                <a:t>a</a:t>
              </a:r>
              <a:r>
                <a:rPr lang="en-US" sz="1100" dirty="0" smtClean="0">
                  <a:latin typeface="+mn-lt"/>
                  <a:cs typeface="+mn-cs"/>
                </a:rPr>
                <a:t>ttention &amp; pattern </a:t>
              </a:r>
              <a:r>
                <a:rPr lang="en-US" sz="1100" dirty="0">
                  <a:latin typeface="+mn-lt"/>
                  <a:cs typeface="+mn-cs"/>
                </a:rPr>
                <a:t>recognition</a:t>
              </a:r>
            </a:p>
          </p:txBody>
        </p:sp>
        <p:sp>
          <p:nvSpPr>
            <p:cNvPr id="48" name="TextBox 37"/>
            <p:cNvSpPr txBox="1"/>
            <p:nvPr/>
          </p:nvSpPr>
          <p:spPr bwMode="auto">
            <a:xfrm>
              <a:off x="6400800" y="5029200"/>
              <a:ext cx="2667000" cy="107721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en-US" sz="1100" b="1" dirty="0" smtClean="0">
                  <a:latin typeface="+mn-lt"/>
                  <a:cs typeface="+mn-cs"/>
                </a:rPr>
                <a:t>   Memory Storage</a:t>
              </a:r>
            </a:p>
            <a:p>
              <a:pPr algn="ctr">
                <a:defRPr/>
              </a:pPr>
              <a:r>
                <a:rPr lang="en-US" sz="1100" dirty="0" smtClean="0">
                  <a:latin typeface="+mn-lt"/>
                  <a:cs typeface="+mn-cs"/>
                </a:rPr>
                <a:t>    (</a:t>
              </a:r>
              <a:r>
                <a:rPr lang="en-US" sz="1100" dirty="0" smtClean="0">
                  <a:latin typeface="+mn-lt"/>
                  <a:cs typeface="+mn-cs"/>
                  <a:hlinkClick r:id="rId3"/>
                </a:rPr>
                <a:t>declarative</a:t>
              </a:r>
              <a:r>
                <a:rPr lang="en-US" sz="1100" dirty="0" smtClean="0">
                  <a:latin typeface="+mn-lt"/>
                  <a:cs typeface="+mn-cs"/>
                </a:rPr>
                <a:t> &amp; </a:t>
              </a:r>
              <a:r>
                <a:rPr lang="en-US" sz="1100" dirty="0" smtClean="0">
                  <a:latin typeface="+mn-lt"/>
                  <a:cs typeface="+mn-cs"/>
                  <a:hlinkClick r:id="rId3"/>
                </a:rPr>
                <a:t>procedura</a:t>
              </a:r>
              <a:r>
                <a:rPr lang="en-US" sz="1100" dirty="0" smtClean="0">
                  <a:latin typeface="+mn-lt"/>
                  <a:cs typeface="+mn-cs"/>
                </a:rPr>
                <a:t>l)</a:t>
              </a:r>
            </a:p>
            <a:p>
              <a:pPr algn="ctr">
                <a:defRPr/>
              </a:pPr>
              <a:endParaRPr lang="en-US" sz="1000" dirty="0" smtClean="0">
                <a:latin typeface="+mn-lt"/>
                <a:cs typeface="+mn-cs"/>
              </a:endParaRPr>
            </a:p>
            <a:p>
              <a:pPr>
                <a:defRPr/>
              </a:pPr>
              <a:endParaRPr lang="en-US" sz="800" b="1" dirty="0" smtClean="0">
                <a:latin typeface="+mn-lt"/>
              </a:endParaRPr>
            </a:p>
            <a:p>
              <a:pPr>
                <a:defRPr/>
              </a:pPr>
              <a:endParaRPr lang="en-US" sz="400" b="1" dirty="0" smtClean="0">
                <a:latin typeface="+mn-lt"/>
              </a:endParaRPr>
            </a:p>
            <a:p>
              <a:pPr>
                <a:defRPr/>
              </a:pPr>
              <a:r>
                <a:rPr lang="en-US" sz="1000" b="1" dirty="0" smtClean="0">
                  <a:latin typeface="+mn-lt"/>
                </a:rPr>
                <a:t>       Episodic &amp; Semantic    unconscious</a:t>
              </a:r>
              <a:r>
                <a:rPr lang="en-US" sz="1000" dirty="0" smtClean="0">
                  <a:latin typeface="+mn-lt"/>
                </a:rPr>
                <a:t>              </a:t>
              </a:r>
            </a:p>
            <a:p>
              <a:pPr>
                <a:defRPr/>
              </a:pPr>
              <a:r>
                <a:rPr lang="en-US" sz="1000" b="1" dirty="0" smtClean="0">
                  <a:latin typeface="+mn-lt"/>
                </a:rPr>
                <a:t>                                                       (implicit)</a:t>
              </a:r>
              <a:endParaRPr lang="en-US" sz="1000" b="1" dirty="0">
                <a:latin typeface="+mn-lt"/>
                <a:cs typeface="+mn-cs"/>
              </a:endParaRPr>
            </a:p>
          </p:txBody>
        </p:sp>
        <p:cxnSp>
          <p:nvCxnSpPr>
            <p:cNvPr id="49" name="Straight Arrow Connector 13"/>
            <p:cNvCxnSpPr>
              <a:cxnSpLocks noChangeShapeType="1"/>
            </p:cNvCxnSpPr>
            <p:nvPr/>
          </p:nvCxnSpPr>
          <p:spPr bwMode="auto">
            <a:xfrm flipH="1">
              <a:off x="7162800" y="5486293"/>
              <a:ext cx="153988" cy="228707"/>
            </a:xfrm>
            <a:prstGeom prst="straightConnector1">
              <a:avLst/>
            </a:prstGeom>
            <a:noFill/>
            <a:ln w="19050" algn="ctr">
              <a:solidFill>
                <a:schemeClr val="tx1"/>
              </a:solidFill>
              <a:round/>
              <a:headEnd/>
              <a:tailEnd type="triangle" w="med" len="med"/>
            </a:ln>
          </p:spPr>
        </p:cxnSp>
        <p:cxnSp>
          <p:nvCxnSpPr>
            <p:cNvPr id="50" name="Straight Arrow Connector 13"/>
            <p:cNvCxnSpPr>
              <a:cxnSpLocks noChangeShapeType="1"/>
            </p:cNvCxnSpPr>
            <p:nvPr/>
          </p:nvCxnSpPr>
          <p:spPr bwMode="auto">
            <a:xfrm>
              <a:off x="7392988" y="5486293"/>
              <a:ext cx="150812" cy="228707"/>
            </a:xfrm>
            <a:prstGeom prst="straightConnector1">
              <a:avLst/>
            </a:prstGeom>
            <a:noFill/>
            <a:ln w="19050" algn="ctr">
              <a:solidFill>
                <a:schemeClr val="tx1"/>
              </a:solidFill>
              <a:round/>
              <a:headEnd/>
              <a:tailEnd type="triangle" w="med" len="med"/>
            </a:ln>
          </p:spPr>
        </p:cxnSp>
        <p:cxnSp>
          <p:nvCxnSpPr>
            <p:cNvPr id="51" name="Straight Arrow Connector 13"/>
            <p:cNvCxnSpPr>
              <a:cxnSpLocks noChangeShapeType="1"/>
            </p:cNvCxnSpPr>
            <p:nvPr/>
          </p:nvCxnSpPr>
          <p:spPr bwMode="auto">
            <a:xfrm>
              <a:off x="8078788" y="5486293"/>
              <a:ext cx="150812" cy="228707"/>
            </a:xfrm>
            <a:prstGeom prst="straightConnector1">
              <a:avLst/>
            </a:prstGeom>
            <a:noFill/>
            <a:ln w="19050" algn="ctr">
              <a:solidFill>
                <a:schemeClr val="tx1"/>
              </a:solidFill>
              <a:round/>
              <a:headEnd/>
              <a:tailEnd type="triangle" w="med" len="med"/>
            </a:ln>
          </p:spPr>
        </p:cxnSp>
        <p:cxnSp>
          <p:nvCxnSpPr>
            <p:cNvPr id="26" name="Straight Arrow Connector 28"/>
            <p:cNvCxnSpPr>
              <a:cxnSpLocks noChangeShapeType="1"/>
            </p:cNvCxnSpPr>
            <p:nvPr/>
          </p:nvCxnSpPr>
          <p:spPr bwMode="auto">
            <a:xfrm>
              <a:off x="838200" y="4738690"/>
              <a:ext cx="0" cy="304943"/>
            </a:xfrm>
            <a:prstGeom prst="straightConnector1">
              <a:avLst/>
            </a:prstGeom>
            <a:noFill/>
            <a:ln w="38100" algn="ctr">
              <a:solidFill>
                <a:schemeClr val="tx1"/>
              </a:solidFill>
              <a:prstDash val="sysDot"/>
              <a:round/>
              <a:headEnd/>
              <a:tailEnd type="triangle" w="med" len="med"/>
            </a:ln>
          </p:spPr>
        </p:cxnSp>
        <p:sp>
          <p:nvSpPr>
            <p:cNvPr id="27" name="Rectangle 26"/>
            <p:cNvSpPr/>
            <p:nvPr/>
          </p:nvSpPr>
          <p:spPr bwMode="auto">
            <a:xfrm>
              <a:off x="152400" y="5257800"/>
              <a:ext cx="1676400" cy="93871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Bef>
                  <a:spcPts val="0"/>
                </a:spcBef>
                <a:spcAft>
                  <a:spcPts val="0"/>
                </a:spcAft>
                <a:defRPr/>
              </a:pPr>
              <a:r>
                <a:rPr lang="en-US" sz="1100" dirty="0" smtClean="0">
                  <a:latin typeface="+mn-lt"/>
                </a:rPr>
                <a:t>Seeing, hearing, touching…</a:t>
              </a:r>
              <a:r>
                <a:rPr lang="en-US" sz="1100" dirty="0" smtClean="0">
                  <a:latin typeface="+mn-lt"/>
                  <a:ea typeface="Calibri"/>
                  <a:cs typeface="Times New Roman"/>
                </a:rPr>
                <a:t>90% is not cognitively processed and subsequently forgotten</a:t>
              </a:r>
              <a:endParaRPr lang="en-US" sz="1100" dirty="0">
                <a:latin typeface="+mn-lt"/>
                <a:ea typeface="Calibri"/>
                <a:cs typeface="Times New Roman"/>
              </a:endParaRPr>
            </a:p>
          </p:txBody>
        </p:sp>
        <p:cxnSp>
          <p:nvCxnSpPr>
            <p:cNvPr id="32" name="Straight Arrow Connector 20"/>
            <p:cNvCxnSpPr>
              <a:cxnSpLocks noChangeShapeType="1"/>
            </p:cNvCxnSpPr>
            <p:nvPr/>
          </p:nvCxnSpPr>
          <p:spPr bwMode="auto">
            <a:xfrm>
              <a:off x="2667000" y="4732341"/>
              <a:ext cx="0" cy="609100"/>
            </a:xfrm>
            <a:prstGeom prst="straightConnector1">
              <a:avLst/>
            </a:prstGeom>
            <a:noFill/>
            <a:ln w="38100" algn="ctr">
              <a:solidFill>
                <a:schemeClr val="tx1"/>
              </a:solidFill>
              <a:prstDash val="sysDot"/>
              <a:round/>
              <a:headEnd/>
              <a:tailEnd type="triangle" w="med" len="med"/>
            </a:ln>
          </p:spPr>
        </p:cxnSp>
        <p:sp>
          <p:nvSpPr>
            <p:cNvPr id="39" name="TextBox 38"/>
            <p:cNvSpPr txBox="1"/>
            <p:nvPr/>
          </p:nvSpPr>
          <p:spPr bwMode="auto">
            <a:xfrm>
              <a:off x="1676400" y="5658416"/>
              <a:ext cx="2209800" cy="1123384"/>
            </a:xfrm>
            <a:prstGeom prst="rect">
              <a:avLst/>
            </a:prstGeom>
            <a:noFill/>
          </p:spPr>
          <p:txBody>
            <a:bodyPr wrap="square">
              <a:spAutoFit/>
            </a:bodyPr>
            <a:lstStyle/>
            <a:p>
              <a:pPr>
                <a:defRPr/>
              </a:pPr>
              <a:r>
                <a:rPr lang="en-US" sz="1200" b="1" dirty="0" smtClean="0">
                  <a:latin typeface="+mn-lt"/>
                  <a:cs typeface="+mn-cs"/>
                </a:rPr>
                <a:t>            Modalities</a:t>
              </a:r>
            </a:p>
            <a:p>
              <a:pPr>
                <a:defRPr/>
              </a:pPr>
              <a:r>
                <a:rPr lang="en-US" sz="1100" dirty="0" smtClean="0">
                  <a:latin typeface="+mn-lt"/>
                  <a:cs typeface="+mn-cs"/>
                </a:rPr>
                <a:t>Visual</a:t>
              </a:r>
              <a:r>
                <a:rPr lang="en-US" sz="1100" dirty="0">
                  <a:latin typeface="+mn-lt"/>
                  <a:cs typeface="+mn-cs"/>
                </a:rPr>
                <a:t>, aural, </a:t>
              </a:r>
              <a:r>
                <a:rPr lang="en-US" sz="1100" dirty="0" smtClean="0">
                  <a:latin typeface="+mn-lt"/>
                  <a:cs typeface="+mn-cs"/>
                </a:rPr>
                <a:t>kinesthetic. </a:t>
              </a:r>
            </a:p>
            <a:p>
              <a:pPr>
                <a:defRPr/>
              </a:pPr>
              <a:r>
                <a:rPr lang="en-US" sz="1100" dirty="0" smtClean="0">
                  <a:solidFill>
                    <a:srgbClr val="000000"/>
                  </a:solidFill>
                  <a:latin typeface="+mn-lt"/>
                  <a:ea typeface="Times New Roman"/>
                  <a:cs typeface="Times New Roman"/>
                </a:rPr>
                <a:t>Humans possess separate channels for processing </a:t>
              </a:r>
            </a:p>
            <a:p>
              <a:pPr>
                <a:defRPr/>
              </a:pPr>
              <a:r>
                <a:rPr lang="en-US" sz="1100" dirty="0" smtClean="0">
                  <a:solidFill>
                    <a:srgbClr val="000000"/>
                  </a:solidFill>
                  <a:latin typeface="+mn-lt"/>
                  <a:ea typeface="Times New Roman"/>
                  <a:cs typeface="Times New Roman"/>
                </a:rPr>
                <a:t>visual and auditory information </a:t>
              </a:r>
              <a:endParaRPr lang="en-US" sz="1100" dirty="0" smtClean="0">
                <a:latin typeface="+mn-lt"/>
                <a:ea typeface="Calibri"/>
                <a:cs typeface="Times New Roman"/>
              </a:endParaRPr>
            </a:p>
            <a:p>
              <a:pPr algn="ctr">
                <a:defRPr/>
              </a:pPr>
              <a:endParaRPr lang="en-US" sz="1100" dirty="0">
                <a:latin typeface="+mn-lt"/>
                <a:cs typeface="+mn-cs"/>
              </a:endParaRPr>
            </a:p>
          </p:txBody>
        </p:sp>
        <p:cxnSp>
          <p:nvCxnSpPr>
            <p:cNvPr id="41" name="Straight Arrow Connector 16"/>
            <p:cNvCxnSpPr>
              <a:cxnSpLocks noChangeShapeType="1"/>
            </p:cNvCxnSpPr>
            <p:nvPr/>
          </p:nvCxnSpPr>
          <p:spPr bwMode="auto">
            <a:xfrm>
              <a:off x="4495800" y="4731698"/>
              <a:ext cx="0" cy="373702"/>
            </a:xfrm>
            <a:prstGeom prst="straightConnector1">
              <a:avLst/>
            </a:prstGeom>
            <a:noFill/>
            <a:ln w="38100" algn="ctr">
              <a:solidFill>
                <a:schemeClr val="tx1"/>
              </a:solidFill>
              <a:prstDash val="sysDot"/>
              <a:round/>
              <a:headEnd/>
              <a:tailEnd type="triangle" w="med" len="med"/>
            </a:ln>
          </p:spPr>
        </p:cxnSp>
        <p:sp>
          <p:nvSpPr>
            <p:cNvPr id="44" name="Rectangle 43"/>
            <p:cNvSpPr/>
            <p:nvPr/>
          </p:nvSpPr>
          <p:spPr bwMode="auto">
            <a:xfrm>
              <a:off x="3657600" y="5275927"/>
              <a:ext cx="2438400" cy="1277273"/>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1100" dirty="0" smtClean="0">
                  <a:latin typeface="+mn-lt"/>
                </a:rPr>
                <a:t>Can hold 3-5 concepts for</a:t>
              </a:r>
            </a:p>
            <a:p>
              <a:pPr>
                <a:defRPr/>
              </a:pPr>
              <a:r>
                <a:rPr lang="en-US" sz="1100" dirty="0" smtClean="0">
                  <a:latin typeface="+mn-lt"/>
                </a:rPr>
                <a:t> ~30-40 seconds before it </a:t>
              </a:r>
            </a:p>
            <a:p>
              <a:pPr>
                <a:defRPr/>
              </a:pPr>
              <a:r>
                <a:rPr lang="en-US" sz="1100" dirty="0" smtClean="0">
                  <a:latin typeface="+mn-lt"/>
                </a:rPr>
                <a:t>decays…cognitive load can impede the transfer of information. Distractions &amp; cognitive load decays information</a:t>
              </a:r>
            </a:p>
            <a:p>
              <a:pPr>
                <a:defRPr/>
              </a:pPr>
              <a:endParaRPr lang="en-US" sz="1100" dirty="0">
                <a:latin typeface="+mn-lt"/>
              </a:endParaRPr>
            </a:p>
          </p:txBody>
        </p:sp>
        <p:sp>
          <p:nvSpPr>
            <p:cNvPr id="45" name="TextBox 44"/>
            <p:cNvSpPr txBox="1"/>
            <p:nvPr/>
          </p:nvSpPr>
          <p:spPr bwMode="auto">
            <a:xfrm>
              <a:off x="6934200" y="4648200"/>
              <a:ext cx="1600200" cy="261610"/>
            </a:xfrm>
            <a:prstGeom prst="rect">
              <a:avLst/>
            </a:prstGeom>
            <a:noFill/>
          </p:spPr>
          <p:txBody>
            <a:bodyPr wrap="square">
              <a:spAutoFit/>
            </a:bodyPr>
            <a:lstStyle/>
            <a:p>
              <a:pPr algn="ctr">
                <a:defRPr/>
              </a:pPr>
              <a:r>
                <a:rPr lang="en-US" sz="1100" dirty="0">
                  <a:latin typeface="+mn-lt"/>
                  <a:cs typeface="+mn-cs"/>
                </a:rPr>
                <a:t>context        meaning</a:t>
              </a:r>
            </a:p>
          </p:txBody>
        </p:sp>
        <p:cxnSp>
          <p:nvCxnSpPr>
            <p:cNvPr id="46" name="Straight Arrow Connector 16"/>
            <p:cNvCxnSpPr>
              <a:cxnSpLocks noChangeShapeType="1"/>
            </p:cNvCxnSpPr>
            <p:nvPr/>
          </p:nvCxnSpPr>
          <p:spPr bwMode="auto">
            <a:xfrm>
              <a:off x="7696200" y="4724257"/>
              <a:ext cx="0" cy="304943"/>
            </a:xfrm>
            <a:prstGeom prst="straightConnector1">
              <a:avLst/>
            </a:prstGeom>
            <a:noFill/>
            <a:ln w="38100" algn="ctr">
              <a:solidFill>
                <a:schemeClr val="tx1"/>
              </a:solidFill>
              <a:prstDash val="sysDot"/>
              <a:round/>
              <a:headEnd/>
              <a:tailEnd type="triangle" w="med" len="med"/>
            </a:ln>
          </p:spPr>
        </p:cxnSp>
      </p:grpSp>
      <p:sp>
        <p:nvSpPr>
          <p:cNvPr id="35" name="TextBox 34"/>
          <p:cNvSpPr txBox="1"/>
          <p:nvPr/>
        </p:nvSpPr>
        <p:spPr>
          <a:xfrm>
            <a:off x="228600" y="5638800"/>
            <a:ext cx="1143000" cy="430213"/>
          </a:xfrm>
          <a:prstGeom prst="rect">
            <a:avLst/>
          </a:prstGeom>
          <a:noFill/>
        </p:spPr>
        <p:txBody>
          <a:bodyPr>
            <a:spAutoFit/>
          </a:bodyPr>
          <a:lstStyle/>
          <a:p>
            <a:pPr algn="ctr">
              <a:defRPr/>
            </a:pPr>
            <a:r>
              <a:rPr lang="en-US" sz="1100" dirty="0">
                <a:latin typeface="+mn-lt"/>
              </a:rPr>
              <a:t>Click to return to prior slide</a:t>
            </a:r>
          </a:p>
        </p:txBody>
      </p:sp>
      <p:sp>
        <p:nvSpPr>
          <p:cNvPr id="37" name="Action Button: Return 5">
            <a:hlinkClick r:id="rId4" action="ppaction://hlinksldjump" highlightClick="1"/>
          </p:cNvPr>
          <p:cNvSpPr>
            <a:spLocks noChangeArrowheads="1"/>
          </p:cNvSpPr>
          <p:nvPr/>
        </p:nvSpPr>
        <p:spPr bwMode="auto">
          <a:xfrm>
            <a:off x="533400" y="6172200"/>
            <a:ext cx="457200" cy="381000"/>
          </a:xfrm>
          <a:prstGeom prst="actionButtonReturn">
            <a:avLst/>
          </a:prstGeom>
          <a:solidFill>
            <a:schemeClr val="accent1">
              <a:alpha val="80000"/>
            </a:schemeClr>
          </a:solidFill>
          <a:ln w="9525" algn="ctr">
            <a:noFill/>
            <a:round/>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00200"/>
            <a:ext cx="8610600" cy="3581400"/>
          </a:xfrm>
          <a:prstGeom prst="rect">
            <a:avLst/>
          </a:prstGeom>
          <a:noFill/>
          <a:ln w="9525">
            <a:noFill/>
            <a:miter lim="800000"/>
            <a:headEnd/>
            <a:tailEnd/>
          </a:ln>
        </p:spPr>
        <p:txBody>
          <a:bodyPr/>
          <a:lstStyle/>
          <a:p>
            <a:pPr marL="169863" indent="-169863" fontAlgn="t">
              <a:lnSpc>
                <a:spcPct val="90000"/>
              </a:lnSpc>
              <a:spcAft>
                <a:spcPts val="800"/>
              </a:spcAft>
              <a:buClr>
                <a:schemeClr val="tx1">
                  <a:lumMod val="65000"/>
                  <a:lumOff val="35000"/>
                </a:schemeClr>
              </a:buClr>
              <a:buSzPct val="150000"/>
              <a:buFont typeface="Arial" pitchFamily="34" charset="0"/>
              <a:buChar char="•"/>
              <a:defRPr/>
            </a:pPr>
            <a:r>
              <a:rPr lang="en-US" sz="1900" dirty="0" smtClean="0">
                <a:latin typeface="+mn-lt"/>
                <a:cs typeface="+mn-cs"/>
              </a:rPr>
              <a:t>A recent study published in the </a:t>
            </a:r>
            <a:r>
              <a:rPr lang="en-US" sz="1900" i="1" dirty="0" smtClean="0">
                <a:latin typeface="+mn-lt"/>
                <a:cs typeface="+mn-cs"/>
              </a:rPr>
              <a:t>Psychological Science in the Public Interest</a:t>
            </a:r>
            <a:r>
              <a:rPr lang="en-US" sz="1900" dirty="0" smtClean="0">
                <a:latin typeface="+mn-lt"/>
                <a:cs typeface="+mn-cs"/>
              </a:rPr>
              <a:t> challenged the prevailing concept of learning styles and their affect on student performance.  The investigators (four prominent cognitive psychologists) found </a:t>
            </a:r>
            <a:r>
              <a:rPr lang="en-US" sz="1900" b="1" i="1" dirty="0" smtClean="0">
                <a:solidFill>
                  <a:schemeClr val="tx2"/>
                </a:solidFill>
                <a:latin typeface="+mn-lt"/>
                <a:cs typeface="+mn-cs"/>
              </a:rPr>
              <a:t>“no evidence…for validating the educational applications of learning styles into general educational practice.”</a:t>
            </a:r>
          </a:p>
          <a:p>
            <a:pPr marL="169863" indent="-169863" fontAlgn="t">
              <a:lnSpc>
                <a:spcPct val="90000"/>
              </a:lnSpc>
              <a:spcAft>
                <a:spcPts val="800"/>
              </a:spcAft>
              <a:buClr>
                <a:schemeClr val="tx1">
                  <a:lumMod val="65000"/>
                  <a:lumOff val="35000"/>
                </a:schemeClr>
              </a:buClr>
              <a:buSzPct val="150000"/>
              <a:buFont typeface="Arial" pitchFamily="34" charset="0"/>
              <a:buChar char="•"/>
              <a:defRPr/>
            </a:pPr>
            <a:r>
              <a:rPr lang="en-US" sz="1900" dirty="0" smtClean="0">
                <a:latin typeface="+mn-lt"/>
              </a:rPr>
              <a:t>A 2010 article from the </a:t>
            </a:r>
            <a:r>
              <a:rPr lang="en-US" sz="1900" i="1" dirty="0" smtClean="0">
                <a:latin typeface="+mn-lt"/>
              </a:rPr>
              <a:t>Australian Journal of Educational Research</a:t>
            </a:r>
            <a:r>
              <a:rPr lang="en-US" sz="1900" dirty="0" smtClean="0">
                <a:latin typeface="+mn-lt"/>
              </a:rPr>
              <a:t> stated </a:t>
            </a:r>
            <a:r>
              <a:rPr lang="en-US" sz="1900" dirty="0" smtClean="0">
                <a:solidFill>
                  <a:schemeClr val="tx2"/>
                </a:solidFill>
                <a:latin typeface="+mn-lt"/>
              </a:rPr>
              <a:t>“</a:t>
            </a:r>
            <a:r>
              <a:rPr lang="en-US" sz="1900" b="1" i="1" dirty="0" smtClean="0">
                <a:solidFill>
                  <a:schemeClr val="tx2"/>
                </a:solidFill>
                <a:latin typeface="+mn-lt"/>
              </a:rPr>
              <a:t>research conducted over the last 40 years has failed to show that individual attributes can be used to guide effective teaching practice.</a:t>
            </a:r>
            <a:r>
              <a:rPr lang="en-US" sz="1900" dirty="0" smtClean="0">
                <a:solidFill>
                  <a:schemeClr val="tx2"/>
                </a:solidFill>
                <a:latin typeface="+mn-lt"/>
              </a:rPr>
              <a:t>”</a:t>
            </a:r>
          </a:p>
          <a:p>
            <a:pPr marL="169863" indent="-169863" fontAlgn="t">
              <a:lnSpc>
                <a:spcPct val="90000"/>
              </a:lnSpc>
              <a:spcAft>
                <a:spcPts val="800"/>
              </a:spcAft>
              <a:buClr>
                <a:schemeClr val="tx1">
                  <a:lumMod val="65000"/>
                  <a:lumOff val="35000"/>
                </a:schemeClr>
              </a:buClr>
              <a:buSzPct val="150000"/>
              <a:buFont typeface="Arial" pitchFamily="34" charset="0"/>
              <a:buChar char="•"/>
              <a:defRPr/>
            </a:pPr>
            <a:r>
              <a:rPr lang="en-US" sz="1900" dirty="0" smtClean="0">
                <a:solidFill>
                  <a:schemeClr val="tx2"/>
                </a:solidFill>
                <a:latin typeface="+mn-lt"/>
              </a:rPr>
              <a:t>According to a 2013 study, learning styles are considered an </a:t>
            </a:r>
            <a:r>
              <a:rPr lang="en-US" sz="1900" b="1" i="1" dirty="0" smtClean="0">
                <a:solidFill>
                  <a:schemeClr val="tx2"/>
                </a:solidFill>
                <a:latin typeface="+mn-lt"/>
              </a:rPr>
              <a:t>educational legend </a:t>
            </a:r>
            <a:r>
              <a:rPr lang="en-US" sz="1900" dirty="0" smtClean="0">
                <a:solidFill>
                  <a:schemeClr val="tx2"/>
                </a:solidFill>
                <a:latin typeface="+mn-lt"/>
              </a:rPr>
              <a:t>in that </a:t>
            </a:r>
            <a:r>
              <a:rPr lang="en-US" sz="1900" dirty="0" smtClean="0">
                <a:latin typeface="+mn-lt"/>
              </a:rPr>
              <a:t>that all learners are aware of their own personal learning style and that good instruction requires diagnosing the learning style of each individual and aligning instruction accordingly </a:t>
            </a:r>
            <a:r>
              <a:rPr lang="en-US" sz="1500" i="1" dirty="0" smtClean="0">
                <a:latin typeface="+mn-lt"/>
              </a:rPr>
              <a:t>(</a:t>
            </a:r>
            <a:r>
              <a:rPr lang="en-US" sz="1500" i="1" dirty="0" smtClean="0">
                <a:latin typeface="+mn-lt"/>
              </a:rPr>
              <a:t>Kirschner</a:t>
            </a:r>
            <a:r>
              <a:rPr lang="en-US" sz="1500" i="1" dirty="0" smtClean="0">
                <a:latin typeface="+mn-lt"/>
              </a:rPr>
              <a:t> &amp; van </a:t>
            </a:r>
            <a:r>
              <a:rPr lang="en-US" sz="1500" i="1" dirty="0" smtClean="0">
                <a:latin typeface="+mn-lt"/>
              </a:rPr>
              <a:t>Merrinboer</a:t>
            </a:r>
            <a:r>
              <a:rPr lang="en-US" sz="1500" i="1" dirty="0" smtClean="0">
                <a:latin typeface="+mn-lt"/>
              </a:rPr>
              <a:t>, 2013</a:t>
            </a:r>
            <a:r>
              <a:rPr lang="en-US" sz="1500" dirty="0" smtClean="0">
                <a:latin typeface="+mn-lt"/>
              </a:rPr>
              <a:t>) .</a:t>
            </a:r>
            <a:endParaRPr lang="en-US" sz="1500" dirty="0" smtClean="0">
              <a:solidFill>
                <a:schemeClr val="tx2"/>
              </a:solidFill>
              <a:latin typeface="+mn-lt"/>
            </a:endParaRPr>
          </a:p>
        </p:txBody>
      </p:sp>
      <p:sp>
        <p:nvSpPr>
          <p:cNvPr id="8195" name="Rectangle 2"/>
          <p:cNvSpPr>
            <a:spLocks noGrp="1" noChangeArrowheads="1"/>
          </p:cNvSpPr>
          <p:nvPr>
            <p:ph type="title"/>
          </p:nvPr>
        </p:nvSpPr>
        <p:spPr bwMode="auto">
          <a:xfrm>
            <a:off x="304800" y="609600"/>
            <a:ext cx="8458200" cy="914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Insight [and research] into Learning Styles</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0" name="TextBox 9"/>
          <p:cNvSpPr txBox="1"/>
          <p:nvPr/>
        </p:nvSpPr>
        <p:spPr>
          <a:xfrm>
            <a:off x="762000" y="5334000"/>
            <a:ext cx="8001000" cy="769937"/>
          </a:xfrm>
          <a:prstGeom prst="rect">
            <a:avLst/>
          </a:prstGeom>
          <a:noFill/>
          <a:ln w="38100">
            <a:solidFill>
              <a:schemeClr val="tx1">
                <a:lumMod val="50000"/>
                <a:lumOff val="50000"/>
              </a:schemeClr>
            </a:solidFill>
          </a:ln>
        </p:spPr>
        <p:txBody>
          <a:bodyPr wrap="square">
            <a:spAutoFit/>
          </a:bodyPr>
          <a:lstStyle/>
          <a:p>
            <a:pPr marL="0" lvl="1">
              <a:spcAft>
                <a:spcPts val="600"/>
              </a:spcAft>
              <a:defRPr/>
            </a:pPr>
            <a:r>
              <a:rPr lang="en-US" sz="1500" dirty="0">
                <a:latin typeface="+mn-lt"/>
                <a:cs typeface="+mn-cs"/>
              </a:rPr>
              <a:t>Learning styles theorists </a:t>
            </a:r>
            <a:r>
              <a:rPr lang="en-US" sz="1500" dirty="0">
                <a:latin typeface="+mn-lt"/>
              </a:rPr>
              <a:t>assume people learn by adding information to memory, “</a:t>
            </a:r>
            <a:r>
              <a:rPr lang="en-US" sz="1500" i="1" dirty="0">
                <a:latin typeface="+mn-lt"/>
              </a:rPr>
              <a:t>as if the mind were an empty vessel that needs to be filled with information”  </a:t>
            </a:r>
            <a:r>
              <a:rPr lang="en-US" sz="1400" i="1" dirty="0" smtClean="0">
                <a:latin typeface="+mn-lt"/>
              </a:rPr>
              <a:t>(</a:t>
            </a:r>
            <a:r>
              <a:rPr lang="en-US" sz="1400" i="1" dirty="0">
                <a:latin typeface="+mn-lt"/>
              </a:rPr>
              <a:t>Clark &amp; Mayer, E-learning and the Science of Instruction, 3</a:t>
            </a:r>
            <a:r>
              <a:rPr lang="en-US" sz="1400" i="1" baseline="30000" dirty="0">
                <a:latin typeface="+mn-lt"/>
              </a:rPr>
              <a:t>rd</a:t>
            </a:r>
            <a:r>
              <a:rPr lang="en-US" sz="1400" i="1" dirty="0">
                <a:latin typeface="+mn-lt"/>
              </a:rPr>
              <a:t> Ed., 2011).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6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bwMode="auto">
          <a:xfrm>
            <a:off x="1676400" y="609600"/>
            <a:ext cx="6019800" cy="53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The Essence of the Debate</a:t>
            </a:r>
          </a:p>
        </p:txBody>
      </p:sp>
      <p:sp>
        <p:nvSpPr>
          <p:cNvPr id="10" name="Rectangle 9"/>
          <p:cNvSpPr>
            <a:spLocks noChangeArrowheads="1"/>
          </p:cNvSpPr>
          <p:nvPr/>
        </p:nvSpPr>
        <p:spPr bwMode="auto">
          <a:xfrm>
            <a:off x="533400" y="1600200"/>
            <a:ext cx="8382000" cy="2585323"/>
          </a:xfrm>
          <a:prstGeom prst="rect">
            <a:avLst/>
          </a:prstGeom>
          <a:noFill/>
          <a:ln w="9525">
            <a:noFill/>
            <a:miter lim="800000"/>
            <a:headEnd/>
            <a:tailEnd/>
          </a:ln>
          <a:effectLst/>
        </p:spPr>
        <p:txBody>
          <a:bodyPr wrap="square" anchor="ctr">
            <a:spAutoFit/>
          </a:bodyPr>
          <a:lstStyle/>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rPr>
              <a:t>This is not a new debate but a continuing investigation into the efficacy of learning styles that has spanned 60 years.</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rPr>
              <a:t>To that end, there is </a:t>
            </a:r>
            <a:r>
              <a:rPr lang="en-US" sz="1900" b="1" i="1" dirty="0">
                <a:latin typeface="+mn-lt"/>
              </a:rPr>
              <a:t>a strong intuitive appeal </a:t>
            </a:r>
            <a:r>
              <a:rPr lang="en-US" sz="1900" dirty="0">
                <a:latin typeface="+mn-lt"/>
              </a:rPr>
              <a:t>to the notion there are individual preferences and styles of learning.</a:t>
            </a:r>
          </a:p>
          <a:p>
            <a:pPr marL="171450" indent="-171450" eaLnBrk="0" hangingPunct="0">
              <a:spcAft>
                <a:spcPts val="600"/>
              </a:spcAft>
              <a:buClr>
                <a:schemeClr val="tx1">
                  <a:lumMod val="65000"/>
                  <a:lumOff val="35000"/>
                </a:schemeClr>
              </a:buClr>
              <a:buSzPct val="150000"/>
              <a:buFont typeface="Arial" pitchFamily="34" charset="0"/>
              <a:buChar char="•"/>
              <a:defRPr/>
            </a:pPr>
            <a:r>
              <a:rPr lang="en-US" sz="1900" dirty="0">
                <a:latin typeface="+mn-lt"/>
                <a:ea typeface="Times New Roman" pitchFamily="18" charset="0"/>
              </a:rPr>
              <a:t>Cognitive psychologists have discovered that recent research by neuroscience in how the brain stores and retrieves information supports their statement concerning the accuracy of learning styles as a predictor of performance.</a:t>
            </a:r>
          </a:p>
        </p:txBody>
      </p:sp>
      <p:sp>
        <p:nvSpPr>
          <p:cNvPr id="7" name="TextBox 6"/>
          <p:cNvSpPr txBox="1"/>
          <p:nvPr/>
        </p:nvSpPr>
        <p:spPr>
          <a:xfrm>
            <a:off x="838200" y="4648200"/>
            <a:ext cx="7467600" cy="1230313"/>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a:defRPr/>
            </a:pPr>
            <a:r>
              <a:rPr lang="en-US" sz="1500" dirty="0">
                <a:latin typeface="+mn-lt"/>
                <a:cs typeface="+mn-cs"/>
              </a:rPr>
              <a:t>“learning styles‘ theory appeals to the underlying culture's model of the person ensures the theory's continued survival, despite the evidence against its utility. </a:t>
            </a:r>
            <a:r>
              <a:rPr lang="en-US" sz="1500" b="1" i="1" dirty="0">
                <a:latin typeface="+mn-lt"/>
                <a:cs typeface="+mn-cs"/>
              </a:rPr>
              <a:t>Rather than being a harmless fad, learning styles theory perpetuates the very stereotyping and harmful teaching practices it is said to combat.”        </a:t>
            </a:r>
            <a:endParaRPr lang="en-US" sz="1500" b="1" i="1" dirty="0" smtClean="0">
              <a:latin typeface="+mn-lt"/>
              <a:cs typeface="+mn-cs"/>
            </a:endParaRPr>
          </a:p>
          <a:p>
            <a:pPr>
              <a:defRPr/>
            </a:pPr>
            <a:r>
              <a:rPr lang="en-US" sz="1400" i="1" dirty="0" smtClean="0">
                <a:latin typeface="+mn-lt"/>
                <a:cs typeface="+mn-cs"/>
              </a:rPr>
              <a:t>Australian </a:t>
            </a:r>
            <a:r>
              <a:rPr lang="en-US" sz="1400" i="1" dirty="0">
                <a:latin typeface="+mn-lt"/>
                <a:cs typeface="+mn-cs"/>
              </a:rPr>
              <a:t>Journal of Education, Vol. 54, No. I, 2010, 5-17</a:t>
            </a:r>
            <a:endParaRPr lang="en-US" sz="1400" b="1" i="1" dirty="0">
              <a:latin typeface="+mn-lt"/>
              <a:cs typeface="+mn-cs"/>
            </a:endParaRPr>
          </a:p>
        </p:txBody>
      </p:sp>
      <p:pic>
        <p:nvPicPr>
          <p:cNvPr id="8"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9"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11"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447800" y="228600"/>
            <a:ext cx="6019800" cy="990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The Essence of the Debate [and the disagreement]</a:t>
            </a:r>
          </a:p>
        </p:txBody>
      </p:sp>
      <p:sp>
        <p:nvSpPr>
          <p:cNvPr id="11" name="Rectangle 3"/>
          <p:cNvSpPr txBox="1">
            <a:spLocks noChangeArrowheads="1"/>
          </p:cNvSpPr>
          <p:nvPr/>
        </p:nvSpPr>
        <p:spPr bwMode="auto">
          <a:xfrm>
            <a:off x="533400" y="1600200"/>
            <a:ext cx="7772400" cy="2895600"/>
          </a:xfrm>
          <a:prstGeom prst="rect">
            <a:avLst/>
          </a:prstGeom>
          <a:noFill/>
          <a:ln w="9525">
            <a:noFill/>
            <a:miter lim="800000"/>
            <a:headEnd/>
            <a:tailEnd/>
          </a:ln>
        </p:spPr>
        <p:txBody>
          <a:bodyPr/>
          <a:lstStyle/>
          <a:p>
            <a:pPr marL="169863" indent="-169863">
              <a:spcAft>
                <a:spcPts val="600"/>
              </a:spcAft>
              <a:buClr>
                <a:schemeClr val="tx1">
                  <a:lumMod val="65000"/>
                  <a:lumOff val="35000"/>
                </a:schemeClr>
              </a:buClr>
              <a:buSzPct val="150000"/>
              <a:buFont typeface="Arial" pitchFamily="34" charset="0"/>
              <a:buChar char="•"/>
              <a:defRPr/>
            </a:pPr>
            <a:r>
              <a:rPr lang="en-US" sz="1900" dirty="0">
                <a:latin typeface="+mn-lt"/>
              </a:rPr>
              <a:t>Claims for adapting instruction to learning styles assume they are stable, replicable interactions between measures of learning styles and instructional methods.</a:t>
            </a:r>
            <a:endParaRPr lang="en-US" sz="1900" i="1" kern="0" dirty="0">
              <a:latin typeface="+mn-lt"/>
            </a:endParaRPr>
          </a:p>
          <a:p>
            <a:pPr marL="177800" lvl="1" indent="-177800">
              <a:spcAft>
                <a:spcPts val="600"/>
              </a:spcAft>
              <a:buClr>
                <a:schemeClr val="tx1">
                  <a:lumMod val="65000"/>
                  <a:lumOff val="35000"/>
                </a:schemeClr>
              </a:buClr>
              <a:buSzPct val="150000"/>
              <a:buFont typeface="Arial" pitchFamily="34" charset="0"/>
              <a:buChar char="•"/>
              <a:defRPr/>
            </a:pPr>
            <a:r>
              <a:rPr lang="en-US" sz="1900" dirty="0">
                <a:latin typeface="+mn-lt"/>
              </a:rPr>
              <a:t>Not supported by available research evidence that “visualizers” learn better with visual forms of instruction and “verbalizers” learn better with verbal modes of instruction.</a:t>
            </a:r>
          </a:p>
          <a:p>
            <a:pPr marL="177800" lvl="1" indent="-177800">
              <a:spcAft>
                <a:spcPts val="600"/>
              </a:spcAft>
              <a:buClr>
                <a:schemeClr val="tx1">
                  <a:lumMod val="65000"/>
                  <a:lumOff val="35000"/>
                </a:schemeClr>
              </a:buClr>
              <a:buSzPct val="150000"/>
              <a:buFont typeface="Arial" pitchFamily="34" charset="0"/>
              <a:buChar char="•"/>
              <a:defRPr/>
            </a:pPr>
            <a:r>
              <a:rPr lang="en-US" sz="1900" dirty="0">
                <a:latin typeface="+mn-lt"/>
              </a:rPr>
              <a:t>A number of reviews of ATI (aptitude treatment interactions) research have found similar conclusions about the types of interactions and instructional methods.</a:t>
            </a:r>
          </a:p>
        </p:txBody>
      </p:sp>
      <p:pic>
        <p:nvPicPr>
          <p:cNvPr id="9"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10"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12"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
        <p:nvSpPr>
          <p:cNvPr id="13" name="TextBox 12"/>
          <p:cNvSpPr txBox="1"/>
          <p:nvPr/>
        </p:nvSpPr>
        <p:spPr>
          <a:xfrm>
            <a:off x="685800" y="4648200"/>
            <a:ext cx="7848600" cy="1215717"/>
          </a:xfrm>
          <a:prstGeom prst="rect">
            <a:avLst/>
          </a:prstGeom>
          <a:solidFill>
            <a:schemeClr val="bg2">
              <a:lumMod val="20000"/>
              <a:lumOff val="80000"/>
            </a:schemeClr>
          </a:solidFill>
          <a:ln w="38100">
            <a:solidFill>
              <a:schemeClr val="tx1">
                <a:lumMod val="50000"/>
                <a:lumOff val="50000"/>
              </a:schemeClr>
            </a:solidFill>
          </a:ln>
        </p:spPr>
        <p:txBody>
          <a:bodyPr wrap="square">
            <a:spAutoFit/>
          </a:bodyPr>
          <a:lstStyle/>
          <a:p>
            <a:pPr marL="0" lvl="1">
              <a:spcAft>
                <a:spcPts val="0"/>
              </a:spcAft>
              <a:defRPr/>
            </a:pPr>
            <a:r>
              <a:rPr lang="en-US" sz="1500" dirty="0" smtClean="0">
                <a:latin typeface="+mn-lt"/>
              </a:rPr>
              <a:t>“verbalizer-visualizer measures failed to produce significant attribute treatment interactions (ATIs). There was not strong support for the hypothesis that verbal learners and visual learners should be given different kinds of multimedia instruction”.</a:t>
            </a:r>
          </a:p>
          <a:p>
            <a:pPr>
              <a:spcAft>
                <a:spcPts val="0"/>
              </a:spcAft>
            </a:pPr>
            <a:r>
              <a:rPr lang="en-US" sz="1400" i="1" dirty="0" smtClean="0">
                <a:latin typeface="+mn-lt"/>
              </a:rPr>
              <a:t>Massa, L.J., &amp; Mayer, R., 2006. Testing the ATI hypothesis: Should multimedia instruction accommodate verbalizer-visualizer cognitive style? Science Direct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533400" y="1600200"/>
            <a:ext cx="8382000" cy="3352800"/>
          </a:xfrm>
          <a:prstGeom prst="rect">
            <a:avLst/>
          </a:prstGeom>
          <a:noFill/>
          <a:ln w="9525">
            <a:noFill/>
            <a:miter lim="800000"/>
            <a:headEnd/>
            <a:tailEnd/>
          </a:ln>
        </p:spPr>
        <p:txBody>
          <a:bodyPr/>
          <a:lstStyle/>
          <a:p>
            <a:pPr marL="169863" indent="-169863">
              <a:spcAft>
                <a:spcPts val="300"/>
              </a:spcAft>
              <a:buClr>
                <a:schemeClr val="tx1">
                  <a:lumMod val="65000"/>
                  <a:lumOff val="35000"/>
                </a:schemeClr>
              </a:buClr>
              <a:buSzPct val="150000"/>
              <a:buFont typeface="Arial" pitchFamily="34" charset="0"/>
              <a:buChar char="•"/>
              <a:defRPr/>
            </a:pPr>
            <a:r>
              <a:rPr lang="en-US" sz="1900" dirty="0">
                <a:latin typeface="+mn-lt"/>
                <a:cs typeface="+mn-cs"/>
              </a:rPr>
              <a:t>The genesis of the [VAK] theory of learning styles is that if you can design instruction that matches a student’s “style”, they should learn better.</a:t>
            </a:r>
          </a:p>
          <a:p>
            <a:pPr marL="169863" indent="-169863">
              <a:spcAft>
                <a:spcPts val="300"/>
              </a:spcAft>
              <a:buClr>
                <a:schemeClr val="tx1">
                  <a:lumMod val="65000"/>
                  <a:lumOff val="35000"/>
                </a:schemeClr>
              </a:buClr>
              <a:buSzPct val="150000"/>
              <a:buFont typeface="Arial" pitchFamily="34" charset="0"/>
              <a:buChar char="•"/>
              <a:defRPr/>
            </a:pPr>
            <a:r>
              <a:rPr lang="en-US" sz="1900" dirty="0">
                <a:latin typeface="+mn-lt"/>
              </a:rPr>
              <a:t>The assumption is once you identify a specific style, you can design instruction that best fits the style.</a:t>
            </a:r>
          </a:p>
          <a:p>
            <a:pPr marL="395288" lvl="1" indent="-163513">
              <a:spcAft>
                <a:spcPts val="0"/>
              </a:spcAft>
              <a:buClr>
                <a:schemeClr val="accent1"/>
              </a:buClr>
              <a:buSzPct val="150000"/>
              <a:buFont typeface="Arial" pitchFamily="34" charset="0"/>
              <a:buChar char="•"/>
              <a:defRPr/>
            </a:pPr>
            <a:r>
              <a:rPr lang="en-US" dirty="0">
                <a:latin typeface="+mn-lt"/>
                <a:cs typeface="+mn-cs"/>
              </a:rPr>
              <a:t>The visual learner will understand best when information (content) is presented to the visually.</a:t>
            </a:r>
          </a:p>
          <a:p>
            <a:pPr marL="395288" lvl="1" indent="-163513">
              <a:spcAft>
                <a:spcPts val="0"/>
              </a:spcAft>
              <a:buClr>
                <a:schemeClr val="accent1"/>
              </a:buClr>
              <a:buSzPct val="150000"/>
              <a:buFont typeface="Arial" pitchFamily="34" charset="0"/>
              <a:buChar char="•"/>
              <a:defRPr/>
            </a:pPr>
            <a:r>
              <a:rPr lang="en-US" dirty="0">
                <a:latin typeface="+mn-lt"/>
                <a:cs typeface="+mn-cs"/>
              </a:rPr>
              <a:t> The auditory learner will understand best when information is described to them orally. </a:t>
            </a:r>
          </a:p>
          <a:p>
            <a:pPr marL="395288" lvl="1" indent="-163513">
              <a:spcAft>
                <a:spcPts val="300"/>
              </a:spcAft>
              <a:buClr>
                <a:schemeClr val="accent1"/>
              </a:buClr>
              <a:buSzPct val="150000"/>
              <a:buFont typeface="Arial" pitchFamily="34" charset="0"/>
              <a:buChar char="•"/>
              <a:defRPr/>
            </a:pPr>
            <a:r>
              <a:rPr lang="en-US" dirty="0">
                <a:latin typeface="+mn-lt"/>
                <a:cs typeface="+mn-cs"/>
              </a:rPr>
              <a:t>The kinesthetic learner will understand best when they can </a:t>
            </a:r>
            <a:r>
              <a:rPr lang="en-US" dirty="0" smtClean="0">
                <a:latin typeface="+mn-lt"/>
                <a:cs typeface="+mn-cs"/>
              </a:rPr>
              <a:t>touch/feel what </a:t>
            </a:r>
            <a:r>
              <a:rPr lang="en-US" dirty="0">
                <a:latin typeface="+mn-lt"/>
                <a:cs typeface="+mn-cs"/>
              </a:rPr>
              <a:t>is being presented to them.</a:t>
            </a:r>
          </a:p>
          <a:p>
            <a:pPr marL="231775" indent="-231775">
              <a:spcAft>
                <a:spcPts val="600"/>
              </a:spcAft>
              <a:buClr>
                <a:schemeClr val="bg2"/>
              </a:buClr>
              <a:buSzPct val="150000"/>
              <a:buFont typeface="Arial" pitchFamily="34" charset="0"/>
              <a:buChar char="•"/>
              <a:defRPr/>
            </a:pPr>
            <a:endParaRPr lang="en-US" sz="2000" b="1" i="1" dirty="0" smtClean="0">
              <a:latin typeface="+mn-lt"/>
              <a:cs typeface="+mn-cs"/>
            </a:endParaRPr>
          </a:p>
          <a:p>
            <a:pPr>
              <a:spcAft>
                <a:spcPts val="600"/>
              </a:spcAft>
              <a:buClr>
                <a:schemeClr val="bg2"/>
              </a:buClr>
              <a:buSzPct val="150000"/>
              <a:defRPr/>
            </a:pPr>
            <a:r>
              <a:rPr lang="en-US" sz="2000" b="1" i="1" dirty="0" smtClean="0">
                <a:latin typeface="+mn-lt"/>
                <a:cs typeface="+mn-cs"/>
              </a:rPr>
              <a:t>These </a:t>
            </a:r>
            <a:r>
              <a:rPr lang="en-US" sz="2000" b="1" i="1" dirty="0">
                <a:latin typeface="+mn-lt"/>
                <a:cs typeface="+mn-cs"/>
              </a:rPr>
              <a:t>are statements of predictability, per se, you are predicting learning outcomes based upon learning “styles”</a:t>
            </a:r>
          </a:p>
        </p:txBody>
      </p:sp>
      <p:sp>
        <p:nvSpPr>
          <p:cNvPr id="11269" name="Rectangle 2"/>
          <p:cNvSpPr>
            <a:spLocks noGrp="1" noChangeArrowheads="1"/>
          </p:cNvSpPr>
          <p:nvPr>
            <p:ph type="title"/>
          </p:nvPr>
        </p:nvSpPr>
        <p:spPr bwMode="auto">
          <a:xfrm>
            <a:off x="457200" y="228600"/>
            <a:ext cx="8458200" cy="990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90000"/>
              </a:lnSpc>
            </a:pPr>
            <a:r>
              <a:rPr lang="en-US" sz="3200" dirty="0" smtClean="0"/>
              <a:t>Predicting Learning Styles: </a:t>
            </a:r>
            <a:br>
              <a:rPr lang="en-US" sz="3200" dirty="0" smtClean="0"/>
            </a:br>
            <a:r>
              <a:rPr lang="en-US" sz="3200" dirty="0" smtClean="0"/>
              <a:t>The Basis of the Theory </a:t>
            </a:r>
            <a:r>
              <a:rPr lang="en-US" sz="2800" dirty="0" smtClean="0"/>
              <a:t>[and the confusion]</a:t>
            </a:r>
          </a:p>
        </p:txBody>
      </p:sp>
      <p:pic>
        <p:nvPicPr>
          <p:cNvPr id="7" name="Picture 2" descr="C:\Users\User\Desktop\Documents\AIU Online\Lectora Folder\Learning Activity Development 2.7\images\0502_back.jpg">
            <a:hlinkClick r:id="" action="ppaction://hlinkshowjump?jump=previousslide"/>
          </p:cNvPr>
          <p:cNvPicPr>
            <a:picLocks noChangeAspect="1" noChangeArrowheads="1"/>
          </p:cNvPicPr>
          <p:nvPr/>
        </p:nvPicPr>
        <p:blipFill>
          <a:blip r:embed="rId3" cstate="print"/>
          <a:srcRect/>
          <a:stretch>
            <a:fillRect/>
          </a:stretch>
        </p:blipFill>
        <p:spPr bwMode="auto">
          <a:xfrm>
            <a:off x="7353300" y="6257925"/>
            <a:ext cx="581025" cy="295275"/>
          </a:xfrm>
          <a:prstGeom prst="rect">
            <a:avLst/>
          </a:prstGeom>
          <a:noFill/>
        </p:spPr>
      </p:pic>
      <p:pic>
        <p:nvPicPr>
          <p:cNvPr id="8" name="Picture 3" descr="C:\Users\User\Desktop\Documents\AIU Online\Lectora Folder\Learning Activity Development 2.7\images\0502_next.jpg">
            <a:hlinkClick r:id="" action="ppaction://hlinkshowjump?jump=nextslide"/>
          </p:cNvPr>
          <p:cNvPicPr>
            <a:picLocks noChangeAspect="1" noChangeArrowheads="1"/>
          </p:cNvPicPr>
          <p:nvPr/>
        </p:nvPicPr>
        <p:blipFill>
          <a:blip r:embed="rId4" cstate="print"/>
          <a:srcRect/>
          <a:stretch>
            <a:fillRect/>
          </a:stretch>
        </p:blipFill>
        <p:spPr bwMode="auto">
          <a:xfrm>
            <a:off x="8267700" y="6257925"/>
            <a:ext cx="571500" cy="295275"/>
          </a:xfrm>
          <a:prstGeom prst="rect">
            <a:avLst/>
          </a:prstGeom>
          <a:noFill/>
        </p:spPr>
      </p:pic>
      <p:pic>
        <p:nvPicPr>
          <p:cNvPr id="9" name="Picture 4" descr="C:\Users\User\Desktop\Documents\AIU Online\Lectora Folder\Learning Activity Development 2.7\images\0502_home.jpg">
            <a:hlinkClick r:id="rId5" action="ppaction://hlinksldjump"/>
          </p:cNvPr>
          <p:cNvPicPr>
            <a:picLocks noChangeAspect="1" noChangeArrowheads="1"/>
          </p:cNvPicPr>
          <p:nvPr/>
        </p:nvPicPr>
        <p:blipFill>
          <a:blip r:embed="rId6" cstate="print"/>
          <a:srcRect/>
          <a:stretch>
            <a:fillRect/>
          </a:stretch>
        </p:blipFill>
        <p:spPr bwMode="auto">
          <a:xfrm>
            <a:off x="7962900" y="6257925"/>
            <a:ext cx="285750" cy="295275"/>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udi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tudio">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t"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6807</TotalTime>
  <Words>6790</Words>
  <Application>Microsoft Office PowerPoint</Application>
  <PresentationFormat>On-screen Show (4:3)</PresentationFormat>
  <Paragraphs>490</Paragraphs>
  <Slides>56</Slides>
  <Notes>52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Studio</vt:lpstr>
      <vt:lpstr>Slide 1</vt:lpstr>
      <vt:lpstr>Why Are You Here? (besides the free doughnuts)</vt:lpstr>
      <vt:lpstr>So What: Presentation Objectives</vt:lpstr>
      <vt:lpstr>Presentation Menu (Click any of the hyperlinks to go directly to that topic) </vt:lpstr>
      <vt:lpstr>Do You Know Your Learning Style(s)?</vt:lpstr>
      <vt:lpstr>Insight [and research] into Learning Styles</vt:lpstr>
      <vt:lpstr>The Essence of the Debate</vt:lpstr>
      <vt:lpstr>The Essence of the Debate [and the disagreement]</vt:lpstr>
      <vt:lpstr>Predicting Learning Styles:  The Basis of the Theory [and the confusion]</vt:lpstr>
      <vt:lpstr>What Does the Research Reveal About Learning Styles?</vt:lpstr>
      <vt:lpstr>What Does the Research Reveal About Learning Styles?</vt:lpstr>
      <vt:lpstr>What Does the Research Reveal About Learning Styles?</vt:lpstr>
      <vt:lpstr>What are Learning Modalities?</vt:lpstr>
      <vt:lpstr>What’s the Difference?</vt:lpstr>
      <vt:lpstr>Learning Modalities &amp; Research</vt:lpstr>
      <vt:lpstr>Further Insight…Food for Thought</vt:lpstr>
      <vt:lpstr>So What…The Science of Learning</vt:lpstr>
      <vt:lpstr>The “Neuroscience” of How the Brain Learns</vt:lpstr>
      <vt:lpstr>The “Neuroscience” of How the Brain Learns</vt:lpstr>
      <vt:lpstr>Cognitive Information Processing Model</vt:lpstr>
      <vt:lpstr>How the Brain Learns— Cognitive Information Processing Model</vt:lpstr>
      <vt:lpstr>What are Cognitive Learning Strategies?</vt:lpstr>
      <vt:lpstr>Design Techniques:  Integrating Cognitive Learning Strategies</vt:lpstr>
      <vt:lpstr>Design Techniques:  Integrating Cognitive Learning Strategies</vt:lpstr>
      <vt:lpstr>Design Techniques:  Integrating Cognitive Learning Strategies</vt:lpstr>
      <vt:lpstr>Multimedia Design Techniques: </vt:lpstr>
      <vt:lpstr>Multimedia Principles*</vt:lpstr>
      <vt:lpstr>Multimedia Principles*</vt:lpstr>
      <vt:lpstr>The End: Questions?</vt:lpstr>
      <vt:lpstr>Cognitive Load Theory</vt:lpstr>
      <vt:lpstr>Cognitive Flexibility Theory</vt:lpstr>
      <vt:lpstr>Dual Coding Theory</vt:lpstr>
      <vt:lpstr>Cone of Learning: A Perpetuated Myth?</vt:lpstr>
      <vt:lpstr>Slide 34</vt:lpstr>
      <vt:lpstr>And Subsequently Morphed Into This</vt:lpstr>
      <vt:lpstr>Resources &amp; Additional Reading</vt:lpstr>
      <vt:lpstr>Resources &amp; Additional Reading</vt:lpstr>
      <vt:lpstr>Resources &amp; Additional Reading</vt:lpstr>
      <vt:lpstr>Resources &amp; Additional Reading</vt:lpstr>
      <vt:lpstr>Resources &amp; Additional Reading</vt:lpstr>
      <vt:lpstr>What Do the Experts Say?</vt:lpstr>
      <vt:lpstr>What Do the Experts Say?</vt:lpstr>
      <vt:lpstr>What Do the Experts Say?</vt:lpstr>
      <vt:lpstr>Slide 44</vt:lpstr>
      <vt:lpstr>Factors Affecting the Variability in Learning</vt:lpstr>
      <vt:lpstr>What is Knowledge Construction?</vt:lpstr>
      <vt:lpstr>What is Schema?</vt:lpstr>
      <vt:lpstr>What is Schema Activation?</vt:lpstr>
      <vt:lpstr>What is Scaffolding?</vt:lpstr>
      <vt:lpstr>What is Chunking?</vt:lpstr>
      <vt:lpstr>Chunking</vt:lpstr>
      <vt:lpstr>Two Prominent Theories on Memory</vt:lpstr>
      <vt:lpstr>Two Prominent Theories on Memory</vt:lpstr>
      <vt:lpstr>The World According to Google: Pervasiveness of Learning Styles (aka the Google Effect) </vt:lpstr>
      <vt:lpstr>What Google Doesn’t Know and Can’t Find: The Deep Web  </vt:lpstr>
      <vt:lpstr>How the Brain Learns— Cognitive Information Processing Model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Styles and Generational Differences</dc:title>
  <dc:creator>User</dc:creator>
  <cp:lastModifiedBy>Jolly Holden</cp:lastModifiedBy>
  <cp:revision>1153</cp:revision>
  <dcterms:created xsi:type="dcterms:W3CDTF">2003-09-02T23:46:24Z</dcterms:created>
  <dcterms:modified xsi:type="dcterms:W3CDTF">2013-08-17T14:35:05Z</dcterms:modified>
</cp:coreProperties>
</file>